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11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media/image7.png" ContentType="image/png"/>
  <Override PartName="/ppt/media/image2.png" ContentType="image/png"/>
  <Override PartName="/ppt/media/image1.png" ContentType="image/png"/>
  <Override PartName="/ppt/media/image4.png" ContentType="image/png"/>
  <Override PartName="/ppt/media/image6.png" ContentType="image/png"/>
  <Override PartName="/ppt/media/image3.png" ContentType="image/png"/>
  <Override PartName="/ppt/media/image8.png" ContentType="image/png"/>
  <Override PartName="/ppt/media/image9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6.png" ContentType="image/png"/>
  <Override PartName="/ppt/media/image15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20.png" ContentType="image/png"/>
  <Override PartName="/ppt/media/image19.png" ContentType="image/png"/>
  <Override PartName="/ppt/media/image10.png" ContentType="image/png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7CF894-3BCB-43B9-836F-4EE0D81965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B1C43E-11D3-489D-9D32-C069411892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4BAA3E-1E83-41B7-8AB1-CF1B40EBC29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82BC16-4839-4526-AFC3-FA66842359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AAC0D2-F2BA-4749-9B11-76150ABA09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A5D7D9-CCBE-4F8B-B5E0-5E506E7BEA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5D82D9-8132-4E17-900D-5C892E2A84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0B7B09-8C61-4E10-8C89-A77D7AC144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CAE6D5-685B-4BC0-A09E-DF8A4C81AA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2C74C8-EDEF-4F13-8E20-F22B478334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52D9BE-CB4B-491D-AC24-B2C7DA9A7F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CAF814-4E25-42BF-8B48-C2C801C6C5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ru-R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200" spc="-1" strike="noStrike">
                <a:solidFill>
                  <a:srgbClr val="898989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ru-R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A9BC0CD1-F7A8-47F7-9C2E-79369F29D0E9}" type="slidenum">
              <a:rPr b="0" lang="ru-R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1469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Программирование (2часть)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3200" spc="-1" strike="noStrike">
                <a:solidFill>
                  <a:srgbClr val="898989"/>
                </a:solidFill>
                <a:latin typeface="Calibri"/>
              </a:rPr>
              <a:t>БПО, БПОи, БИУ, БИФ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3200" spc="-1" strike="noStrike">
                <a:solidFill>
                  <a:srgbClr val="898989"/>
                </a:solidFill>
                <a:latin typeface="Calibri"/>
              </a:rPr>
              <a:t>осень (</a:t>
            </a:r>
            <a:r>
              <a:rPr b="0" lang="en-US" sz="3200" spc="-1" strike="noStrike">
                <a:solidFill>
                  <a:srgbClr val="898989"/>
                </a:solidFill>
                <a:latin typeface="Calibri"/>
              </a:rPr>
              <a:t>1</a:t>
            </a:r>
            <a:r>
              <a:rPr b="0" lang="ru-RU" sz="3200" spc="-1" strike="noStrike">
                <a:solidFill>
                  <a:srgbClr val="898989"/>
                </a:solidFill>
                <a:latin typeface="Calibri"/>
              </a:rPr>
              <a:t> лекция)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28760" y="142560"/>
            <a:ext cx="8229600" cy="85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Графика в СИ. </a:t>
            </a:r>
            <a:br>
              <a:rPr sz="3200"/>
            </a:b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Основные теоретические сведения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42920" y="1071360"/>
            <a:ext cx="8858160" cy="578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70000"/>
              </a:lnSpc>
              <a:spcBef>
                <a:spcPts val="5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Пакет функций управления экраном делится на две части: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70000"/>
              </a:lnSpc>
              <a:spcBef>
                <a:spcPts val="5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1. Поддерживает текстовый режим </a:t>
            </a:r>
            <a:r>
              <a:rPr b="1" lang="ru-RU" sz="2200" spc="-1" strike="noStrike" u="sng">
                <a:solidFill>
                  <a:srgbClr val="000000"/>
                </a:solidFill>
                <a:uFillTx/>
                <a:latin typeface="Times New Roman"/>
              </a:rPr>
              <a:t>(</a:t>
            </a:r>
            <a:r>
              <a:rPr b="0" i="1" lang="ru-RU" sz="2200" spc="-1" strike="noStrike" u="sng">
                <a:solidFill>
                  <a:srgbClr val="000000"/>
                </a:solidFill>
                <a:uFillTx/>
                <a:latin typeface="Times New Roman"/>
              </a:rPr>
              <a:t>text mode</a:t>
            </a:r>
            <a:r>
              <a:rPr b="1" lang="ru-RU" sz="2200" spc="-1" strike="noStrike" u="sng">
                <a:solidFill>
                  <a:srgbClr val="000000"/>
                </a:solidFill>
                <a:uFillTx/>
                <a:latin typeface="Times New Roman"/>
              </a:rPr>
              <a:t>)</a:t>
            </a:r>
            <a:r>
              <a:rPr b="1" lang="ru-RU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работы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70000"/>
              </a:lnSpc>
              <a:spcBef>
                <a:spcPts val="5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2. Обеспечивает работу экрана в графическом режиме </a:t>
            </a:r>
            <a:r>
              <a:rPr b="1" lang="ru-RU" sz="2200" spc="-1" strike="noStrike" u="sng">
                <a:solidFill>
                  <a:srgbClr val="000000"/>
                </a:solidFill>
                <a:uFillTx/>
                <a:latin typeface="Times New Roman"/>
              </a:rPr>
              <a:t>(</a:t>
            </a:r>
            <a:r>
              <a:rPr b="0" i="1" lang="ru-RU" sz="2200" spc="-1" strike="noStrike" u="sng">
                <a:solidFill>
                  <a:srgbClr val="000000"/>
                </a:solidFill>
                <a:uFillTx/>
                <a:latin typeface="Times New Roman"/>
              </a:rPr>
              <a:t>graphics  mode</a:t>
            </a:r>
            <a:r>
              <a:rPr b="1" lang="ru-RU" sz="2200" spc="-1" strike="noStrike" u="sng">
                <a:solidFill>
                  <a:srgbClr val="000000"/>
                </a:solidFill>
                <a:uFillTx/>
                <a:latin typeface="Times New Roman"/>
              </a:rPr>
              <a:t>)</a:t>
            </a:r>
            <a:r>
              <a:rPr b="0" lang="ru-RU" sz="2200" spc="-1" strike="noStrike" u="sng">
                <a:solidFill>
                  <a:srgbClr val="000000"/>
                </a:solidFill>
                <a:uFillTx/>
                <a:latin typeface="Times New Roman"/>
              </a:rPr>
              <a:t>.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70000"/>
              </a:lnSpc>
              <a:spcBef>
                <a:spcPts val="5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6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#include &lt;graphics.h&gt;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6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#include &lt;conio.h&gt;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6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main()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6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6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initwindow ( 400, 300 ); // открыть окно для графики 400 на 300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6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// ... здесь можно рисовать на экране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6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getch(); // 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ждем нажатия клавиши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6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closegraph(); // 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закрыть окно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6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}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28760" y="142560"/>
            <a:ext cx="8229600" cy="85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Основные теоретические сведения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285840" y="999720"/>
            <a:ext cx="8572320" cy="2786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325800" indent="-32580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Координаты точек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25800" indent="-32580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•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Начало координат, точка (0,0), находится в левом верхнем углу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25800" indent="-32580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• 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Ось X направлена вправо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258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Ось Y направлена  вниз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258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x – это расстояние до левой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границы окна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258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 – расстояние до верхней границы.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25800" indent="-325800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25800" indent="-325800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1" name="Picture 2" descr=""/>
          <p:cNvPicPr/>
          <p:nvPr/>
        </p:nvPicPr>
        <p:blipFill>
          <a:blip r:embed="rId1"/>
          <a:stretch/>
        </p:blipFill>
        <p:spPr>
          <a:xfrm>
            <a:off x="2143080" y="3786120"/>
            <a:ext cx="3857760" cy="289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28760" y="142560"/>
            <a:ext cx="8229600" cy="85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Основные теоретические сведения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285840" y="1000080"/>
            <a:ext cx="8572320" cy="585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</a:rPr>
              <a:t>Цвет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Для 16 стандартных цветов заданы числовое и символьное обозначения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(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константы определены в файле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graphics.h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4" name="Picture 2" descr=""/>
          <p:cNvPicPr/>
          <p:nvPr/>
        </p:nvPicPr>
        <p:blipFill>
          <a:blip r:embed="rId1"/>
          <a:stretch/>
        </p:blipFill>
        <p:spPr>
          <a:xfrm>
            <a:off x="0" y="2162160"/>
            <a:ext cx="9144000" cy="253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13840" y="274680"/>
            <a:ext cx="8643960" cy="797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Основные теоретические сведения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213840" y="1071720"/>
            <a:ext cx="8643960" cy="528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Цвет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Можно использовать полную палитру цветов (режим 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True Color, истинный цвет).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этом случае цвет строится из трех составляющих: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красной (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R) ,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зеленой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(G)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 синей 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(B)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Каждая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из них– целое число от 0 до 255 (256 вариантов), всего получается 256</a:t>
            </a:r>
            <a:r>
              <a:rPr b="0" lang="ru-RU" sz="2800" spc="-1" strike="noStrike" baseline="3000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= 16 777 216 цветов.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COLOR (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 , G , B) 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(именно в таком порядке).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13840" y="214200"/>
            <a:ext cx="8643960" cy="64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Основные теоретические сведения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428760" y="1071360"/>
            <a:ext cx="8229600" cy="5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000"/>
          </a:bodyPr>
          <a:p>
            <a:pPr marL="27360" indent="-2736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некоторые цвета: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7360" indent="-2736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7360" indent="-2736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7360" indent="-2736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7360" indent="-2736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7360" indent="-2736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7360" indent="-2736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7360" indent="-2736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7360" indent="-2736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7360" indent="-2736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setcolor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( 10 ); // установить светло-зеленый цвет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7360" indent="-2736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setcolor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 COLOR(255,0,255) ); // установить фиолетовый цвет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606600" y="1571760"/>
            <a:ext cx="7108560" cy="338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28760" y="-360"/>
            <a:ext cx="8229600" cy="85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Инициализация графики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214200" y="785880"/>
            <a:ext cx="8786880" cy="5883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Times New Roman"/>
              </a:rPr>
              <a:t>    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В состав графического пакета входят: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•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заголовочный файл 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</a:rPr>
              <a:t>graphics.h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</a:rPr>
              <a:t>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•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библиотечный файл 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</a:rPr>
              <a:t>graphics.lib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</a:rPr>
              <a:t>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•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драйверы графических устройств 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</a:rPr>
              <a:t>*.bgi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</a:rPr>
              <a:t>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•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шрифты 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</a:rPr>
              <a:t>*.chr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ctr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Для инициализации графики - функция </a:t>
            </a:r>
            <a:r>
              <a:rPr b="1" i="1" lang="ru-RU" sz="2400" spc="-1" strike="noStrike">
                <a:solidFill>
                  <a:srgbClr val="000000"/>
                </a:solidFill>
                <a:latin typeface="Times New Roman"/>
              </a:rPr>
              <a:t>initgraph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</a:rPr>
              <a:t>()</a:t>
            </a:r>
            <a:r>
              <a:rPr b="1" i="1" lang="ru-RU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Ее прототип: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ctr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ctr">
              <a:lnSpc>
                <a:spcPct val="8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800" spc="-1" strike="noStrike">
                <a:solidFill>
                  <a:srgbClr val="000000"/>
                </a:solidFill>
                <a:latin typeface="Times New Roman"/>
              </a:rPr>
              <a:t>void initgraph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</a:rPr>
              <a:t>int *driver, int *mode, char *path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ctr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где 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</a:rPr>
              <a:t>int *driver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– тип подключаемого драйвера,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ru-RU" sz="2800" spc="-1" strike="noStrike">
                <a:solidFill>
                  <a:srgbClr val="000000"/>
                </a:solidFill>
                <a:latin typeface="Times New Roman"/>
              </a:rPr>
              <a:t>      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</a:rPr>
              <a:t>int *mode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– режим работы подключенного драйвера,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ru-RU" sz="2800" spc="-1" strike="noStrike">
                <a:solidFill>
                  <a:srgbClr val="000000"/>
                </a:solidFill>
                <a:latin typeface="Times New Roman"/>
              </a:rPr>
              <a:t>      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</a:rPr>
              <a:t>char *path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– местоположение драйвера  *.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bgi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28760" y="-3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Инициализация графики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42920" y="999720"/>
            <a:ext cx="8858160" cy="566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8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макрос DETECT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                      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Например:                          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int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 grdrv=DETECT, grmod;   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initgraph(&amp;grdrv,&amp;grmod,” ”);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     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В примере файл драйвера (например, 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</a:rPr>
              <a:t>egavga.bgi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) расположен в текущей директории.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800*600*256 (разрешение монитора 800 * 600, 256 цветов).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Выход из графического режима: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void closegraph(void);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28760" y="214200"/>
            <a:ext cx="8229600" cy="64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Основные графические функции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213840" y="928440"/>
            <a:ext cx="8929800" cy="578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609480" indent="-6094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/>
              <a:buAutoNum type="arabi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void putpixel(int x, int y, int color)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 – установка цвета пикселя 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</a:rPr>
              <a:t>color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в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точке экрана с координатами (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</a:rPr>
              <a:t>x, y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480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480">
              <a:lnSpc>
                <a:spcPct val="10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putpixel ( x, y, 14 ); // покрасить точку (x,y) в желтый цвет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480">
              <a:lnSpc>
                <a:spcPct val="10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2)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unsigned getpixel(int x, int y)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</a:rPr>
              <a:t>-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обратная для 1) функция, которая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определяет цвет точки с координатами (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</a:rPr>
              <a:t>x,y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480"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480">
              <a:lnSpc>
                <a:spcPct val="10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n = getpixel(x, y); // записать цвет точки (x,y) в переменную 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480">
              <a:lnSpc>
                <a:spcPct val="10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3)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void setcolor(int color)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- изменение цвета рисования;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480">
              <a:lnSpc>
                <a:spcPct val="10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28760" y="0"/>
            <a:ext cx="8229600" cy="714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Основные графические функции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42560" y="713880"/>
            <a:ext cx="9001080" cy="592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609480" indent="-609480">
              <a:lnSpc>
                <a:spcPct val="10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4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)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void setlinestyle(int linestyle, unsigned upattern, int thickness)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 –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задание параметров контура фигуры. 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</a:rPr>
              <a:t>linestyle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– тип линии, 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</a:rPr>
              <a:t>thickness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– ее толщина.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Линия может быть пяти типов: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setlinestyle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, 0, 1);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Picture 4" descr=""/>
          <p:cNvPicPr/>
          <p:nvPr/>
        </p:nvPicPr>
        <p:blipFill>
          <a:blip r:embed="rId1"/>
          <a:stretch/>
        </p:blipFill>
        <p:spPr>
          <a:xfrm>
            <a:off x="0" y="2428920"/>
            <a:ext cx="8943840" cy="338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/>
          <p:cNvSpPr/>
          <p:nvPr/>
        </p:nvSpPr>
        <p:spPr>
          <a:xfrm>
            <a:off x="250920" y="142920"/>
            <a:ext cx="8713800" cy="65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8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4а)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void setfillstyle(int pattern, int color)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устанавливает стиль и цвет заливки.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Величины параметра pattern вместе с их эквивалентами в виде макросов приведены в таблице. Они содержатся в файле grap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iсs.h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0" y="1500120"/>
            <a:ext cx="9085320" cy="50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28760" y="142560"/>
            <a:ext cx="8229600" cy="85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Графика в СИ. </a:t>
            </a:r>
            <a:br>
              <a:rPr sz="3200"/>
            </a:b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Обзор графических библиотек C++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" name="Содержимое 3" descr="Графическая библиотека для C++ SFML"/>
          <p:cNvPicPr/>
          <p:nvPr/>
        </p:nvPicPr>
        <p:blipFill>
          <a:blip r:embed="rId1"/>
          <a:stretch/>
        </p:blipFill>
        <p:spPr>
          <a:xfrm>
            <a:off x="395280" y="1484280"/>
            <a:ext cx="4933800" cy="1170000"/>
          </a:xfrm>
          <a:prstGeom prst="rect">
            <a:avLst/>
          </a:prstGeom>
          <a:ln w="0">
            <a:noFill/>
          </a:ln>
        </p:spPr>
      </p:pic>
      <p:sp>
        <p:nvSpPr>
          <p:cNvPr id="45" name="Прямоугольник 4"/>
          <p:cNvSpPr/>
          <p:nvPr/>
        </p:nvSpPr>
        <p:spPr>
          <a:xfrm>
            <a:off x="468360" y="2997360"/>
            <a:ext cx="8209080" cy="256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SFML (Simple and Fast Multimedia Library)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кроссплатформенность: SFML работает под Windows, Linux (только X11, но не Wayland) и Mac OS, планируется выход под Android и iOS.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Используется для создания игр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Минимальные требования к уровню знаний языка и лёгкость освоения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"/>
          <p:cNvSpPr/>
          <p:nvPr/>
        </p:nvSpPr>
        <p:spPr>
          <a:xfrm>
            <a:off x="250920" y="333360"/>
            <a:ext cx="8713800" cy="63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8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5)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void line(int x1, int y1, int x2, int y2)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рисует прямую линию от точки (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</a:rPr>
              <a:t>x1, y1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) до точки с (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</a:rPr>
              <a:t>x2, y2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s-ES" sz="2000" spc="-1" strike="noStrike">
                <a:solidFill>
                  <a:srgbClr val="000000"/>
                </a:solidFill>
                <a:latin typeface="Times New Roman"/>
              </a:rPr>
              <a:t>line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</a:rPr>
              <a:t> ( x1, y1, x2, y2 );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</a:rPr>
              <a:t>// отрезок (x1,y1)-(x2,y2)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Либо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 сначала перевести курсор в точку (x1,y1) командой </a:t>
            </a: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moveto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, а затем нарисовать отрезок в точку (x2,y2) командой </a:t>
            </a: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lineto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moveto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 ( x1, y1 ); // курсор в точку (x1,y1)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lineto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 ( x2, y2 ); // отрезок в точку (x2,y2)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Удобно использовать при рисовании ломаных линий: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setcolor(12); //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красный цвет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moveto (x1, y1); //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курсор в первую точку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lineto (x2, y2); //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отрезок во вторую точку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lineto (x3, y3); //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и т.д.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lineto (x4, y4);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lineto (x5, y5);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6105600" y="3929040"/>
            <a:ext cx="3038400" cy="268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6"/>
          <p:cNvSpPr/>
          <p:nvPr/>
        </p:nvSpPr>
        <p:spPr>
          <a:xfrm>
            <a:off x="250920" y="333360"/>
            <a:ext cx="8713800" cy="65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6)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void rectangle(int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x1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, int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y1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, int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x2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, int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y2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)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рисует прямоугольник, расположенный на экране горизонтально (вертикально),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с координатой левого верхнего угла (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x1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y1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) и правого нижнего –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x2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y2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setcolor ( 9 );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Times New Roman"/>
              </a:rPr>
              <a:t>rectangle (x1, y1, x2, y2);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7)</a:t>
            </a:r>
            <a:r>
              <a:rPr b="1" i="1" lang="en-US" sz="2000" spc="-1" strike="noStrike" u="sng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void bar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(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int x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1,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int y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1,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int x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2,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int y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2)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– рисует и закрашивает прямоугольник с левым верхним углом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1,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1)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 и правым нижним углом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2,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2);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setfillstyle ( 1, 12 ); // стиль 1, цвет 12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bar (x1, y1, x2, y2);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Первое число в команде setfillstyle задает стиль заливки: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0 – отключить заливку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1 – сплошная заливка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3,4,5,6 – наклонные линии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7,8 – сетка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9,10,11 – точечные узоры,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а второе число  – цвет.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3" descr=""/>
          <p:cNvPicPr/>
          <p:nvPr/>
        </p:nvPicPr>
        <p:blipFill>
          <a:blip r:embed="rId1"/>
          <a:stretch/>
        </p:blipFill>
        <p:spPr>
          <a:xfrm>
            <a:off x="5799240" y="1285920"/>
            <a:ext cx="2089080" cy="114300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4" descr=""/>
          <p:cNvPicPr/>
          <p:nvPr/>
        </p:nvPicPr>
        <p:blipFill>
          <a:blip r:embed="rId2"/>
          <a:stretch/>
        </p:blipFill>
        <p:spPr>
          <a:xfrm>
            <a:off x="6429240" y="3166920"/>
            <a:ext cx="2251080" cy="125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6"/>
          <p:cNvSpPr/>
          <p:nvPr/>
        </p:nvSpPr>
        <p:spPr>
          <a:xfrm>
            <a:off x="250920" y="333360"/>
            <a:ext cx="8713800" cy="63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8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void circle(int x, int y, int radius)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-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отображение окружности с центром в точке (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x, y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) и радиусом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radius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(единица измерения – пиксель)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setcolor ( COLOR(0,255,0) ); // зеленый цвет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circle ( x, y, R 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circle ( 200, y0+20, R 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9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)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void arc(int x, int y, int stangle, int endangle, int radius)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отображение дуги. (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x,y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) – центр дуги,</a:t>
            </a:r>
            <a:r>
              <a:rPr b="1" i="1" lang="ru-RU" sz="2000" spc="-1" strike="noStrike">
                <a:solidFill>
                  <a:srgbClr val="000000"/>
                </a:solidFill>
                <a:latin typeface="Times New Roman"/>
              </a:rPr>
              <a:t> radius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её радиус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.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Параметры </a:t>
            </a:r>
            <a:r>
              <a:rPr b="1" i="1" lang="ru-RU" sz="2000" spc="-1" strike="noStrike">
                <a:solidFill>
                  <a:srgbClr val="000000"/>
                </a:solidFill>
                <a:latin typeface="Times New Roman"/>
              </a:rPr>
              <a:t>stangle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и </a:t>
            </a:r>
            <a:r>
              <a:rPr b="1" i="1" lang="ru-RU" sz="2000" spc="-1" strike="noStrike">
                <a:solidFill>
                  <a:srgbClr val="000000"/>
                </a:solidFill>
                <a:latin typeface="Times New Roman"/>
              </a:rPr>
              <a:t>endangle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задают круговые координаты начальной и конечной точек. Если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stangle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равен 0, а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endangle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равен 360, функция </a:t>
            </a:r>
            <a:r>
              <a:rPr b="1" i="1" lang="ru-RU" sz="2000" spc="-1" strike="noStrike">
                <a:solidFill>
                  <a:srgbClr val="000000"/>
                </a:solidFill>
                <a:latin typeface="Times New Roman"/>
              </a:rPr>
              <a:t>arc</a:t>
            </a: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()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рисует полную окружность;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10)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void floodfill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(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int x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,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int y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,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int color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)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- закрашивает текущей кистью произвольную замкнутую область с указанным цветом границы. Указать любую внутреннюю точку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setfillstyle ( 1, 11 ); //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стиль 1, цвет 11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floodfill (x, y, 0); //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до границы цвета 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6715080" y="5357880"/>
            <a:ext cx="1676520" cy="133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4"/>
          <p:cNvSpPr/>
          <p:nvPr/>
        </p:nvSpPr>
        <p:spPr>
          <a:xfrm>
            <a:off x="250920" y="333360"/>
            <a:ext cx="8713800" cy="63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8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Rectangle 5"/>
          <p:cNvSpPr/>
          <p:nvPr/>
        </p:nvSpPr>
        <p:spPr>
          <a:xfrm>
            <a:off x="324000" y="214200"/>
            <a:ext cx="8605800" cy="68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11)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void fillellipse(int x, int y, int rx, int ry)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-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рисует эллипс с центром в точке (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x, y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), горизонтальной и вертикальной осями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rx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и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ry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соответственно, и закрашивает его текущим цветом, используя текущий шаблон;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12)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void outtextxy(int x, int y, char *textstring)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-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выводит поверх существующего на экране изображения строку текста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textstring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начиная с позиции (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x,y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) (левый верхний угол первого символа строки). Сформировать строку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textstring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можно заранее с помощью функции </a:t>
            </a: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sprintf();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либо:</a:t>
            </a: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Times New Roman"/>
              </a:rPr>
              <a:t>setcolor ( 9 );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Times New Roman"/>
              </a:rPr>
              <a:t>outtextxy ( x, y, "Вася" 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13)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void settextstyle(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int color,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int font, int direction, int charsize)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–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установка стиля текста. </a:t>
            </a: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color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 – цвет текста, </a:t>
            </a: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font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 – тип шрифта, </a:t>
            </a: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direction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 – направление вывода текстовой информации (0 – горизонтальное, 1 – вертикальное) и </a:t>
            </a: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charsize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 – множитель, который влияет на размер выводимых на экран символов;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5929200" y="3643200"/>
            <a:ext cx="1324080" cy="87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 txBox="1"/>
          <p:nvPr/>
        </p:nvSpPr>
        <p:spPr>
          <a:xfrm>
            <a:off x="213840" y="475920"/>
            <a:ext cx="8472600" cy="5977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14)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void getimage(int left, int top, int right, int bottom, void *bitmap)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-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копирует образ с экрана в оперативную память.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Left, top, right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и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bottom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определяют область экрана прямоугольной формы, которая будет скопирована.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Bitmap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указывает на область в памяти, куда записывается битовый образ.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15)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unsigned imagesize(int left, int top, int right, int bottom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)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-  определения  объема оперативной памяти (в байтах), необходимой для хранения битового образа фрагмента экрана, ограниченного размерами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left,top, right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и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bottom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(слева, сверху, справа и снизу соответственно);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16) </a:t>
            </a:r>
            <a:r>
              <a:rPr b="1" lang="ru-RU" sz="2800" spc="-1" strike="noStrike" u="sng">
                <a:solidFill>
                  <a:srgbClr val="000000"/>
                </a:solidFill>
                <a:uFillTx/>
                <a:latin typeface="Times New Roman"/>
              </a:rPr>
              <a:t>void delay(unsigned milliseconds)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- замораживает выполнение программы на интервал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milliseconds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(задержка исчисляется в миллисекундах).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 txBox="1"/>
          <p:nvPr/>
        </p:nvSpPr>
        <p:spPr>
          <a:xfrm>
            <a:off x="142920" y="214200"/>
            <a:ext cx="8786880" cy="650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80000"/>
              </a:lnSpc>
              <a:spcBef>
                <a:spcPts val="5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17) 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void far putimage(int left, int top, void far *bitmap, int op)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-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помещает битовый  образ, ранее сохраненный с помощью </a:t>
            </a:r>
            <a:r>
              <a:rPr b="1" i="1" lang="ru-RU" sz="2200" spc="-1" strike="noStrike">
                <a:solidFill>
                  <a:srgbClr val="000000"/>
                </a:solidFill>
                <a:latin typeface="Times New Roman"/>
              </a:rPr>
              <a:t>getimage</a:t>
            </a:r>
            <a:r>
              <a:rPr b="1" lang="ru-RU" sz="2200" spc="-1" strike="noStrike">
                <a:solidFill>
                  <a:srgbClr val="000000"/>
                </a:solidFill>
                <a:latin typeface="Times New Roman"/>
              </a:rPr>
              <a:t>()</a:t>
            </a:r>
            <a:r>
              <a:rPr b="0" i="1" lang="ru-RU" sz="22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обратно на экран.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5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Левый верхний угол нового места фрагмента на экране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-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ru-RU" sz="2200" spc="-1" strike="noStrike">
                <a:solidFill>
                  <a:srgbClr val="000000"/>
                </a:solidFill>
                <a:latin typeface="Times New Roman"/>
              </a:rPr>
              <a:t>(left, top)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80000"/>
              </a:lnSpc>
              <a:spcBef>
                <a:spcPts val="5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b</a:t>
            </a:r>
            <a:r>
              <a:rPr b="1" lang="ru-RU" sz="2200" spc="-1" strike="noStrike">
                <a:solidFill>
                  <a:srgbClr val="000000"/>
                </a:solidFill>
                <a:latin typeface="Times New Roman"/>
              </a:rPr>
              <a:t>itmap</a:t>
            </a:r>
            <a:r>
              <a:rPr b="0" i="1" lang="ru-RU" sz="2200" spc="-1" strike="noStrike">
                <a:solidFill>
                  <a:srgbClr val="000000"/>
                </a:solidFill>
                <a:latin typeface="Times New Roman"/>
              </a:rPr>
              <a:t> –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указатель на область памяти, где хранился образ.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80000"/>
              </a:lnSpc>
              <a:spcBef>
                <a:spcPts val="5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op</a:t>
            </a:r>
            <a:r>
              <a:rPr b="1" lang="ru-RU" sz="2200" spc="-1" strike="noStrike">
                <a:solidFill>
                  <a:srgbClr val="000000"/>
                </a:solidFill>
                <a:latin typeface="Times New Roman"/>
              </a:rPr>
              <a:t> - </a:t>
            </a:r>
            <a:r>
              <a:rPr b="0" i="1" lang="ru-RU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определяет цвет для каждой точки экрана с учетом уже существующего в этом месте изображения и образа, хранящегося в памяти.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80000"/>
              </a:lnSpc>
              <a:spcBef>
                <a:spcPts val="5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Перечень значений </a:t>
            </a:r>
            <a:r>
              <a:rPr b="1" lang="ru-RU" sz="2200" spc="-1" strike="noStrike">
                <a:solidFill>
                  <a:srgbClr val="000000"/>
                </a:solidFill>
                <a:latin typeface="Times New Roman"/>
              </a:rPr>
              <a:t>op</a:t>
            </a:r>
            <a:r>
              <a:rPr b="0" i="1" lang="ru-RU" sz="2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дает названия следующим операциям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8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    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Picture 4" descr=""/>
          <p:cNvPicPr/>
          <p:nvPr/>
        </p:nvPicPr>
        <p:blipFill>
          <a:blip r:embed="rId1"/>
          <a:stretch/>
        </p:blipFill>
        <p:spPr>
          <a:xfrm>
            <a:off x="500040" y="3214800"/>
            <a:ext cx="8047080" cy="307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4"/>
          <p:cNvSpPr/>
          <p:nvPr/>
        </p:nvSpPr>
        <p:spPr>
          <a:xfrm>
            <a:off x="611280" y="333360"/>
            <a:ext cx="3609720" cy="63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Box 4"/>
          <p:cNvSpPr/>
          <p:nvPr/>
        </p:nvSpPr>
        <p:spPr>
          <a:xfrm>
            <a:off x="285840" y="0"/>
            <a:ext cx="5500440" cy="66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Пример программы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#include &lt;graphics.h&gt;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#include &lt;conio.h&gt;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main()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initwindow (440, 300);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setfillstyle (1, 9);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bar (100,100,300,200); //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синий прямоугольник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setcolor (13); // с фиолетовой рамкой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rectangle (100,100,300,200);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moveto (100,100); //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крыша-ломаная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lineto (200, 50);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lineto (300,100);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setfillstyle (1, 14); //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зальем крышу желтым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floodfill (200, 75, 13);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setcolor (15);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circle (200, 150,50); // белая окружность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setfillstyle (1, 10);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floodfill (200,150, 15); // зеленая заливка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setcolor (12);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outtextxy (100, 230, "Sharik's house");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getch();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closegraph();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Picture 3" descr=""/>
          <p:cNvPicPr/>
          <p:nvPr/>
        </p:nvPicPr>
        <p:blipFill>
          <a:blip r:embed="rId1"/>
          <a:stretch/>
        </p:blipFill>
        <p:spPr>
          <a:xfrm>
            <a:off x="5786280" y="928800"/>
            <a:ext cx="2648160" cy="23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6"/>
          <p:cNvSpPr/>
          <p:nvPr/>
        </p:nvSpPr>
        <p:spPr>
          <a:xfrm>
            <a:off x="250920" y="142920"/>
            <a:ext cx="8713800" cy="65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lnSpc>
                <a:spcPct val="80000"/>
              </a:lnSpc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4а)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void setfillstyle(int pattern, int color)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устанавливает стиль и цвет заливки, используемыми различными графическими функциями. Величина параметра </a:t>
            </a: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color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 должна быть допустимой для текущего видеорежима. Величины параметра pattern вместе с их эквивалентами в виде макросов приведены в таблице ниже. Они содержатся в файле grapnics.h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285840" y="1928880"/>
            <a:ext cx="8572320" cy="47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28760" y="142560"/>
            <a:ext cx="8229600" cy="85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Графика в СИ. </a:t>
            </a:r>
            <a:br>
              <a:rPr sz="3200"/>
            </a:b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Обзор графических библиотек C++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Прямоугольник 4"/>
          <p:cNvSpPr/>
          <p:nvPr/>
        </p:nvSpPr>
        <p:spPr>
          <a:xfrm>
            <a:off x="539640" y="2997360"/>
            <a:ext cx="8209080" cy="31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Проектирование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GU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 (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графический интерфейс пользователя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можно писать игры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Кроссплатформен: библиотека доступна как на Windows, Linux и Mac OS, так и на мобильных платформах — Windows Mobile, Android и iOS.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Для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Qt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есть большой выбор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IDE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(интегрированнная среда разработки)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QtDesigner, 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QtCreator, QDevelop, Edyuk,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а также доступна интеграция с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Visual Studio, Eclipse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XCode.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Рисунок 5" descr="Графическая библиотека для C++ Qt"/>
          <p:cNvPicPr/>
          <p:nvPr/>
        </p:nvPicPr>
        <p:blipFill>
          <a:blip r:embed="rId1"/>
          <a:stretch/>
        </p:blipFill>
        <p:spPr>
          <a:xfrm>
            <a:off x="826920" y="1052640"/>
            <a:ext cx="3808440" cy="189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28760" y="142560"/>
            <a:ext cx="8229600" cy="85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Графика в СИ. </a:t>
            </a:r>
            <a:br>
              <a:rPr sz="3200"/>
            </a:b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Обзор графических библиотек C++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Прямоугольник 4"/>
          <p:cNvSpPr/>
          <p:nvPr/>
        </p:nvSpPr>
        <p:spPr>
          <a:xfrm>
            <a:off x="539640" y="2997360"/>
            <a:ext cx="8209080" cy="256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библиотека для отрисовки векторных изображений под Linux, Windows и Mac 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лежит в основе некоторых операционных систем (MorphOS, AmigaOS) и приложений (InkScape, Synfig, Graphite)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отсутствие русскоязычных ресурсов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может взаимодействовать с OpenGL бэкендом с поддержкой GPU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Рисунок 6" descr="Графическая библиотека для C++ Cairo"/>
          <p:cNvPicPr/>
          <p:nvPr/>
        </p:nvPicPr>
        <p:blipFill>
          <a:blip r:embed="rId1"/>
          <a:stretch/>
        </p:blipFill>
        <p:spPr>
          <a:xfrm>
            <a:off x="684360" y="1413000"/>
            <a:ext cx="3743280" cy="115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28760" y="142560"/>
            <a:ext cx="8229600" cy="85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Графика в СИ. </a:t>
            </a:r>
            <a:br>
              <a:rPr sz="3200"/>
            </a:b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Обзор графических библиотек C++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Прямоугольник 4"/>
          <p:cNvSpPr/>
          <p:nvPr/>
        </p:nvSpPr>
        <p:spPr>
          <a:xfrm>
            <a:off x="539640" y="2997360"/>
            <a:ext cx="8209080" cy="36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Кроссплатформенная библиотека  для разработки мобильных игр.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Поддерживает все те же платформы, что и Qt.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Библиотека Cocos Creator.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 больших объёмах графики и анимации , лучше использовать Unity вместо Cocos2D-X.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Unity имеет возможность плавной интеграции с Photoshop, Maya или Blender. В Cocos2D-X вся графика добавляется извне и на неё ссылаются из кода.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Отсутствие русскоязычных ресурсов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Рисунок 5" descr="Фреймворк cocos2d"/>
          <p:cNvPicPr/>
          <p:nvPr/>
        </p:nvPicPr>
        <p:blipFill>
          <a:blip r:embed="rId1"/>
          <a:stretch/>
        </p:blipFill>
        <p:spPr>
          <a:xfrm>
            <a:off x="900000" y="1413000"/>
            <a:ext cx="4435560" cy="116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28760" y="142560"/>
            <a:ext cx="8229600" cy="85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Графика в СИ. </a:t>
            </a:r>
            <a:br>
              <a:rPr sz="3200"/>
            </a:b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Обзор графических библиотек C++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Прямоугольник 4"/>
          <p:cNvSpPr/>
          <p:nvPr/>
        </p:nvSpPr>
        <p:spPr>
          <a:xfrm>
            <a:off x="539640" y="2997360"/>
            <a:ext cx="8209080" cy="22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Juce — кроссплатформенный фреймворк, предназначенный для создания приложений и плагинов на языке C++.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Juce больше популярен среди разработчиков аудио — ПО благодаря набору интерфейсов-оболочек для построения аудио плагинов.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Отсутствие русскоязычной документации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Рисунок 6" descr="Фреймворк Juce"/>
          <p:cNvPicPr/>
          <p:nvPr/>
        </p:nvPicPr>
        <p:blipFill>
          <a:blip r:embed="rId1"/>
          <a:stretch/>
        </p:blipFill>
        <p:spPr>
          <a:xfrm>
            <a:off x="900000" y="1125360"/>
            <a:ext cx="1727280" cy="172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28760" y="142560"/>
            <a:ext cx="8229600" cy="85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Графика в СИ. </a:t>
            </a:r>
            <a:br>
              <a:rPr sz="3200"/>
            </a:b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Обзор графических библиотек C++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Прямоугольник 4"/>
          <p:cNvSpPr/>
          <p:nvPr/>
        </p:nvSpPr>
        <p:spPr>
          <a:xfrm>
            <a:off x="539640" y="2637000"/>
            <a:ext cx="8209080" cy="28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Nana — это кроссплатформенная библиотека для программирования GUI в стиле современного C++.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Поддерживаемые системы: Windows, Linux (X11) и Mac OS (экспериментально).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Поддержка С++11\17 даёт возможность использовать умные указатели и стандартную библиотеку.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Так как это не фреймворк, использование Nana не будет оказывать влияния на архитектуру программы.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Рисунок 5" descr="графическая библиотека Nana"/>
          <p:cNvPicPr/>
          <p:nvPr/>
        </p:nvPicPr>
        <p:blipFill>
          <a:blip r:embed="rId1"/>
          <a:stretch/>
        </p:blipFill>
        <p:spPr>
          <a:xfrm>
            <a:off x="826920" y="1413000"/>
            <a:ext cx="1513080" cy="86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28760" y="142560"/>
            <a:ext cx="8229600" cy="85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Графика в СИ. </a:t>
            </a:r>
            <a:br>
              <a:rPr sz="3200"/>
            </a:b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Обзор графических библиотек C++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Прямоугольник 4"/>
          <p:cNvSpPr/>
          <p:nvPr/>
        </p:nvSpPr>
        <p:spPr>
          <a:xfrm>
            <a:off x="468360" y="3429000"/>
            <a:ext cx="8207280" cy="201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GTK+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— графический фреймворк, широко применяемый во многих системах.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Поддерживает разные языки программирования.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Создавалась в качестве альтернативы Qt.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Библиотека кроссплатформенная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Рисунок 6" descr="GTK+"/>
          <p:cNvPicPr/>
          <p:nvPr/>
        </p:nvPicPr>
        <p:blipFill>
          <a:blip r:embed="rId1"/>
          <a:stretch/>
        </p:blipFill>
        <p:spPr>
          <a:xfrm>
            <a:off x="684360" y="1052640"/>
            <a:ext cx="2158920" cy="216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28760" y="142560"/>
            <a:ext cx="8229600" cy="857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Графика в СИ. </a:t>
            </a:r>
            <a:br>
              <a:rPr sz="3200"/>
            </a:b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Обзор графических библиотек C++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Прямоугольник 4"/>
          <p:cNvSpPr/>
          <p:nvPr/>
        </p:nvSpPr>
        <p:spPr>
          <a:xfrm>
            <a:off x="468360" y="3429000"/>
            <a:ext cx="8207280" cy="28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TX Library - компактная графическая библиотека для Win32 на С++.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Это небольшая "песочница" для начинающих реализована с целью помочь им в изучении простейших принципов программирования.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Документация на русском языке.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Философия TX Library - облегчить первые шаги в программировании и подтолкнуть к творчеству и самостоятельности.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Рисунок 5" descr="TX Library"/>
          <p:cNvPicPr/>
          <p:nvPr/>
        </p:nvPicPr>
        <p:blipFill>
          <a:blip r:embed="rId1"/>
          <a:stretch/>
        </p:blipFill>
        <p:spPr>
          <a:xfrm>
            <a:off x="755640" y="1413000"/>
            <a:ext cx="1944720" cy="151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5435</TotalTime>
  <Application>LibreOffice/7.4.6.2$Linux_X86_64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vtik</dc:creator>
  <dc:description/>
  <dc:language>en-US</dc:language>
  <cp:lastModifiedBy>vtik</cp:lastModifiedBy>
  <dcterms:modified xsi:type="dcterms:W3CDTF">2022-09-14T18:12:50Z</dcterms:modified>
  <cp:revision>300</cp:revision>
  <dc:subject/>
  <dc:title>Программирование (1часть)</dc:title>
</cp:coreProperties>
</file>