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98" r:id="rId4"/>
    <p:sldId id="299" r:id="rId5"/>
    <p:sldId id="300" r:id="rId6"/>
    <p:sldId id="301" r:id="rId7"/>
    <p:sldId id="302" r:id="rId8"/>
    <p:sldId id="303" r:id="rId9"/>
    <p:sldId id="304" r:id="rId10"/>
    <p:sldId id="305"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AD347D-5ACD-4C99-B74B-A9C85AD731AF}" type="datetimeFigureOut">
              <a:rPr lang="en-US" smtClean="0"/>
              <a:t>4/9/2021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836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vi-V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342738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vi-V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100992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vi-V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3111731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vi-V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79661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vi-V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222411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vi-VN"/>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157594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vi-V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123008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vi-VN"/>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103066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vi-V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5030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242EE71-E377-476D-B4CF-86D9C0F4229B}" type="datetimeFigureOut">
              <a:rPr lang="vi-VN" smtClean="0"/>
              <a:t>09/04/2021</a:t>
            </a:fld>
            <a:endParaRPr lang="vi-V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vi-V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7D0730-FF9D-4A60-837C-56F981FAA2DC}" type="slidenum">
              <a:rPr lang="vi-VN" smtClean="0"/>
              <a:t>‹#›</a:t>
            </a:fld>
            <a:endParaRPr lang="vi-VN"/>
          </a:p>
        </p:txBody>
      </p:sp>
    </p:spTree>
    <p:extLst>
      <p:ext uri="{BB962C8B-B14F-4D97-AF65-F5344CB8AC3E}">
        <p14:creationId xmlns:p14="http://schemas.microsoft.com/office/powerpoint/2010/main" val="58219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82245"/>
            <a:ext cx="10515600" cy="1325563"/>
          </a:xfrm>
          <a:prstGeom prst="rect">
            <a:avLst/>
          </a:prstGeom>
        </p:spPr>
        <p:txBody>
          <a:bodyPr vert="horz" lIns="91440" tIns="45720" rIns="91440" bIns="45720" rtlCol="0" anchor="ctr">
            <a:normAutofit/>
          </a:bodyPr>
          <a:lstStyle/>
          <a:p>
            <a:r>
              <a:rPr lang="en-US" dirty="0"/>
              <a:t>Click to edit Master title style</a:t>
            </a:r>
            <a:endParaRPr lang="vi-VN" dirty="0"/>
          </a:p>
        </p:txBody>
      </p:sp>
      <p:sp>
        <p:nvSpPr>
          <p:cNvPr id="3" name="Text Placeholder 2"/>
          <p:cNvSpPr>
            <a:spLocks noGrp="1"/>
          </p:cNvSpPr>
          <p:nvPr>
            <p:ph type="body" idx="1"/>
          </p:nvPr>
        </p:nvSpPr>
        <p:spPr>
          <a:xfrm>
            <a:off x="838200" y="1507808"/>
            <a:ext cx="10515600" cy="451024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pic>
        <p:nvPicPr>
          <p:cNvPr id="7" name="Google Shape;90;p13"/>
          <p:cNvPicPr preferRelativeResize="0"/>
          <p:nvPr userDrawn="1"/>
        </p:nvPicPr>
        <p:blipFill rotWithShape="1">
          <a:blip r:embed="rId13">
            <a:alphaModFix/>
          </a:blip>
          <a:srcRect/>
          <a:stretch/>
        </p:blipFill>
        <p:spPr>
          <a:xfrm>
            <a:off x="0" y="6176963"/>
            <a:ext cx="2985247" cy="681038"/>
          </a:xfrm>
          <a:prstGeom prst="rect">
            <a:avLst/>
          </a:prstGeom>
          <a:noFill/>
          <a:ln>
            <a:noFill/>
          </a:ln>
        </p:spPr>
      </p:pic>
      <p:pic>
        <p:nvPicPr>
          <p:cNvPr id="8" name="Google Shape;91;p13"/>
          <p:cNvPicPr preferRelativeResize="0"/>
          <p:nvPr userDrawn="1"/>
        </p:nvPicPr>
        <p:blipFill rotWithShape="1">
          <a:blip r:embed="rId14">
            <a:alphaModFix/>
          </a:blip>
          <a:srcRect/>
          <a:stretch/>
        </p:blipFill>
        <p:spPr>
          <a:xfrm>
            <a:off x="9655487" y="6176963"/>
            <a:ext cx="2422947" cy="681036"/>
          </a:xfrm>
          <a:prstGeom prst="rect">
            <a:avLst/>
          </a:prstGeom>
          <a:noFill/>
          <a:ln>
            <a:noFill/>
          </a:ln>
        </p:spPr>
      </p:pic>
    </p:spTree>
    <p:extLst>
      <p:ext uri="{BB962C8B-B14F-4D97-AF65-F5344CB8AC3E}">
        <p14:creationId xmlns:p14="http://schemas.microsoft.com/office/powerpoint/2010/main" val="70887931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b="1" kern="1200">
          <a:solidFill>
            <a:srgbClr val="0070C0"/>
          </a:solidFill>
          <a:latin typeface="+mn-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solidFill>
                  <a:srgbClr val="FF0000"/>
                </a:solidFill>
              </a:rPr>
              <a:t>Chủ</a:t>
            </a:r>
            <a:r>
              <a:rPr lang="en-US" dirty="0" smtClean="0">
                <a:solidFill>
                  <a:srgbClr val="FF0000"/>
                </a:solidFill>
              </a:rPr>
              <a:t> </a:t>
            </a:r>
            <a:r>
              <a:rPr lang="en-US" dirty="0" err="1" smtClean="0">
                <a:solidFill>
                  <a:srgbClr val="FF0000"/>
                </a:solidFill>
              </a:rPr>
              <a:t>đề</a:t>
            </a:r>
            <a:r>
              <a:rPr lang="en-US" dirty="0" smtClean="0">
                <a:solidFill>
                  <a:srgbClr val="FF0000"/>
                </a:solidFill>
              </a:rPr>
              <a:t> 4:</a:t>
            </a:r>
            <a:r>
              <a:rPr lang="en-US" dirty="0" smtClean="0"/>
              <a:t/>
            </a:r>
            <a:br>
              <a:rPr lang="en-US" dirty="0" smtClean="0"/>
            </a:br>
            <a:r>
              <a:rPr lang="en-US" dirty="0" err="1" smtClean="0"/>
              <a:t>Vận</a:t>
            </a:r>
            <a:r>
              <a:rPr lang="en-US" dirty="0" smtClean="0"/>
              <a:t> </a:t>
            </a:r>
            <a:r>
              <a:rPr lang="en-US" dirty="0" err="1" smtClean="0"/>
              <a:t>dụng</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toàn</a:t>
            </a:r>
            <a:r>
              <a:rPr lang="en-US" dirty="0" smtClean="0"/>
              <a:t> </a:t>
            </a:r>
            <a:r>
              <a:rPr lang="en-US" dirty="0" err="1" smtClean="0"/>
              <a:t>diện</a:t>
            </a:r>
            <a:r>
              <a:rPr lang="en-US" dirty="0" smtClean="0"/>
              <a:t> </a:t>
            </a:r>
            <a:r>
              <a:rPr lang="en-US" dirty="0" err="1" smtClean="0"/>
              <a:t>trong</a:t>
            </a:r>
            <a:r>
              <a:rPr lang="en-US" dirty="0" smtClean="0"/>
              <a:t> </a:t>
            </a:r>
            <a:r>
              <a:rPr lang="en-US" dirty="0" err="1" smtClean="0"/>
              <a:t>nhận</a:t>
            </a:r>
            <a:r>
              <a:rPr lang="en-US" dirty="0" smtClean="0"/>
              <a:t> </a:t>
            </a:r>
            <a:r>
              <a:rPr lang="en-US" dirty="0" err="1" smtClean="0"/>
              <a:t>thức</a:t>
            </a:r>
            <a:r>
              <a:rPr lang="en-US" dirty="0" smtClean="0"/>
              <a:t> </a:t>
            </a:r>
            <a:r>
              <a:rPr lang="en-US" dirty="0" err="1" smtClean="0"/>
              <a:t>và</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thực</a:t>
            </a:r>
            <a:r>
              <a:rPr lang="en-US" dirty="0" smtClean="0"/>
              <a:t> </a:t>
            </a:r>
            <a:r>
              <a:rPr lang="en-US" dirty="0" err="1" smtClean="0"/>
              <a:t>tiễn</a:t>
            </a:r>
            <a:endParaRPr lang="vi-VN" dirty="0"/>
          </a:p>
        </p:txBody>
      </p:sp>
      <p:sp>
        <p:nvSpPr>
          <p:cNvPr id="3" name="Subtitle 2"/>
          <p:cNvSpPr>
            <a:spLocks noGrp="1"/>
          </p:cNvSpPr>
          <p:nvPr>
            <p:ph type="subTitle" idx="1"/>
          </p:nvPr>
        </p:nvSpPr>
        <p:spPr>
          <a:xfrm>
            <a:off x="1524000" y="4311721"/>
            <a:ext cx="9144000" cy="1655762"/>
          </a:xfrm>
        </p:spPr>
        <p:txBody>
          <a:bodyPr/>
          <a:lstStyle/>
          <a:p>
            <a:r>
              <a:rPr lang="en-US" dirty="0" err="1" smtClean="0"/>
              <a:t>Nhóm</a:t>
            </a:r>
            <a:r>
              <a:rPr lang="en-US" dirty="0" smtClean="0"/>
              <a:t> 4</a:t>
            </a:r>
            <a:endParaRPr lang="vi-VN" dirty="0"/>
          </a:p>
        </p:txBody>
      </p:sp>
    </p:spTree>
    <p:extLst>
      <p:ext uri="{BB962C8B-B14F-4D97-AF65-F5344CB8AC3E}">
        <p14:creationId xmlns:p14="http://schemas.microsoft.com/office/powerpoint/2010/main" val="176592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just"/>
            <a:r>
              <a:rPr lang="en-US" dirty="0" smtClean="0"/>
              <a:t>III. </a:t>
            </a:r>
            <a:r>
              <a:rPr lang="en-US" dirty="0" err="1" smtClean="0"/>
              <a:t>Kết</a:t>
            </a:r>
            <a:r>
              <a:rPr lang="en-US" dirty="0" smtClean="0"/>
              <a:t> </a:t>
            </a:r>
            <a:r>
              <a:rPr lang="en-US" dirty="0" err="1" smtClean="0"/>
              <a:t>luận</a:t>
            </a:r>
            <a:endParaRPr lang="vi-VN" dirty="0"/>
          </a:p>
        </p:txBody>
      </p:sp>
      <p:sp>
        <p:nvSpPr>
          <p:cNvPr id="3" name="Content Placeholder 2"/>
          <p:cNvSpPr>
            <a:spLocks noGrp="1"/>
          </p:cNvSpPr>
          <p:nvPr>
            <p:ph idx="1"/>
          </p:nvPr>
        </p:nvSpPr>
        <p:spPr>
          <a:xfrm>
            <a:off x="808219" y="1073998"/>
            <a:ext cx="11123951" cy="4721422"/>
          </a:xfrm>
        </p:spPr>
        <p:txBody>
          <a:bodyPr>
            <a:noAutofit/>
          </a:bodyPr>
          <a:lstStyle/>
          <a:p>
            <a:pPr algn="just">
              <a:lnSpc>
                <a:spcPct val="110000"/>
              </a:lnSpc>
            </a:pPr>
            <a:endParaRPr lang="en-US" sz="2400" b="1" dirty="0">
              <a:latin typeface="Calibri" panose="020F0502020204030204" pitchFamily="34" charset="0"/>
              <a:ea typeface="Arial"/>
              <a:cs typeface="Calibri" panose="020F0502020204030204" pitchFamily="34" charset="0"/>
            </a:endParaRPr>
          </a:p>
          <a:p>
            <a:pPr algn="just">
              <a:lnSpc>
                <a:spcPct val="110000"/>
              </a:lnSpc>
            </a:pPr>
            <a:r>
              <a:rPr lang="en-US" sz="2400" b="1" dirty="0" err="1">
                <a:latin typeface="Calibri" panose="020F0502020204030204" pitchFamily="34" charset="0"/>
                <a:cs typeface="Calibri" panose="020F0502020204030204" pitchFamily="34" charset="0"/>
              </a:rPr>
              <a:t>Ví</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dụ</a:t>
            </a:r>
            <a:r>
              <a:rPr lang="en-US" sz="2400" b="1"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Nguyên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tắc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này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nói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mọi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vấn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đề</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cuộc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sống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học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tập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rèn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luyện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của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sinh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viên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thì</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chỉ</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có</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học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tập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còn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phải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dưỡng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rèn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luyện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người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vì</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vậy</a:t>
            </a:r>
            <a:r>
              <a:rPr lang="en-US" sz="2400" dirty="0">
                <a:latin typeface="Calibri" panose="020F0502020204030204" pitchFamily="34" charset="0"/>
                <a:cs typeface="Calibri" panose="020F0502020204030204" pitchFamily="34" charset="0"/>
              </a:rPr>
              <a:t> ở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trường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học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người</a:t>
            </a:r>
            <a:r>
              <a:rPr lang="en-US" sz="2400" dirty="0">
                <a:latin typeface="Calibri" panose="020F0502020204030204" pitchFamily="34" charset="0"/>
                <a:cs typeface="Calibri" panose="020F0502020204030204" pitchFamily="34" charset="0"/>
              </a:rPr>
              <a:t> ta hay dung </a:t>
            </a:r>
            <a:r>
              <a:rPr lang="en-US" sz="2400" dirty="0" err="1">
                <a:latin typeface="Calibri" panose="020F0502020204030204" pitchFamily="34" charset="0"/>
                <a:cs typeface="Calibri" panose="020F0502020204030204" pitchFamily="34" charset="0"/>
              </a:rPr>
              <a:t>câu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Tiên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học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lễ</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hậu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học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văn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vậy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đặc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biệt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học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cũng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phải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chú</a:t>
            </a:r>
            <a:r>
              <a:rPr lang="en-US" sz="2400" dirty="0">
                <a:latin typeface="Calibri" panose="020F0502020204030204" pitchFamily="34" charset="0"/>
                <a:cs typeface="Calibri" panose="020F0502020204030204" pitchFamily="34" charset="0"/>
              </a:rPr>
              <a:t> ý </a:t>
            </a:r>
            <a:r>
              <a:rPr lang="en-US" sz="2400" dirty="0" err="1">
                <a:latin typeface="Calibri" panose="020F0502020204030204" pitchFamily="34" charset="0"/>
                <a:cs typeface="Calibri" panose="020F0502020204030204" pitchFamily="34" charset="0"/>
              </a:rPr>
              <a:t>học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đều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tốt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tất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cả</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môn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chứ</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được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học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lệch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nó</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sẽ</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làm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chúng</a:t>
            </a:r>
            <a:r>
              <a:rPr lang="en-US" sz="2400" dirty="0">
                <a:latin typeface="Calibri" panose="020F0502020204030204" pitchFamily="34" charset="0"/>
                <a:cs typeface="Calibri" panose="020F0502020204030204" pitchFamily="34" charset="0"/>
              </a:rPr>
              <a:t> ta </a:t>
            </a:r>
            <a:r>
              <a:rPr lang="en-US" sz="2400" dirty="0" err="1">
                <a:latin typeface="Calibri" panose="020F0502020204030204" pitchFamily="34" charset="0"/>
                <a:cs typeface="Calibri" panose="020F0502020204030204" pitchFamily="34" charset="0"/>
              </a:rPr>
              <a:t>thiếu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hụt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những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kiến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thức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thiết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cuộc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sống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đời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thường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này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của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bạn</a:t>
            </a:r>
            <a:r>
              <a:rPr lang="en-US" sz="2400" dirty="0">
                <a:latin typeface="Calibri" panose="020F0502020204030204" pitchFamily="34" charset="0"/>
                <a:cs typeface="Calibri" panose="020F0502020204030204" pitchFamily="34" charset="0"/>
              </a:rPr>
              <a:t>./.</a:t>
            </a:r>
            <a:endParaRPr lang="en-US" sz="2400" dirty="0"/>
          </a:p>
        </p:txBody>
      </p:sp>
    </p:spTree>
    <p:extLst>
      <p:ext uri="{BB962C8B-B14F-4D97-AF65-F5344CB8AC3E}">
        <p14:creationId xmlns:p14="http://schemas.microsoft.com/office/powerpoint/2010/main" val="37734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21850" y="2435321"/>
            <a:ext cx="6032421" cy="1569660"/>
          </a:xfrm>
          <a:prstGeom prst="rect">
            <a:avLst/>
          </a:prstGeom>
          <a:noFill/>
          <a:effectLst>
            <a:reflection blurRad="6350" stA="50000" endA="300" endPos="55500" dist="101600" dir="5400000" sy="-100000" algn="bl" rotWithShape="0"/>
          </a:effectLst>
        </p:spPr>
        <p:txBody>
          <a:bodyPr wrap="none" lIns="91440" tIns="45720" rIns="91440" bIns="45720">
            <a:spAutoFit/>
          </a:bodyPr>
          <a:lstStyle/>
          <a:p>
            <a:pPr algn="ctr"/>
            <a:r>
              <a:rPr lang="en-US" sz="96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erlin Sans FB Demi" panose="020E0802020502020306" pitchFamily="34" charset="0"/>
              </a:rPr>
              <a:t>Thank you</a:t>
            </a:r>
          </a:p>
        </p:txBody>
      </p:sp>
    </p:spTree>
    <p:extLst>
      <p:ext uri="{BB962C8B-B14F-4D97-AF65-F5344CB8AC3E}">
        <p14:creationId xmlns:p14="http://schemas.microsoft.com/office/powerpoint/2010/main" val="54133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dirty="0" err="1" smtClean="0"/>
              <a:t>Nội</a:t>
            </a:r>
            <a:r>
              <a:rPr lang="en-US" dirty="0" smtClean="0"/>
              <a:t> dung</a:t>
            </a:r>
            <a:endParaRPr lang="vi-VN" dirty="0"/>
          </a:p>
        </p:txBody>
      </p:sp>
      <p:sp>
        <p:nvSpPr>
          <p:cNvPr id="3" name="Content Placeholder 2"/>
          <p:cNvSpPr>
            <a:spLocks noGrp="1"/>
          </p:cNvSpPr>
          <p:nvPr>
            <p:ph idx="1"/>
          </p:nvPr>
        </p:nvSpPr>
        <p:spPr>
          <a:xfrm>
            <a:off x="838200" y="1343818"/>
            <a:ext cx="10515600" cy="4721422"/>
          </a:xfrm>
        </p:spPr>
        <p:txBody>
          <a:bodyPr>
            <a:normAutofit/>
          </a:bodyPr>
          <a:lstStyle/>
          <a:p>
            <a:pPr marL="571500" indent="-571500" algn="just">
              <a:buFont typeface="+mj-lt"/>
              <a:buAutoNum type="romanUcPeriod"/>
            </a:pPr>
            <a:r>
              <a:rPr lang="en-US" sz="3200" b="1" dirty="0" err="1" smtClean="0"/>
              <a:t>Giới</a:t>
            </a:r>
            <a:r>
              <a:rPr lang="en-US" sz="3200" b="1" dirty="0" smtClean="0"/>
              <a:t> </a:t>
            </a:r>
            <a:r>
              <a:rPr lang="en-US" sz="3200" b="1" dirty="0" err="1" smtClean="0"/>
              <a:t>thiệu</a:t>
            </a:r>
            <a:endParaRPr lang="en-US" sz="3200" b="1" dirty="0"/>
          </a:p>
          <a:p>
            <a:pPr marL="571500" indent="-571500">
              <a:buFont typeface="+mj-lt"/>
              <a:buAutoNum type="romanUcPeriod"/>
            </a:pPr>
            <a:r>
              <a:rPr lang="en-US" sz="3200" b="1" dirty="0" err="1" smtClean="0"/>
              <a:t>Nguyên</a:t>
            </a:r>
            <a:r>
              <a:rPr lang="en-US" sz="3200" b="1" dirty="0" smtClean="0"/>
              <a:t> </a:t>
            </a:r>
            <a:r>
              <a:rPr lang="en-US" sz="3200" b="1" dirty="0" err="1" smtClean="0"/>
              <a:t>tắc</a:t>
            </a:r>
            <a:r>
              <a:rPr lang="en-US" sz="3200" b="1" dirty="0" smtClean="0"/>
              <a:t> </a:t>
            </a:r>
            <a:r>
              <a:rPr lang="en-US" sz="3200" b="1" dirty="0" err="1" smtClean="0"/>
              <a:t>toàn</a:t>
            </a:r>
            <a:r>
              <a:rPr lang="en-US" sz="3200" b="1" dirty="0" smtClean="0"/>
              <a:t> </a:t>
            </a:r>
            <a:r>
              <a:rPr lang="en-US" sz="3200" b="1" dirty="0" err="1" smtClean="0"/>
              <a:t>diện</a:t>
            </a:r>
            <a:r>
              <a:rPr lang="en-US" sz="3200" b="1" dirty="0" smtClean="0"/>
              <a:t> </a:t>
            </a:r>
            <a:endParaRPr lang="en-US" sz="3200" b="1" dirty="0"/>
          </a:p>
          <a:p>
            <a:pPr marL="971550" lvl="1" indent="-514350">
              <a:buFont typeface="+mj-lt"/>
              <a:buAutoNum type="arabicPeriod"/>
            </a:pPr>
            <a:r>
              <a:rPr lang="en-US" sz="2800" dirty="0" err="1" smtClean="0"/>
              <a:t>Cơ</a:t>
            </a:r>
            <a:r>
              <a:rPr lang="en-US" sz="2800" dirty="0" smtClean="0"/>
              <a:t> </a:t>
            </a:r>
            <a:r>
              <a:rPr lang="en-US" sz="2800" dirty="0" err="1" smtClean="0"/>
              <a:t>sở</a:t>
            </a:r>
            <a:r>
              <a:rPr lang="en-US" sz="2800" dirty="0" smtClean="0"/>
              <a:t> </a:t>
            </a:r>
            <a:r>
              <a:rPr lang="en-US" sz="2800" dirty="0" err="1" smtClean="0"/>
              <a:t>lý</a:t>
            </a:r>
            <a:r>
              <a:rPr lang="en-US" sz="2800" dirty="0" smtClean="0"/>
              <a:t> </a:t>
            </a:r>
            <a:r>
              <a:rPr lang="en-US" sz="2800" dirty="0" err="1" smtClean="0"/>
              <a:t>luận</a:t>
            </a:r>
            <a:r>
              <a:rPr lang="en-US" sz="2800" dirty="0" smtClean="0"/>
              <a:t> </a:t>
            </a:r>
            <a:r>
              <a:rPr lang="en-US" sz="2800" dirty="0" err="1" smtClean="0"/>
              <a:t>của</a:t>
            </a:r>
            <a:r>
              <a:rPr lang="en-US" sz="2800" dirty="0" smtClean="0"/>
              <a:t> </a:t>
            </a:r>
            <a:r>
              <a:rPr lang="en-US" sz="2800" dirty="0" err="1" smtClean="0"/>
              <a:t>nguyên</a:t>
            </a:r>
            <a:r>
              <a:rPr lang="en-US" sz="2800" dirty="0" smtClean="0"/>
              <a:t> </a:t>
            </a:r>
            <a:r>
              <a:rPr lang="en-US" sz="2800" dirty="0" err="1" smtClean="0"/>
              <a:t>tắc</a:t>
            </a:r>
            <a:r>
              <a:rPr lang="en-US" sz="2800" dirty="0" smtClean="0"/>
              <a:t> </a:t>
            </a:r>
            <a:r>
              <a:rPr lang="en-US" sz="2800" dirty="0" err="1" smtClean="0"/>
              <a:t>toàn</a:t>
            </a:r>
            <a:r>
              <a:rPr lang="en-US" sz="2800" dirty="0" smtClean="0"/>
              <a:t> </a:t>
            </a:r>
            <a:r>
              <a:rPr lang="en-US" sz="2800" dirty="0" err="1" smtClean="0"/>
              <a:t>diện</a:t>
            </a:r>
            <a:r>
              <a:rPr lang="en-US" sz="2800" dirty="0" smtClean="0"/>
              <a:t>.</a:t>
            </a:r>
            <a:endParaRPr lang="en-US" sz="2800" dirty="0"/>
          </a:p>
          <a:p>
            <a:pPr marL="971550" lvl="1" indent="-514350">
              <a:buFont typeface="+mj-lt"/>
              <a:buAutoNum type="arabicPeriod"/>
            </a:pPr>
            <a:r>
              <a:rPr lang="en-US" sz="2800" dirty="0" err="1" smtClean="0">
                <a:ea typeface="Arial"/>
                <a:cs typeface="Arial"/>
                <a:sym typeface="Arial"/>
              </a:rPr>
              <a:t>Những</a:t>
            </a:r>
            <a:r>
              <a:rPr lang="en-US" sz="2800" dirty="0" smtClean="0">
                <a:ea typeface="Arial"/>
                <a:cs typeface="Arial"/>
                <a:sym typeface="Arial"/>
              </a:rPr>
              <a:t> </a:t>
            </a:r>
            <a:r>
              <a:rPr lang="en-US" sz="2800" dirty="0" err="1" smtClean="0">
                <a:ea typeface="Arial"/>
                <a:cs typeface="Arial"/>
                <a:sym typeface="Arial"/>
              </a:rPr>
              <a:t>yêu</a:t>
            </a:r>
            <a:r>
              <a:rPr lang="en-US" sz="2800" dirty="0" smtClean="0">
                <a:ea typeface="Arial"/>
                <a:cs typeface="Arial"/>
                <a:sym typeface="Arial"/>
              </a:rPr>
              <a:t> </a:t>
            </a:r>
            <a:r>
              <a:rPr lang="en-US" sz="2800" dirty="0" err="1" smtClean="0">
                <a:ea typeface="Arial"/>
                <a:cs typeface="Arial"/>
                <a:sym typeface="Arial"/>
              </a:rPr>
              <a:t>cầu</a:t>
            </a:r>
            <a:r>
              <a:rPr lang="en-US" sz="2800" dirty="0" smtClean="0">
                <a:ea typeface="Arial"/>
                <a:cs typeface="Arial"/>
                <a:sym typeface="Arial"/>
              </a:rPr>
              <a:t> </a:t>
            </a:r>
            <a:r>
              <a:rPr lang="en-US" sz="2800" dirty="0" err="1" smtClean="0">
                <a:ea typeface="Arial"/>
                <a:cs typeface="Arial"/>
                <a:sym typeface="Arial"/>
              </a:rPr>
              <a:t>về</a:t>
            </a:r>
            <a:r>
              <a:rPr lang="en-US" sz="2800" dirty="0" smtClean="0">
                <a:ea typeface="Arial"/>
                <a:cs typeface="Arial"/>
                <a:sym typeface="Arial"/>
              </a:rPr>
              <a:t> </a:t>
            </a:r>
            <a:r>
              <a:rPr lang="en-US" sz="2800" dirty="0" err="1" smtClean="0">
                <a:ea typeface="Arial"/>
                <a:cs typeface="Arial"/>
                <a:sym typeface="Arial"/>
              </a:rPr>
              <a:t>phương</a:t>
            </a:r>
            <a:r>
              <a:rPr lang="en-US" sz="2800" dirty="0" smtClean="0">
                <a:ea typeface="Arial"/>
                <a:cs typeface="Arial"/>
                <a:sym typeface="Arial"/>
              </a:rPr>
              <a:t> </a:t>
            </a:r>
            <a:r>
              <a:rPr lang="en-US" sz="2800" dirty="0" err="1" smtClean="0">
                <a:ea typeface="Arial"/>
                <a:cs typeface="Arial"/>
                <a:sym typeface="Arial"/>
              </a:rPr>
              <a:t>pháp</a:t>
            </a:r>
            <a:r>
              <a:rPr lang="en-US" sz="2800" dirty="0" smtClean="0">
                <a:ea typeface="Arial"/>
                <a:cs typeface="Arial"/>
                <a:sym typeface="Arial"/>
              </a:rPr>
              <a:t> </a:t>
            </a:r>
            <a:r>
              <a:rPr lang="en-US" sz="2800" dirty="0" err="1" smtClean="0">
                <a:ea typeface="Arial"/>
                <a:cs typeface="Arial"/>
                <a:sym typeface="Arial"/>
              </a:rPr>
              <a:t>luận</a:t>
            </a:r>
            <a:r>
              <a:rPr lang="en-US" sz="2800" dirty="0" smtClean="0">
                <a:ea typeface="Arial"/>
                <a:cs typeface="Arial"/>
                <a:sym typeface="Arial"/>
              </a:rPr>
              <a:t>. </a:t>
            </a:r>
            <a:endParaRPr lang="en-US" sz="2800" dirty="0">
              <a:ea typeface="Arial"/>
              <a:cs typeface="Arial"/>
              <a:sym typeface="Arial"/>
            </a:endParaRPr>
          </a:p>
          <a:p>
            <a:pPr marL="971550" lvl="1" indent="-514350">
              <a:buFont typeface="+mj-lt"/>
              <a:buAutoNum type="arabicPeriod"/>
            </a:pPr>
            <a:r>
              <a:rPr lang="en-US" sz="2800" dirty="0" err="1" smtClean="0"/>
              <a:t>Vận</a:t>
            </a:r>
            <a:r>
              <a:rPr lang="en-US" sz="2800" dirty="0" smtClean="0"/>
              <a:t> </a:t>
            </a:r>
            <a:r>
              <a:rPr lang="en-US" sz="2800" dirty="0" err="1" smtClean="0"/>
              <a:t>dụng</a:t>
            </a:r>
            <a:r>
              <a:rPr lang="en-US" sz="2800" dirty="0" smtClean="0"/>
              <a:t> </a:t>
            </a:r>
            <a:r>
              <a:rPr lang="en-US" sz="2800" dirty="0" err="1" smtClean="0"/>
              <a:t>nguyên</a:t>
            </a:r>
            <a:r>
              <a:rPr lang="en-US" sz="2800" dirty="0" smtClean="0"/>
              <a:t> </a:t>
            </a:r>
            <a:r>
              <a:rPr lang="en-US" sz="2800" dirty="0" err="1" smtClean="0"/>
              <a:t>tắc</a:t>
            </a:r>
            <a:r>
              <a:rPr lang="en-US" sz="2800" dirty="0" smtClean="0"/>
              <a:t> </a:t>
            </a:r>
            <a:r>
              <a:rPr lang="en-US" sz="2800" dirty="0" err="1" smtClean="0"/>
              <a:t>toàn</a:t>
            </a:r>
            <a:r>
              <a:rPr lang="en-US" sz="2800" dirty="0" smtClean="0"/>
              <a:t> </a:t>
            </a:r>
            <a:r>
              <a:rPr lang="en-US" sz="2800" dirty="0" err="1" smtClean="0"/>
              <a:t>diện</a:t>
            </a:r>
            <a:r>
              <a:rPr lang="en-US" sz="2800" dirty="0" smtClean="0"/>
              <a:t> </a:t>
            </a:r>
            <a:r>
              <a:rPr lang="en-US" sz="2800" dirty="0" err="1" smtClean="0"/>
              <a:t>trong</a:t>
            </a:r>
            <a:r>
              <a:rPr lang="en-US" sz="2800" dirty="0" smtClean="0"/>
              <a:t> </a:t>
            </a:r>
            <a:r>
              <a:rPr lang="en-US" sz="2800" dirty="0" err="1" smtClean="0"/>
              <a:t>nhận</a:t>
            </a:r>
            <a:r>
              <a:rPr lang="en-US" sz="2800" dirty="0" smtClean="0"/>
              <a:t> </a:t>
            </a:r>
            <a:r>
              <a:rPr lang="en-US" sz="2800" dirty="0" err="1" smtClean="0"/>
              <a:t>thức</a:t>
            </a:r>
            <a:r>
              <a:rPr lang="en-US" sz="2800" dirty="0" smtClean="0"/>
              <a:t> </a:t>
            </a:r>
            <a:r>
              <a:rPr lang="en-US" sz="2800" dirty="0" err="1" smtClean="0"/>
              <a:t>và</a:t>
            </a:r>
            <a:r>
              <a:rPr lang="en-US" sz="2800" dirty="0" smtClean="0"/>
              <a:t> </a:t>
            </a:r>
            <a:r>
              <a:rPr lang="en-US" sz="2800" dirty="0" err="1" smtClean="0"/>
              <a:t>hoạt</a:t>
            </a:r>
            <a:r>
              <a:rPr lang="en-US" sz="2800" dirty="0" smtClean="0"/>
              <a:t> </a:t>
            </a:r>
            <a:r>
              <a:rPr lang="en-US" sz="2800" dirty="0" err="1" smtClean="0"/>
              <a:t>động</a:t>
            </a:r>
            <a:r>
              <a:rPr lang="en-US" sz="2800" dirty="0" smtClean="0"/>
              <a:t> </a:t>
            </a:r>
            <a:r>
              <a:rPr lang="en-US" sz="2800" dirty="0" err="1" smtClean="0"/>
              <a:t>thực</a:t>
            </a:r>
            <a:r>
              <a:rPr lang="en-US" sz="2800" dirty="0" smtClean="0"/>
              <a:t> </a:t>
            </a:r>
            <a:r>
              <a:rPr lang="en-US" sz="2800" dirty="0" err="1" smtClean="0"/>
              <a:t>tiễn</a:t>
            </a:r>
            <a:endParaRPr lang="en-US" sz="2800" dirty="0" smtClean="0"/>
          </a:p>
          <a:p>
            <a:pPr marL="0" lvl="1" indent="0">
              <a:spcBef>
                <a:spcPts val="1000"/>
              </a:spcBef>
              <a:buNone/>
            </a:pPr>
            <a:r>
              <a:rPr lang="en-US" sz="3200" b="1" dirty="0"/>
              <a:t>III. </a:t>
            </a:r>
            <a:r>
              <a:rPr lang="en-US" sz="3200" b="1" dirty="0" err="1"/>
              <a:t>Kết</a:t>
            </a:r>
            <a:r>
              <a:rPr lang="en-US" sz="3200" b="1" dirty="0"/>
              <a:t> </a:t>
            </a:r>
            <a:r>
              <a:rPr lang="en-US" sz="3200" b="1" dirty="0" err="1"/>
              <a:t>luận</a:t>
            </a:r>
            <a:endParaRPr lang="en-US" sz="3200" b="1" dirty="0"/>
          </a:p>
        </p:txBody>
      </p:sp>
    </p:spTree>
    <p:extLst>
      <p:ext uri="{BB962C8B-B14F-4D97-AF65-F5344CB8AC3E}">
        <p14:creationId xmlns:p14="http://schemas.microsoft.com/office/powerpoint/2010/main" val="91331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just"/>
            <a:r>
              <a:rPr lang="en-US" dirty="0" smtClean="0"/>
              <a:t>I. </a:t>
            </a:r>
            <a:r>
              <a:rPr lang="en-US" dirty="0" err="1" smtClean="0"/>
              <a:t>Giới</a:t>
            </a:r>
            <a:r>
              <a:rPr lang="en-US" dirty="0" smtClean="0"/>
              <a:t> </a:t>
            </a:r>
            <a:r>
              <a:rPr lang="en-US" dirty="0" err="1" smtClean="0"/>
              <a:t>thiệu</a:t>
            </a:r>
            <a:endParaRPr lang="vi-VN" dirty="0"/>
          </a:p>
        </p:txBody>
      </p:sp>
      <p:sp>
        <p:nvSpPr>
          <p:cNvPr id="3" name="Content Placeholder 2"/>
          <p:cNvSpPr>
            <a:spLocks noGrp="1"/>
          </p:cNvSpPr>
          <p:nvPr>
            <p:ph idx="1"/>
          </p:nvPr>
        </p:nvSpPr>
        <p:spPr>
          <a:xfrm>
            <a:off x="344775" y="1073998"/>
            <a:ext cx="11257612" cy="4721422"/>
          </a:xfrm>
        </p:spPr>
        <p:txBody>
          <a:bodyPr>
            <a:noAutofit/>
          </a:bodyPr>
          <a:lstStyle/>
          <a:p>
            <a:pPr algn="just">
              <a:lnSpc>
                <a:spcPct val="110000"/>
              </a:lnSpc>
            </a:pPr>
            <a:r>
              <a:rPr lang="vi-VN" sz="2400" dirty="0">
                <a:latin typeface="Calibri" panose="020F0502020204030204" pitchFamily="34" charset="0"/>
                <a:ea typeface="Arial"/>
                <a:cs typeface="Calibri" panose="020F0502020204030204" pitchFamily="34" charset="0"/>
              </a:rPr>
              <a:t>Phép biện chứng duy vật là môn khoa học nghiên cứu những quy luật chung nhất của sự vận động và phát triển của tự nhiên, xã hội và tư duy.  </a:t>
            </a:r>
            <a:r>
              <a:rPr lang="vi-VN" sz="2400" dirty="0">
                <a:latin typeface="Calibri" panose="020F0502020204030204" pitchFamily="34" charset="0"/>
                <a:ea typeface="Arial"/>
                <a:cs typeface="Calibri" panose="020F0502020204030204" pitchFamily="34" charset="0"/>
              </a:rPr>
              <a:t>Phép biện chứng duy vật được xây dựng trên cơ sở một hệ thống gồm 2 nguyên lý (nguyên lý về mối liên hệ phổ biến, nguyên lý về sự phát triển), 6 cặp phạm trù cơ bản (cái riêng – cái chung, nguyên nhân – kết quả, tất nhiên – ngẫu nhiên, nội dung – hình thức, bản chất – hiện tượng, khả năng – hiện thực) và 3 quy luật phổ biến (quy luật lượng – chất, quy luật phủ định của phủ định, quy luật thống nhất và đấu tranh của các mặt đối lập</a:t>
            </a:r>
            <a:r>
              <a:rPr lang="vi-VN" sz="2400" dirty="0" smtClean="0">
                <a:latin typeface="Calibri" panose="020F0502020204030204" pitchFamily="34" charset="0"/>
                <a:ea typeface="Arial"/>
                <a:cs typeface="Calibri" panose="020F0502020204030204" pitchFamily="34" charset="0"/>
              </a:rPr>
              <a:t>).</a:t>
            </a:r>
            <a:endParaRPr lang="vi-VN" sz="2400" dirty="0">
              <a:latin typeface="Calibri" panose="020F0502020204030204" pitchFamily="34" charset="0"/>
              <a:ea typeface="Arial"/>
              <a:cs typeface="Calibri" panose="020F0502020204030204" pitchFamily="34" charset="0"/>
            </a:endParaRPr>
          </a:p>
          <a:p>
            <a:pPr algn="just">
              <a:lnSpc>
                <a:spcPct val="110000"/>
              </a:lnSpc>
            </a:pPr>
            <a:r>
              <a:rPr lang="vi-VN" sz="2400" dirty="0">
                <a:latin typeface="Calibri" panose="020F0502020204030204" pitchFamily="34" charset="0"/>
                <a:ea typeface="Arial"/>
                <a:cs typeface="Calibri" panose="020F0502020204030204" pitchFamily="34" charset="0"/>
              </a:rPr>
              <a:t>Từ 2 nguyên lý cơ bản trên, ta xây dựng được 3 </a:t>
            </a:r>
            <a:r>
              <a:rPr lang="en-US" sz="2400" dirty="0" err="1" smtClean="0">
                <a:latin typeface="Calibri" panose="020F0502020204030204" pitchFamily="34" charset="0"/>
                <a:ea typeface="Arial"/>
                <a:cs typeface="Calibri" panose="020F0502020204030204" pitchFamily="34" charset="0"/>
              </a:rPr>
              <a:t>nguyên</a:t>
            </a:r>
            <a:r>
              <a:rPr lang="en-US" sz="2400" dirty="0" smtClean="0">
                <a:latin typeface="Calibri" panose="020F0502020204030204" pitchFamily="34" charset="0"/>
                <a:ea typeface="Arial"/>
                <a:cs typeface="Calibri" panose="020F0502020204030204" pitchFamily="34" charset="0"/>
              </a:rPr>
              <a:t> </a:t>
            </a:r>
            <a:r>
              <a:rPr lang="en-US" sz="2400" dirty="0" err="1" smtClean="0">
                <a:latin typeface="Calibri" panose="020F0502020204030204" pitchFamily="34" charset="0"/>
                <a:ea typeface="Arial"/>
                <a:cs typeface="Calibri" panose="020F0502020204030204" pitchFamily="34" charset="0"/>
              </a:rPr>
              <a:t>tắc</a:t>
            </a:r>
            <a:r>
              <a:rPr lang="vi-VN" sz="2400" dirty="0" smtClean="0">
                <a:latin typeface="Calibri" panose="020F0502020204030204" pitchFamily="34" charset="0"/>
                <a:ea typeface="Arial"/>
                <a:cs typeface="Calibri" panose="020F0502020204030204" pitchFamily="34" charset="0"/>
              </a:rPr>
              <a:t>: </a:t>
            </a:r>
            <a:r>
              <a:rPr lang="en-US" sz="2400" dirty="0" err="1">
                <a:latin typeface="Calibri" panose="020F0502020204030204" pitchFamily="34" charset="0"/>
                <a:ea typeface="Arial"/>
                <a:cs typeface="Calibri" panose="020F0502020204030204" pitchFamily="34" charset="0"/>
              </a:rPr>
              <a:t>Nguyên</a:t>
            </a:r>
            <a:r>
              <a:rPr lang="en-US" sz="2400" dirty="0">
                <a:latin typeface="Calibri" panose="020F0502020204030204" pitchFamily="34" charset="0"/>
                <a:ea typeface="Arial"/>
                <a:cs typeface="Calibri" panose="020F0502020204030204" pitchFamily="34" charset="0"/>
              </a:rPr>
              <a:t> </a:t>
            </a:r>
            <a:r>
              <a:rPr lang="en-US" sz="2400" dirty="0" err="1">
                <a:latin typeface="Calibri" panose="020F0502020204030204" pitchFamily="34" charset="0"/>
                <a:ea typeface="Arial"/>
                <a:cs typeface="Calibri" panose="020F0502020204030204" pitchFamily="34" charset="0"/>
              </a:rPr>
              <a:t>tắc</a:t>
            </a:r>
            <a:r>
              <a:rPr lang="vi-VN" sz="2400" dirty="0">
                <a:latin typeface="Calibri" panose="020F0502020204030204" pitchFamily="34" charset="0"/>
                <a:ea typeface="Arial"/>
                <a:cs typeface="Calibri" panose="020F0502020204030204" pitchFamily="34" charset="0"/>
              </a:rPr>
              <a:t> </a:t>
            </a:r>
            <a:r>
              <a:rPr lang="vi-VN" sz="2400" dirty="0">
                <a:latin typeface="Calibri" panose="020F0502020204030204" pitchFamily="34" charset="0"/>
                <a:ea typeface="Arial"/>
                <a:cs typeface="Calibri" panose="020F0502020204030204" pitchFamily="34" charset="0"/>
              </a:rPr>
              <a:t>toàn </a:t>
            </a:r>
            <a:r>
              <a:rPr lang="vi-VN" sz="2400" dirty="0" smtClean="0">
                <a:latin typeface="Calibri" panose="020F0502020204030204" pitchFamily="34" charset="0"/>
                <a:ea typeface="Arial"/>
                <a:cs typeface="Calibri" panose="020F0502020204030204" pitchFamily="34" charset="0"/>
              </a:rPr>
              <a:t>diện</a:t>
            </a:r>
            <a:r>
              <a:rPr lang="en-US" sz="2400" dirty="0">
                <a:latin typeface="Calibri" panose="020F0502020204030204" pitchFamily="34" charset="0"/>
                <a:ea typeface="Arial"/>
                <a:cs typeface="Calibri" panose="020F0502020204030204" pitchFamily="34" charset="0"/>
              </a:rPr>
              <a:t> </a:t>
            </a:r>
            <a:r>
              <a:rPr lang="en-US" sz="2400" dirty="0" err="1">
                <a:latin typeface="Calibri" panose="020F0502020204030204" pitchFamily="34" charset="0"/>
                <a:ea typeface="Arial"/>
                <a:cs typeface="Calibri" panose="020F0502020204030204" pitchFamily="34" charset="0"/>
              </a:rPr>
              <a:t>Nguyên</a:t>
            </a:r>
            <a:r>
              <a:rPr lang="en-US" sz="2400" dirty="0">
                <a:latin typeface="Calibri" panose="020F0502020204030204" pitchFamily="34" charset="0"/>
                <a:ea typeface="Arial"/>
                <a:cs typeface="Calibri" panose="020F0502020204030204" pitchFamily="34" charset="0"/>
              </a:rPr>
              <a:t> </a:t>
            </a:r>
            <a:r>
              <a:rPr lang="en-US" sz="2400" dirty="0" err="1">
                <a:latin typeface="Calibri" panose="020F0502020204030204" pitchFamily="34" charset="0"/>
                <a:ea typeface="Arial"/>
                <a:cs typeface="Calibri" panose="020F0502020204030204" pitchFamily="34" charset="0"/>
              </a:rPr>
              <a:t>tắc</a:t>
            </a:r>
            <a:r>
              <a:rPr lang="vi-VN" sz="2400" dirty="0" smtClean="0">
                <a:latin typeface="Calibri" panose="020F0502020204030204" pitchFamily="34" charset="0"/>
                <a:ea typeface="Arial"/>
                <a:cs typeface="Calibri" panose="020F0502020204030204" pitchFamily="34" charset="0"/>
              </a:rPr>
              <a:t> </a:t>
            </a:r>
            <a:r>
              <a:rPr lang="vi-VN" sz="2400" dirty="0">
                <a:latin typeface="Calibri" panose="020F0502020204030204" pitchFamily="34" charset="0"/>
                <a:ea typeface="Arial"/>
                <a:cs typeface="Calibri" panose="020F0502020204030204" pitchFamily="34" charset="0"/>
              </a:rPr>
              <a:t>phát triển và </a:t>
            </a:r>
            <a:r>
              <a:rPr lang="en-US" sz="2400" dirty="0" err="1">
                <a:latin typeface="Calibri" panose="020F0502020204030204" pitchFamily="34" charset="0"/>
                <a:ea typeface="Arial"/>
                <a:cs typeface="Calibri" panose="020F0502020204030204" pitchFamily="34" charset="0"/>
              </a:rPr>
              <a:t>Nguyên</a:t>
            </a:r>
            <a:r>
              <a:rPr lang="en-US" sz="2400" dirty="0">
                <a:latin typeface="Calibri" panose="020F0502020204030204" pitchFamily="34" charset="0"/>
                <a:ea typeface="Arial"/>
                <a:cs typeface="Calibri" panose="020F0502020204030204" pitchFamily="34" charset="0"/>
              </a:rPr>
              <a:t> </a:t>
            </a:r>
            <a:r>
              <a:rPr lang="en-US" sz="2400" dirty="0" err="1">
                <a:latin typeface="Calibri" panose="020F0502020204030204" pitchFamily="34" charset="0"/>
                <a:ea typeface="Arial"/>
                <a:cs typeface="Calibri" panose="020F0502020204030204" pitchFamily="34" charset="0"/>
              </a:rPr>
              <a:t>tắc</a:t>
            </a:r>
            <a:r>
              <a:rPr lang="vi-VN" sz="2400" dirty="0">
                <a:latin typeface="Calibri" panose="020F0502020204030204" pitchFamily="34" charset="0"/>
                <a:ea typeface="Arial"/>
                <a:cs typeface="Calibri" panose="020F0502020204030204" pitchFamily="34" charset="0"/>
              </a:rPr>
              <a:t> </a:t>
            </a:r>
            <a:r>
              <a:rPr lang="vi-VN" sz="2400" dirty="0" smtClean="0">
                <a:latin typeface="Calibri" panose="020F0502020204030204" pitchFamily="34" charset="0"/>
                <a:ea typeface="Arial"/>
                <a:cs typeface="Calibri" panose="020F0502020204030204" pitchFamily="34" charset="0"/>
              </a:rPr>
              <a:t>lịch </a:t>
            </a:r>
            <a:r>
              <a:rPr lang="vi-VN" sz="2400" dirty="0">
                <a:latin typeface="Calibri" panose="020F0502020204030204" pitchFamily="34" charset="0"/>
                <a:ea typeface="Arial"/>
                <a:cs typeface="Calibri" panose="020F0502020204030204" pitchFamily="34" charset="0"/>
              </a:rPr>
              <a:t>sử – cụ thể. </a:t>
            </a:r>
            <a:r>
              <a:rPr lang="vi-VN" sz="2400" dirty="0">
                <a:latin typeface="Calibri" panose="020F0502020204030204" pitchFamily="34" charset="0"/>
                <a:ea typeface="Arial"/>
                <a:cs typeface="Calibri" panose="020F0502020204030204" pitchFamily="34" charset="0"/>
              </a:rPr>
              <a:t>Trong đó, quan điểm toàn diện đóng một vai trò quan trọng bởi bất cứ sự vật hiện tượng nào trong thế giới đều tồn tại trong mối liên hệ với các sự vật khác và mối liên hệ rất đa dạng, phong phú. Do đó, quan điểm toàn diện có ý nghĩa hết sức thiết thực trong cuộc sống.</a:t>
            </a:r>
            <a:endParaRPr lang="en-US" sz="2400" dirty="0">
              <a:latin typeface="Calibri" panose="020F0502020204030204" pitchFamily="34" charset="0"/>
              <a:ea typeface="Arial"/>
              <a:cs typeface="Calibri" panose="020F0502020204030204" pitchFamily="34" charset="0"/>
            </a:endParaRPr>
          </a:p>
        </p:txBody>
      </p:sp>
    </p:spTree>
    <p:extLst>
      <p:ext uri="{BB962C8B-B14F-4D97-AF65-F5344CB8AC3E}">
        <p14:creationId xmlns:p14="http://schemas.microsoft.com/office/powerpoint/2010/main" val="323308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just"/>
            <a:r>
              <a:rPr lang="en-US" dirty="0" smtClean="0"/>
              <a:t>II. </a:t>
            </a:r>
            <a:r>
              <a:rPr lang="en-US" dirty="0" err="1" smtClean="0"/>
              <a:t>Nguyên</a:t>
            </a:r>
            <a:r>
              <a:rPr lang="en-US" dirty="0" smtClean="0"/>
              <a:t> </a:t>
            </a:r>
            <a:r>
              <a:rPr lang="en-US" dirty="0" err="1" smtClean="0"/>
              <a:t>tắc</a:t>
            </a:r>
            <a:r>
              <a:rPr lang="en-US" dirty="0" smtClean="0"/>
              <a:t> </a:t>
            </a:r>
            <a:r>
              <a:rPr lang="en-US" dirty="0" err="1" smtClean="0"/>
              <a:t>toàn</a:t>
            </a:r>
            <a:r>
              <a:rPr lang="en-US" dirty="0" smtClean="0"/>
              <a:t> </a:t>
            </a:r>
            <a:r>
              <a:rPr lang="en-US" dirty="0" err="1" smtClean="0"/>
              <a:t>diện</a:t>
            </a:r>
            <a:endParaRPr lang="vi-VN" dirty="0"/>
          </a:p>
        </p:txBody>
      </p:sp>
      <p:sp>
        <p:nvSpPr>
          <p:cNvPr id="3" name="Content Placeholder 2"/>
          <p:cNvSpPr>
            <a:spLocks noGrp="1"/>
          </p:cNvSpPr>
          <p:nvPr>
            <p:ph idx="1"/>
          </p:nvPr>
        </p:nvSpPr>
        <p:spPr>
          <a:xfrm>
            <a:off x="808219" y="1073998"/>
            <a:ext cx="11123951" cy="4721422"/>
          </a:xfrm>
        </p:spPr>
        <p:txBody>
          <a:bodyPr>
            <a:noAutofit/>
          </a:bodyPr>
          <a:lstStyle/>
          <a:p>
            <a:pPr algn="just">
              <a:lnSpc>
                <a:spcPct val="110000"/>
              </a:lnSpc>
            </a:pPr>
            <a:r>
              <a:rPr lang="en-US" b="1" dirty="0" err="1" smtClean="0">
                <a:latin typeface="Calibri" panose="020F0502020204030204" pitchFamily="34" charset="0"/>
                <a:ea typeface="Arial"/>
                <a:cs typeface="Calibri" panose="020F0502020204030204" pitchFamily="34" charset="0"/>
              </a:rPr>
              <a:t>Cơ</a:t>
            </a:r>
            <a:r>
              <a:rPr lang="en-US" b="1" dirty="0" smtClean="0">
                <a:latin typeface="Calibri" panose="020F0502020204030204" pitchFamily="34" charset="0"/>
                <a:ea typeface="Arial"/>
                <a:cs typeface="Calibri" panose="020F0502020204030204" pitchFamily="34" charset="0"/>
              </a:rPr>
              <a:t> </a:t>
            </a:r>
            <a:r>
              <a:rPr lang="en-US" b="1" dirty="0" err="1" smtClean="0">
                <a:latin typeface="Calibri" panose="020F0502020204030204" pitchFamily="34" charset="0"/>
                <a:ea typeface="Arial"/>
                <a:cs typeface="Calibri" panose="020F0502020204030204" pitchFamily="34" charset="0"/>
              </a:rPr>
              <a:t>sở</a:t>
            </a:r>
            <a:r>
              <a:rPr lang="en-US" b="1" dirty="0" smtClean="0">
                <a:latin typeface="Calibri" panose="020F0502020204030204" pitchFamily="34" charset="0"/>
                <a:ea typeface="Arial"/>
                <a:cs typeface="Calibri" panose="020F0502020204030204" pitchFamily="34" charset="0"/>
              </a:rPr>
              <a:t> </a:t>
            </a:r>
            <a:r>
              <a:rPr lang="en-US" b="1" dirty="0" err="1" smtClean="0">
                <a:latin typeface="Calibri" panose="020F0502020204030204" pitchFamily="34" charset="0"/>
                <a:ea typeface="Arial"/>
                <a:cs typeface="Calibri" panose="020F0502020204030204" pitchFamily="34" charset="0"/>
              </a:rPr>
              <a:t>lý</a:t>
            </a:r>
            <a:r>
              <a:rPr lang="en-US" b="1" dirty="0" smtClean="0">
                <a:latin typeface="Calibri" panose="020F0502020204030204" pitchFamily="34" charset="0"/>
                <a:ea typeface="Arial"/>
                <a:cs typeface="Calibri" panose="020F0502020204030204" pitchFamily="34" charset="0"/>
              </a:rPr>
              <a:t> </a:t>
            </a:r>
            <a:r>
              <a:rPr lang="en-US" b="1" dirty="0" err="1" smtClean="0">
                <a:latin typeface="Calibri" panose="020F0502020204030204" pitchFamily="34" charset="0"/>
                <a:ea typeface="Arial"/>
                <a:cs typeface="Calibri" panose="020F0502020204030204" pitchFamily="34" charset="0"/>
              </a:rPr>
              <a:t>luận</a:t>
            </a:r>
            <a:r>
              <a:rPr lang="en-US" b="1" dirty="0" smtClean="0">
                <a:latin typeface="Calibri" panose="020F0502020204030204" pitchFamily="34" charset="0"/>
                <a:ea typeface="Arial"/>
                <a:cs typeface="Calibri" panose="020F0502020204030204" pitchFamily="34" charset="0"/>
              </a:rPr>
              <a:t> </a:t>
            </a:r>
            <a:r>
              <a:rPr lang="en-US" b="1" dirty="0" err="1" smtClean="0">
                <a:latin typeface="Calibri" panose="020F0502020204030204" pitchFamily="34" charset="0"/>
                <a:ea typeface="Arial"/>
                <a:cs typeface="Calibri" panose="020F0502020204030204" pitchFamily="34" charset="0"/>
              </a:rPr>
              <a:t>của</a:t>
            </a:r>
            <a:r>
              <a:rPr lang="en-US" b="1" dirty="0" smtClean="0">
                <a:latin typeface="Calibri" panose="020F0502020204030204" pitchFamily="34" charset="0"/>
                <a:ea typeface="Arial"/>
                <a:cs typeface="Calibri" panose="020F0502020204030204" pitchFamily="34" charset="0"/>
              </a:rPr>
              <a:t> </a:t>
            </a:r>
            <a:r>
              <a:rPr lang="en-US" b="1" dirty="0" err="1" smtClean="0">
                <a:latin typeface="Calibri" panose="020F0502020204030204" pitchFamily="34" charset="0"/>
                <a:ea typeface="Arial"/>
                <a:cs typeface="Calibri" panose="020F0502020204030204" pitchFamily="34" charset="0"/>
              </a:rPr>
              <a:t>nguyên</a:t>
            </a:r>
            <a:r>
              <a:rPr lang="en-US" b="1" dirty="0" smtClean="0">
                <a:latin typeface="Calibri" panose="020F0502020204030204" pitchFamily="34" charset="0"/>
                <a:ea typeface="Arial"/>
                <a:cs typeface="Calibri" panose="020F0502020204030204" pitchFamily="34" charset="0"/>
              </a:rPr>
              <a:t> </a:t>
            </a:r>
            <a:r>
              <a:rPr lang="en-US" b="1" dirty="0" err="1" smtClean="0">
                <a:latin typeface="Calibri" panose="020F0502020204030204" pitchFamily="34" charset="0"/>
                <a:ea typeface="Arial"/>
                <a:cs typeface="Calibri" panose="020F0502020204030204" pitchFamily="34" charset="0"/>
              </a:rPr>
              <a:t>tắc</a:t>
            </a:r>
            <a:r>
              <a:rPr lang="en-US" b="1" dirty="0" smtClean="0">
                <a:latin typeface="Calibri" panose="020F0502020204030204" pitchFamily="34" charset="0"/>
                <a:ea typeface="Arial"/>
                <a:cs typeface="Calibri" panose="020F0502020204030204" pitchFamily="34" charset="0"/>
              </a:rPr>
              <a:t> </a:t>
            </a:r>
            <a:r>
              <a:rPr lang="en-US" b="1" dirty="0" err="1" smtClean="0">
                <a:latin typeface="Calibri" panose="020F0502020204030204" pitchFamily="34" charset="0"/>
                <a:ea typeface="Arial"/>
                <a:cs typeface="Calibri" panose="020F0502020204030204" pitchFamily="34" charset="0"/>
              </a:rPr>
              <a:t>toàn</a:t>
            </a:r>
            <a:r>
              <a:rPr lang="en-US" b="1" dirty="0" smtClean="0">
                <a:latin typeface="Calibri" panose="020F0502020204030204" pitchFamily="34" charset="0"/>
                <a:ea typeface="Arial"/>
                <a:cs typeface="Calibri" panose="020F0502020204030204" pitchFamily="34" charset="0"/>
              </a:rPr>
              <a:t> </a:t>
            </a:r>
            <a:r>
              <a:rPr lang="en-US" b="1" dirty="0" err="1" smtClean="0">
                <a:latin typeface="Calibri" panose="020F0502020204030204" pitchFamily="34" charset="0"/>
                <a:ea typeface="Arial"/>
                <a:cs typeface="Calibri" panose="020F0502020204030204" pitchFamily="34" charset="0"/>
              </a:rPr>
              <a:t>diện</a:t>
            </a:r>
            <a:r>
              <a:rPr lang="en-US" b="1" dirty="0">
                <a:latin typeface="Calibri" panose="020F0502020204030204" pitchFamily="34" charset="0"/>
                <a:ea typeface="Arial"/>
                <a:cs typeface="Calibri" panose="020F0502020204030204" pitchFamily="34" charset="0"/>
              </a:rPr>
              <a:t>: </a:t>
            </a:r>
            <a:r>
              <a:rPr lang="en-US" dirty="0" err="1">
                <a:latin typeface="Calibri" panose="020F0502020204030204" pitchFamily="34" charset="0"/>
                <a:ea typeface="Arial"/>
                <a:cs typeface="Calibri" panose="020F0502020204030204" pitchFamily="34" charset="0"/>
              </a:rPr>
              <a:t>là</a:t>
            </a:r>
            <a:r>
              <a:rPr lang="en-US" dirty="0">
                <a:latin typeface="Calibri" panose="020F0502020204030204" pitchFamily="34" charset="0"/>
                <a:ea typeface="Arial"/>
                <a:cs typeface="Calibri" panose="020F0502020204030204" pitchFamily="34" charset="0"/>
              </a:rPr>
              <a:t> </a:t>
            </a:r>
            <a:r>
              <a:rPr lang="en-US" dirty="0" err="1">
                <a:latin typeface="Calibri" panose="020F0502020204030204" pitchFamily="34" charset="0"/>
                <a:ea typeface="Arial"/>
                <a:cs typeface="Calibri" panose="020F0502020204030204" pitchFamily="34" charset="0"/>
              </a:rPr>
              <a:t>nội</a:t>
            </a:r>
            <a:r>
              <a:rPr lang="en-US" dirty="0">
                <a:latin typeface="Calibri" panose="020F0502020204030204" pitchFamily="34" charset="0"/>
                <a:ea typeface="Arial"/>
                <a:cs typeface="Calibri" panose="020F0502020204030204" pitchFamily="34" charset="0"/>
              </a:rPr>
              <a:t> dung </a:t>
            </a:r>
            <a:r>
              <a:rPr lang="en-US" dirty="0" err="1">
                <a:latin typeface="Calibri" panose="020F0502020204030204" pitchFamily="34" charset="0"/>
                <a:ea typeface="Arial"/>
                <a:cs typeface="Calibri" panose="020F0502020204030204" pitchFamily="34" charset="0"/>
              </a:rPr>
              <a:t>nguyên</a:t>
            </a:r>
            <a:r>
              <a:rPr lang="en-US" dirty="0">
                <a:latin typeface="Calibri" panose="020F0502020204030204" pitchFamily="34" charset="0"/>
                <a:ea typeface="Arial"/>
                <a:cs typeface="Calibri" panose="020F0502020204030204" pitchFamily="34" charset="0"/>
              </a:rPr>
              <a:t> </a:t>
            </a:r>
            <a:r>
              <a:rPr lang="en-US" dirty="0" err="1">
                <a:latin typeface="Calibri" panose="020F0502020204030204" pitchFamily="34" charset="0"/>
                <a:ea typeface="Arial"/>
                <a:cs typeface="Calibri" panose="020F0502020204030204" pitchFamily="34" charset="0"/>
              </a:rPr>
              <a:t>lý</a:t>
            </a:r>
            <a:r>
              <a:rPr lang="en-US" dirty="0">
                <a:latin typeface="Calibri" panose="020F0502020204030204" pitchFamily="34" charset="0"/>
                <a:ea typeface="Arial"/>
                <a:cs typeface="Calibri" panose="020F0502020204030204" pitchFamily="34" charset="0"/>
              </a:rPr>
              <a:t> </a:t>
            </a:r>
            <a:r>
              <a:rPr lang="en-US" dirty="0" err="1">
                <a:latin typeface="Calibri" panose="020F0502020204030204" pitchFamily="34" charset="0"/>
                <a:ea typeface="Arial"/>
                <a:cs typeface="Calibri" panose="020F0502020204030204" pitchFamily="34" charset="0"/>
              </a:rPr>
              <a:t>về</a:t>
            </a:r>
            <a:r>
              <a:rPr lang="en-US" dirty="0">
                <a:latin typeface="Calibri" panose="020F0502020204030204" pitchFamily="34" charset="0"/>
                <a:ea typeface="Arial"/>
                <a:cs typeface="Calibri" panose="020F0502020204030204" pitchFamily="34" charset="0"/>
              </a:rPr>
              <a:t> </a:t>
            </a:r>
            <a:r>
              <a:rPr lang="en-US" dirty="0" err="1">
                <a:latin typeface="Calibri" panose="020F0502020204030204" pitchFamily="34" charset="0"/>
                <a:ea typeface="Arial"/>
                <a:cs typeface="Calibri" panose="020F0502020204030204" pitchFamily="34" charset="0"/>
              </a:rPr>
              <a:t>mối</a:t>
            </a:r>
            <a:r>
              <a:rPr lang="en-US" dirty="0">
                <a:latin typeface="Calibri" panose="020F0502020204030204" pitchFamily="34" charset="0"/>
                <a:ea typeface="Arial"/>
                <a:cs typeface="Calibri" panose="020F0502020204030204" pitchFamily="34" charset="0"/>
              </a:rPr>
              <a:t> </a:t>
            </a:r>
            <a:r>
              <a:rPr lang="en-US" dirty="0" err="1">
                <a:latin typeface="Calibri" panose="020F0502020204030204" pitchFamily="34" charset="0"/>
                <a:ea typeface="Arial"/>
                <a:cs typeface="Calibri" panose="020F0502020204030204" pitchFamily="34" charset="0"/>
              </a:rPr>
              <a:t>liên</a:t>
            </a:r>
            <a:r>
              <a:rPr lang="en-US" dirty="0">
                <a:latin typeface="Calibri" panose="020F0502020204030204" pitchFamily="34" charset="0"/>
                <a:ea typeface="Arial"/>
                <a:cs typeface="Calibri" panose="020F0502020204030204" pitchFamily="34" charset="0"/>
              </a:rPr>
              <a:t> </a:t>
            </a:r>
            <a:r>
              <a:rPr lang="en-US" dirty="0" err="1">
                <a:latin typeface="Calibri" panose="020F0502020204030204" pitchFamily="34" charset="0"/>
                <a:ea typeface="Arial"/>
                <a:cs typeface="Calibri" panose="020F0502020204030204" pitchFamily="34" charset="0"/>
              </a:rPr>
              <a:t>hệ</a:t>
            </a:r>
            <a:r>
              <a:rPr lang="en-US" dirty="0">
                <a:latin typeface="Calibri" panose="020F0502020204030204" pitchFamily="34" charset="0"/>
                <a:ea typeface="Arial"/>
                <a:cs typeface="Calibri" panose="020F0502020204030204" pitchFamily="34" charset="0"/>
              </a:rPr>
              <a:t> </a:t>
            </a:r>
            <a:r>
              <a:rPr lang="en-US" dirty="0" err="1" smtClean="0">
                <a:latin typeface="Calibri" panose="020F0502020204030204" pitchFamily="34" charset="0"/>
                <a:ea typeface="Arial"/>
                <a:cs typeface="Calibri" panose="020F0502020204030204" pitchFamily="34" charset="0"/>
              </a:rPr>
              <a:t>phổ</a:t>
            </a:r>
            <a:r>
              <a:rPr lang="en-US" dirty="0" smtClean="0">
                <a:latin typeface="Calibri" panose="020F0502020204030204" pitchFamily="34" charset="0"/>
                <a:ea typeface="Arial"/>
                <a:cs typeface="Calibri" panose="020F0502020204030204" pitchFamily="34" charset="0"/>
              </a:rPr>
              <a:t> </a:t>
            </a:r>
            <a:r>
              <a:rPr lang="en-US" dirty="0" err="1" smtClean="0">
                <a:latin typeface="Calibri" panose="020F0502020204030204" pitchFamily="34" charset="0"/>
                <a:ea typeface="Arial"/>
                <a:cs typeface="Calibri" panose="020F0502020204030204" pitchFamily="34" charset="0"/>
              </a:rPr>
              <a:t>biến</a:t>
            </a:r>
            <a:r>
              <a:rPr lang="en-US" dirty="0" smtClean="0">
                <a:latin typeface="Calibri" panose="020F0502020204030204" pitchFamily="34" charset="0"/>
                <a:ea typeface="Arial"/>
                <a:cs typeface="Calibri" panose="020F0502020204030204" pitchFamily="34" charset="0"/>
              </a:rPr>
              <a:t>.</a:t>
            </a:r>
          </a:p>
          <a:p>
            <a:pPr algn="just">
              <a:lnSpc>
                <a:spcPct val="110000"/>
              </a:lnSpc>
              <a:buFont typeface="Wingdings" panose="05000000000000000000" pitchFamily="2" charset="2"/>
              <a:buChar char="q"/>
            </a:pPr>
            <a:r>
              <a:rPr lang="vi-VN" dirty="0">
                <a:latin typeface="Calibri" panose="020F0502020204030204" pitchFamily="34" charset="0"/>
                <a:ea typeface="Arial"/>
                <a:cs typeface="Calibri" panose="020F0502020204030204" pitchFamily="34" charset="0"/>
              </a:rPr>
              <a:t>MLHPB là mối liên hệ giữa các mặt (thuộc tính) đối lập tồn tại trong mọi sự </a:t>
            </a:r>
            <a:r>
              <a:rPr lang="vi-VN" dirty="0" smtClean="0">
                <a:latin typeface="Calibri" panose="020F0502020204030204" pitchFamily="34" charset="0"/>
                <a:ea typeface="Arial"/>
                <a:cs typeface="Calibri" panose="020F0502020204030204" pitchFamily="34" charset="0"/>
              </a:rPr>
              <a:t>vật,</a:t>
            </a:r>
            <a:r>
              <a:rPr lang="en-US" dirty="0" smtClean="0">
                <a:latin typeface="Calibri" panose="020F0502020204030204" pitchFamily="34" charset="0"/>
                <a:ea typeface="Arial"/>
                <a:cs typeface="Calibri" panose="020F0502020204030204" pitchFamily="34" charset="0"/>
              </a:rPr>
              <a:t> </a:t>
            </a:r>
            <a:r>
              <a:rPr lang="vi-VN" dirty="0" smtClean="0">
                <a:latin typeface="Calibri" panose="020F0502020204030204" pitchFamily="34" charset="0"/>
                <a:ea typeface="Arial"/>
                <a:cs typeface="Calibri" panose="020F0502020204030204" pitchFamily="34" charset="0"/>
              </a:rPr>
              <a:t>trong </a:t>
            </a:r>
            <a:r>
              <a:rPr lang="vi-VN" dirty="0">
                <a:latin typeface="Calibri" panose="020F0502020204030204" pitchFamily="34" charset="0"/>
                <a:ea typeface="Arial"/>
                <a:cs typeface="Calibri" panose="020F0502020204030204" pitchFamily="34" charset="0"/>
              </a:rPr>
              <a:t>mọi lĩnh vực hiện </a:t>
            </a:r>
            <a:r>
              <a:rPr lang="vi-VN" dirty="0" smtClean="0">
                <a:latin typeface="Calibri" panose="020F0502020204030204" pitchFamily="34" charset="0"/>
                <a:ea typeface="Arial"/>
                <a:cs typeface="Calibri" panose="020F0502020204030204" pitchFamily="34" charset="0"/>
              </a:rPr>
              <a:t>thực.</a:t>
            </a:r>
            <a:endParaRPr lang="en-US" dirty="0" smtClean="0">
              <a:latin typeface="Calibri" panose="020F0502020204030204" pitchFamily="34" charset="0"/>
              <a:ea typeface="Arial"/>
              <a:cs typeface="Calibri" panose="020F0502020204030204" pitchFamily="34" charset="0"/>
            </a:endParaRPr>
          </a:p>
          <a:p>
            <a:pPr algn="just">
              <a:lnSpc>
                <a:spcPct val="110000"/>
              </a:lnSpc>
              <a:buFont typeface="Wingdings" panose="05000000000000000000" pitchFamily="2" charset="2"/>
              <a:buChar char="q"/>
            </a:pPr>
            <a:r>
              <a:rPr lang="vi-VN" dirty="0" smtClean="0">
                <a:latin typeface="Calibri" panose="020F0502020204030204" pitchFamily="34" charset="0"/>
                <a:ea typeface="Arial"/>
                <a:cs typeface="Calibri" panose="020F0502020204030204" pitchFamily="34" charset="0"/>
              </a:rPr>
              <a:t>MLHPB </a:t>
            </a:r>
            <a:r>
              <a:rPr lang="vi-VN" dirty="0">
                <a:latin typeface="Calibri" panose="020F0502020204030204" pitchFamily="34" charset="0"/>
                <a:ea typeface="Arial"/>
                <a:cs typeface="Calibri" panose="020F0502020204030204" pitchFamily="34" charset="0"/>
              </a:rPr>
              <a:t>mang tính khách quan và phổ biến. Nó chi phối tổng quá sự tồn tại , </a:t>
            </a:r>
            <a:r>
              <a:rPr lang="vi-VN" dirty="0" smtClean="0">
                <a:latin typeface="Calibri" panose="020F0502020204030204" pitchFamily="34" charset="0"/>
                <a:ea typeface="Arial"/>
                <a:cs typeface="Calibri" panose="020F0502020204030204" pitchFamily="34" charset="0"/>
              </a:rPr>
              <a:t>vận</a:t>
            </a:r>
            <a:r>
              <a:rPr lang="en-US" dirty="0" smtClean="0">
                <a:latin typeface="Calibri" panose="020F0502020204030204" pitchFamily="34" charset="0"/>
                <a:ea typeface="Arial"/>
                <a:cs typeface="Calibri" panose="020F0502020204030204" pitchFamily="34" charset="0"/>
              </a:rPr>
              <a:t> </a:t>
            </a:r>
            <a:r>
              <a:rPr lang="vi-VN" dirty="0" smtClean="0">
                <a:latin typeface="Calibri" panose="020F0502020204030204" pitchFamily="34" charset="0"/>
                <a:ea typeface="Arial"/>
                <a:cs typeface="Calibri" panose="020F0502020204030204" pitchFamily="34" charset="0"/>
              </a:rPr>
              <a:t>động</a:t>
            </a:r>
            <a:r>
              <a:rPr lang="vi-VN" dirty="0">
                <a:latin typeface="Calibri" panose="020F0502020204030204" pitchFamily="34" charset="0"/>
                <a:ea typeface="Arial"/>
                <a:cs typeface="Calibri" panose="020F0502020204030204" pitchFamily="34" charset="0"/>
              </a:rPr>
              <a:t>, phát triển của mọi sự vật, quá trình xảy ra trong thế giới; và là đối tượng </a:t>
            </a:r>
            <a:r>
              <a:rPr lang="vi-VN" dirty="0" smtClean="0">
                <a:latin typeface="Calibri" panose="020F0502020204030204" pitchFamily="34" charset="0"/>
                <a:ea typeface="Arial"/>
                <a:cs typeface="Calibri" panose="020F0502020204030204" pitchFamily="34" charset="0"/>
              </a:rPr>
              <a:t>nghiên</a:t>
            </a:r>
            <a:r>
              <a:rPr lang="en-US" dirty="0" smtClean="0">
                <a:latin typeface="Calibri" panose="020F0502020204030204" pitchFamily="34" charset="0"/>
                <a:ea typeface="Arial"/>
                <a:cs typeface="Calibri" panose="020F0502020204030204" pitchFamily="34" charset="0"/>
              </a:rPr>
              <a:t> </a:t>
            </a:r>
            <a:r>
              <a:rPr lang="vi-VN" dirty="0" smtClean="0">
                <a:latin typeface="Calibri" panose="020F0502020204030204" pitchFamily="34" charset="0"/>
                <a:ea typeface="Arial"/>
                <a:cs typeface="Calibri" panose="020F0502020204030204" pitchFamily="34" charset="0"/>
              </a:rPr>
              <a:t>cứu </a:t>
            </a:r>
            <a:r>
              <a:rPr lang="vi-VN" dirty="0">
                <a:latin typeface="Calibri" panose="020F0502020204030204" pitchFamily="34" charset="0"/>
                <a:ea typeface="Arial"/>
                <a:cs typeface="Calibri" panose="020F0502020204030204" pitchFamily="34" charset="0"/>
              </a:rPr>
              <a:t>của phép biện chứng. Nó được nhận thức trong các cặp phạm trù (mặt đối lậpmặt đối lập; chất-lượng; cái cũ-cái mới; cái riêng-cái chung; nguyên nhân- kết </a:t>
            </a:r>
            <a:r>
              <a:rPr lang="vi-VN" dirty="0" smtClean="0">
                <a:latin typeface="Calibri" panose="020F0502020204030204" pitchFamily="34" charset="0"/>
                <a:ea typeface="Arial"/>
                <a:cs typeface="Calibri" panose="020F0502020204030204" pitchFamily="34" charset="0"/>
              </a:rPr>
              <a:t>quả;</a:t>
            </a:r>
            <a:r>
              <a:rPr lang="en-US" dirty="0" smtClean="0">
                <a:latin typeface="Calibri" panose="020F0502020204030204" pitchFamily="34" charset="0"/>
                <a:ea typeface="Arial"/>
                <a:cs typeface="Calibri" panose="020F0502020204030204" pitchFamily="34" charset="0"/>
              </a:rPr>
              <a:t> </a:t>
            </a:r>
            <a:r>
              <a:rPr lang="vi-VN" dirty="0" smtClean="0">
                <a:latin typeface="Calibri" panose="020F0502020204030204" pitchFamily="34" charset="0"/>
                <a:ea typeface="Arial"/>
                <a:cs typeface="Calibri" panose="020F0502020204030204" pitchFamily="34" charset="0"/>
              </a:rPr>
              <a:t>nội </a:t>
            </a:r>
            <a:r>
              <a:rPr lang="vi-VN" dirty="0">
                <a:latin typeface="Calibri" panose="020F0502020204030204" pitchFamily="34" charset="0"/>
                <a:ea typeface="Arial"/>
                <a:cs typeface="Calibri" panose="020F0502020204030204" pitchFamily="34" charset="0"/>
              </a:rPr>
              <a:t>dung-hình thức; bản chất- hiện tượng; tất nhiên- ngẫu nhiên; khả năng- hiện thực</a:t>
            </a:r>
            <a:r>
              <a:rPr lang="vi-VN" dirty="0" smtClean="0">
                <a:latin typeface="Calibri" panose="020F0502020204030204" pitchFamily="34" charset="0"/>
                <a:ea typeface="Arial"/>
                <a:cs typeface="Calibri" panose="020F0502020204030204" pitchFamily="34" charset="0"/>
              </a:rPr>
              <a:t>.</a:t>
            </a:r>
            <a:endParaRPr lang="en-US" dirty="0">
              <a:latin typeface="Calibri" panose="020F0502020204030204" pitchFamily="34" charset="0"/>
              <a:ea typeface="Arial"/>
              <a:cs typeface="Calibri" panose="020F0502020204030204" pitchFamily="34" charset="0"/>
            </a:endParaRPr>
          </a:p>
        </p:txBody>
      </p:sp>
    </p:spTree>
    <p:extLst>
      <p:ext uri="{BB962C8B-B14F-4D97-AF65-F5344CB8AC3E}">
        <p14:creationId xmlns:p14="http://schemas.microsoft.com/office/powerpoint/2010/main" val="119899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just"/>
            <a:r>
              <a:rPr lang="en-US" dirty="0" smtClean="0"/>
              <a:t>II. </a:t>
            </a:r>
            <a:r>
              <a:rPr lang="en-US" dirty="0" err="1" smtClean="0"/>
              <a:t>Nguyên</a:t>
            </a:r>
            <a:r>
              <a:rPr lang="en-US" dirty="0" smtClean="0"/>
              <a:t> </a:t>
            </a:r>
            <a:r>
              <a:rPr lang="en-US" dirty="0" err="1" smtClean="0"/>
              <a:t>tắc</a:t>
            </a:r>
            <a:r>
              <a:rPr lang="en-US" dirty="0" smtClean="0"/>
              <a:t> </a:t>
            </a:r>
            <a:r>
              <a:rPr lang="en-US" dirty="0" err="1" smtClean="0"/>
              <a:t>toàn</a:t>
            </a:r>
            <a:r>
              <a:rPr lang="en-US" dirty="0" smtClean="0"/>
              <a:t> </a:t>
            </a:r>
            <a:r>
              <a:rPr lang="en-US" dirty="0" err="1" smtClean="0"/>
              <a:t>diện</a:t>
            </a:r>
            <a:endParaRPr lang="vi-VN" dirty="0"/>
          </a:p>
        </p:txBody>
      </p:sp>
      <p:sp>
        <p:nvSpPr>
          <p:cNvPr id="3" name="Content Placeholder 2"/>
          <p:cNvSpPr>
            <a:spLocks noGrp="1"/>
          </p:cNvSpPr>
          <p:nvPr>
            <p:ph idx="1"/>
          </p:nvPr>
        </p:nvSpPr>
        <p:spPr>
          <a:xfrm>
            <a:off x="808219" y="1073998"/>
            <a:ext cx="11123951" cy="4721422"/>
          </a:xfrm>
        </p:spPr>
        <p:txBody>
          <a:bodyPr>
            <a:noAutofit/>
          </a:bodyPr>
          <a:lstStyle/>
          <a:p>
            <a:pPr algn="just">
              <a:lnSpc>
                <a:spcPct val="110000"/>
              </a:lnSpc>
            </a:pPr>
            <a:r>
              <a:rPr lang="en-US" sz="2400" b="1" dirty="0" err="1" smtClean="0">
                <a:latin typeface="Calibri" panose="020F0502020204030204" pitchFamily="34" charset="0"/>
                <a:ea typeface="Arial"/>
                <a:cs typeface="Calibri" panose="020F0502020204030204" pitchFamily="34" charset="0"/>
              </a:rPr>
              <a:t>Nội</a:t>
            </a:r>
            <a:r>
              <a:rPr lang="en-US" sz="2400" b="1" dirty="0" smtClean="0">
                <a:latin typeface="Calibri" panose="020F0502020204030204" pitchFamily="34" charset="0"/>
                <a:ea typeface="Arial"/>
                <a:cs typeface="Calibri" panose="020F0502020204030204" pitchFamily="34" charset="0"/>
              </a:rPr>
              <a:t> dung </a:t>
            </a:r>
            <a:r>
              <a:rPr lang="en-US" sz="2400" b="1" dirty="0" err="1" smtClean="0">
                <a:latin typeface="Calibri" panose="020F0502020204030204" pitchFamily="34" charset="0"/>
                <a:ea typeface="Arial"/>
                <a:cs typeface="Calibri" panose="020F0502020204030204" pitchFamily="34" charset="0"/>
              </a:rPr>
              <a:t>nguyên</a:t>
            </a:r>
            <a:r>
              <a:rPr lang="en-US" sz="2400" b="1" dirty="0" smtClean="0">
                <a:latin typeface="Calibri" panose="020F0502020204030204" pitchFamily="34" charset="0"/>
                <a:ea typeface="Arial"/>
                <a:cs typeface="Calibri" panose="020F0502020204030204" pitchFamily="34" charset="0"/>
              </a:rPr>
              <a:t> </a:t>
            </a:r>
            <a:r>
              <a:rPr lang="en-US" sz="2400" b="1" dirty="0" err="1" smtClean="0">
                <a:latin typeface="Calibri" panose="020F0502020204030204" pitchFamily="34" charset="0"/>
                <a:ea typeface="Arial"/>
                <a:cs typeface="Calibri" panose="020F0502020204030204" pitchFamily="34" charset="0"/>
              </a:rPr>
              <a:t>lý</a:t>
            </a:r>
            <a:r>
              <a:rPr lang="en-US" sz="2400" b="1" dirty="0" smtClean="0">
                <a:latin typeface="Calibri" panose="020F0502020204030204" pitchFamily="34" charset="0"/>
                <a:ea typeface="Arial"/>
                <a:cs typeface="Calibri" panose="020F0502020204030204" pitchFamily="34" charset="0"/>
              </a:rPr>
              <a:t> </a:t>
            </a:r>
            <a:r>
              <a:rPr lang="en-US" sz="2400" b="1" dirty="0" err="1" smtClean="0">
                <a:latin typeface="Calibri" panose="020F0502020204030204" pitchFamily="34" charset="0"/>
                <a:ea typeface="Arial"/>
                <a:cs typeface="Calibri" panose="020F0502020204030204" pitchFamily="34" charset="0"/>
              </a:rPr>
              <a:t>về</a:t>
            </a:r>
            <a:r>
              <a:rPr lang="en-US" sz="2400" b="1" dirty="0" smtClean="0">
                <a:latin typeface="Calibri" panose="020F0502020204030204" pitchFamily="34" charset="0"/>
                <a:ea typeface="Arial"/>
                <a:cs typeface="Calibri" panose="020F0502020204030204" pitchFamily="34" charset="0"/>
              </a:rPr>
              <a:t> </a:t>
            </a:r>
            <a:r>
              <a:rPr lang="en-US" sz="2400" b="1" dirty="0" err="1">
                <a:latin typeface="Calibri" panose="020F0502020204030204" pitchFamily="34" charset="0"/>
                <a:ea typeface="Arial"/>
                <a:cs typeface="Calibri" panose="020F0502020204030204" pitchFamily="34" charset="0"/>
              </a:rPr>
              <a:t>mối</a:t>
            </a:r>
            <a:r>
              <a:rPr lang="en-US" sz="2400" b="1" dirty="0">
                <a:latin typeface="Calibri" panose="020F0502020204030204" pitchFamily="34" charset="0"/>
                <a:ea typeface="Arial"/>
                <a:cs typeface="Calibri" panose="020F0502020204030204" pitchFamily="34" charset="0"/>
              </a:rPr>
              <a:t> </a:t>
            </a:r>
            <a:r>
              <a:rPr lang="en-US" sz="2400" b="1" dirty="0" err="1">
                <a:latin typeface="Calibri" panose="020F0502020204030204" pitchFamily="34" charset="0"/>
                <a:ea typeface="Arial"/>
                <a:cs typeface="Calibri" panose="020F0502020204030204" pitchFamily="34" charset="0"/>
              </a:rPr>
              <a:t>liên</a:t>
            </a:r>
            <a:r>
              <a:rPr lang="en-US" sz="2400" b="1" dirty="0">
                <a:latin typeface="Calibri" panose="020F0502020204030204" pitchFamily="34" charset="0"/>
                <a:ea typeface="Arial"/>
                <a:cs typeface="Calibri" panose="020F0502020204030204" pitchFamily="34" charset="0"/>
              </a:rPr>
              <a:t> </a:t>
            </a:r>
            <a:r>
              <a:rPr lang="en-US" sz="2400" b="1" dirty="0" err="1">
                <a:latin typeface="Calibri" panose="020F0502020204030204" pitchFamily="34" charset="0"/>
                <a:ea typeface="Arial"/>
                <a:cs typeface="Calibri" panose="020F0502020204030204" pitchFamily="34" charset="0"/>
              </a:rPr>
              <a:t>hệ</a:t>
            </a:r>
            <a:r>
              <a:rPr lang="en-US" sz="2400" b="1" dirty="0">
                <a:latin typeface="Calibri" panose="020F0502020204030204" pitchFamily="34" charset="0"/>
                <a:ea typeface="Arial"/>
                <a:cs typeface="Calibri" panose="020F0502020204030204" pitchFamily="34" charset="0"/>
              </a:rPr>
              <a:t> </a:t>
            </a:r>
            <a:r>
              <a:rPr lang="en-US" sz="2400" b="1" dirty="0" err="1" smtClean="0">
                <a:latin typeface="Calibri" panose="020F0502020204030204" pitchFamily="34" charset="0"/>
                <a:ea typeface="Arial"/>
                <a:cs typeface="Calibri" panose="020F0502020204030204" pitchFamily="34" charset="0"/>
              </a:rPr>
              <a:t>phổ</a:t>
            </a:r>
            <a:r>
              <a:rPr lang="en-US" sz="2400" b="1" dirty="0" smtClean="0">
                <a:latin typeface="Calibri" panose="020F0502020204030204" pitchFamily="34" charset="0"/>
                <a:ea typeface="Arial"/>
                <a:cs typeface="Calibri" panose="020F0502020204030204" pitchFamily="34" charset="0"/>
              </a:rPr>
              <a:t> </a:t>
            </a:r>
            <a:r>
              <a:rPr lang="en-US" sz="2400" b="1" dirty="0" err="1" smtClean="0">
                <a:latin typeface="Calibri" panose="020F0502020204030204" pitchFamily="34" charset="0"/>
                <a:ea typeface="Arial"/>
                <a:cs typeface="Calibri" panose="020F0502020204030204" pitchFamily="34" charset="0"/>
              </a:rPr>
              <a:t>biến</a:t>
            </a:r>
            <a:r>
              <a:rPr lang="en-US" sz="2400" b="1" dirty="0" smtClean="0">
                <a:latin typeface="Calibri" panose="020F0502020204030204" pitchFamily="34" charset="0"/>
                <a:ea typeface="Arial"/>
                <a:cs typeface="Calibri" panose="020F0502020204030204" pitchFamily="34" charset="0"/>
              </a:rPr>
              <a:t>.</a:t>
            </a:r>
          </a:p>
          <a:p>
            <a:pPr algn="just">
              <a:buFont typeface="Wingdings" panose="05000000000000000000" pitchFamily="2" charset="2"/>
              <a:buChar char="q"/>
            </a:pPr>
            <a:r>
              <a:rPr lang="en-US" dirty="0" smtClean="0"/>
              <a:t> </a:t>
            </a:r>
            <a:r>
              <a:rPr lang="en-US" dirty="0" err="1" smtClean="0"/>
              <a:t>Mọi</a:t>
            </a:r>
            <a:r>
              <a:rPr lang="en-US" dirty="0" smtClean="0"/>
              <a:t> </a:t>
            </a:r>
            <a:r>
              <a:rPr lang="en-US" dirty="0" err="1"/>
              <a:t>sự</a:t>
            </a:r>
            <a:r>
              <a:rPr lang="en-US" dirty="0"/>
              <a:t> </a:t>
            </a:r>
            <a:r>
              <a:rPr lang="en-US" dirty="0" err="1"/>
              <a:t>vật</a:t>
            </a:r>
            <a:r>
              <a:rPr lang="en-US" dirty="0"/>
              <a:t>, </a:t>
            </a:r>
            <a:r>
              <a:rPr lang="en-US" dirty="0" err="1"/>
              <a:t>hiện</a:t>
            </a:r>
            <a:r>
              <a:rPr lang="en-US" dirty="0"/>
              <a:t> </a:t>
            </a:r>
            <a:r>
              <a:rPr lang="en-US" dirty="0" err="1"/>
              <a:t>tượng</a:t>
            </a:r>
            <a:r>
              <a:rPr lang="en-US" dirty="0"/>
              <a:t> hay </a:t>
            </a:r>
            <a:r>
              <a:rPr lang="en-US" dirty="0" err="1"/>
              <a:t>quá</a:t>
            </a:r>
            <a:r>
              <a:rPr lang="en-US" dirty="0"/>
              <a:t> </a:t>
            </a:r>
            <a:r>
              <a:rPr lang="en-US" dirty="0" err="1"/>
              <a:t>trình</a:t>
            </a:r>
            <a:r>
              <a:rPr lang="en-US" dirty="0"/>
              <a:t> (</a:t>
            </a:r>
            <a:r>
              <a:rPr lang="en-US" dirty="0" err="1"/>
              <a:t>vạn</a:t>
            </a:r>
            <a:r>
              <a:rPr lang="en-US" dirty="0"/>
              <a:t> </a:t>
            </a:r>
            <a:r>
              <a:rPr lang="en-US" dirty="0" err="1"/>
              <a:t>vật</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đều</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muôn</a:t>
            </a:r>
            <a:r>
              <a:rPr lang="en-US" dirty="0"/>
              <a:t> </a:t>
            </a:r>
            <a:r>
              <a:rPr lang="en-US" dirty="0" err="1"/>
              <a:t>vàn</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ràng</a:t>
            </a:r>
            <a:r>
              <a:rPr lang="en-US" dirty="0"/>
              <a:t> </a:t>
            </a:r>
            <a:r>
              <a:rPr lang="en-US" dirty="0" err="1"/>
              <a:t>buộc</a:t>
            </a:r>
            <a:r>
              <a:rPr lang="en-US" dirty="0"/>
              <a:t> </a:t>
            </a:r>
            <a:r>
              <a:rPr lang="en-US" dirty="0" err="1"/>
              <a:t>lẫn</a:t>
            </a:r>
            <a:r>
              <a:rPr lang="en-US" dirty="0"/>
              <a:t> </a:t>
            </a:r>
            <a:r>
              <a:rPr lang="en-US" dirty="0" err="1"/>
              <a:t>nhau</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tồn</a:t>
            </a:r>
            <a:r>
              <a:rPr lang="en-US" dirty="0"/>
              <a:t> </a:t>
            </a:r>
            <a:r>
              <a:rPr lang="en-US" dirty="0" err="1"/>
              <a:t>tại</a:t>
            </a:r>
            <a:r>
              <a:rPr lang="en-US" dirty="0"/>
              <a:t> </a:t>
            </a:r>
            <a:r>
              <a:rPr lang="en-US" dirty="0" err="1"/>
              <a:t>khách</a:t>
            </a:r>
            <a:r>
              <a:rPr lang="en-US" dirty="0"/>
              <a:t> </a:t>
            </a:r>
            <a:r>
              <a:rPr lang="en-US" dirty="0" err="1"/>
              <a:t>quan</a:t>
            </a:r>
            <a:r>
              <a:rPr lang="en-US" dirty="0"/>
              <a:t>, </a:t>
            </a:r>
            <a:r>
              <a:rPr lang="en-US" dirty="0" err="1"/>
              <a:t>phổ</a:t>
            </a:r>
            <a:r>
              <a:rPr lang="en-US" dirty="0"/>
              <a:t> </a:t>
            </a:r>
            <a:r>
              <a:rPr lang="en-US" dirty="0" err="1"/>
              <a:t>biến</a:t>
            </a:r>
            <a:r>
              <a:rPr lang="en-US" dirty="0"/>
              <a:t> </a:t>
            </a:r>
            <a:r>
              <a:rPr lang="en-US" dirty="0" err="1"/>
              <a:t>và</a:t>
            </a:r>
            <a:r>
              <a:rPr lang="en-US" dirty="0"/>
              <a:t> </a:t>
            </a:r>
            <a:r>
              <a:rPr lang="en-US" dirty="0" err="1"/>
              <a:t>đa</a:t>
            </a:r>
            <a:r>
              <a:rPr lang="en-US" dirty="0"/>
              <a:t> </a:t>
            </a:r>
            <a:r>
              <a:rPr lang="en-US" dirty="0" err="1"/>
              <a:t>dạng</a:t>
            </a:r>
            <a:r>
              <a:rPr lang="en-US" dirty="0"/>
              <a:t>.</a:t>
            </a:r>
          </a:p>
          <a:p>
            <a:pPr algn="just">
              <a:buFont typeface="Wingdings" panose="05000000000000000000" pitchFamily="2" charset="2"/>
              <a:buChar char="q"/>
            </a:pPr>
            <a:r>
              <a:rPr lang="en-US" dirty="0"/>
              <a:t> </a:t>
            </a:r>
            <a:r>
              <a:rPr lang="en-US" dirty="0" err="1" smtClean="0"/>
              <a:t>Trong</a:t>
            </a:r>
            <a:r>
              <a:rPr lang="en-US" dirty="0" smtClean="0"/>
              <a:t> </a:t>
            </a:r>
            <a:r>
              <a:rPr lang="en-US" dirty="0" err="1"/>
              <a:t>muôn</a:t>
            </a:r>
            <a:r>
              <a:rPr lang="en-US" dirty="0"/>
              <a:t> </a:t>
            </a:r>
            <a:r>
              <a:rPr lang="en-US" dirty="0" err="1"/>
              <a:t>vàn</a:t>
            </a:r>
            <a:r>
              <a:rPr lang="en-US" dirty="0"/>
              <a:t> </a:t>
            </a:r>
            <a:r>
              <a:rPr lang="en-US" dirty="0" err="1"/>
              <a:t>mối</a:t>
            </a:r>
            <a:r>
              <a:rPr lang="en-US" dirty="0"/>
              <a:t> </a:t>
            </a:r>
            <a:r>
              <a:rPr lang="en-US" dirty="0" err="1"/>
              <a:t>liên</a:t>
            </a:r>
            <a:r>
              <a:rPr lang="en-US" dirty="0"/>
              <a:t> </a:t>
            </a:r>
            <a:r>
              <a:rPr lang="en-US" dirty="0" err="1"/>
              <a:t>hệ</a:t>
            </a:r>
            <a:r>
              <a:rPr lang="en-US" dirty="0"/>
              <a:t> chi </a:t>
            </a:r>
            <a:r>
              <a:rPr lang="en-US" dirty="0" err="1"/>
              <a:t>phối</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của</a:t>
            </a:r>
            <a:r>
              <a:rPr lang="en-US" dirty="0"/>
              <a:t> </a:t>
            </a:r>
            <a:r>
              <a:rPr lang="en-US" dirty="0" err="1"/>
              <a:t>chúng</a:t>
            </a:r>
            <a:r>
              <a:rPr lang="en-US" dirty="0"/>
              <a:t> </a:t>
            </a:r>
            <a:r>
              <a:rPr lang="en-US" dirty="0" err="1"/>
              <a:t>có</a:t>
            </a:r>
            <a:r>
              <a:rPr lang="en-US" dirty="0"/>
              <a:t> </a:t>
            </a:r>
            <a:r>
              <a:rPr lang="en-US" dirty="0" err="1"/>
              <a:t>những</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phổ</a:t>
            </a:r>
            <a:r>
              <a:rPr lang="en-US" dirty="0"/>
              <a:t> </a:t>
            </a:r>
            <a:r>
              <a:rPr lang="en-US" dirty="0" err="1"/>
              <a:t>biến</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phổ</a:t>
            </a:r>
            <a:r>
              <a:rPr lang="en-US" dirty="0"/>
              <a:t> </a:t>
            </a:r>
            <a:r>
              <a:rPr lang="en-US" dirty="0" err="1"/>
              <a:t>biến</a:t>
            </a:r>
            <a:r>
              <a:rPr lang="en-US" dirty="0"/>
              <a:t> </a:t>
            </a:r>
            <a:r>
              <a:rPr lang="en-US" dirty="0" err="1"/>
              <a:t>tồn</a:t>
            </a:r>
            <a:r>
              <a:rPr lang="en-US" dirty="0"/>
              <a:t> </a:t>
            </a:r>
            <a:r>
              <a:rPr lang="en-US" dirty="0" err="1"/>
              <a:t>tại</a:t>
            </a:r>
            <a:r>
              <a:rPr lang="en-US" dirty="0"/>
              <a:t> </a:t>
            </a:r>
            <a:r>
              <a:rPr lang="en-US" dirty="0" err="1"/>
              <a:t>khách</a:t>
            </a:r>
            <a:r>
              <a:rPr lang="en-US" dirty="0"/>
              <a:t> </a:t>
            </a:r>
            <a:r>
              <a:rPr lang="en-US" dirty="0" err="1"/>
              <a:t>quan</a:t>
            </a:r>
            <a:r>
              <a:rPr lang="en-US" dirty="0"/>
              <a:t>, </a:t>
            </a:r>
            <a:r>
              <a:rPr lang="en-US" dirty="0" err="1"/>
              <a:t>phổ</a:t>
            </a:r>
            <a:r>
              <a:rPr lang="en-US" dirty="0"/>
              <a:t> </a:t>
            </a:r>
            <a:r>
              <a:rPr lang="en-US" dirty="0" err="1"/>
              <a:t>biến</a:t>
            </a:r>
            <a:r>
              <a:rPr lang="en-US" dirty="0"/>
              <a:t>; </a:t>
            </a:r>
            <a:r>
              <a:rPr lang="en-US" dirty="0" err="1"/>
              <a:t>chúng</a:t>
            </a:r>
            <a:r>
              <a:rPr lang="en-US" dirty="0"/>
              <a:t> chi </a:t>
            </a:r>
            <a:r>
              <a:rPr lang="en-US" dirty="0" err="1"/>
              <a:t>phối</a:t>
            </a:r>
            <a:r>
              <a:rPr lang="en-US" dirty="0"/>
              <a:t> </a:t>
            </a:r>
            <a:r>
              <a:rPr lang="en-US" dirty="0" err="1"/>
              <a:t>một</a:t>
            </a:r>
            <a:r>
              <a:rPr lang="en-US" dirty="0"/>
              <a:t> </a:t>
            </a:r>
            <a:r>
              <a:rPr lang="en-US" dirty="0" err="1"/>
              <a:t>cách</a:t>
            </a:r>
            <a:r>
              <a:rPr lang="en-US" dirty="0"/>
              <a:t> </a:t>
            </a:r>
            <a:r>
              <a:rPr lang="en-US" dirty="0" err="1"/>
              <a:t>tổng</a:t>
            </a:r>
            <a:r>
              <a:rPr lang="en-US" dirty="0"/>
              <a:t> </a:t>
            </a:r>
            <a:r>
              <a:rPr lang="en-US" dirty="0" err="1"/>
              <a:t>quát</a:t>
            </a:r>
            <a:r>
              <a:rPr lang="en-US" dirty="0"/>
              <a:t> </a:t>
            </a:r>
            <a:r>
              <a:rPr lang="en-US" dirty="0" err="1"/>
              <a:t>quá</a:t>
            </a:r>
            <a:r>
              <a:rPr lang="en-US" dirty="0"/>
              <a:t> </a:t>
            </a:r>
            <a:r>
              <a:rPr lang="en-US" dirty="0" err="1"/>
              <a:t>trình</a:t>
            </a:r>
            <a:r>
              <a:rPr lang="en-US" dirty="0"/>
              <a:t> </a:t>
            </a:r>
            <a:r>
              <a:rPr lang="en-US" dirty="0" err="1"/>
              <a:t>vận</a:t>
            </a:r>
            <a:r>
              <a:rPr lang="en-US" dirty="0"/>
              <a:t> </a:t>
            </a:r>
            <a:r>
              <a:rPr lang="en-US" dirty="0" err="1"/>
              <a:t>động</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mọi</a:t>
            </a:r>
            <a:r>
              <a:rPr lang="en-US" dirty="0"/>
              <a:t> </a:t>
            </a:r>
            <a:r>
              <a:rPr lang="en-US" dirty="0" err="1"/>
              <a:t>sự</a:t>
            </a:r>
            <a:r>
              <a:rPr lang="en-US" dirty="0"/>
              <a:t> </a:t>
            </a:r>
            <a:r>
              <a:rPr lang="en-US" dirty="0" err="1"/>
              <a:t>vật</a:t>
            </a:r>
            <a:r>
              <a:rPr lang="en-US" dirty="0"/>
              <a:t>, </a:t>
            </a:r>
            <a:r>
              <a:rPr lang="en-US" dirty="0" err="1"/>
              <a:t>hiện</a:t>
            </a:r>
            <a:r>
              <a:rPr lang="en-US" dirty="0"/>
              <a:t> </a:t>
            </a:r>
            <a:r>
              <a:rPr lang="en-US" dirty="0" err="1"/>
              <a:t>tượng</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thế</a:t>
            </a:r>
            <a:r>
              <a:rPr lang="en-US" dirty="0"/>
              <a:t> </a:t>
            </a:r>
            <a:r>
              <a:rPr lang="en-US" dirty="0" err="1"/>
              <a:t>giới</a:t>
            </a:r>
            <a:endParaRPr lang="en-US" dirty="0"/>
          </a:p>
        </p:txBody>
      </p:sp>
    </p:spTree>
    <p:extLst>
      <p:ext uri="{BB962C8B-B14F-4D97-AF65-F5344CB8AC3E}">
        <p14:creationId xmlns:p14="http://schemas.microsoft.com/office/powerpoint/2010/main" val="105423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just"/>
            <a:r>
              <a:rPr lang="en-US" dirty="0" smtClean="0"/>
              <a:t>II. </a:t>
            </a:r>
            <a:r>
              <a:rPr lang="en-US" dirty="0" err="1" smtClean="0"/>
              <a:t>Nguyên</a:t>
            </a:r>
            <a:r>
              <a:rPr lang="en-US" dirty="0" smtClean="0"/>
              <a:t> </a:t>
            </a:r>
            <a:r>
              <a:rPr lang="en-US" dirty="0" err="1" smtClean="0"/>
              <a:t>tắc</a:t>
            </a:r>
            <a:r>
              <a:rPr lang="en-US" dirty="0" smtClean="0"/>
              <a:t> </a:t>
            </a:r>
            <a:r>
              <a:rPr lang="en-US" dirty="0" err="1" smtClean="0"/>
              <a:t>toàn</a:t>
            </a:r>
            <a:r>
              <a:rPr lang="en-US" dirty="0" smtClean="0"/>
              <a:t> </a:t>
            </a:r>
            <a:r>
              <a:rPr lang="en-US" dirty="0" err="1" smtClean="0"/>
              <a:t>diện</a:t>
            </a:r>
            <a:endParaRPr lang="vi-VN" dirty="0"/>
          </a:p>
        </p:txBody>
      </p:sp>
      <p:sp>
        <p:nvSpPr>
          <p:cNvPr id="3" name="Content Placeholder 2"/>
          <p:cNvSpPr>
            <a:spLocks noGrp="1"/>
          </p:cNvSpPr>
          <p:nvPr>
            <p:ph idx="1"/>
          </p:nvPr>
        </p:nvSpPr>
        <p:spPr>
          <a:xfrm>
            <a:off x="808219" y="1073998"/>
            <a:ext cx="11123951" cy="4721422"/>
          </a:xfrm>
        </p:spPr>
        <p:txBody>
          <a:bodyPr>
            <a:noAutofit/>
          </a:bodyPr>
          <a:lstStyle/>
          <a:p>
            <a:pPr algn="just">
              <a:lnSpc>
                <a:spcPct val="110000"/>
              </a:lnSpc>
            </a:pPr>
            <a:r>
              <a:rPr lang="vi-VN" sz="2400" b="1" dirty="0">
                <a:latin typeface="Calibri" panose="020F0502020204030204" pitchFamily="34" charset="0"/>
                <a:ea typeface="Arial"/>
                <a:cs typeface="Calibri" panose="020F0502020204030204" pitchFamily="34" charset="0"/>
              </a:rPr>
              <a:t>Những yêu cầu về Phương pháp luận</a:t>
            </a:r>
            <a:r>
              <a:rPr lang="vi-VN" sz="2400" b="1" dirty="0" smtClean="0">
                <a:latin typeface="Calibri" panose="020F0502020204030204" pitchFamily="34" charset="0"/>
                <a:ea typeface="Arial"/>
                <a:cs typeface="Calibri" panose="020F0502020204030204" pitchFamily="34" charset="0"/>
              </a:rPr>
              <a:t>:</a:t>
            </a:r>
            <a:endParaRPr lang="en-US" sz="2400" b="1" dirty="0" smtClean="0">
              <a:latin typeface="Calibri" panose="020F0502020204030204" pitchFamily="34" charset="0"/>
              <a:ea typeface="Arial"/>
              <a:cs typeface="Calibri" panose="020F0502020204030204" pitchFamily="34" charset="0"/>
            </a:endParaRPr>
          </a:p>
          <a:p>
            <a:pPr algn="just">
              <a:buFont typeface="Wingdings" panose="05000000000000000000" pitchFamily="2" charset="2"/>
              <a:buChar char="q"/>
            </a:pP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hoạt</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nhận</a:t>
            </a:r>
            <a:r>
              <a:rPr lang="en-US" dirty="0">
                <a:solidFill>
                  <a:srgbClr val="FF0000"/>
                </a:solidFill>
              </a:rPr>
              <a:t> </a:t>
            </a:r>
            <a:r>
              <a:rPr lang="en-US" dirty="0" err="1">
                <a:solidFill>
                  <a:srgbClr val="FF0000"/>
                </a:solidFill>
              </a:rPr>
              <a:t>thức</a:t>
            </a:r>
            <a:r>
              <a:rPr lang="en-US" dirty="0">
                <a:solidFill>
                  <a:srgbClr val="FF0000"/>
                </a:solidFill>
              </a:rPr>
              <a:t> </a:t>
            </a:r>
            <a:r>
              <a:rPr lang="en-US" dirty="0" err="1">
                <a:solidFill>
                  <a:srgbClr val="FF0000"/>
                </a:solidFill>
              </a:rPr>
              <a:t>chủ</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smtClean="0">
                <a:solidFill>
                  <a:srgbClr val="FF0000"/>
                </a:solidFill>
              </a:rPr>
              <a:t>phải</a:t>
            </a:r>
            <a:r>
              <a:rPr lang="en-US" dirty="0" smtClean="0"/>
              <a:t>:</a:t>
            </a:r>
          </a:p>
          <a:p>
            <a:pPr algn="just">
              <a:buFont typeface="Wingdings" panose="05000000000000000000" pitchFamily="2" charset="2"/>
              <a:buChar char="v"/>
            </a:pPr>
            <a:r>
              <a:rPr lang="en-US" dirty="0" err="1"/>
              <a:t>Tìm</a:t>
            </a:r>
            <a:r>
              <a:rPr lang="en-US" dirty="0"/>
              <a:t> </a:t>
            </a:r>
            <a:r>
              <a:rPr lang="en-US" dirty="0" err="1"/>
              <a:t>hiểu</a:t>
            </a:r>
            <a:r>
              <a:rPr lang="en-US" dirty="0"/>
              <a:t>, </a:t>
            </a:r>
            <a:r>
              <a:rPr lang="en-US" dirty="0" err="1"/>
              <a:t>phát</a:t>
            </a:r>
            <a:r>
              <a:rPr lang="en-US" dirty="0"/>
              <a:t> </a:t>
            </a:r>
            <a:r>
              <a:rPr lang="en-US" dirty="0" err="1"/>
              <a:t>hiện</a:t>
            </a:r>
            <a:r>
              <a:rPr lang="en-US" dirty="0"/>
              <a:t> </a:t>
            </a:r>
            <a:r>
              <a:rPr lang="en-US" dirty="0" err="1"/>
              <a:t>càng</a:t>
            </a:r>
            <a:r>
              <a:rPr lang="en-US" dirty="0"/>
              <a:t> </a:t>
            </a:r>
            <a:r>
              <a:rPr lang="en-US" dirty="0" err="1"/>
              <a:t>nhiều</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quan</a:t>
            </a:r>
            <a:r>
              <a:rPr lang="en-US" dirty="0"/>
              <a:t> </a:t>
            </a:r>
            <a:r>
              <a:rPr lang="en-US" dirty="0" err="1"/>
              <a:t>hệ</a:t>
            </a:r>
            <a:r>
              <a:rPr lang="en-US" dirty="0"/>
              <a:t> (hay </a:t>
            </a:r>
            <a:r>
              <a:rPr lang="en-US" dirty="0" err="1"/>
              <a:t>những</a:t>
            </a:r>
            <a:r>
              <a:rPr lang="en-US" dirty="0"/>
              <a:t> </a:t>
            </a:r>
            <a:r>
              <a:rPr lang="en-US" dirty="0" err="1"/>
              <a:t>đặc</a:t>
            </a:r>
            <a:r>
              <a:rPr lang="en-US" dirty="0"/>
              <a:t> </a:t>
            </a:r>
            <a:r>
              <a:rPr lang="en-US" dirty="0" err="1"/>
              <a:t>điểm</a:t>
            </a:r>
            <a:r>
              <a:rPr lang="en-US" dirty="0"/>
              <a:t>, </a:t>
            </a:r>
            <a:r>
              <a:rPr lang="en-US" dirty="0" err="1" smtClean="0"/>
              <a:t>tính</a:t>
            </a:r>
            <a:r>
              <a:rPr lang="en-US" dirty="0" smtClean="0"/>
              <a:t> </a:t>
            </a:r>
            <a:r>
              <a:rPr lang="en-US" dirty="0" err="1" smtClean="0"/>
              <a:t>chất</a:t>
            </a:r>
            <a:r>
              <a:rPr lang="en-US" dirty="0"/>
              <a:t>, </a:t>
            </a:r>
            <a:r>
              <a:rPr lang="en-US" dirty="0" err="1"/>
              <a:t>yếu</a:t>
            </a:r>
            <a:r>
              <a:rPr lang="en-US" dirty="0"/>
              <a:t> </a:t>
            </a:r>
            <a:r>
              <a:rPr lang="en-US" dirty="0" err="1"/>
              <a:t>tố</a:t>
            </a:r>
            <a:r>
              <a:rPr lang="en-US" dirty="0"/>
              <a:t>…) </a:t>
            </a:r>
            <a:r>
              <a:rPr lang="en-US" dirty="0" err="1"/>
              <a:t>đang</a:t>
            </a:r>
            <a:r>
              <a:rPr lang="en-US" dirty="0"/>
              <a:t> chi </a:t>
            </a:r>
            <a:r>
              <a:rPr lang="en-US" dirty="0" err="1"/>
              <a:t>phối</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của</a:t>
            </a:r>
            <a:r>
              <a:rPr lang="en-US" dirty="0"/>
              <a:t> </a:t>
            </a:r>
            <a:r>
              <a:rPr lang="en-US" dirty="0" err="1"/>
              <a:t>bản</a:t>
            </a:r>
            <a:r>
              <a:rPr lang="en-US" dirty="0"/>
              <a:t> </a:t>
            </a:r>
            <a:r>
              <a:rPr lang="en-US" dirty="0" err="1"/>
              <a:t>thân</a:t>
            </a:r>
            <a:r>
              <a:rPr lang="en-US" dirty="0"/>
              <a:t> </a:t>
            </a:r>
            <a:r>
              <a:rPr lang="en-US" dirty="0" err="1"/>
              <a:t>sự</a:t>
            </a:r>
            <a:r>
              <a:rPr lang="en-US" dirty="0"/>
              <a:t> </a:t>
            </a:r>
            <a:r>
              <a:rPr lang="en-US" dirty="0" err="1"/>
              <a:t>vật</a:t>
            </a:r>
            <a:r>
              <a:rPr lang="en-US" dirty="0"/>
              <a:t> </a:t>
            </a:r>
            <a:r>
              <a:rPr lang="en-US" dirty="0" err="1"/>
              <a:t>càng</a:t>
            </a:r>
            <a:r>
              <a:rPr lang="en-US" dirty="0"/>
              <a:t> </a:t>
            </a:r>
            <a:r>
              <a:rPr lang="en-US" dirty="0" err="1"/>
              <a:t>tốt</a:t>
            </a:r>
            <a:r>
              <a:rPr lang="en-US" dirty="0"/>
              <a:t>.</a:t>
            </a:r>
          </a:p>
          <a:p>
            <a:pPr algn="just">
              <a:buFont typeface="Wingdings" panose="05000000000000000000" pitchFamily="2" charset="2"/>
              <a:buChar char="v"/>
            </a:pPr>
            <a:r>
              <a:rPr lang="en-US" dirty="0"/>
              <a:t> </a:t>
            </a:r>
            <a:r>
              <a:rPr lang="vi-VN" dirty="0">
                <a:latin typeface="Calibri" panose="020F0502020204030204" pitchFamily="34" charset="0"/>
                <a:cs typeface="Calibri" panose="020F0502020204030204" pitchFamily="34" charset="0"/>
              </a:rPr>
              <a:t>Phân loại để xác định quan hệ (hay những đặc điểm, tính chất, yếu tố…) nào là</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bên trong, cơ bản, tất nhiên, ổn định…; còn những mối liên hệ nào là bên ngoài, ko cơ</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bản, ngẫu nhiên</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lgn="just">
              <a:buFont typeface="Wingdings" panose="05000000000000000000" pitchFamily="2" charset="2"/>
              <a:buChar char="v"/>
            </a:pPr>
            <a:r>
              <a:rPr lang="vi-VN" dirty="0">
                <a:latin typeface="Calibri" panose="020F0502020204030204" pitchFamily="34" charset="0"/>
                <a:cs typeface="Calibri" panose="020F0502020204030204" pitchFamily="34" charset="0"/>
              </a:rPr>
              <a:t>Dựa trên các MLH, quan hệ (hay những đặc điểm, tính chất, yếu tố…) bên </a:t>
            </a:r>
            <a:r>
              <a:rPr lang="vi-VN" dirty="0" smtClean="0">
                <a:latin typeface="Calibri" panose="020F0502020204030204" pitchFamily="34" charset="0"/>
                <a:cs typeface="Calibri" panose="020F0502020204030204" pitchFamily="34" charset="0"/>
              </a:rPr>
              <a:t>trong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đế </a:t>
            </a:r>
            <a:r>
              <a:rPr lang="vi-VN" dirty="0">
                <a:latin typeface="Calibri" panose="020F0502020204030204" pitchFamily="34" charset="0"/>
                <a:cs typeface="Calibri" panose="020F0502020204030204" pitchFamily="34" charset="0"/>
              </a:rPr>
              <a:t>lý giải các MLH, quan hệ còn lại. Qua đó, xây dựng hình ảnh về SV như sự </a:t>
            </a:r>
            <a:r>
              <a:rPr lang="vi-VN" dirty="0" smtClean="0">
                <a:latin typeface="Calibri" panose="020F0502020204030204" pitchFamily="34" charset="0"/>
                <a:cs typeface="Calibri" panose="020F0502020204030204" pitchFamily="34" charset="0"/>
              </a:rPr>
              <a:t>thống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nhất </a:t>
            </a:r>
            <a:r>
              <a:rPr lang="vi-VN" dirty="0">
                <a:latin typeface="Calibri" panose="020F0502020204030204" pitchFamily="34" charset="0"/>
                <a:cs typeface="Calibri" panose="020F0502020204030204" pitchFamily="34" charset="0"/>
              </a:rPr>
              <a:t>các MLH; phát hiện ra đặc điểm, tính chất, quy luật (bản chất) của nó.</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094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just"/>
            <a:r>
              <a:rPr lang="en-US" dirty="0" smtClean="0"/>
              <a:t>II. </a:t>
            </a:r>
            <a:r>
              <a:rPr lang="en-US" dirty="0" err="1" smtClean="0"/>
              <a:t>Nguyên</a:t>
            </a:r>
            <a:r>
              <a:rPr lang="en-US" dirty="0" smtClean="0"/>
              <a:t> </a:t>
            </a:r>
            <a:r>
              <a:rPr lang="en-US" dirty="0" err="1" smtClean="0"/>
              <a:t>tắc</a:t>
            </a:r>
            <a:r>
              <a:rPr lang="en-US" dirty="0" smtClean="0"/>
              <a:t> </a:t>
            </a:r>
            <a:r>
              <a:rPr lang="en-US" dirty="0" err="1" smtClean="0"/>
              <a:t>toàn</a:t>
            </a:r>
            <a:r>
              <a:rPr lang="en-US" dirty="0" smtClean="0"/>
              <a:t> </a:t>
            </a:r>
            <a:r>
              <a:rPr lang="en-US" dirty="0" err="1" smtClean="0"/>
              <a:t>diện</a:t>
            </a:r>
            <a:endParaRPr lang="vi-VN" dirty="0"/>
          </a:p>
        </p:txBody>
      </p:sp>
      <p:sp>
        <p:nvSpPr>
          <p:cNvPr id="3" name="Content Placeholder 2"/>
          <p:cNvSpPr>
            <a:spLocks noGrp="1"/>
          </p:cNvSpPr>
          <p:nvPr>
            <p:ph idx="1"/>
          </p:nvPr>
        </p:nvSpPr>
        <p:spPr>
          <a:xfrm>
            <a:off x="808219" y="1073998"/>
            <a:ext cx="11123951" cy="4721422"/>
          </a:xfrm>
        </p:spPr>
        <p:txBody>
          <a:bodyPr>
            <a:noAutofit/>
          </a:bodyPr>
          <a:lstStyle/>
          <a:p>
            <a:pPr algn="just">
              <a:lnSpc>
                <a:spcPct val="110000"/>
              </a:lnSpc>
            </a:pPr>
            <a:r>
              <a:rPr lang="vi-VN" sz="2400" b="1" dirty="0">
                <a:latin typeface="Calibri" panose="020F0502020204030204" pitchFamily="34" charset="0"/>
                <a:ea typeface="Arial"/>
                <a:cs typeface="Calibri" panose="020F0502020204030204" pitchFamily="34" charset="0"/>
              </a:rPr>
              <a:t>Những yêu cầu về Phương pháp luận:</a:t>
            </a:r>
            <a:r>
              <a:rPr lang="en-US" sz="2400" b="1" dirty="0" smtClean="0">
                <a:latin typeface="Calibri" panose="020F0502020204030204" pitchFamily="34" charset="0"/>
                <a:ea typeface="Arial"/>
                <a:cs typeface="Calibri" panose="020F0502020204030204" pitchFamily="34" charset="0"/>
              </a:rPr>
              <a:t>.</a:t>
            </a:r>
          </a:p>
          <a:p>
            <a:pPr algn="just">
              <a:buFont typeface="Wingdings" panose="05000000000000000000" pitchFamily="2" charset="2"/>
              <a:buChar char="q"/>
            </a:pP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hoạt</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thực</a:t>
            </a:r>
            <a:r>
              <a:rPr lang="en-US" dirty="0">
                <a:solidFill>
                  <a:srgbClr val="FF0000"/>
                </a:solidFill>
              </a:rPr>
              <a:t> </a:t>
            </a:r>
            <a:r>
              <a:rPr lang="en-US" dirty="0" err="1">
                <a:solidFill>
                  <a:srgbClr val="FF0000"/>
                </a:solidFill>
              </a:rPr>
              <a:t>tiễn</a:t>
            </a:r>
            <a:r>
              <a:rPr lang="en-US" dirty="0">
                <a:solidFill>
                  <a:srgbClr val="FF0000"/>
                </a:solidFill>
              </a:rPr>
              <a:t>, </a:t>
            </a:r>
            <a:r>
              <a:rPr lang="en-US" dirty="0" err="1">
                <a:solidFill>
                  <a:srgbClr val="FF0000"/>
                </a:solidFill>
              </a:rPr>
              <a:t>chủ</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phải</a:t>
            </a:r>
            <a:r>
              <a:rPr lang="en-US" dirty="0">
                <a:solidFill>
                  <a:srgbClr val="FF0000"/>
                </a:solidFill>
              </a:rPr>
              <a:t>:</a:t>
            </a:r>
            <a:r>
              <a:rPr lang="en-US" dirty="0" smtClean="0"/>
              <a:t>:</a:t>
            </a:r>
          </a:p>
          <a:p>
            <a:pPr algn="just">
              <a:buFont typeface="Wingdings" panose="05000000000000000000" pitchFamily="2" charset="2"/>
              <a:buChar char="v"/>
            </a:pPr>
            <a:r>
              <a:rPr lang="en-US" dirty="0" err="1"/>
              <a:t>Đánh</a:t>
            </a:r>
            <a:r>
              <a:rPr lang="en-US" dirty="0"/>
              <a:t> </a:t>
            </a:r>
            <a:r>
              <a:rPr lang="en-US" dirty="0" err="1"/>
              <a:t>giá</a:t>
            </a:r>
            <a:r>
              <a:rPr lang="en-US" dirty="0"/>
              <a:t> </a:t>
            </a:r>
            <a:r>
              <a:rPr lang="en-US" dirty="0" err="1"/>
              <a:t>đúng</a:t>
            </a:r>
            <a:r>
              <a:rPr lang="en-US" dirty="0"/>
              <a:t> </a:t>
            </a:r>
            <a:r>
              <a:rPr lang="en-US" dirty="0" err="1"/>
              <a:t>vai</a:t>
            </a:r>
            <a:r>
              <a:rPr lang="en-US" dirty="0"/>
              <a:t> </a:t>
            </a:r>
            <a:r>
              <a:rPr lang="en-US" dirty="0" err="1"/>
              <a:t>trò</a:t>
            </a:r>
            <a:r>
              <a:rPr lang="en-US" dirty="0"/>
              <a:t> </a:t>
            </a:r>
            <a:r>
              <a:rPr lang="en-US" dirty="0" err="1"/>
              <a:t>của</a:t>
            </a:r>
            <a:r>
              <a:rPr lang="en-US" dirty="0"/>
              <a:t> </a:t>
            </a:r>
            <a:r>
              <a:rPr lang="en-US" dirty="0" err="1"/>
              <a:t>từng</a:t>
            </a:r>
            <a:r>
              <a:rPr lang="en-US" dirty="0"/>
              <a:t> </a:t>
            </a:r>
            <a:r>
              <a:rPr lang="en-US" dirty="0" err="1"/>
              <a:t>MLH</a:t>
            </a:r>
            <a:r>
              <a:rPr lang="en-US" dirty="0"/>
              <a:t>, </a:t>
            </a:r>
            <a:r>
              <a:rPr lang="en-US" dirty="0" err="1"/>
              <a:t>quan</a:t>
            </a:r>
            <a:r>
              <a:rPr lang="en-US" dirty="0"/>
              <a:t> </a:t>
            </a:r>
            <a:r>
              <a:rPr lang="en-US" dirty="0" err="1"/>
              <a:t>hệ</a:t>
            </a:r>
            <a:r>
              <a:rPr lang="en-US" dirty="0"/>
              <a:t> (hay </a:t>
            </a:r>
            <a:r>
              <a:rPr lang="en-US" dirty="0" err="1"/>
              <a:t>những</a:t>
            </a:r>
            <a:r>
              <a:rPr lang="en-US" dirty="0"/>
              <a:t> </a:t>
            </a:r>
            <a:r>
              <a:rPr lang="en-US" dirty="0" err="1"/>
              <a:t>đặc</a:t>
            </a:r>
            <a:r>
              <a:rPr lang="en-US" dirty="0"/>
              <a:t> </a:t>
            </a:r>
            <a:r>
              <a:rPr lang="en-US" dirty="0" err="1"/>
              <a:t>điểm</a:t>
            </a:r>
            <a:r>
              <a:rPr lang="en-US" dirty="0"/>
              <a:t>, </a:t>
            </a:r>
            <a:r>
              <a:rPr lang="en-US" dirty="0" err="1"/>
              <a:t>tính</a:t>
            </a:r>
            <a:r>
              <a:rPr lang="en-US" dirty="0"/>
              <a:t> </a:t>
            </a:r>
            <a:r>
              <a:rPr lang="en-US" dirty="0" err="1" smtClean="0"/>
              <a:t>chất</a:t>
            </a:r>
            <a:r>
              <a:rPr lang="en-US" dirty="0" smtClean="0"/>
              <a:t>, </a:t>
            </a:r>
            <a:r>
              <a:rPr lang="en-US" dirty="0" err="1" smtClean="0"/>
              <a:t>yếu</a:t>
            </a:r>
            <a:r>
              <a:rPr lang="en-US" dirty="0" smtClean="0"/>
              <a:t> </a:t>
            </a:r>
            <a:r>
              <a:rPr lang="en-US" dirty="0" err="1"/>
              <a:t>tố</a:t>
            </a:r>
            <a:r>
              <a:rPr lang="en-US" dirty="0"/>
              <a:t>…) chi </a:t>
            </a:r>
            <a:r>
              <a:rPr lang="en-US" dirty="0" err="1"/>
              <a:t>phối</a:t>
            </a:r>
            <a:r>
              <a:rPr lang="en-US" dirty="0"/>
              <a:t> </a:t>
            </a:r>
            <a:r>
              <a:rPr lang="en-US" dirty="0" err="1" smtClean="0"/>
              <a:t>SV</a:t>
            </a:r>
            <a:r>
              <a:rPr lang="en-US" dirty="0" smtClean="0"/>
              <a:t>.</a:t>
            </a:r>
          </a:p>
          <a:p>
            <a:pPr algn="just">
              <a:buFont typeface="Wingdings" panose="05000000000000000000" pitchFamily="2" charset="2"/>
              <a:buChar char="v"/>
            </a:pPr>
            <a:r>
              <a:rPr lang="vi-VN" dirty="0">
                <a:latin typeface="Calibri" panose="020F0502020204030204" pitchFamily="34" charset="0"/>
                <a:cs typeface="Calibri" panose="020F0502020204030204" pitchFamily="34" charset="0"/>
              </a:rPr>
              <a:t>Thông qua hoạt động thực tiễn sử dụng nhiều biện pháp thích hợp để biến </a:t>
            </a:r>
            <a:r>
              <a:rPr lang="vi-VN" dirty="0" smtClean="0">
                <a:latin typeface="Calibri" panose="020F0502020204030204" pitchFamily="34" charset="0"/>
                <a:cs typeface="Calibri" panose="020F0502020204030204" pitchFamily="34" charset="0"/>
              </a:rPr>
              <a:t>đổi</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những </a:t>
            </a:r>
            <a:r>
              <a:rPr lang="vi-VN" dirty="0">
                <a:latin typeface="Calibri" panose="020F0502020204030204" pitchFamily="34" charset="0"/>
                <a:cs typeface="Calibri" panose="020F0502020204030204" pitchFamily="34" charset="0"/>
              </a:rPr>
              <a:t>MLH, đặc biệt là những MLH bên trong, cơ bản, tất nhiên, quan trọng</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lgn="just">
              <a:buFont typeface="Wingdings" panose="05000000000000000000" pitchFamily="2" charset="2"/>
              <a:buChar char="v"/>
            </a:pPr>
            <a:r>
              <a:rPr lang="vi-VN" dirty="0">
                <a:latin typeface="Calibri" panose="020F0502020204030204" pitchFamily="34" charset="0"/>
                <a:cs typeface="Calibri" panose="020F0502020204030204" pitchFamily="34" charset="0"/>
              </a:rPr>
              <a:t>Nắm vững sự chuyển hóa các MLH, kịp thời đưa ra các biện pháp bổ sung </a:t>
            </a:r>
            <a:r>
              <a:rPr lang="vi-VN" dirty="0" smtClean="0">
                <a:latin typeface="Calibri" panose="020F0502020204030204" pitchFamily="34" charset="0"/>
                <a:cs typeface="Calibri" panose="020F0502020204030204" pitchFamily="34" charset="0"/>
              </a:rPr>
              <a:t>để</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phát </a:t>
            </a:r>
            <a:r>
              <a:rPr lang="vi-VN" dirty="0">
                <a:latin typeface="Calibri" panose="020F0502020204030204" pitchFamily="34" charset="0"/>
                <a:cs typeface="Calibri" panose="020F0502020204030204" pitchFamily="34" charset="0"/>
              </a:rPr>
              <a:t>huy / hạn chế sự tác động của chúng, lái SV theo đúng quy luật và hợp lợi </a:t>
            </a:r>
            <a:r>
              <a:rPr lang="vi-VN" dirty="0" smtClean="0">
                <a:latin typeface="Calibri" panose="020F0502020204030204" pitchFamily="34" charset="0"/>
                <a:cs typeface="Calibri" panose="020F0502020204030204" pitchFamily="34" charset="0"/>
              </a:rPr>
              <a:t>ích</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chúng </a:t>
            </a:r>
            <a:r>
              <a:rPr lang="vi-VN" dirty="0">
                <a:latin typeface="Calibri" panose="020F0502020204030204" pitchFamily="34" charset="0"/>
                <a:cs typeface="Calibri" panose="020F0502020204030204" pitchFamily="34" charset="0"/>
              </a:rPr>
              <a:t>ta.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16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just"/>
            <a:r>
              <a:rPr lang="en-US" dirty="0" smtClean="0"/>
              <a:t>II. </a:t>
            </a:r>
            <a:r>
              <a:rPr lang="en-US" dirty="0" err="1" smtClean="0"/>
              <a:t>Nguyên</a:t>
            </a:r>
            <a:r>
              <a:rPr lang="en-US" dirty="0" smtClean="0"/>
              <a:t> </a:t>
            </a:r>
            <a:r>
              <a:rPr lang="en-US" dirty="0" err="1" smtClean="0"/>
              <a:t>tắc</a:t>
            </a:r>
            <a:r>
              <a:rPr lang="en-US" dirty="0" smtClean="0"/>
              <a:t> </a:t>
            </a:r>
            <a:r>
              <a:rPr lang="en-US" dirty="0" err="1" smtClean="0"/>
              <a:t>toàn</a:t>
            </a:r>
            <a:r>
              <a:rPr lang="en-US" dirty="0" smtClean="0"/>
              <a:t> </a:t>
            </a:r>
            <a:r>
              <a:rPr lang="en-US" dirty="0" err="1" smtClean="0"/>
              <a:t>diện</a:t>
            </a:r>
            <a:endParaRPr lang="vi-VN" dirty="0"/>
          </a:p>
        </p:txBody>
      </p:sp>
      <p:sp>
        <p:nvSpPr>
          <p:cNvPr id="3" name="Content Placeholder 2"/>
          <p:cNvSpPr>
            <a:spLocks noGrp="1"/>
          </p:cNvSpPr>
          <p:nvPr>
            <p:ph idx="1"/>
          </p:nvPr>
        </p:nvSpPr>
        <p:spPr>
          <a:xfrm>
            <a:off x="808219" y="1073998"/>
            <a:ext cx="11123951" cy="4721422"/>
          </a:xfrm>
        </p:spPr>
        <p:txBody>
          <a:bodyPr>
            <a:noAutofit/>
          </a:bodyPr>
          <a:lstStyle/>
          <a:p>
            <a:pPr algn="just">
              <a:lnSpc>
                <a:spcPct val="110000"/>
              </a:lnSpc>
            </a:pPr>
            <a:r>
              <a:rPr lang="vi-VN" sz="2400" b="1" dirty="0">
                <a:latin typeface="Calibri" panose="020F0502020204030204" pitchFamily="34" charset="0"/>
                <a:ea typeface="Arial"/>
                <a:cs typeface="Calibri" panose="020F0502020204030204" pitchFamily="34" charset="0"/>
              </a:rPr>
              <a:t>Việc tuân thủ nguyên tắc này sẽ khắc phục được những hạn chế trong hoạt </a:t>
            </a:r>
            <a:r>
              <a:rPr lang="vi-VN" sz="2400" b="1" dirty="0" smtClean="0">
                <a:latin typeface="Calibri" panose="020F0502020204030204" pitchFamily="34" charset="0"/>
                <a:ea typeface="Arial"/>
                <a:cs typeface="Calibri" panose="020F0502020204030204" pitchFamily="34" charset="0"/>
              </a:rPr>
              <a:t>động</a:t>
            </a:r>
            <a:r>
              <a:rPr lang="en-US" sz="2400" b="1" dirty="0" smtClean="0">
                <a:latin typeface="Calibri" panose="020F0502020204030204" pitchFamily="34" charset="0"/>
                <a:ea typeface="Arial"/>
                <a:cs typeface="Calibri" panose="020F0502020204030204" pitchFamily="34" charset="0"/>
              </a:rPr>
              <a:t> </a:t>
            </a:r>
            <a:r>
              <a:rPr lang="vi-VN" sz="2400" b="1" dirty="0" smtClean="0">
                <a:latin typeface="Calibri" panose="020F0502020204030204" pitchFamily="34" charset="0"/>
                <a:ea typeface="Arial"/>
                <a:cs typeface="Calibri" panose="020F0502020204030204" pitchFamily="34" charset="0"/>
              </a:rPr>
              <a:t>nhận </a:t>
            </a:r>
            <a:r>
              <a:rPr lang="vi-VN" sz="2400" b="1" dirty="0">
                <a:latin typeface="Calibri" panose="020F0502020204030204" pitchFamily="34" charset="0"/>
                <a:ea typeface="Arial"/>
                <a:cs typeface="Calibri" panose="020F0502020204030204" pitchFamily="34" charset="0"/>
              </a:rPr>
              <a:t>thức và hoạt động thực tiễn</a:t>
            </a:r>
            <a:r>
              <a:rPr lang="vi-VN" sz="2400" b="1" dirty="0" smtClean="0">
                <a:latin typeface="Calibri" panose="020F0502020204030204" pitchFamily="34" charset="0"/>
                <a:ea typeface="Arial"/>
                <a:cs typeface="Calibri" panose="020F0502020204030204" pitchFamily="34" charset="0"/>
              </a:rPr>
              <a:t>:</a:t>
            </a:r>
            <a:endParaRPr lang="en-US" sz="2400" b="1" dirty="0" smtClean="0">
              <a:latin typeface="Calibri" panose="020F0502020204030204" pitchFamily="34" charset="0"/>
              <a:ea typeface="Arial"/>
              <a:cs typeface="Calibri" panose="020F0502020204030204" pitchFamily="34" charset="0"/>
            </a:endParaRPr>
          </a:p>
          <a:p>
            <a:pPr algn="just">
              <a:buFont typeface="Wingdings" panose="05000000000000000000" pitchFamily="2" charset="2"/>
              <a:buChar char="q"/>
            </a:pPr>
            <a:r>
              <a:rPr lang="en-US" sz="2400" dirty="0">
                <a:solidFill>
                  <a:srgbClr val="FF0000"/>
                </a:solidFill>
                <a:latin typeface="Calibri" panose="020F0502020204030204" pitchFamily="34" charset="0"/>
                <a:cs typeface="Calibri" panose="020F0502020204030204" pitchFamily="34" charset="0"/>
              </a:rPr>
              <a:t> </a:t>
            </a:r>
            <a:r>
              <a:rPr lang="vi-VN" sz="2400" dirty="0">
                <a:solidFill>
                  <a:srgbClr val="FF0000"/>
                </a:solidFill>
                <a:latin typeface="Calibri" panose="020F0502020204030204" pitchFamily="34" charset="0"/>
                <a:cs typeface="Calibri" panose="020F0502020204030204" pitchFamily="34" charset="0"/>
              </a:rPr>
              <a:t>Quán triệt và vận dụng sáng tạo nguyên tác toàn diện sẽ khắc phục được chủ </a:t>
            </a:r>
            <a:r>
              <a:rPr lang="vi-VN" sz="2400" dirty="0" smtClean="0">
                <a:solidFill>
                  <a:srgbClr val="FF0000"/>
                </a:solidFill>
                <a:latin typeface="Calibri" panose="020F0502020204030204" pitchFamily="34" charset="0"/>
                <a:cs typeface="Calibri" panose="020F0502020204030204" pitchFamily="34" charset="0"/>
              </a:rPr>
              <a:t>nghĩa</a:t>
            </a:r>
            <a:r>
              <a:rPr lang="en-US" sz="2400" dirty="0" smtClean="0">
                <a:solidFill>
                  <a:srgbClr val="FF0000"/>
                </a:solidFill>
                <a:latin typeface="Calibri" panose="020F0502020204030204" pitchFamily="34" charset="0"/>
                <a:cs typeface="Calibri" panose="020F0502020204030204" pitchFamily="34" charset="0"/>
              </a:rPr>
              <a:t> </a:t>
            </a:r>
            <a:r>
              <a:rPr lang="vi-VN" sz="2400" dirty="0" smtClean="0">
                <a:solidFill>
                  <a:srgbClr val="FF0000"/>
                </a:solidFill>
                <a:latin typeface="Calibri" panose="020F0502020204030204" pitchFamily="34" charset="0"/>
                <a:cs typeface="Calibri" panose="020F0502020204030204" pitchFamily="34" charset="0"/>
              </a:rPr>
              <a:t>phiến </a:t>
            </a:r>
            <a:r>
              <a:rPr lang="vi-VN" sz="2400" dirty="0">
                <a:solidFill>
                  <a:srgbClr val="FF0000"/>
                </a:solidFill>
                <a:latin typeface="Calibri" panose="020F0502020204030204" pitchFamily="34" charset="0"/>
                <a:cs typeface="Calibri" panose="020F0502020204030204" pitchFamily="34" charset="0"/>
              </a:rPr>
              <a:t>diện, chủ nghĩa chiết trung, chủ nghĩa ngụy biện, ...trong hoạt động thực tiễn </a:t>
            </a:r>
            <a:r>
              <a:rPr lang="vi-VN" sz="2400" dirty="0" smtClean="0">
                <a:solidFill>
                  <a:srgbClr val="FF0000"/>
                </a:solidFill>
                <a:latin typeface="Calibri" panose="020F0502020204030204" pitchFamily="34" charset="0"/>
                <a:cs typeface="Calibri" panose="020F0502020204030204" pitchFamily="34" charset="0"/>
              </a:rPr>
              <a:t>và</a:t>
            </a:r>
            <a:r>
              <a:rPr lang="en-US" sz="2400" dirty="0" smtClean="0">
                <a:solidFill>
                  <a:srgbClr val="FF0000"/>
                </a:solidFill>
                <a:latin typeface="Calibri" panose="020F0502020204030204" pitchFamily="34" charset="0"/>
                <a:cs typeface="Calibri" panose="020F0502020204030204" pitchFamily="34" charset="0"/>
              </a:rPr>
              <a:t> </a:t>
            </a:r>
            <a:r>
              <a:rPr lang="vi-VN" sz="2400" dirty="0" smtClean="0">
                <a:solidFill>
                  <a:srgbClr val="FF0000"/>
                </a:solidFill>
                <a:latin typeface="Calibri" panose="020F0502020204030204" pitchFamily="34" charset="0"/>
                <a:cs typeface="Calibri" panose="020F0502020204030204" pitchFamily="34" charset="0"/>
              </a:rPr>
              <a:t>nhận </a:t>
            </a:r>
            <a:r>
              <a:rPr lang="vi-VN" sz="2400" dirty="0">
                <a:solidFill>
                  <a:srgbClr val="FF0000"/>
                </a:solidFill>
                <a:latin typeface="Calibri" panose="020F0502020204030204" pitchFamily="34" charset="0"/>
                <a:cs typeface="Calibri" panose="020F0502020204030204" pitchFamily="34" charset="0"/>
              </a:rPr>
              <a:t>thức của chính mình.</a:t>
            </a:r>
            <a:endParaRPr lang="en-US" sz="2400" dirty="0" smtClean="0">
              <a:latin typeface="Calibri" panose="020F0502020204030204" pitchFamily="34" charset="0"/>
              <a:cs typeface="Calibri" panose="020F0502020204030204" pitchFamily="34" charset="0"/>
            </a:endParaRPr>
          </a:p>
          <a:p>
            <a:pPr algn="just">
              <a:buFont typeface="Wingdings" panose="05000000000000000000" pitchFamily="2" charset="2"/>
              <a:buChar char="v"/>
            </a:pPr>
            <a:r>
              <a:rPr lang="vi-VN" sz="2400" b="1" dirty="0">
                <a:latin typeface="Calibri" panose="020F0502020204030204" pitchFamily="34" charset="0"/>
                <a:cs typeface="Calibri" panose="020F0502020204030204" pitchFamily="34" charset="0"/>
              </a:rPr>
              <a:t>Chủ nghĩa phiến diện:</a:t>
            </a:r>
            <a:r>
              <a:rPr lang="vi-VN" sz="2400" dirty="0">
                <a:latin typeface="Calibri" panose="020F0502020204030204" pitchFamily="34" charset="0"/>
                <a:cs typeface="Calibri" panose="020F0502020204030204" pitchFamily="34" charset="0"/>
              </a:rPr>
              <a:t> là cách xem xét chỉ thấy ở một mặt, một mối quan hệ, </a:t>
            </a:r>
            <a:r>
              <a:rPr lang="vi-VN" sz="2400" dirty="0" smtClean="0">
                <a:latin typeface="Calibri" panose="020F0502020204030204" pitchFamily="34" charset="0"/>
                <a:cs typeface="Calibri" panose="020F0502020204030204" pitchFamily="34" charset="0"/>
              </a:rPr>
              <a:t>một</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tính </a:t>
            </a:r>
            <a:r>
              <a:rPr lang="vi-VN" sz="2400" dirty="0">
                <a:latin typeface="Calibri" panose="020F0502020204030204" pitchFamily="34" charset="0"/>
                <a:cs typeface="Calibri" panose="020F0502020204030204" pitchFamily="34" charset="0"/>
              </a:rPr>
              <a:t>chất hay từ một phương diện nào đó mà không thấy được nhiều mặt, nhiều </a:t>
            </a:r>
            <a:r>
              <a:rPr lang="vi-VN" sz="2400" dirty="0" smtClean="0">
                <a:latin typeface="Calibri" panose="020F0502020204030204" pitchFamily="34" charset="0"/>
                <a:cs typeface="Calibri" panose="020F0502020204030204" pitchFamily="34" charset="0"/>
              </a:rPr>
              <a:t>mối</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liên </a:t>
            </a:r>
            <a:r>
              <a:rPr lang="vi-VN" sz="2400" dirty="0">
                <a:latin typeface="Calibri" panose="020F0502020204030204" pitchFamily="34" charset="0"/>
                <a:cs typeface="Calibri" panose="020F0502020204030204" pitchFamily="34" charset="0"/>
              </a:rPr>
              <a:t>hệ nhiều tính chất cúa sự vật</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algn="just">
              <a:buFont typeface="Wingdings" panose="05000000000000000000" pitchFamily="2" charset="2"/>
              <a:buChar char="v"/>
            </a:pPr>
            <a:r>
              <a:rPr lang="vi-VN" sz="2400" b="1" dirty="0">
                <a:latin typeface="Calibri" panose="020F0502020204030204" pitchFamily="34" charset="0"/>
                <a:cs typeface="Calibri" panose="020F0502020204030204" pitchFamily="34" charset="0"/>
              </a:rPr>
              <a:t>Chủ nghĩa chiết trung:</a:t>
            </a:r>
            <a:r>
              <a:rPr lang="vi-VN" sz="2400" dirty="0">
                <a:latin typeface="Calibri" panose="020F0502020204030204" pitchFamily="34" charset="0"/>
                <a:cs typeface="Calibri" panose="020F0502020204030204" pitchFamily="34" charset="0"/>
              </a:rPr>
              <a:t> là cách xem xét chỉ chú ý đến nhiều mặt, nhiều mối liên </a:t>
            </a:r>
            <a:r>
              <a:rPr lang="vi-VN" sz="2400" dirty="0" smtClean="0">
                <a:latin typeface="Calibri" panose="020F0502020204030204" pitchFamily="34" charset="0"/>
                <a:cs typeface="Calibri" panose="020F0502020204030204" pitchFamily="34" charset="0"/>
              </a:rPr>
              <a:t>hệ</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nhưng </a:t>
            </a:r>
            <a:r>
              <a:rPr lang="vi-VN" sz="2400" dirty="0">
                <a:latin typeface="Calibri" panose="020F0502020204030204" pitchFamily="34" charset="0"/>
                <a:cs typeface="Calibri" panose="020F0502020204030204" pitchFamily="34" charset="0"/>
              </a:rPr>
              <a:t>ko rút ra được bản chất, mối liên hệ cơ bản của sự vật mà coi chúng như </a:t>
            </a:r>
            <a:r>
              <a:rPr lang="vi-VN" sz="2400" dirty="0" smtClean="0">
                <a:latin typeface="Calibri" panose="020F0502020204030204" pitchFamily="34" charset="0"/>
                <a:cs typeface="Calibri" panose="020F0502020204030204" pitchFamily="34" charset="0"/>
              </a:rPr>
              <a:t>nhau,</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kết </a:t>
            </a:r>
            <a:r>
              <a:rPr lang="vi-VN" sz="2400" dirty="0">
                <a:latin typeface="Calibri" panose="020F0502020204030204" pitchFamily="34" charset="0"/>
                <a:cs typeface="Calibri" panose="020F0502020204030204" pitchFamily="34" charset="0"/>
              </a:rPr>
              <a:t>hợp chúng một cách vô nguyên tắc, tùy </a:t>
            </a:r>
            <a:r>
              <a:rPr lang="vi-VN" sz="2400" dirty="0" smtClean="0">
                <a:latin typeface="Calibri" panose="020F0502020204030204" pitchFamily="34" charset="0"/>
                <a:cs typeface="Calibri" panose="020F0502020204030204" pitchFamily="34" charset="0"/>
              </a:rPr>
              <a:t>tiện</a:t>
            </a:r>
            <a:r>
              <a:rPr lang="en-US" sz="2400" dirty="0" smtClean="0">
                <a:latin typeface="Calibri" panose="020F0502020204030204" pitchFamily="34" charset="0"/>
                <a:cs typeface="Calibri" panose="020F0502020204030204" pitchFamily="34" charset="0"/>
              </a:rPr>
              <a:t>.</a:t>
            </a:r>
          </a:p>
          <a:p>
            <a:pPr algn="just">
              <a:buFont typeface="Wingdings" panose="05000000000000000000" pitchFamily="2" charset="2"/>
              <a:buChar char="v"/>
            </a:pPr>
            <a:r>
              <a:rPr lang="vi-VN" sz="2400" b="1" dirty="0">
                <a:latin typeface="Calibri" panose="020F0502020204030204" pitchFamily="34" charset="0"/>
                <a:cs typeface="Calibri" panose="020F0502020204030204" pitchFamily="34" charset="0"/>
              </a:rPr>
              <a:t> Chủ nghĩa ngụy biện:</a:t>
            </a:r>
            <a:r>
              <a:rPr lang="vi-VN" sz="2400" dirty="0">
                <a:latin typeface="Calibri" panose="020F0502020204030204" pitchFamily="34" charset="0"/>
                <a:cs typeface="Calibri" panose="020F0502020204030204" pitchFamily="34" charset="0"/>
              </a:rPr>
              <a:t> Cách xem xét qua đó đánh tráo cái cơ bản với cái không </a:t>
            </a:r>
            <a:r>
              <a:rPr lang="vi-VN" sz="2400" dirty="0" smtClean="0">
                <a:latin typeface="Calibri" panose="020F0502020204030204" pitchFamily="34" charset="0"/>
                <a:cs typeface="Calibri" panose="020F0502020204030204" pitchFamily="34" charset="0"/>
              </a:rPr>
              <a:t>cơ</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bản</a:t>
            </a:r>
            <a:r>
              <a:rPr lang="vi-VN" sz="2400" dirty="0">
                <a:latin typeface="Calibri" panose="020F0502020204030204" pitchFamily="34" charset="0"/>
                <a:cs typeface="Calibri" panose="020F0502020204030204" pitchFamily="34" charset="0"/>
              </a:rPr>
              <a:t>, cái chủ yếu với cái thứ yếu… hay ngược lại nhằm đạt được mục đích hay lợi </a:t>
            </a:r>
            <a:r>
              <a:rPr lang="vi-VN" sz="2400" dirty="0" smtClean="0">
                <a:latin typeface="Calibri" panose="020F0502020204030204" pitchFamily="34" charset="0"/>
                <a:cs typeface="Calibri" panose="020F0502020204030204" pitchFamily="34" charset="0"/>
              </a:rPr>
              <a:t>ích</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của </a:t>
            </a:r>
            <a:r>
              <a:rPr lang="vi-VN" sz="2400" dirty="0">
                <a:latin typeface="Calibri" panose="020F0502020204030204" pitchFamily="34" charset="0"/>
                <a:cs typeface="Calibri" panose="020F0502020204030204" pitchFamily="34" charset="0"/>
              </a:rPr>
              <a:t>mình một cách tinh </a:t>
            </a:r>
            <a:r>
              <a:rPr lang="vi-VN" sz="2400" dirty="0" smtClean="0">
                <a:latin typeface="Calibri" panose="020F0502020204030204" pitchFamily="34" charset="0"/>
                <a:cs typeface="Calibri" panose="020F0502020204030204" pitchFamily="34" charset="0"/>
              </a:rPr>
              <a:t>vi</a:t>
            </a:r>
            <a:r>
              <a:rPr lang="en-US" sz="24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5575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just"/>
            <a:r>
              <a:rPr lang="en-US" dirty="0" smtClean="0"/>
              <a:t>III. </a:t>
            </a:r>
            <a:r>
              <a:rPr lang="en-US" dirty="0" err="1" smtClean="0"/>
              <a:t>Kết</a:t>
            </a:r>
            <a:r>
              <a:rPr lang="en-US" dirty="0" smtClean="0"/>
              <a:t> </a:t>
            </a:r>
            <a:r>
              <a:rPr lang="en-US" dirty="0" err="1" smtClean="0"/>
              <a:t>luận</a:t>
            </a:r>
            <a:endParaRPr lang="vi-VN" dirty="0"/>
          </a:p>
        </p:txBody>
      </p:sp>
      <p:sp>
        <p:nvSpPr>
          <p:cNvPr id="3" name="Content Placeholder 2"/>
          <p:cNvSpPr>
            <a:spLocks noGrp="1"/>
          </p:cNvSpPr>
          <p:nvPr>
            <p:ph idx="1"/>
          </p:nvPr>
        </p:nvSpPr>
        <p:spPr>
          <a:xfrm>
            <a:off x="808219" y="1073998"/>
            <a:ext cx="11123951" cy="4721422"/>
          </a:xfrm>
        </p:spPr>
        <p:txBody>
          <a:bodyPr>
            <a:noAutofit/>
          </a:bodyPr>
          <a:lstStyle/>
          <a:p>
            <a:pPr algn="just">
              <a:lnSpc>
                <a:spcPct val="110000"/>
              </a:lnSpc>
            </a:pPr>
            <a:r>
              <a:rPr lang="vi-VN" sz="2400" dirty="0">
                <a:latin typeface="Calibri" panose="020F0502020204030204" pitchFamily="34" charset="0"/>
                <a:ea typeface="Arial"/>
                <a:cs typeface="Calibri" panose="020F0502020204030204" pitchFamily="34" charset="0"/>
              </a:rPr>
              <a:t>Trong đời sống XH, nguyên tắc toàn diện có vai trò cục kỳ quan trọng. Nó đòi </a:t>
            </a:r>
            <a:r>
              <a:rPr lang="vi-VN" sz="2400" dirty="0" smtClean="0">
                <a:latin typeface="Calibri" panose="020F0502020204030204" pitchFamily="34" charset="0"/>
                <a:ea typeface="Arial"/>
                <a:cs typeface="Calibri" panose="020F0502020204030204" pitchFamily="34" charset="0"/>
              </a:rPr>
              <a:t>hỏi</a:t>
            </a:r>
            <a:r>
              <a:rPr lang="en-US" sz="2400" dirty="0" smtClean="0">
                <a:latin typeface="Calibri" panose="020F0502020204030204" pitchFamily="34" charset="0"/>
                <a:ea typeface="Arial"/>
                <a:cs typeface="Calibri" panose="020F0502020204030204" pitchFamily="34" charset="0"/>
              </a:rPr>
              <a:t> </a:t>
            </a:r>
            <a:r>
              <a:rPr lang="vi-VN" sz="2400" dirty="0" smtClean="0">
                <a:latin typeface="Calibri" panose="020F0502020204030204" pitchFamily="34" charset="0"/>
                <a:ea typeface="Arial"/>
                <a:cs typeface="Calibri" panose="020F0502020204030204" pitchFamily="34" charset="0"/>
              </a:rPr>
              <a:t>chúng </a:t>
            </a:r>
            <a:r>
              <a:rPr lang="vi-VN" sz="2400" dirty="0">
                <a:latin typeface="Calibri" panose="020F0502020204030204" pitchFamily="34" charset="0"/>
                <a:ea typeface="Arial"/>
                <a:cs typeface="Calibri" panose="020F0502020204030204" pitchFamily="34" charset="0"/>
              </a:rPr>
              <a:t>ta không chỉ liên hệ nhận thức với nhận thức mà cần phải liên hệ nhận thức </a:t>
            </a:r>
            <a:r>
              <a:rPr lang="vi-VN" sz="2400" dirty="0" smtClean="0">
                <a:latin typeface="Calibri" panose="020F0502020204030204" pitchFamily="34" charset="0"/>
                <a:ea typeface="Arial"/>
                <a:cs typeface="Calibri" panose="020F0502020204030204" pitchFamily="34" charset="0"/>
              </a:rPr>
              <a:t>với</a:t>
            </a:r>
            <a:r>
              <a:rPr lang="en-US" sz="2400" dirty="0" smtClean="0">
                <a:latin typeface="Calibri" panose="020F0502020204030204" pitchFamily="34" charset="0"/>
                <a:ea typeface="Arial"/>
                <a:cs typeface="Calibri" panose="020F0502020204030204" pitchFamily="34" charset="0"/>
              </a:rPr>
              <a:t> </a:t>
            </a:r>
            <a:r>
              <a:rPr lang="vi-VN" sz="2400" dirty="0" smtClean="0">
                <a:latin typeface="Calibri" panose="020F0502020204030204" pitchFamily="34" charset="0"/>
                <a:ea typeface="Arial"/>
                <a:cs typeface="Calibri" panose="020F0502020204030204" pitchFamily="34" charset="0"/>
              </a:rPr>
              <a:t>thực </a:t>
            </a:r>
            <a:r>
              <a:rPr lang="vi-VN" sz="2400" dirty="0">
                <a:latin typeface="Calibri" panose="020F0502020204030204" pitchFamily="34" charset="0"/>
                <a:ea typeface="Arial"/>
                <a:cs typeface="Calibri" panose="020F0502020204030204" pitchFamily="34" charset="0"/>
              </a:rPr>
              <a:t>tiễn cuộc sống, phải chú ý đến lợi ích của các chủ thể khác nhau trong xã hội </a:t>
            </a:r>
            <a:r>
              <a:rPr lang="vi-VN" sz="2400" dirty="0" smtClean="0">
                <a:latin typeface="Calibri" panose="020F0502020204030204" pitchFamily="34" charset="0"/>
                <a:ea typeface="Arial"/>
                <a:cs typeface="Calibri" panose="020F0502020204030204" pitchFamily="34" charset="0"/>
              </a:rPr>
              <a:t>và</a:t>
            </a:r>
            <a:r>
              <a:rPr lang="en-US" sz="2400" dirty="0" smtClean="0">
                <a:latin typeface="Calibri" panose="020F0502020204030204" pitchFamily="34" charset="0"/>
                <a:ea typeface="Arial"/>
                <a:cs typeface="Calibri" panose="020F0502020204030204" pitchFamily="34" charset="0"/>
              </a:rPr>
              <a:t> </a:t>
            </a:r>
            <a:r>
              <a:rPr lang="vi-VN" sz="2400" dirty="0" smtClean="0">
                <a:latin typeface="Calibri" panose="020F0502020204030204" pitchFamily="34" charset="0"/>
                <a:ea typeface="Arial"/>
                <a:cs typeface="Calibri" panose="020F0502020204030204" pitchFamily="34" charset="0"/>
              </a:rPr>
              <a:t>biết </a:t>
            </a:r>
            <a:r>
              <a:rPr lang="vi-VN" sz="2400" dirty="0">
                <a:latin typeface="Calibri" panose="020F0502020204030204" pitchFamily="34" charset="0"/>
                <a:ea typeface="Arial"/>
                <a:cs typeface="Calibri" panose="020F0502020204030204" pitchFamily="34" charset="0"/>
              </a:rPr>
              <a:t>phân </a:t>
            </a:r>
            <a:r>
              <a:rPr lang="vi-VN" sz="2400" dirty="0" smtClean="0">
                <a:latin typeface="Calibri" panose="020F0502020204030204" pitchFamily="34" charset="0"/>
                <a:ea typeface="Arial"/>
                <a:cs typeface="Calibri" panose="020F0502020204030204" pitchFamily="34" charset="0"/>
              </a:rPr>
              <a:t>biệt </a:t>
            </a:r>
            <a:r>
              <a:rPr lang="vi-VN" sz="2400" dirty="0">
                <a:latin typeface="Calibri" panose="020F0502020204030204" pitchFamily="34" charset="0"/>
                <a:ea typeface="Arial"/>
                <a:cs typeface="Calibri" panose="020F0502020204030204" pitchFamily="34" charset="0"/>
              </a:rPr>
              <a:t>đâu là lợi ích cơ bản và lợi ích ko cơ </a:t>
            </a:r>
            <a:r>
              <a:rPr lang="vi-VN" sz="2400" dirty="0" smtClean="0">
                <a:latin typeface="Calibri" panose="020F0502020204030204" pitchFamily="34" charset="0"/>
                <a:ea typeface="Arial"/>
                <a:cs typeface="Calibri" panose="020F0502020204030204" pitchFamily="34" charset="0"/>
              </a:rPr>
              <a:t>bản</a:t>
            </a:r>
            <a:r>
              <a:rPr lang="en-US" sz="2400" dirty="0" smtClean="0">
                <a:latin typeface="Calibri" panose="020F0502020204030204" pitchFamily="34" charset="0"/>
                <a:ea typeface="Arial"/>
                <a:cs typeface="Calibri" panose="020F0502020204030204" pitchFamily="34" charset="0"/>
              </a:rPr>
              <a:t>.</a:t>
            </a:r>
          </a:p>
          <a:p>
            <a:pPr algn="just">
              <a:lnSpc>
                <a:spcPct val="110000"/>
              </a:lnSpc>
            </a:pPr>
            <a:r>
              <a:rPr lang="en-US" sz="2400" dirty="0">
                <a:latin typeface="Calibri" panose="020F0502020204030204" pitchFamily="34" charset="0"/>
                <a:ea typeface="Arial"/>
                <a:cs typeface="Calibri" panose="020F0502020204030204" pitchFamily="34" charset="0"/>
              </a:rPr>
              <a:t> </a:t>
            </a:r>
            <a:r>
              <a:rPr lang="vi-VN" sz="2400" dirty="0" smtClean="0">
                <a:latin typeface="Calibri" panose="020F0502020204030204" pitchFamily="34" charset="0"/>
                <a:ea typeface="Arial"/>
                <a:cs typeface="Calibri" panose="020F0502020204030204" pitchFamily="34" charset="0"/>
              </a:rPr>
              <a:t>Quan </a:t>
            </a:r>
            <a:r>
              <a:rPr lang="vi-VN" sz="2400" dirty="0">
                <a:latin typeface="Calibri" panose="020F0502020204030204" pitchFamily="34" charset="0"/>
                <a:ea typeface="Arial"/>
                <a:cs typeface="Calibri" panose="020F0502020204030204" pitchFamily="34" charset="0"/>
              </a:rPr>
              <a:t>điểm này đã cung cấp cho chúng ta cái nhìn đúng đắn, khách quan về sự vật, hiện tượng để rút ra bản chất. Phải đặt nó giữa các yếu tố bộ phận, các thuộc tính khác nhau của chính sự vật đó và mối quan hệ giữa sự vật đó với sự vật khác ,đồng thời luôn đặt trong mối quan hệ với nhu cầu thực tiễn  của con người</a:t>
            </a:r>
            <a:r>
              <a:rPr lang="vi-VN" sz="2400" dirty="0" smtClean="0">
                <a:latin typeface="Calibri" panose="020F0502020204030204" pitchFamily="34" charset="0"/>
                <a:ea typeface="Arial"/>
                <a:cs typeface="Calibri" panose="020F0502020204030204" pitchFamily="34" charset="0"/>
              </a:rPr>
              <a:t>.</a:t>
            </a:r>
            <a:endParaRPr lang="vi-VN" sz="2400" dirty="0">
              <a:latin typeface="Calibri" panose="020F0502020204030204" pitchFamily="34" charset="0"/>
              <a:ea typeface="Arial"/>
              <a:cs typeface="Calibri" panose="020F0502020204030204" pitchFamily="34" charset="0"/>
            </a:endParaRPr>
          </a:p>
          <a:p>
            <a:pPr algn="just">
              <a:lnSpc>
                <a:spcPct val="110000"/>
              </a:lnSpc>
            </a:pPr>
            <a:r>
              <a:rPr lang="en-US" sz="2400" dirty="0">
                <a:latin typeface="Calibri" panose="020F0502020204030204" pitchFamily="34" charset="0"/>
                <a:ea typeface="Arial"/>
                <a:cs typeface="Calibri" panose="020F0502020204030204" pitchFamily="34" charset="0"/>
              </a:rPr>
              <a:t> </a:t>
            </a:r>
            <a:r>
              <a:rPr lang="vi-VN" sz="2400" dirty="0" smtClean="0">
                <a:latin typeface="Calibri" panose="020F0502020204030204" pitchFamily="34" charset="0"/>
                <a:ea typeface="Arial"/>
                <a:cs typeface="Calibri" panose="020F0502020204030204" pitchFamily="34" charset="0"/>
              </a:rPr>
              <a:t>Vận </a:t>
            </a:r>
            <a:r>
              <a:rPr lang="vi-VN" sz="2400" dirty="0">
                <a:latin typeface="Calibri" panose="020F0502020204030204" pitchFamily="34" charset="0"/>
                <a:ea typeface="Arial"/>
                <a:cs typeface="Calibri" panose="020F0502020204030204" pitchFamily="34" charset="0"/>
              </a:rPr>
              <a:t>dụng quan điểm toàn diện vào hoạt động thực tiễn đòi hỏi chúng ta phải có các biện pháp, phương tiện khác nhau để hiểu cho rộng  nhưng cũng cần xác định đâu là cái cơ bản, cái quan trọng để hiểu sâu sắc vấn đề . Mà theo như Lê – nin là kết hợp chặt chẽ giữa “chính sách dân chủ” và chính sách  “có trọng điểm</a:t>
            </a:r>
            <a:r>
              <a:rPr lang="vi-VN" sz="2400" dirty="0" smtClean="0">
                <a:latin typeface="Calibri" panose="020F0502020204030204" pitchFamily="34" charset="0"/>
                <a:ea typeface="Arial"/>
                <a:cs typeface="Calibri" panose="020F0502020204030204" pitchFamily="34" charset="0"/>
              </a:rPr>
              <a:t>”.</a:t>
            </a:r>
            <a:endParaRPr lang="en-US" sz="2400" dirty="0" smtClean="0"/>
          </a:p>
        </p:txBody>
      </p:sp>
    </p:spTree>
    <p:extLst>
      <p:ext uri="{BB962C8B-B14F-4D97-AF65-F5344CB8AC3E}">
        <p14:creationId xmlns:p14="http://schemas.microsoft.com/office/powerpoint/2010/main" val="47522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1251</TotalTime>
  <Words>1461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Berlin Sans FB Demi</vt:lpstr>
      <vt:lpstr>Calibri</vt:lpstr>
      <vt:lpstr>Wingdings</vt:lpstr>
      <vt:lpstr>Office Theme</vt:lpstr>
      <vt:lpstr>Chủ đề 4: Vận dụng nguyên tắc toàn diện trong nhận thức và hoạt động thực tiễn</vt:lpstr>
      <vt:lpstr>Nội dung</vt:lpstr>
      <vt:lpstr>I. Giới thiệu</vt:lpstr>
      <vt:lpstr>II. Nguyên tắc toàn diện</vt:lpstr>
      <vt:lpstr>II. Nguyên tắc toàn diện</vt:lpstr>
      <vt:lpstr>II. Nguyên tắc toàn diện</vt:lpstr>
      <vt:lpstr>II. Nguyên tắc toàn diện</vt:lpstr>
      <vt:lpstr>II. Nguyên tắc toàn diện</vt:lpstr>
      <vt:lpstr>III. Kết luận</vt:lpstr>
      <vt:lpstr>III. 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BANDPASS FILTER</dc:title>
  <dc:creator>Admin</dc:creator>
  <cp:lastModifiedBy>Windows User</cp:lastModifiedBy>
  <cp:revision>143</cp:revision>
  <dcterms:created xsi:type="dcterms:W3CDTF">2019-12-13T08:23:36Z</dcterms:created>
  <dcterms:modified xsi:type="dcterms:W3CDTF">2021-04-09T05:18:03Z</dcterms:modified>
</cp:coreProperties>
</file>