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5" r:id="rId4"/>
    <p:sldId id="266" r:id="rId5"/>
    <p:sldId id="267" r:id="rId6"/>
    <p:sldId id="271" r:id="rId7"/>
    <p:sldId id="269" r:id="rId8"/>
    <p:sldId id="274" r:id="rId9"/>
    <p:sldId id="270" r:id="rId10"/>
    <p:sldId id="276" r:id="rId11"/>
    <p:sldId id="273" r:id="rId12"/>
    <p:sldId id="275" r:id="rId13"/>
    <p:sldId id="272" r:id="rId14"/>
    <p:sldId id="257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ỗ Hải Sơn" initials="ĐHS" lastIdx="1" clrIdx="0">
    <p:extLst>
      <p:ext uri="{19B8F6BF-5375-455C-9EA6-DF929625EA0E}">
        <p15:presenceInfo xmlns:p15="http://schemas.microsoft.com/office/powerpoint/2012/main" userId="a913ba2090e4a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1A3F7A"/>
    <a:srgbClr val="002570"/>
    <a:srgbClr val="003BB0"/>
    <a:srgbClr val="003192"/>
    <a:srgbClr val="8497B0"/>
    <a:srgbClr val="D1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33D8-0E98-4189-8902-B116DDE2DD0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A233-2922-4FEB-BC4C-408E361A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ityBoysSoft Book" panose="020F05030305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ityBoysSoft Book" panose="020F05030305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ityBoysSoft Book" panose="020F0503030503020204" pitchFamily="34" charset="0"/>
              </a:defRPr>
            </a:lvl1pPr>
          </a:lstStyle>
          <a:p>
            <a:fld id="{AB46277E-1D56-4F20-B95D-108C082A698D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ityBoysSoft Book" panose="020F050303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CityBoysSoft Book" panose="020F0503030503020204" pitchFamily="34" charset="0"/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3D97-D49D-4246-8E4B-34D5B9A76678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091-E74D-4D58-93AA-E18869F9DDD5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5FDF-5694-4043-B386-8236201F33CC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C86-0E54-4275-BFCC-866399908024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C058-E786-4A46-8EB8-C4C834D51212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ED9E-B8D6-45C0-9F85-2558FCFB441E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3BA-C4D3-493B-8F8B-4880F7A1E0BB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D3DE-7E4B-4CBF-B1DE-575A920EC876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4C5-421D-4553-AACF-F3E4F1F019C6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D037-14A2-49B5-8583-FD9F3317089D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E08E-FC19-4901-9EBF-23AA455FF2AD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haison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4269C4-4204-4F6F-84E8-9DD11B4D035B}"/>
              </a:ext>
            </a:extLst>
          </p:cNvPr>
          <p:cNvSpPr/>
          <p:nvPr/>
        </p:nvSpPr>
        <p:spPr>
          <a:xfrm>
            <a:off x="505098" y="1349828"/>
            <a:ext cx="8133804" cy="1454331"/>
          </a:xfrm>
          <a:prstGeom prst="roundRect">
            <a:avLst/>
          </a:prstGeom>
          <a:solidFill>
            <a:srgbClr val="1A3F7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ityBoysSoft Book" panose="020F0503030503020204" pitchFamily="34" charset="0"/>
              </a:rPr>
              <a:t>SCTP: Stream Control Transmission Protocol</a:t>
            </a:r>
            <a:endParaRPr lang="en-US" sz="2800" dirty="0">
              <a:latin typeface="CityBoysSoft Book" panose="020F05030305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DE436-0D96-4C16-B25B-2CE433165873}"/>
              </a:ext>
            </a:extLst>
          </p:cNvPr>
          <p:cNvSpPr txBox="1"/>
          <p:nvPr/>
        </p:nvSpPr>
        <p:spPr>
          <a:xfrm>
            <a:off x="3421685" y="4053842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ityBoysSoft Book" panose="020F0503030503020204" pitchFamily="34" charset="0"/>
              </a:rPr>
              <a:t>Do Hai 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D1BC8-1CF5-4028-AAFB-4D10FC99F0CC}"/>
              </a:ext>
            </a:extLst>
          </p:cNvPr>
          <p:cNvSpPr txBox="1"/>
          <p:nvPr/>
        </p:nvSpPr>
        <p:spPr>
          <a:xfrm>
            <a:off x="486426" y="5888300"/>
            <a:ext cx="45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Institute of Eng. and Tech. (</a:t>
            </a:r>
            <a:r>
              <a:rPr lang="en-US" dirty="0">
                <a:solidFill>
                  <a:srgbClr val="C00000"/>
                </a:solidFill>
              </a:rPr>
              <a:t>AVITECH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1CF02-06EA-4811-917F-CFE02706FFF7}"/>
              </a:ext>
            </a:extLst>
          </p:cNvPr>
          <p:cNvSpPr txBox="1"/>
          <p:nvPr/>
        </p:nvSpPr>
        <p:spPr>
          <a:xfrm>
            <a:off x="5296276" y="5888299"/>
            <a:ext cx="334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VNU - University of Eng. and Tech.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9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Chunk Structure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CityBoysSoft Book" panose="020F0503030503020204" pitchFamily="34" charset="0"/>
              </a:rPr>
              <a:t>Type</a:t>
            </a:r>
            <a:r>
              <a:rPr lang="en-US" sz="1800">
                <a:latin typeface="CityBoysSoft Book" panose="020F0503030503020204" pitchFamily="34" charset="0"/>
              </a:rPr>
              <a:t> field: Data, Association requests, </a:t>
            </a:r>
            <a:r>
              <a:rPr lang="en-US" sz="1800" b="1">
                <a:solidFill>
                  <a:srgbClr val="C00000"/>
                </a:solidFill>
                <a:latin typeface="CityBoysSoft Book" panose="020F0503030503020204" pitchFamily="34" charset="0"/>
              </a:rPr>
              <a:t>Acknowledgements</a:t>
            </a:r>
            <a:r>
              <a:rPr lang="en-US" sz="1800">
                <a:latin typeface="CityBoysSoft Book" panose="020F050303050302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CityBoysSoft Book" panose="020F0503030503020204" pitchFamily="34" charset="0"/>
              </a:rPr>
              <a:t>Flag</a:t>
            </a:r>
            <a:r>
              <a:rPr lang="en-US" sz="1800">
                <a:latin typeface="CityBoysSoft Book" panose="020F0503030503020204" pitchFamily="34" charset="0"/>
              </a:rPr>
              <a:t> field: Defines what flags a chunk may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CityBoysSoft Book" panose="020F0503030503020204" pitchFamily="34" charset="0"/>
              </a:rPr>
              <a:t>Length</a:t>
            </a:r>
            <a:r>
              <a:rPr lang="en-US" sz="1800">
                <a:latin typeface="CityBoysSoft Book" panose="020F0503030503020204" pitchFamily="34" charset="0"/>
              </a:rPr>
              <a:t>:Total size of the chunk in bytes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59A1A8-97EC-43F4-BECE-9DF3E441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19" y="5453010"/>
            <a:ext cx="5044362" cy="1268466"/>
          </a:xfrm>
          <a:prstGeom prst="rect">
            <a:avLst/>
          </a:prstGeom>
        </p:spPr>
      </p:pic>
      <p:pic>
        <p:nvPicPr>
          <p:cNvPr id="1026" name="Picture 2" descr="SCTP packet format with common header und chunks. | Download Scientific  Diagram">
            <a:extLst>
              <a:ext uri="{FF2B5EF4-FFF2-40B4-BE49-F238E27FC236}">
                <a16:creationId xmlns:a16="http://schemas.microsoft.com/office/drawing/2014/main" id="{C4015670-93EF-4AA6-A249-C4A4A9AB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62" y="2044878"/>
            <a:ext cx="36861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0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10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Features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CC6740E-2C40-4CAE-AD7B-99B69B97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050" y="2153766"/>
            <a:ext cx="82296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98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11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Features: Error control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9B34B-364C-42EB-B917-7906629854A7}"/>
              </a:ext>
            </a:extLst>
          </p:cNvPr>
          <p:cNvSpPr txBox="1"/>
          <p:nvPr/>
        </p:nvSpPr>
        <p:spPr>
          <a:xfrm>
            <a:off x="227628" y="942391"/>
            <a:ext cx="866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Whenever a data chunk is received, an acknowledgement is returned to the transmitter.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If the transmitter does not receive an acknowledgement within a certain time frame (RTO), the chunk is re-transmitted.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If a receiver notices missing data chunks, it sends a selective acknowledgement to the transmitter.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FDBFA-7A4E-44CF-8EEE-FBE37899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75" y="2807313"/>
            <a:ext cx="8070850" cy="349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5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12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TCP and UDP compared to SCTP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39777" y="4244511"/>
            <a:ext cx="8664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CityBoysSoft Book" panose="020F0503030503020204" pitchFamily="34" charset="0"/>
              </a:rPr>
              <a:t>Popularity Issues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TCP/IP is very widespread and integrated.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Lacks native support with Windows and Mac OS.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Does not cross NAT very well. Less than 1% of home or enterprise routers do NAT on SCTP.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SCTP fills peculiar needs that are not needed by many applications like multistream and ordered reliable datagrams.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47AFBED4-6C5C-4BC2-B5D9-9406705F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7" y="1072470"/>
            <a:ext cx="8188085" cy="28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492987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Introduction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530203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vấn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đề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060405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Thu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thập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liệu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&amp; …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4590608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Phát triển MHMP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612081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Xác thực &amp; kiểm chứng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6">
            <a:extLst>
              <a:ext uri="{FF2B5EF4-FFF2-40B4-BE49-F238E27FC236}">
                <a16:creationId xmlns:a16="http://schemas.microsoft.com/office/drawing/2014/main" id="{F9D35050-5336-4E80-96BD-5FF0EE13341C}"/>
              </a:ext>
            </a:extLst>
          </p:cNvPr>
          <p:cNvSpPr/>
          <p:nvPr/>
        </p:nvSpPr>
        <p:spPr>
          <a:xfrm>
            <a:off x="7651014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. Kết luận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 dirty="0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I. </a:t>
            </a:r>
            <a:endParaRPr lang="ko-KR" altLang="en-US" sz="2700" b="1" dirty="0">
              <a:solidFill>
                <a:srgbClr val="002060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13</a:t>
            </a:fld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2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thiệu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530203" y="-10458"/>
            <a:ext cx="1492987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Đặt vấn đề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060405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Thu thập dữ liệu &amp; …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4590608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Phát triển MHMP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612081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Xác thực &amp; kiểm chứng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6">
            <a:extLst>
              <a:ext uri="{FF2B5EF4-FFF2-40B4-BE49-F238E27FC236}">
                <a16:creationId xmlns:a16="http://schemas.microsoft.com/office/drawing/2014/main" id="{F9D35050-5336-4E80-96BD-5FF0EE13341C}"/>
              </a:ext>
            </a:extLst>
          </p:cNvPr>
          <p:cNvSpPr/>
          <p:nvPr/>
        </p:nvSpPr>
        <p:spPr>
          <a:xfrm>
            <a:off x="7651014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VI. Kết luận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 dirty="0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</a:t>
            </a:r>
            <a:r>
              <a:rPr lang="en-US" altLang="ko-KR" sz="2700" b="1" dirty="0" err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Đặt</a:t>
            </a:r>
            <a:r>
              <a:rPr lang="en-US" altLang="ko-KR" sz="2700" b="1" dirty="0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vấn</a:t>
            </a:r>
            <a:r>
              <a:rPr lang="en-US" altLang="ko-KR" sz="2700" b="1" dirty="0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đề</a:t>
            </a:r>
            <a:endParaRPr lang="ko-KR" altLang="en-US" sz="2700" b="1" dirty="0">
              <a:solidFill>
                <a:srgbClr val="002060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14</a:t>
            </a:fld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7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thiệu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530203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Đặt vấn đề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060405" y="-10458"/>
            <a:ext cx="1492987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Thu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thập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liệu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&amp; … 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4590608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Phát triển MHMP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612081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Xác thực &amp; kiểm chứng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6">
            <a:extLst>
              <a:ext uri="{FF2B5EF4-FFF2-40B4-BE49-F238E27FC236}">
                <a16:creationId xmlns:a16="http://schemas.microsoft.com/office/drawing/2014/main" id="{F9D35050-5336-4E80-96BD-5FF0EE13341C}"/>
              </a:ext>
            </a:extLst>
          </p:cNvPr>
          <p:cNvSpPr/>
          <p:nvPr/>
        </p:nvSpPr>
        <p:spPr>
          <a:xfrm>
            <a:off x="7651014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VI. Kết luận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III. Thu thập dữ liệu và phân tích</a:t>
            </a:r>
            <a:endParaRPr lang="ko-KR" altLang="en-US" sz="2700" b="1" dirty="0">
              <a:solidFill>
                <a:srgbClr val="002060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15</a:t>
            </a:fld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0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">
            <a:extLst>
              <a:ext uri="{FF2B5EF4-FFF2-40B4-BE49-F238E27FC236}">
                <a16:creationId xmlns:a16="http://schemas.microsoft.com/office/drawing/2014/main" id="{975AD2E7-CA84-4FC4-86A4-A965C4A3BB2C}"/>
              </a:ext>
            </a:extLst>
          </p:cNvPr>
          <p:cNvSpPr/>
          <p:nvPr/>
        </p:nvSpPr>
        <p:spPr>
          <a:xfrm>
            <a:off x="0" y="-10458"/>
            <a:ext cx="9144000" cy="6868458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thiệu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530203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Đặt vấn đề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060405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Thu thập dữ liệu &amp; …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4590608" y="-10458"/>
            <a:ext cx="1492987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Phát triển MHMP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612081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Xác thực &amp; kiểm chứng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6">
            <a:extLst>
              <a:ext uri="{FF2B5EF4-FFF2-40B4-BE49-F238E27FC236}">
                <a16:creationId xmlns:a16="http://schemas.microsoft.com/office/drawing/2014/main" id="{F9D35050-5336-4E80-96BD-5FF0EE13341C}"/>
              </a:ext>
            </a:extLst>
          </p:cNvPr>
          <p:cNvSpPr/>
          <p:nvPr/>
        </p:nvSpPr>
        <p:spPr>
          <a:xfrm>
            <a:off x="7651014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VI. Kết luận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IV. Phát triển mô hình mô phỏng</a:t>
            </a:r>
            <a:endParaRPr lang="ko-KR" altLang="en-US" sz="2700" b="1" dirty="0">
              <a:solidFill>
                <a:srgbClr val="002060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16</a:t>
            </a:fld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7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">
            <a:extLst>
              <a:ext uri="{FF2B5EF4-FFF2-40B4-BE49-F238E27FC236}">
                <a16:creationId xmlns:a16="http://schemas.microsoft.com/office/drawing/2014/main" id="{975AD2E7-CA84-4FC4-86A4-A965C4A3BB2C}"/>
              </a:ext>
            </a:extLst>
          </p:cNvPr>
          <p:cNvSpPr/>
          <p:nvPr/>
        </p:nvSpPr>
        <p:spPr>
          <a:xfrm>
            <a:off x="0" y="-10458"/>
            <a:ext cx="9144000" cy="6868458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Giới thiệu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530203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Đặt vấn đề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060405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Thu thập dữ liệu &amp; …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4590608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Phát triển MHMP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6120810" y="-10458"/>
            <a:ext cx="1492987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Xác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kiểm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chứng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 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6">
            <a:extLst>
              <a:ext uri="{FF2B5EF4-FFF2-40B4-BE49-F238E27FC236}">
                <a16:creationId xmlns:a16="http://schemas.microsoft.com/office/drawing/2014/main" id="{F9D35050-5336-4E80-96BD-5FF0EE13341C}"/>
              </a:ext>
            </a:extLst>
          </p:cNvPr>
          <p:cNvSpPr/>
          <p:nvPr/>
        </p:nvSpPr>
        <p:spPr>
          <a:xfrm>
            <a:off x="7651014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VI. Kết luận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V. Xác thực và kiểm chứng</a:t>
            </a:r>
            <a:endParaRPr lang="ko-KR" altLang="en-US" sz="2700" b="1" dirty="0">
              <a:solidFill>
                <a:srgbClr val="002060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17</a:t>
            </a:fld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7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Giới thiệu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530203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Đặt vấn đề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060405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Thu thập dữ liệu &amp; …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4590608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Phát triển MHMP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6120810" y="-10458"/>
            <a:ext cx="149298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Xác thực &amp; kiểm chứng 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6">
            <a:extLst>
              <a:ext uri="{FF2B5EF4-FFF2-40B4-BE49-F238E27FC236}">
                <a16:creationId xmlns:a16="http://schemas.microsoft.com/office/drawing/2014/main" id="{F9D35050-5336-4E80-96BD-5FF0EE13341C}"/>
              </a:ext>
            </a:extLst>
          </p:cNvPr>
          <p:cNvSpPr/>
          <p:nvPr/>
        </p:nvSpPr>
        <p:spPr>
          <a:xfrm>
            <a:off x="7651014" y="-10458"/>
            <a:ext cx="1492987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VI. Kết luận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VI. Kết luận</a:t>
            </a:r>
            <a:endParaRPr lang="ko-KR" altLang="en-US" sz="2700" b="1" dirty="0">
              <a:solidFill>
                <a:srgbClr val="002060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18</a:t>
            </a:fld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What is SCTP?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22A5A84-34F6-420E-A350-681C3672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79422"/>
            <a:ext cx="5486400" cy="4042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CityBoysSoft Book" panose="020F0503030503020204" pitchFamily="34" charset="0"/>
              </a:rPr>
              <a:t>RFC 4960</a:t>
            </a:r>
            <a:r>
              <a:rPr lang="en-US" sz="1800">
                <a:latin typeface="CityBoysSoft Book" panose="020F0503030503020204" pitchFamily="34" charset="0"/>
              </a:rPr>
              <a:t>: Stream Control Transmission Protocol is a new </a:t>
            </a:r>
            <a:r>
              <a:rPr lang="en-US" sz="1800">
                <a:solidFill>
                  <a:srgbClr val="C00000"/>
                </a:solidFill>
                <a:latin typeface="CityBoysSoft Book" panose="020F0503030503020204" pitchFamily="34" charset="0"/>
              </a:rPr>
              <a:t>reliable</a:t>
            </a:r>
            <a:r>
              <a:rPr lang="en-US" sz="1800">
                <a:latin typeface="CityBoysSoft Book" panose="020F0503030503020204" pitchFamily="34" charset="0"/>
              </a:rPr>
              <a:t>, </a:t>
            </a:r>
            <a:r>
              <a:rPr lang="en-US" sz="1800">
                <a:solidFill>
                  <a:srgbClr val="C00000"/>
                </a:solidFill>
                <a:latin typeface="CityBoysSoft Book" panose="020F0503030503020204" pitchFamily="34" charset="0"/>
              </a:rPr>
              <a:t>message-oriented</a:t>
            </a:r>
            <a:r>
              <a:rPr lang="en-US" sz="1800">
                <a:latin typeface="CityBoysSoft Book" panose="020F0503030503020204" pitchFamily="34" charset="0"/>
              </a:rPr>
              <a:t> </a:t>
            </a:r>
            <a:r>
              <a:rPr lang="en-US" sz="1800">
                <a:solidFill>
                  <a:srgbClr val="C00000"/>
                </a:solidFill>
                <a:latin typeface="CityBoysSoft Book" panose="020F0503030503020204" pitchFamily="34" charset="0"/>
              </a:rPr>
              <a:t>transport layer protocol</a:t>
            </a:r>
            <a:endParaRPr lang="en-US">
              <a:solidFill>
                <a:srgbClr val="C00000"/>
              </a:solidFill>
              <a:latin typeface="CityBoysSoft Book" panose="020F050303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SCTP combine the best features of UDP and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Designed for Internet applications that have recently been introduced, which need a more sophisticated service than TCP</a:t>
            </a:r>
          </a:p>
        </p:txBody>
      </p:sp>
    </p:spTree>
    <p:extLst>
      <p:ext uri="{BB962C8B-B14F-4D97-AF65-F5344CB8AC3E}">
        <p14:creationId xmlns:p14="http://schemas.microsoft.com/office/powerpoint/2010/main" val="339470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7;p10">
            <a:extLst>
              <a:ext uri="{FF2B5EF4-FFF2-40B4-BE49-F238E27FC236}">
                <a16:creationId xmlns:a16="http://schemas.microsoft.com/office/drawing/2014/main" id="{2573D89D-4C8E-4630-8A29-3B7C7402C42A}"/>
              </a:ext>
            </a:extLst>
          </p:cNvPr>
          <p:cNvSpPr/>
          <p:nvPr/>
        </p:nvSpPr>
        <p:spPr>
          <a:xfrm>
            <a:off x="7320986" y="-276256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" name="Google Shape;478;p10">
            <a:extLst>
              <a:ext uri="{FF2B5EF4-FFF2-40B4-BE49-F238E27FC236}">
                <a16:creationId xmlns:a16="http://schemas.microsoft.com/office/drawing/2014/main" id="{A95709EA-2EDD-49B5-BF51-55A38FCA5B25}"/>
              </a:ext>
            </a:extLst>
          </p:cNvPr>
          <p:cNvSpPr/>
          <p:nvPr/>
        </p:nvSpPr>
        <p:spPr>
          <a:xfrm>
            <a:off x="-35374" y="5050906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" name="Google Shape;479;p10">
            <a:extLst>
              <a:ext uri="{FF2B5EF4-FFF2-40B4-BE49-F238E27FC236}">
                <a16:creationId xmlns:a16="http://schemas.microsoft.com/office/drawing/2014/main" id="{9193849B-764B-43ED-B3FF-FE1D4D3DB144}"/>
              </a:ext>
            </a:extLst>
          </p:cNvPr>
          <p:cNvSpPr/>
          <p:nvPr/>
        </p:nvSpPr>
        <p:spPr>
          <a:xfrm>
            <a:off x="8817948" y="5123604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" name="Google Shape;480;p10">
            <a:extLst>
              <a:ext uri="{FF2B5EF4-FFF2-40B4-BE49-F238E27FC236}">
                <a16:creationId xmlns:a16="http://schemas.microsoft.com/office/drawing/2014/main" id="{B9684A09-4D6A-4C2E-8AF0-BD4C0E8CA2D6}"/>
              </a:ext>
            </a:extLst>
          </p:cNvPr>
          <p:cNvSpPr/>
          <p:nvPr/>
        </p:nvSpPr>
        <p:spPr>
          <a:xfrm>
            <a:off x="8742973" y="5850620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" name="Google Shape;481;p10">
            <a:extLst>
              <a:ext uri="{FF2B5EF4-FFF2-40B4-BE49-F238E27FC236}">
                <a16:creationId xmlns:a16="http://schemas.microsoft.com/office/drawing/2014/main" id="{57E0EFD6-B76D-4539-9F03-A8047BA43814}"/>
              </a:ext>
            </a:extLst>
          </p:cNvPr>
          <p:cNvSpPr/>
          <p:nvPr/>
        </p:nvSpPr>
        <p:spPr>
          <a:xfrm>
            <a:off x="8360955" y="6190859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" name="Google Shape;482;p10">
            <a:extLst>
              <a:ext uri="{FF2B5EF4-FFF2-40B4-BE49-F238E27FC236}">
                <a16:creationId xmlns:a16="http://schemas.microsoft.com/office/drawing/2014/main" id="{769019D4-C6AA-4095-B0AB-60DDA649493D}"/>
              </a:ext>
            </a:extLst>
          </p:cNvPr>
          <p:cNvSpPr/>
          <p:nvPr/>
        </p:nvSpPr>
        <p:spPr>
          <a:xfrm>
            <a:off x="-58972" y="1506124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0" name="Google Shape;483;p10">
            <a:extLst>
              <a:ext uri="{FF2B5EF4-FFF2-40B4-BE49-F238E27FC236}">
                <a16:creationId xmlns:a16="http://schemas.microsoft.com/office/drawing/2014/main" id="{596D66A4-DE57-4243-9B8C-5E9288C57D64}"/>
              </a:ext>
            </a:extLst>
          </p:cNvPr>
          <p:cNvSpPr/>
          <p:nvPr/>
        </p:nvSpPr>
        <p:spPr>
          <a:xfrm>
            <a:off x="8052572" y="6509203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1" name="Google Shape;484;p10">
            <a:extLst>
              <a:ext uri="{FF2B5EF4-FFF2-40B4-BE49-F238E27FC236}">
                <a16:creationId xmlns:a16="http://schemas.microsoft.com/office/drawing/2014/main" id="{9100D103-6162-4391-A21F-854BBD8CD1FC}"/>
              </a:ext>
            </a:extLst>
          </p:cNvPr>
          <p:cNvSpPr/>
          <p:nvPr/>
        </p:nvSpPr>
        <p:spPr>
          <a:xfrm>
            <a:off x="8052577" y="5816270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2" name="Google Shape;485;p10">
            <a:extLst>
              <a:ext uri="{FF2B5EF4-FFF2-40B4-BE49-F238E27FC236}">
                <a16:creationId xmlns:a16="http://schemas.microsoft.com/office/drawing/2014/main" id="{FFCC1E32-BA27-4B38-A8D6-CFF0E0A9E6B6}"/>
              </a:ext>
            </a:extLst>
          </p:cNvPr>
          <p:cNvSpPr/>
          <p:nvPr/>
        </p:nvSpPr>
        <p:spPr>
          <a:xfrm>
            <a:off x="7430898" y="6557114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3" name="Google Shape;486;p10">
            <a:extLst>
              <a:ext uri="{FF2B5EF4-FFF2-40B4-BE49-F238E27FC236}">
                <a16:creationId xmlns:a16="http://schemas.microsoft.com/office/drawing/2014/main" id="{8AF0D392-DD3C-4F6D-A8B8-3EA0CF10F290}"/>
              </a:ext>
            </a:extLst>
          </p:cNvPr>
          <p:cNvSpPr/>
          <p:nvPr/>
        </p:nvSpPr>
        <p:spPr>
          <a:xfrm>
            <a:off x="8749725" y="6634068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4" name="Google Shape;487;p10">
            <a:extLst>
              <a:ext uri="{FF2B5EF4-FFF2-40B4-BE49-F238E27FC236}">
                <a16:creationId xmlns:a16="http://schemas.microsoft.com/office/drawing/2014/main" id="{C8EDCE62-1DC0-48CA-A1B2-41433D7B5AD4}"/>
              </a:ext>
            </a:extLst>
          </p:cNvPr>
          <p:cNvSpPr/>
          <p:nvPr/>
        </p:nvSpPr>
        <p:spPr>
          <a:xfrm>
            <a:off x="8522444" y="5684222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5" name="Google Shape;488;p10">
            <a:extLst>
              <a:ext uri="{FF2B5EF4-FFF2-40B4-BE49-F238E27FC236}">
                <a16:creationId xmlns:a16="http://schemas.microsoft.com/office/drawing/2014/main" id="{EEE67309-4BB6-4461-BABE-C35ED30A4BD0}"/>
              </a:ext>
            </a:extLst>
          </p:cNvPr>
          <p:cNvSpPr/>
          <p:nvPr/>
        </p:nvSpPr>
        <p:spPr>
          <a:xfrm>
            <a:off x="8829403" y="6267811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" name="Google Shape;489;p10">
            <a:extLst>
              <a:ext uri="{FF2B5EF4-FFF2-40B4-BE49-F238E27FC236}">
                <a16:creationId xmlns:a16="http://schemas.microsoft.com/office/drawing/2014/main" id="{4F86D70F-7669-441C-B4A4-2227892841BC}"/>
              </a:ext>
            </a:extLst>
          </p:cNvPr>
          <p:cNvSpPr/>
          <p:nvPr/>
        </p:nvSpPr>
        <p:spPr>
          <a:xfrm>
            <a:off x="8982085" y="1356824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" name="Google Shape;490;p10">
            <a:extLst>
              <a:ext uri="{FF2B5EF4-FFF2-40B4-BE49-F238E27FC236}">
                <a16:creationId xmlns:a16="http://schemas.microsoft.com/office/drawing/2014/main" id="{688CF65F-B2B5-4703-AA6F-FFAE65CB1A9C}"/>
              </a:ext>
            </a:extLst>
          </p:cNvPr>
          <p:cNvSpPr/>
          <p:nvPr/>
        </p:nvSpPr>
        <p:spPr>
          <a:xfrm rot="-2426120">
            <a:off x="7110132" y="6560954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" name="Google Shape;491;p10">
            <a:extLst>
              <a:ext uri="{FF2B5EF4-FFF2-40B4-BE49-F238E27FC236}">
                <a16:creationId xmlns:a16="http://schemas.microsoft.com/office/drawing/2014/main" id="{4C3934EE-2833-440F-9AE5-42323294B669}"/>
              </a:ext>
            </a:extLst>
          </p:cNvPr>
          <p:cNvSpPr/>
          <p:nvPr/>
        </p:nvSpPr>
        <p:spPr>
          <a:xfrm>
            <a:off x="7659648" y="6054139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" name="Google Shape;492;p10">
            <a:extLst>
              <a:ext uri="{FF2B5EF4-FFF2-40B4-BE49-F238E27FC236}">
                <a16:creationId xmlns:a16="http://schemas.microsoft.com/office/drawing/2014/main" id="{121FA7A8-2AA1-48D5-B23A-F05FFAA2656C}"/>
              </a:ext>
            </a:extLst>
          </p:cNvPr>
          <p:cNvSpPr/>
          <p:nvPr/>
        </p:nvSpPr>
        <p:spPr>
          <a:xfrm>
            <a:off x="8797588" y="4762675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" name="Google Shape;493;p10">
            <a:extLst>
              <a:ext uri="{FF2B5EF4-FFF2-40B4-BE49-F238E27FC236}">
                <a16:creationId xmlns:a16="http://schemas.microsoft.com/office/drawing/2014/main" id="{3D26CD9E-4FD1-4C41-92ED-5B661CDECAFC}"/>
              </a:ext>
            </a:extLst>
          </p:cNvPr>
          <p:cNvSpPr/>
          <p:nvPr/>
        </p:nvSpPr>
        <p:spPr>
          <a:xfrm>
            <a:off x="7782420" y="6569075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" name="Google Shape;494;p10">
            <a:extLst>
              <a:ext uri="{FF2B5EF4-FFF2-40B4-BE49-F238E27FC236}">
                <a16:creationId xmlns:a16="http://schemas.microsoft.com/office/drawing/2014/main" id="{D35577AF-FF88-4FF2-818A-A2EE6952E196}"/>
              </a:ext>
            </a:extLst>
          </p:cNvPr>
          <p:cNvSpPr/>
          <p:nvPr/>
        </p:nvSpPr>
        <p:spPr>
          <a:xfrm>
            <a:off x="364983" y="626721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" name="Google Shape;495;p10">
            <a:extLst>
              <a:ext uri="{FF2B5EF4-FFF2-40B4-BE49-F238E27FC236}">
                <a16:creationId xmlns:a16="http://schemas.microsoft.com/office/drawing/2014/main" id="{DA1AD293-43CF-408D-952D-A07ABF578944}"/>
              </a:ext>
            </a:extLst>
          </p:cNvPr>
          <p:cNvSpPr/>
          <p:nvPr/>
        </p:nvSpPr>
        <p:spPr>
          <a:xfrm>
            <a:off x="663116" y="374067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" name="Google Shape;496;p10">
            <a:extLst>
              <a:ext uri="{FF2B5EF4-FFF2-40B4-BE49-F238E27FC236}">
                <a16:creationId xmlns:a16="http://schemas.microsoft.com/office/drawing/2014/main" id="{91EC8E72-BACA-4D59-9D81-E16F24EB3E50}"/>
              </a:ext>
            </a:extLst>
          </p:cNvPr>
          <p:cNvSpPr/>
          <p:nvPr/>
        </p:nvSpPr>
        <p:spPr>
          <a:xfrm>
            <a:off x="8336916" y="-11716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" name="Google Shape;497;p10">
            <a:extLst>
              <a:ext uri="{FF2B5EF4-FFF2-40B4-BE49-F238E27FC236}">
                <a16:creationId xmlns:a16="http://schemas.microsoft.com/office/drawing/2014/main" id="{3011923D-9A07-4522-9892-6707D19D06E0}"/>
              </a:ext>
            </a:extLst>
          </p:cNvPr>
          <p:cNvSpPr/>
          <p:nvPr/>
        </p:nvSpPr>
        <p:spPr>
          <a:xfrm>
            <a:off x="18098" y="1031472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" name="Google Shape;498;p10">
            <a:extLst>
              <a:ext uri="{FF2B5EF4-FFF2-40B4-BE49-F238E27FC236}">
                <a16:creationId xmlns:a16="http://schemas.microsoft.com/office/drawing/2014/main" id="{E9B09A79-38FF-48A3-956B-5090197FCDA8}"/>
              </a:ext>
            </a:extLst>
          </p:cNvPr>
          <p:cNvSpPr/>
          <p:nvPr/>
        </p:nvSpPr>
        <p:spPr>
          <a:xfrm>
            <a:off x="8717462" y="197218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" name="Google Shape;499;p10">
            <a:extLst>
              <a:ext uri="{FF2B5EF4-FFF2-40B4-BE49-F238E27FC236}">
                <a16:creationId xmlns:a16="http://schemas.microsoft.com/office/drawing/2014/main" id="{D4877480-2A88-49BA-BEB1-1EE6DC216751}"/>
              </a:ext>
            </a:extLst>
          </p:cNvPr>
          <p:cNvSpPr/>
          <p:nvPr/>
        </p:nvSpPr>
        <p:spPr>
          <a:xfrm>
            <a:off x="700454" y="6241543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" name="Google Shape;500;p10">
            <a:extLst>
              <a:ext uri="{FF2B5EF4-FFF2-40B4-BE49-F238E27FC236}">
                <a16:creationId xmlns:a16="http://schemas.microsoft.com/office/drawing/2014/main" id="{3BBCF52E-387B-43D9-A1D6-4E8F12C0EB17}"/>
              </a:ext>
            </a:extLst>
          </p:cNvPr>
          <p:cNvSpPr/>
          <p:nvPr/>
        </p:nvSpPr>
        <p:spPr>
          <a:xfrm>
            <a:off x="277073" y="-68145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" name="Google Shape;501;p10">
            <a:extLst>
              <a:ext uri="{FF2B5EF4-FFF2-40B4-BE49-F238E27FC236}">
                <a16:creationId xmlns:a16="http://schemas.microsoft.com/office/drawing/2014/main" id="{045592E1-C91C-4185-B2CC-1BBDE06FEC30}"/>
              </a:ext>
            </a:extLst>
          </p:cNvPr>
          <p:cNvSpPr/>
          <p:nvPr/>
        </p:nvSpPr>
        <p:spPr>
          <a:xfrm>
            <a:off x="-35016" y="5759536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9" name="Google Shape;502;p10">
            <a:extLst>
              <a:ext uri="{FF2B5EF4-FFF2-40B4-BE49-F238E27FC236}">
                <a16:creationId xmlns:a16="http://schemas.microsoft.com/office/drawing/2014/main" id="{00051CD5-794E-4AD6-9ED3-E7312555B196}"/>
              </a:ext>
            </a:extLst>
          </p:cNvPr>
          <p:cNvSpPr/>
          <p:nvPr/>
        </p:nvSpPr>
        <p:spPr>
          <a:xfrm>
            <a:off x="721258" y="6681962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0" name="Google Shape;503;p10">
            <a:extLst>
              <a:ext uri="{FF2B5EF4-FFF2-40B4-BE49-F238E27FC236}">
                <a16:creationId xmlns:a16="http://schemas.microsoft.com/office/drawing/2014/main" id="{5407B176-65C8-4BE4-9C1A-6DBF91D2E537}"/>
              </a:ext>
            </a:extLst>
          </p:cNvPr>
          <p:cNvSpPr/>
          <p:nvPr/>
        </p:nvSpPr>
        <p:spPr>
          <a:xfrm>
            <a:off x="-225022" y="72316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1" name="Google Shape;504;p10">
            <a:extLst>
              <a:ext uri="{FF2B5EF4-FFF2-40B4-BE49-F238E27FC236}">
                <a16:creationId xmlns:a16="http://schemas.microsoft.com/office/drawing/2014/main" id="{4F4EECD6-6A9E-477B-83E6-352DE428B5A4}"/>
              </a:ext>
            </a:extLst>
          </p:cNvPr>
          <p:cNvSpPr/>
          <p:nvPr/>
        </p:nvSpPr>
        <p:spPr>
          <a:xfrm>
            <a:off x="7860158" y="-8276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2" name="Google Shape;505;p10">
            <a:extLst>
              <a:ext uri="{FF2B5EF4-FFF2-40B4-BE49-F238E27FC236}">
                <a16:creationId xmlns:a16="http://schemas.microsoft.com/office/drawing/2014/main" id="{060F293E-03FB-4617-9FC6-C8E9191BF102}"/>
              </a:ext>
            </a:extLst>
          </p:cNvPr>
          <p:cNvSpPr/>
          <p:nvPr/>
        </p:nvSpPr>
        <p:spPr>
          <a:xfrm>
            <a:off x="-20520" y="597152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3" name="Google Shape;506;p10">
            <a:extLst>
              <a:ext uri="{FF2B5EF4-FFF2-40B4-BE49-F238E27FC236}">
                <a16:creationId xmlns:a16="http://schemas.microsoft.com/office/drawing/2014/main" id="{7A8A9207-1C1F-4DB6-88A2-3815307578F0}"/>
              </a:ext>
            </a:extLst>
          </p:cNvPr>
          <p:cNvSpPr/>
          <p:nvPr/>
        </p:nvSpPr>
        <p:spPr>
          <a:xfrm>
            <a:off x="1421881" y="29606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4" name="Google Shape;507;p10">
            <a:extLst>
              <a:ext uri="{FF2B5EF4-FFF2-40B4-BE49-F238E27FC236}">
                <a16:creationId xmlns:a16="http://schemas.microsoft.com/office/drawing/2014/main" id="{A0C91BD9-5005-4D61-9C55-885A5BB61B26}"/>
              </a:ext>
            </a:extLst>
          </p:cNvPr>
          <p:cNvSpPr/>
          <p:nvPr/>
        </p:nvSpPr>
        <p:spPr>
          <a:xfrm>
            <a:off x="974096" y="-39060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5" name="Google Shape;508;p10">
            <a:extLst>
              <a:ext uri="{FF2B5EF4-FFF2-40B4-BE49-F238E27FC236}">
                <a16:creationId xmlns:a16="http://schemas.microsoft.com/office/drawing/2014/main" id="{13964193-F143-4B68-82C1-28819537B14A}"/>
              </a:ext>
            </a:extLst>
          </p:cNvPr>
          <p:cNvSpPr/>
          <p:nvPr/>
        </p:nvSpPr>
        <p:spPr>
          <a:xfrm>
            <a:off x="1333294" y="6362397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6" name="Google Shape;509;p10">
            <a:extLst>
              <a:ext uri="{FF2B5EF4-FFF2-40B4-BE49-F238E27FC236}">
                <a16:creationId xmlns:a16="http://schemas.microsoft.com/office/drawing/2014/main" id="{AFF1F350-0897-4F1A-81A1-66156138E464}"/>
              </a:ext>
            </a:extLst>
          </p:cNvPr>
          <p:cNvSpPr/>
          <p:nvPr/>
        </p:nvSpPr>
        <p:spPr>
          <a:xfrm>
            <a:off x="91624" y="6236870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7" name="Google Shape;510;p10">
            <a:extLst>
              <a:ext uri="{FF2B5EF4-FFF2-40B4-BE49-F238E27FC236}">
                <a16:creationId xmlns:a16="http://schemas.microsoft.com/office/drawing/2014/main" id="{B53E7139-3516-438E-9120-8A629E19EE71}"/>
              </a:ext>
            </a:extLst>
          </p:cNvPr>
          <p:cNvSpPr/>
          <p:nvPr/>
        </p:nvSpPr>
        <p:spPr>
          <a:xfrm>
            <a:off x="1525678" y="6595286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8" name="Google Shape;511;p10">
            <a:extLst>
              <a:ext uri="{FF2B5EF4-FFF2-40B4-BE49-F238E27FC236}">
                <a16:creationId xmlns:a16="http://schemas.microsoft.com/office/drawing/2014/main" id="{5E391EE9-201B-4474-B2D6-1633B8D64267}"/>
              </a:ext>
            </a:extLst>
          </p:cNvPr>
          <p:cNvSpPr/>
          <p:nvPr/>
        </p:nvSpPr>
        <p:spPr>
          <a:xfrm>
            <a:off x="2704" y="6584174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9" name="Google Shape;512;p10">
            <a:extLst>
              <a:ext uri="{FF2B5EF4-FFF2-40B4-BE49-F238E27FC236}">
                <a16:creationId xmlns:a16="http://schemas.microsoft.com/office/drawing/2014/main" id="{F662AB14-8CEE-4002-8F33-A5212FC2039F}"/>
              </a:ext>
            </a:extLst>
          </p:cNvPr>
          <p:cNvSpPr/>
          <p:nvPr/>
        </p:nvSpPr>
        <p:spPr>
          <a:xfrm rot="1920548">
            <a:off x="8243657" y="643380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0" name="Google Shape;513;p10">
            <a:extLst>
              <a:ext uri="{FF2B5EF4-FFF2-40B4-BE49-F238E27FC236}">
                <a16:creationId xmlns:a16="http://schemas.microsoft.com/office/drawing/2014/main" id="{E7F8300D-1697-44DF-80A3-61DDCFF45319}"/>
              </a:ext>
            </a:extLst>
          </p:cNvPr>
          <p:cNvSpPr/>
          <p:nvPr/>
        </p:nvSpPr>
        <p:spPr>
          <a:xfrm>
            <a:off x="346867" y="574808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1" name="Google Shape;514;p10">
            <a:extLst>
              <a:ext uri="{FF2B5EF4-FFF2-40B4-BE49-F238E27FC236}">
                <a16:creationId xmlns:a16="http://schemas.microsoft.com/office/drawing/2014/main" id="{8450FFBA-0DF8-458B-A03D-8C34C0DCE89B}"/>
              </a:ext>
            </a:extLst>
          </p:cNvPr>
          <p:cNvSpPr/>
          <p:nvPr/>
        </p:nvSpPr>
        <p:spPr>
          <a:xfrm rot="-5400000">
            <a:off x="8014386" y="335036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" name="Google Shape;515;p10">
            <a:extLst>
              <a:ext uri="{FF2B5EF4-FFF2-40B4-BE49-F238E27FC236}">
                <a16:creationId xmlns:a16="http://schemas.microsoft.com/office/drawing/2014/main" id="{ED891CE8-30D7-42CE-AC97-0B5C200D9E2B}"/>
              </a:ext>
            </a:extLst>
          </p:cNvPr>
          <p:cNvSpPr/>
          <p:nvPr/>
        </p:nvSpPr>
        <p:spPr>
          <a:xfrm>
            <a:off x="8819866" y="808377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" name="Google Shape;516;p10">
            <a:extLst>
              <a:ext uri="{FF2B5EF4-FFF2-40B4-BE49-F238E27FC236}">
                <a16:creationId xmlns:a16="http://schemas.microsoft.com/office/drawing/2014/main" id="{89916758-8878-4E5B-9666-A85F174C3D68}"/>
              </a:ext>
            </a:extLst>
          </p:cNvPr>
          <p:cNvSpPr/>
          <p:nvPr/>
        </p:nvSpPr>
        <p:spPr>
          <a:xfrm>
            <a:off x="258963" y="6641900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" name="Google Shape;517;p10">
            <a:extLst>
              <a:ext uri="{FF2B5EF4-FFF2-40B4-BE49-F238E27FC236}">
                <a16:creationId xmlns:a16="http://schemas.microsoft.com/office/drawing/2014/main" id="{4D19E0C7-6A37-45D5-A0C8-6278384AB17F}"/>
              </a:ext>
            </a:extLst>
          </p:cNvPr>
          <p:cNvSpPr/>
          <p:nvPr/>
        </p:nvSpPr>
        <p:spPr>
          <a:xfrm>
            <a:off x="8717451" y="1169513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" name="Google Shape;752;p34">
            <a:extLst>
              <a:ext uri="{FF2B5EF4-FFF2-40B4-BE49-F238E27FC236}">
                <a16:creationId xmlns:a16="http://schemas.microsoft.com/office/drawing/2014/main" id="{58BA3B34-9B35-4D3D-9DC4-882EB34C3DD5}"/>
              </a:ext>
            </a:extLst>
          </p:cNvPr>
          <p:cNvSpPr txBox="1">
            <a:spLocks/>
          </p:cNvSpPr>
          <p:nvPr/>
        </p:nvSpPr>
        <p:spPr>
          <a:xfrm>
            <a:off x="3303960" y="1675248"/>
            <a:ext cx="32292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rgbClr val="3C78D8"/>
                </a:solidFill>
                <a:latin typeface="Dosis" panose="02010703020202060003" pitchFamily="2" charset="0"/>
              </a:rPr>
              <a:t>THANKS!</a:t>
            </a:r>
          </a:p>
        </p:txBody>
      </p:sp>
      <p:sp>
        <p:nvSpPr>
          <p:cNvPr id="46" name="Google Shape;753;p34">
            <a:extLst>
              <a:ext uri="{FF2B5EF4-FFF2-40B4-BE49-F238E27FC236}">
                <a16:creationId xmlns:a16="http://schemas.microsoft.com/office/drawing/2014/main" id="{A1CFEE07-3319-4190-A144-9ED2F09C61F3}"/>
              </a:ext>
            </a:extLst>
          </p:cNvPr>
          <p:cNvSpPr txBox="1">
            <a:spLocks/>
          </p:cNvSpPr>
          <p:nvPr/>
        </p:nvSpPr>
        <p:spPr>
          <a:xfrm>
            <a:off x="3303959" y="2442933"/>
            <a:ext cx="4002607" cy="20879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000" b="1" dirty="0">
                <a:latin typeface="Dosis" panose="02010703020202060003" pitchFamily="2" charset="0"/>
              </a:rPr>
              <a:t>Any questions?</a:t>
            </a:r>
            <a:endParaRPr lang="en-US" sz="3200" dirty="0">
              <a:latin typeface="Dosis" panose="02010703020202060003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Dosis" panose="02010703020202060003" pitchFamily="2" charset="0"/>
              </a:rPr>
              <a:t>You can find me at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✘"/>
            </a:pPr>
            <a:r>
              <a:rPr lang="en-US" sz="2400">
                <a:solidFill>
                  <a:srgbClr val="C00000"/>
                </a:solidFill>
                <a:latin typeface="Dosis" panose="02010703020202060003" pitchFamily="2" charset="0"/>
              </a:rPr>
              <a:t>dohaison1998</a:t>
            </a:r>
            <a:r>
              <a:rPr lang="en-US" sz="2400" dirty="0">
                <a:solidFill>
                  <a:srgbClr val="C00000"/>
                </a:solidFill>
                <a:latin typeface="Dosis" panose="02010703020202060003" pitchFamily="2" charset="0"/>
              </a:rPr>
              <a:t>@vnu.edu</a:t>
            </a:r>
            <a:r>
              <a:rPr lang="en-US" sz="2400">
                <a:solidFill>
                  <a:srgbClr val="C00000"/>
                </a:solidFill>
                <a:latin typeface="Dosis" panose="02010703020202060003" pitchFamily="2" charset="0"/>
              </a:rPr>
              <a:t>.vn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400">
                <a:latin typeface="Dosis" panose="02010703020202060003" pitchFamily="2" charset="0"/>
              </a:rPr>
              <a:t>More information:</a:t>
            </a:r>
            <a:endParaRPr lang="en-US" sz="2400">
              <a:solidFill>
                <a:srgbClr val="C00000"/>
              </a:solidFill>
              <a:latin typeface="Dosis" panose="02010703020202060003" pitchFamily="2" charset="0"/>
            </a:endParaRP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✘"/>
            </a:pPr>
            <a:r>
              <a:rPr lang="en-US" sz="2400">
                <a:solidFill>
                  <a:srgbClr val="0070C0"/>
                </a:solidFill>
                <a:latin typeface="Dosis" panose="02010703020202060003" pitchFamily="2" charset="0"/>
                <a:hlinkClick r:id="rId2"/>
              </a:rPr>
              <a:t>https://dohaison.github.io</a:t>
            </a:r>
            <a:endParaRPr lang="en-US" sz="2400">
              <a:solidFill>
                <a:srgbClr val="0070C0"/>
              </a:solidFill>
              <a:latin typeface="Dosis" panose="02010703020202060003" pitchFamily="2" charset="0"/>
            </a:endParaRPr>
          </a:p>
          <a:p>
            <a:pPr marL="1016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sz="2400">
              <a:solidFill>
                <a:srgbClr val="C00000"/>
              </a:solidFill>
              <a:latin typeface="Dosis" panose="02010703020202060003" pitchFamily="2" charset="0"/>
            </a:endParaRPr>
          </a:p>
        </p:txBody>
      </p:sp>
      <p:sp>
        <p:nvSpPr>
          <p:cNvPr id="47" name="Google Shape;754;p34">
            <a:extLst>
              <a:ext uri="{FF2B5EF4-FFF2-40B4-BE49-F238E27FC236}">
                <a16:creationId xmlns:a16="http://schemas.microsoft.com/office/drawing/2014/main" id="{0621C13E-0770-497E-B9A0-AC66029F2983}"/>
              </a:ext>
            </a:extLst>
          </p:cNvPr>
          <p:cNvSpPr/>
          <p:nvPr/>
        </p:nvSpPr>
        <p:spPr>
          <a:xfrm>
            <a:off x="1904679" y="2004807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5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2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Basic SCTP terminology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CityBoysSoft Book" panose="020F0503030503020204" pitchFamily="34" charset="0"/>
              </a:rPr>
              <a:t>Chunk</a:t>
            </a:r>
            <a:r>
              <a:rPr lang="en-US" b="1">
                <a:latin typeface="CityBoysSoft Book" panose="020F0503030503020204" pitchFamily="34" charset="0"/>
              </a:rPr>
              <a:t>:</a:t>
            </a:r>
            <a:r>
              <a:rPr lang="en-US" sz="1800">
                <a:latin typeface="CityBoysSoft Book" panose="020F0503030503020204" pitchFamily="34" charset="0"/>
              </a:rPr>
              <a:t> A unit of data within an SCTP packet, similar to UDP Datagram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latin typeface="CityBoysSoft Book" panose="020F050303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ityBoysSoft Book" panose="020F0503030503020204" pitchFamily="34" charset="0"/>
              </a:rPr>
              <a:t>Path</a:t>
            </a:r>
            <a:r>
              <a:rPr lang="en-US">
                <a:latin typeface="CityBoysSoft Book" panose="020F0503030503020204" pitchFamily="34" charset="0"/>
              </a:rPr>
              <a:t>: A connection between two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ityBoysSoft Book" panose="020F050303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ityBoysSoft Book" panose="020F0503030503020204" pitchFamily="34" charset="0"/>
              </a:rPr>
              <a:t>Association</a:t>
            </a:r>
            <a:r>
              <a:rPr lang="en-US">
                <a:latin typeface="CityBoysSoft Book" panose="020F0503030503020204" pitchFamily="34" charset="0"/>
              </a:rPr>
              <a:t>: The set of paths between two endpoints on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ityBoysSoft Book" panose="020F050303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ityBoysSoft Book" panose="020F0503030503020204" pitchFamily="34" charset="0"/>
              </a:rPr>
              <a:t>Transmission Sequence Number (TSN):</a:t>
            </a:r>
            <a:r>
              <a:rPr lang="en-US">
                <a:latin typeface="CityBoysSoft Book" panose="020F0503030503020204" pitchFamily="34" charset="0"/>
              </a:rPr>
              <a:t> A number assigned to each data chunk to keep track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3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Services?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Process-to-Process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Multiple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Multihoming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Full-Duplex Communication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SCTP offers full-duplex service, in which data can flow in both directions at the same time. Each SCTP then has a sending and receiving 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Connection-Oriented Service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A connection is called an association. Connection steps:</a:t>
            </a:r>
          </a:p>
          <a:p>
            <a:pPr marL="1200150" lvl="2" indent="-285750">
              <a:buFont typeface="CityBoysSoft Book" panose="020F0503030503020204" pitchFamily="34" charset="0"/>
              <a:buChar char="–"/>
            </a:pPr>
            <a:r>
              <a:rPr lang="en-US">
                <a:latin typeface="CityBoysSoft Book" panose="020F0503030503020204" pitchFamily="34" charset="0"/>
              </a:rPr>
              <a:t>The two SCTPs establish an association between each other.</a:t>
            </a:r>
          </a:p>
          <a:p>
            <a:pPr marL="1200150" lvl="2" indent="-285750">
              <a:buFont typeface="CityBoysSoft Book" panose="020F0503030503020204" pitchFamily="34" charset="0"/>
              <a:buChar char="–"/>
            </a:pPr>
            <a:r>
              <a:rPr lang="en-US">
                <a:latin typeface="CityBoysSoft Book" panose="020F0503030503020204" pitchFamily="34" charset="0"/>
              </a:rPr>
              <a:t>Data are exchanged in both directions.</a:t>
            </a:r>
          </a:p>
          <a:p>
            <a:pPr marL="1200150" lvl="2" indent="-285750">
              <a:buFont typeface="CityBoysSoft Book" panose="020F0503030503020204" pitchFamily="34" charset="0"/>
              <a:buChar char="–"/>
            </a:pPr>
            <a:r>
              <a:rPr lang="en-US">
                <a:latin typeface="CityBoysSoft Book" panose="020F0503030503020204" pitchFamily="34" charset="0"/>
              </a:rPr>
              <a:t>The association is terminated.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ityBoysSoft Book" panose="020F0503030503020204" pitchFamily="34" charset="0"/>
              </a:rPr>
              <a:t>Reliable Service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SCTP, like TCP, is a reliable transport protocol. It uses an acknowledgment mechanism to check the safe and sound arrival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4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Services: Process-to-Process Communication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SCTP uses all well-known ports in the TCP space.</a:t>
            </a:r>
            <a:endParaRPr lang="en-US">
              <a:latin typeface="CityBoysSoft Book" panose="020F0503030503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2A91A9C-DC80-47D5-A54D-02477783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928802"/>
            <a:ext cx="72771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3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5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Services: Multiple Streams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SCTP allows multistream service in each connection, which is called association in SCTP terminology.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SCTP is mainly used to transfer real-time data (multimedia).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If one of the streams is blocked, the other streams can still deliver their data (</a:t>
            </a:r>
            <a:r>
              <a:rPr lang="en-US" sz="1800">
                <a:solidFill>
                  <a:srgbClr val="C00000"/>
                </a:solidFill>
                <a:latin typeface="CityBoysSoft Book" panose="020F0503030503020204" pitchFamily="34" charset="0"/>
              </a:rPr>
              <a:t>fault tolerance</a:t>
            </a:r>
            <a:r>
              <a:rPr lang="en-US" sz="1800">
                <a:latin typeface="CityBoysSoft Book" panose="020F0503030503020204" pitchFamily="34" charset="0"/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A5582-7D2E-42A9-964D-135F3ECB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931" y="2717801"/>
            <a:ext cx="745013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4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6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Services: Multihoming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The sending and receiving host can define </a:t>
            </a:r>
            <a:r>
              <a:rPr lang="en-US" sz="1800" b="1">
                <a:solidFill>
                  <a:srgbClr val="C00000"/>
                </a:solidFill>
                <a:latin typeface="CityBoysSoft Book" panose="020F0503030503020204" pitchFamily="34" charset="0"/>
              </a:rPr>
              <a:t>multiple IP addresses </a:t>
            </a:r>
            <a:r>
              <a:rPr lang="en-US" sz="1800">
                <a:latin typeface="CityBoysSoft Book" panose="020F0503030503020204" pitchFamily="34" charset="0"/>
              </a:rPr>
              <a:t>in each end for an association.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This is a </a:t>
            </a:r>
            <a:r>
              <a:rPr lang="en-US" sz="1800">
                <a:solidFill>
                  <a:srgbClr val="C00000"/>
                </a:solidFill>
                <a:latin typeface="CityBoysSoft Book" panose="020F0503030503020204" pitchFamily="34" charset="0"/>
              </a:rPr>
              <a:t>fault-tolerant</a:t>
            </a:r>
            <a:r>
              <a:rPr lang="en-US" sz="1800">
                <a:latin typeface="CityBoysSoft Book" panose="020F0503030503020204" pitchFamily="34" charset="0"/>
              </a:rPr>
              <a:t> approach: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when one path fails, another interface can be used for data delivery without interruption.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An association in SCTP can involve multiple streams.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7389344-D9E2-4189-99DE-5D888C9A3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2948" y="3198349"/>
            <a:ext cx="5773803" cy="265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72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7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Creating an SCTP Association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SCTP requires a four-way step process also called a handshake: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C00000"/>
                </a:solidFill>
                <a:latin typeface="CityBoysSoft Book" panose="020F0503030503020204" pitchFamily="34" charset="0"/>
              </a:rPr>
              <a:t>INIT</a:t>
            </a:r>
            <a:r>
              <a:rPr lang="en-US">
                <a:latin typeface="CityBoysSoft Book" panose="020F0503030503020204" pitchFamily="34" charset="0"/>
              </a:rPr>
              <a:t>: Request sent by client to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C00000"/>
                </a:solidFill>
                <a:latin typeface="CityBoysSoft Book" panose="020F0503030503020204" pitchFamily="34" charset="0"/>
              </a:rPr>
              <a:t>INIT ACK:</a:t>
            </a:r>
            <a:r>
              <a:rPr lang="en-US">
                <a:latin typeface="CityBoysSoft Book" panose="020F0503030503020204" pitchFamily="34" charset="0"/>
              </a:rPr>
              <a:t> Response to INIT, provides a Verification Tag and a Cookie which defines the current server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C00000"/>
                </a:solidFill>
                <a:latin typeface="CityBoysSoft Book" panose="020F0503030503020204" pitchFamily="34" charset="0"/>
              </a:rPr>
              <a:t>COOKIE ECHO </a:t>
            </a:r>
            <a:r>
              <a:rPr lang="en-US">
                <a:latin typeface="CityBoysSoft Book" panose="020F0503030503020204" pitchFamily="34" charset="0"/>
              </a:rPr>
              <a:t>– Client echoes the Cookie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C00000"/>
                </a:solidFill>
                <a:latin typeface="CityBoysSoft Book" panose="020F0503030503020204" pitchFamily="34" charset="0"/>
              </a:rPr>
              <a:t>COOKIE ACK </a:t>
            </a:r>
            <a:r>
              <a:rPr lang="en-US">
                <a:latin typeface="CityBoysSoft Book" panose="020F0503030503020204" pitchFamily="34" charset="0"/>
              </a:rPr>
              <a:t>– Final acknowledgement of the connection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A4A9D5-41AE-4B2E-B5F5-AC64DAB5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64" y="3267384"/>
            <a:ext cx="4031672" cy="28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8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866444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SCTP Features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833C-ED27-4451-875B-4B9CB6E103C6}"/>
              </a:ext>
            </a:extLst>
          </p:cNvPr>
          <p:cNvSpPr txBox="1"/>
          <p:nvPr/>
        </p:nvSpPr>
        <p:spPr>
          <a:xfrm>
            <a:off x="227628" y="942391"/>
            <a:ext cx="866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ityBoysSoft Book" panose="020F0503030503020204" pitchFamily="34" charset="0"/>
              </a:rPr>
              <a:t>Comparison between a TCP segment and an SCTP packet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Multiple chunks can be held together in the same packet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ityBoysSoft Book" panose="020F0503030503020204" pitchFamily="34" charset="0"/>
              </a:rPr>
              <a:t>Control information is carried in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>
                <a:latin typeface="CityBoysSoft Book" panose="020F0503030503020204" pitchFamily="34" charset="0"/>
              </a:rPr>
              <a:t>Verification Tag </a:t>
            </a:r>
            <a:r>
              <a:rPr lang="en-US">
                <a:latin typeface="CityBoysSoft Book" panose="020F0503030503020204" pitchFamily="34" charset="0"/>
              </a:rPr>
              <a:t>– Unique identifier for the current Association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ityBoysSoft Book" panose="020F0503030503020204" pitchFamily="34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61390D5-CBB7-424B-8522-6EFF7FE929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0894"/>
            <a:ext cx="822960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253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2020</TotalTime>
  <Words>880</Words>
  <Application>Microsoft Office PowerPoint</Application>
  <PresentationFormat>On-screen Show (4:3)</PresentationFormat>
  <Paragraphs>132</Paragraphs>
  <Slides>20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CityBoysSoft Book</vt:lpstr>
      <vt:lpstr>Courier New</vt:lpstr>
      <vt:lpstr>Dosis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Hải Sơn</dc:creator>
  <cp:lastModifiedBy>Đỗ Hải Sơn</cp:lastModifiedBy>
  <cp:revision>107</cp:revision>
  <dcterms:created xsi:type="dcterms:W3CDTF">2021-05-12T12:04:36Z</dcterms:created>
  <dcterms:modified xsi:type="dcterms:W3CDTF">2022-03-07T10:19:39Z</dcterms:modified>
</cp:coreProperties>
</file>