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5" r:id="rId4"/>
    <p:sldId id="257" r:id="rId5"/>
    <p:sldId id="270" r:id="rId6"/>
    <p:sldId id="271" r:id="rId7"/>
    <p:sldId id="272" r:id="rId8"/>
    <p:sldId id="266" r:id="rId9"/>
    <p:sldId id="273" r:id="rId10"/>
    <p:sldId id="267" r:id="rId11"/>
    <p:sldId id="274" r:id="rId12"/>
    <p:sldId id="269" r:id="rId13"/>
    <p:sldId id="268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ỗ Hải Sơn" initials="ĐHS" lastIdx="1" clrIdx="0">
    <p:extLst>
      <p:ext uri="{19B8F6BF-5375-455C-9EA6-DF929625EA0E}">
        <p15:presenceInfo xmlns:p15="http://schemas.microsoft.com/office/powerpoint/2012/main" userId="a913ba2090e4a9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7A"/>
    <a:srgbClr val="D1D8DE"/>
    <a:srgbClr val="3C78D8"/>
    <a:srgbClr val="002570"/>
    <a:srgbClr val="003BB0"/>
    <a:srgbClr val="003192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37:5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9:0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9:1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9:1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40:07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51:3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31:4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24575,'0'18'0,"0"27"0,0 29 0,13 23 0,4 9 0,0 3 0,-4 2 0,1-10 0,-2-8 0,-3-8 0,2-9 0,-2-12 0,-2-14 0,-2-10 0,-2-4 0,-2-7-8191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31:4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24575,'0'0'0,"1"-1"0,-1 0 0,1 0 0,-1 0 0,0 0 0,1 1 0,-1-1 0,1 0 0,0 0 0,-1 1 0,1-1 0,0 0 0,-1 1 0,1-1 0,0 1 0,0-1 0,-1 1 0,1-1 0,0 1 0,0-1 0,0 1 0,0 0 0,0 0 0,-1-1 0,1 1 0,0 0 0,2 0 0,29-4 0,-31 4 0,23 0 0,1 1 0,-1 1 0,1 1 0,-1 2 0,0 0 0,0 1 0,-1 2 0,0 0 0,0 1 0,-1 2 0,41 25 0,-26-11 0,0 2 0,-2 1 0,-2 2 0,0 1 0,48 62 0,-70-80 0,0 1 0,-1 1 0,-1 0 0,0 0 0,-1 0 0,-1 1 0,-1 1 0,0-1 0,0 1 0,-2 0 0,0 0 0,-1 0 0,1 35 0,-10 279 0,5-315 0,0 1 0,-1 0 0,0 0 0,-1-1 0,-7 20 0,8-31 0,0-1 0,0 1 0,0-1 0,-1 1 0,1-1 0,-1 0 0,0 0 0,-1 0 0,1-1 0,-1 1 0,1-1 0,-1 0 0,0 0 0,-1 0 0,1 0 0,0-1 0,-1 1 0,1-1 0,-1 0 0,0-1 0,-5 2 0,-14 2 0,-34 3 0,-23 4 0,20 0 62,-24 7-1489,68-12-5399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31:4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 24575,'3'0'0,"-1"0"0,1 0 0,-1 0 0,1 1 0,-1-1 0,1 1 0,-1-1 0,1 1 0,-1 0 0,1 0 0,-1 0 0,0 0 0,0 1 0,1-1 0,-1 0 0,0 1 0,0 0 0,-1-1 0,1 1 0,0 0 0,0 0 0,-1 0 0,1 0 0,-1 1 0,0-1 0,0 0 0,0 0 0,1 4 0,2 6 0,-1 0 0,-1 1 0,0-1 0,1 23 0,-2-23 0,2 66 0,-4 0 0,-3 0 0,-3 0 0,-4-1 0,-3 0 0,-24 74 0,27-121 0,0 0 0,-2-1 0,-28 47 0,-62 74 0,90-132 0,-4 4 0,2 1 0,1 0 0,1 1 0,1 0 0,-15 40 0,28-62-170,4-7-1025,10-17-5631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31:4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24575,'0'-1'0,"1"0"0,-1 1 0,0-1 0,0 0 0,1 0 0,-1 1 0,0-1 0,1 0 0,-1 1 0,1-1 0,-1 0 0,1 1 0,-1-1 0,1 1 0,-1-1 0,1 1 0,0-1 0,-1 1 0,1-1 0,0 1 0,-1 0 0,1-1 0,0 1 0,-1 0 0,1 0 0,0-1 0,0 1 0,0 0 0,28-5 0,-24 5 0,13-1 0,0 2 0,0 0 0,1 0 0,-1 2 0,0 0 0,-1 2 0,1 0 0,-1 0 0,0 2 0,0 0 0,-1 1 0,16 10 0,27 18 0,95 80 0,-140-105 0,42 33 0,-3 1 0,69 77 0,-109-106 0,0 0 0,-1 0 0,0 1 0,-2 1 0,0 0 0,-1 0 0,-1 1 0,0 0 0,-2 0 0,0 1 0,-1 0 0,-1 0 0,2 25 0,-14 273 0,0-121 0,7-187 0,2 2 0,-1 0 0,-1 0 0,0 0 0,-1 0 0,-6 22 0,7-32 0,0 0 0,0 0 0,1-1 0,-1 1 0,0-1 0,0 1 0,0-1 0,-1 1 0,1-1 0,0 1 0,-1-1 0,1 0 0,0 0 0,-1 0 0,1 0 0,-1 0 0,0 0 0,-3 1 0,2-1 0,1-1 0,-1 0 0,0 0 0,0 0 0,0 0 0,0-1 0,0 1 0,0-1 0,0 1 0,0-1 0,1 0 0,-1 0 0,0 0 0,0-1 0,-4-2 0,-17-11-682,-36-29-1,16 7-6143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31:5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24575,'4'0'0,"20"0"0,18 0 0,7 0 0,12 0 0,6 0 0,7 0 0,-3 0 0,-5 0 0,-10 0 0,-9 0 0,-14-4 0,-7-2 0,-4 1 0,-5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2:4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2 717 24575,'-1'-70'0,"3"-1"0,4 0 0,17-86 0,-12 104 0,13-53 0,-21 95 0,1 0 0,0 0 0,1 0 0,0 0 0,1 1 0,12-16 0,-14 21 0,0 1 0,1 0 0,0 1 0,0-1 0,0 1 0,0 0 0,1 0 0,-1 0 0,1 1 0,0 0 0,0 0 0,-1 1 0,1-1 0,0 1 0,0 0 0,0 1 0,1 0 0,-1 0 0,0 0 0,9 2 0,-6-1 0,1 0 0,-1 1 0,0 0 0,0 1 0,0 0 0,0 0 0,0 1 0,0 0 0,-1 1 0,0 0 0,0 0 0,11 10 0,-6 0 0,-1 1 0,0 0 0,-2 1 0,0 1 0,0 0 0,-2 0 0,8 25 0,7 11 0,6 11 0,-4 1 0,-2 1 0,15 79 0,-4-8 0,5-1 0,98 220 0,-107-284 0,29 61 0,-39-94 0,-12-22 0,1 0 0,0 0 0,2-1 0,17 22 0,-24-35 0,-1 0 0,1 0 0,-1-1 0,1 0 0,0 0 0,1 0 0,-1 0 0,0 0 0,1-1 0,-1 0 0,1 0 0,0 0 0,0-1 0,0 0 0,0 1 0,0-2 0,0 1 0,0-1 0,0 1 0,0-1 0,0-1 0,7 0 0,-6-1 0,1 1 0,-1-2 0,0 1 0,0 0 0,0-1 0,0 0 0,-1-1 0,1 1 0,-1-1 0,0 0 0,0-1 0,0 1 0,0-1 0,-1 0 0,0 0 0,0 0 0,6-12 0,4-7 0,-2-1 0,18-52 0,-4-5 0,-4-1 0,-4 0 0,13-129 0,-17-266 0,-14 470 0,-2-105 0,20-198 0,-17 307 0,-1-1 0,1 1 0,0 0 0,0 0 0,1 0 0,-1 0 0,1 0 0,0 1 0,0-1 0,0 0 0,1 1 0,4-6 0,-6 8 0,1 0 0,0-1 0,-1 1 0,1 0 0,0 0 0,0 0 0,0 0 0,0 0 0,0 1 0,0-1 0,0 0 0,1 1 0,-1 0 0,0-1 0,0 1 0,0 0 0,0 0 0,1 0 0,-1 1 0,0-1 0,0 0 0,0 1 0,0 0 0,0-1 0,0 1 0,3 1 0,4 2 0,-1 1 0,1 0 0,-1 0 0,0 1 0,0 0 0,0 1 0,-1-1 0,0 2 0,0-1 0,-1 1 0,0 0 0,0 0 0,-1 0 0,0 1 0,6 15 0,4 12 0,-2 2 0,13 62 0,-18-67 0,52 312 0,-4-14 0,-15-178 0,-32-128 0,1 0 0,1-1 0,27 45 0,16 8 0,23 37 0,-74-108 0,2 4 0,1 0 0,0 0 0,1-1 0,0 0 0,9 8 0,-14-15 0,0 0 0,0 0 0,1 0 0,-1-1 0,1 1 0,-1-1 0,1 0 0,0 0 0,0 0 0,-1 0 0,1 0 0,0 0 0,0-1 0,0 1 0,0-1 0,0 0 0,0 0 0,0 0 0,0 0 0,0-1 0,0 1 0,-1-1 0,1 1 0,4-3 0,4-2 0,0 0 0,-1-1 0,1 0 0,-1-1 0,0 0 0,-1-1 0,0 0 0,0 0 0,-1-1 0,9-11 0,12-18 0,27-47 0,-55 84 0,33-57 0,-3-2 0,-2-2 0,-3 0 0,-2-2 0,-4 0 0,-2-1 0,14-102 0,-18 64 0,-1-3 0,34-126 0,-43 219 0,0 1 0,0-1 0,1 1 0,1 1 0,0-1 0,1 1 0,0 0 0,10-11 0,-14 18 0,1 0 0,0 0 0,0 0 0,0 1 0,0 0 0,0-1 0,1 2 0,-1-1 0,1 0 0,0 1 0,0 0 0,0 0 0,0 0 0,0 1 0,1 0 0,-1 0 0,0 0 0,1 1 0,-1-1 0,0 1 0,1 1 0,6 0 0,7 4 0,-1 1 0,1 1 0,-1 0 0,-1 1 0,1 1 0,-1 1 0,-1 0 0,0 2 0,0 0 0,-1 0 0,15 18 0,-22-22 0,-1 1 0,0 1 0,-1-1 0,0 1 0,-1 0 0,0 1 0,0-1 0,4 16 0,19 94 0,-26-111 0,17 122 0,3 163 0,-14-144 0,-3 50 0,-2-46 0,-2-122 0,1-1 0,2 1 0,1-1 0,10 33 0,-14-60 0,1 1 0,0-1 0,0 0 0,0 0 0,0 1 0,0-2 0,1 1 0,0 0 0,0 0 0,0-1 0,0 0 0,1 1 0,-1-1 0,1-1 0,0 1 0,-1 0 0,1-1 0,1 0 0,-1 0 0,0 0 0,0 0 0,1-1 0,-1 0 0,1 0 0,-1 0 0,1 0 0,0-1 0,-1 1 0,1-1 0,0 0 0,-1-1 0,1 1 0,-1-1 0,1 0 0,-1 0 0,1-1 0,-1 1 0,1-1 0,-1 0 0,0 0 0,0 0 0,5-4 0,4-4 0,0 0 0,-1-1 0,0 0 0,-1-1 0,0 0 0,-1-1 0,0 0 0,11-20 0,3-14 0,24-60 0,49-194 0,-62 177 0,43-187 0,-7 22 0,-34 172-682,85-188-1,-105 270-6143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31:5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58 24575,'0'-1'0,"-1"0"0,1 0 0,-1-1 0,1 1 0,-1 0 0,1 0 0,-1 1 0,1-1 0,-1 0 0,0 0 0,0 0 0,1 0 0,-1 0 0,0 1 0,0-1 0,0 0 0,0 1 0,0-1 0,0 1 0,0-1 0,0 1 0,0-1 0,-1 1 0,-30-10 0,27 9 0,-41-9 0,0 3 0,0 1 0,-1 2 0,1 3 0,-82 7 0,119-4 0,1 0 0,-1 0 0,1 1 0,0 0 0,0 0 0,0 1 0,1-1 0,-1 2 0,1-1 0,0 1 0,0 1 0,1-1 0,-1 1 0,-8 11 0,-1 1 0,1 1 0,1 1 0,1 0 0,-10 22 0,12-20 0,1 1 0,2 1 0,0 0 0,2 0 0,0 0 0,-2 29 0,4-7 0,2 0 0,5 66 0,-2-97 0,2 0 0,-1-1 0,2 1 0,0-1 0,0 0 0,2 0 0,-1 0 0,2-1 0,12 20 0,-13-24 0,0 0 0,1 0 0,0-1 0,1 0 0,0 0 0,0-1 0,1 0 0,0-1 0,0 1 0,0-2 0,1 1 0,0-1 0,16 5 0,51 21 0,-50-19 0,46 13 0,-63-23 0,0 0 0,0 0 0,0-1 0,0 0 0,0-1 0,0 0 0,1-1 0,15-3 0,-7 0 0,-1-2 0,0-1 0,0 0 0,0-1 0,-1-1 0,30-21 0,-11 4 0,60-59 0,-90 79 0,0-1 0,0 0 0,-1 0 0,0 0 0,-1-1 0,0 0 0,0 0 0,0 0 0,-1 0 0,-1-1 0,1 1 0,-1-1 0,1-15 0,-1-7 0,-1-1 0,-4-47 0,-1 22 0,3-52 0,-2-54 0,2 159 3,1 1-1,0 0 0,-1 0 1,0-1-1,0 1 1,0 0-1,0 0 1,0 0-1,0 0 0,-1 0 1,0 0-1,1 1 1,-1-1-1,0 0 0,-1 1 1,1-1-1,-4-2 1,-1 0-49,-1 0 1,0 0 0,0 1 0,-15-6-1,-10-5-1136,15 6-5644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1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1 24575,'-27'0'0,"1"0"0,-1 2 0,1 1 0,-1 2 0,-37 10 0,57-13 0,1 0 0,-1 0 0,1 1 0,0 0 0,-1 1 0,1-1 0,1 1 0,-1 0 0,1 1 0,-1-1 0,1 1 0,0 0 0,1 1 0,0-1 0,-1 1 0,2-1 0,-1 1 0,1 1 0,-1-1 0,2 0 0,-1 1 0,1-1 0,0 1 0,0 0 0,-1 11 0,0 34 0,6 87 0,1-34 0,-4-89 0,1 0 0,0 1 0,5 23 0,-4-33 0,0-1 0,0 0 0,0 0 0,1 0 0,0-1 0,0 1 0,0-1 0,1 1 0,0-1 0,0 0 0,0 0 0,5 4 0,-2-4 0,-1 0 0,0 0 0,1 0 0,0-1 0,0 0 0,1-1 0,-1 1 0,1-1 0,-1-1 0,9 3 0,2-2 0,0-1 0,0-1 0,27 0 0,119-1 0,110-4 0,-271 4 0,1 0 0,-1-1 0,1 1 0,-1-1 0,1 0 0,-1 0 0,0 0 0,1 0 0,-1 0 0,0-1 0,0 1 0,0-1 0,0 0 0,5-4 0,-5 2 0,-1 1 0,1 0 0,-1-1 0,0 1 0,0-1 0,-1 1 0,1-1 0,-1 0 0,1 0 0,-1 0 0,-1 0 0,1 0 0,0-4 0,4-60 0,-3 0 0,-6-68 0,0 11 0,4 119-5,-1 1 0,1-1-1,-1 0 1,0 0-1,-1 0 1,1 1 0,-1-1-1,0 1 1,-1-1 0,1 1-1,-1 0 1,0 0 0,0 0-1,-5-5 1,3 4 27,-2 0 0,1 0 1,-1 0-1,0 1 0,0 0 0,0 0 1,-1 1-1,-13-6 0,0 2-234,-1 1 0,0 1 0,0 1-1,-1 1 1,0 1 0,-33 0 0,27 3-6614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19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0 24575,'-5'0'0,"-9"5"0,-3 5 0,-3 10 0,-3 15 0,-6 10 0,-2 2 0,-5 11 0,4-1 0,7-5 0,8-2 0,2-6 0,4-6 0,-1-9 0,2-10-8191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2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24575,'1'-2'0,"0"1"0,1 0 0,-1 0 0,0-1 0,1 1 0,0 1 0,-1-1 0,1 0 0,-1 0 0,1 0 0,0 1 0,-1-1 0,1 1 0,0-1 0,0 1 0,0 0 0,-1 0 0,1 0 0,0 0 0,0 0 0,0 0 0,-1 0 0,1 1 0,0-1 0,0 1 0,-1-1 0,1 1 0,0 0 0,-1-1 0,1 1 0,0 0 0,-1 0 0,1 0 0,-1 0 0,0 0 0,1 1 0,-1-1 0,0 0 0,2 3 0,3 4 0,0-1 0,0 1 0,-1 0 0,0 1 0,0-1 0,3 12 0,80 182 0,-63-146 60,23 77 0,-39-101-431,-1 1-1,-1-1 1,4 68 0,-12-63-6455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2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24575,'8'0'0,"8"0"0,10 0 0,5 0 0,6 0 0,5 0 0,0 0 0,-2 0 0,0 0 0,-2 0 0,-3-4 0,-8-2-8191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2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5 24575,'-3'-5'0,"-4"10"0,-5 12 0,-125 242 0,27-46 0,77-151 0,-31 82 0,52-118 0,4-19-1365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2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24575,'4'0'0,"4"0"0,0-1 0,0 1 0,0 1 0,0-1 0,-1 1 0,1 1 0,0-1 0,0 1 0,-1 1 0,1-1 0,-1 1 0,0 1 0,7 4 0,13 11 0,-2 1 0,-1 1 0,0 1 0,-2 1 0,-1 1 0,0 2 0,20 33 0,-27-37 0,-2-1 0,0 2 0,-2-1 0,-1 2 0,0-1 0,-2 1 0,0 0 0,-2 1 0,4 48 0,-10-33 0,-2 0 0,-12 60 0,11-76 0,4-19-80,-1-1 0,0 1-1,0 0 1,0-1 0,0 1-1,-1-1 1,0 1 0,0-1-1,0 0 1,0 0 0,-1 0 0,1 0-1,-1 0 1,0 0 0,0-1-1,-5 5 1,-8 1-6746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2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24575,'4'0'0,"15"0"0,13 0 0,14 0 0,9 0 0,3 0 0,-4 0 0,-7 0 0,-6 0 0,-6 0 0,-1-9 0,-1-3 0,-2-4 0,-2 1 0,-5 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2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56 24575,'0'-2'0,"0"0"0,-1 0 0,1 0 0,-1 0 0,1 0 0,-1 0 0,0 1 0,0-1 0,0 0 0,0 0 0,0 1 0,0-1 0,0 1 0,-1-1 0,1 1 0,-1-1 0,1 1 0,-1 0 0,1 0 0,-1-1 0,0 1 0,1 0 0,-1 1 0,0-1 0,0 0 0,0 0 0,0 1 0,-3-1 0,-8-2 0,0 0 0,0 1 0,-16 0 0,22 2 0,-9-2 0,0 1 0,0-1 0,0 2 0,0 0 0,0 2 0,-20 2 0,33-3 0,-1 0 0,1 0 0,-1 0 0,1 1 0,0-1 0,-1 1 0,1 0 0,0 0 0,0 0 0,0 0 0,0 1 0,1-1 0,-1 1 0,0-1 0,1 1 0,0 0 0,0 0 0,0 0 0,0 0 0,0 1 0,1-1 0,-1 0 0,1 1 0,0-1 0,0 1 0,0-1 0,1 1 0,-1 4 0,-2 39 0,2 1 0,8 75 0,-7-120 0,0 0 0,0 0 0,1 0 0,-1 0 0,1 0 0,0 0 0,0 0 0,0-1 0,1 1 0,-1 0 0,0 0 0,1-1 0,0 1 0,0-1 0,0 0 0,0 1 0,0-1 0,0 0 0,0 0 0,1 0 0,-1 0 0,1-1 0,0 1 0,-1-1 0,1 1 0,0-1 0,0 0 0,4 1 0,7 0 0,-1 0 0,1-1 0,-1 0 0,1-1 0,17-2 0,-1 0 0,163-2-1365,-160 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2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24575,'-4'0'0,"-1"0"0,1 1 0,-1-1 0,1 1 0,-1 0 0,1 1 0,-1-1 0,1 1 0,0-1 0,0 1 0,0 1 0,0-1 0,0 0 0,1 1 0,-1 0 0,1 0 0,-1 0 0,1 0 0,0 1 0,0-1 0,1 1 0,-1 0 0,1-1 0,-1 1 0,1 0 0,0 1 0,-2 7 0,1 0 0,1 0 0,0 0 0,0 0 0,1 0 0,1 0 0,0 0 0,3 22 0,-2-30 0,0 1 0,0-1 0,1 1 0,-1-1 0,1 0 0,0 0 0,0 0 0,0 0 0,0 0 0,1 0 0,0 0 0,0-1 0,0 0 0,0 1 0,0-1 0,1 0 0,-1 0 0,1-1 0,0 1 0,0-1 0,0 0 0,0 0 0,6 2 0,-5-2 0,1 0 0,0 0 0,0-1 0,0 0 0,0 0 0,0 0 0,0-1 0,0 0 0,0 0 0,0-1 0,0 0 0,0 0 0,0 0 0,9-3 0,-8 0 0,0 1 0,-1-1 0,1 0 0,-1-1 0,0 1 0,-1-1 0,1-1 0,-1 1 0,0-1 0,0 0 0,5-7 0,-4 4 0,1 0 0,-1-1 0,-1 0 0,0 0 0,7-18 0,-11 26 0,-1-1 0,1 1 0,-1-1 0,1 1 0,-1-1 0,0 1 0,0-1 0,0 0 0,0 1 0,0-1 0,0 1 0,-1-1 0,1 1 0,-1-1 0,0 1 0,0 0 0,0-1 0,0 1 0,0 0 0,-1-1 0,1 1 0,0 0 0,-1 0 0,0 0 0,1 0 0,-1 1 0,0-1 0,0 0 0,0 1 0,-4-3 0,-3 0 21,0 0 0,0 0-1,0 1 1,-1 0 0,-15-2 0,-22-8-1511,22 3-5336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2:5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4125 1147 24575,'-71'-86'0,"-142"-165"0,-136-144 0,297 345 0,-1 3 0,-3 2 0,-1 2 0,-2 3 0,-87-44 0,107 65 0,0 2 0,-2 2 0,1 2 0,-1 1 0,-1 2 0,-67-7 0,-437 14 0,316 9 0,47-7 0,-110 4 0,261-1 0,-1 2 0,1 1 0,0 2 0,0 0 0,0 3 0,-58 25 0,31-5 0,2 2 0,-79 57 0,-90 51 0,138-90 0,-7 7 0,-168 93 0,131-71 134,32-18-1633,74-47-5327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29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24575,'3'0'0,"8"0"0,-1 0 0,0 0 0,0 1 0,0 1 0,11 2 0,-19-3 0,1 0 0,0 0 0,0 1 0,0-1 0,-1 1 0,1-1 0,-1 1 0,1 0 0,-1 0 0,1 0 0,-1 0 0,0 1 0,0-1 0,0 0 0,-1 1 0,1 0 0,-1-1 0,1 1 0,-1 0 0,2 6 0,7 30 0,-1 0 0,-2 1 0,2 54 0,-10-122 0,0 13 0,1 1 0,0-1 0,1 0 0,1 1 0,0 0 0,1-1 0,0 1 0,1 0 0,9-20 0,0 9 0,2 1 0,19-26 0,-29 42 0,1 1 0,0 0 0,0 0 0,1 1 0,0 0 0,0 0 0,1 0 0,-1 1 0,1 0 0,14-6 0,-20 11 0,-1-1 0,0 1 0,1-1 0,-1 1 0,1 0 0,0-1 0,-1 1 0,1 0 0,-1 0 0,1 0 0,-1 1 0,1-1 0,-1 0 0,1 1 0,-1-1 0,1 0 0,-1 1 0,1 0 0,-1-1 0,0 1 0,1 0 0,-1 0 0,0 0 0,0 0 0,1 0 0,-1 0 0,0 0 0,0 0 0,0 0 0,0 0 0,0 1 0,-1-1 0,1 0 0,0 1 0,0 2 0,3 5 0,-1 1 0,0-1 0,-1 1 0,2 15 0,-2-9 0,16 80-1365,-10-70-5461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3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24575,'0'9'0,"0"25"0,0 15 0,0 13 0,0 9 0,0 1 0,0-7 0,0-2 0,0 2 0,0-1 0,4 2 0,7-7 0,0-8 0,-1-9 0,-2-6 0,1-6 0,0-8-8191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3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24575,'5'0'0,"5"0"0,6 0 0,4 0 0,3 0 0,3 0 0,1 0 0,0 0 0,8-9 0,0-2-8191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3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1 512 24575,'2'-29'0,"2"0"0,0 0 0,2 0 0,2 1 0,0 0 0,13-27 0,-9 26 0,-2-2 0,-1 1 0,-1-1 0,6-52 0,-14 77 0,-1 0 0,1 0 0,-1 0 0,0 0 0,-1 0 0,1 0 0,-5-10 0,5 15 0,1 0 0,0 0 0,-1 0 0,1-1 0,-1 1 0,1 0 0,-1 0 0,0 0 0,1 0 0,-1 0 0,0 0 0,0 0 0,0 0 0,0 0 0,0 1 0,0-1 0,0 0 0,0 1 0,0-1 0,0 0 0,0 1 0,0-1 0,0 1 0,-1 0 0,1-1 0,0 1 0,0 0 0,0 0 0,-1-1 0,1 1 0,0 0 0,0 0 0,-1 1 0,1-1 0,0 0 0,0 0 0,-1 1 0,1-1 0,0 0 0,0 1 0,0-1 0,0 1 0,-3 1 0,2 0 0,0-1 0,0 1 0,1 0 0,-1 0 0,0 0 0,0 0 0,1 0 0,0 0 0,-1 1 0,1-1 0,0 0 0,0 1 0,0-1 0,0 1 0,1-1 0,-1 1 0,1 0 0,-1-1 0,1 1 0,0 0 0,0-1 0,0 1 0,0-1 0,1 5 0,1 2 0,0-1 0,0 1 0,1-1 0,0 0 0,0 0 0,6 10 0,15 21 0,46 55 0,-17-25 0,-32-39-455,2-1 0,49 50 0,-49-59-6371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3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20 660 24575,'-1'15'0,"-1"-1"0,-5 26 0,-3 22 0,10-55 0,0 1 0,1-1 0,-1 1 0,1 0 0,1-1 0,-1 0 0,1 1 0,1-1 0,0 0 0,-1 0 0,9 13 0,-9-17 0,0 0 0,0 0 0,0-1 0,1 0 0,-1 1 0,1-1 0,-1 0 0,1 0 0,0 0 0,0 0 0,0-1 0,0 1 0,0-1 0,0 0 0,0 0 0,0 0 0,1 0 0,-1 0 0,0-1 0,1 1 0,-1-1 0,1 0 0,-1 0 0,0 0 0,1-1 0,-1 1 0,0-1 0,0 0 0,5-1 0,-5 1 0,0 0 0,-1 0 0,1 0 0,-1 0 0,1 0 0,-1 0 0,1-1 0,-1 1 0,0-1 0,0 1 0,0-1 0,0 0 0,0 0 0,0 0 0,0 0 0,-1 0 0,1-1 0,-1 1 0,1 0 0,-1-1 0,0 1 0,2-6 0,-2-1 0,0 1 0,0-1 0,-1 0 0,0 1 0,-2-17 0,1 18 0,0 0 0,1 1 0,-1-1 0,2 0 0,-1 0 0,0 0 0,1 1 0,1-1 0,-1 0 0,1 1 0,3-10 0,9-3 0,0 0 0,2 1 0,0 1 0,1 1 0,33-27 0,-4 4 0,-21 17 0,124-118 0,-114 105 0,-1-3 0,29-43 0,-56 70 0,0-1 0,-1 0 0,0 0 0,-1-1 0,0 1 0,4-18 0,-7 23 0,-1-1 0,0 1 0,0-1 0,0 1 0,-1-1 0,0 1 0,0-1 0,-1 1 0,0-1 0,-1 1 0,1-1 0,-5-9 0,6 16 0,-1-1 0,1 1 0,-1-1 0,0 1 0,0 0 0,0 0 0,1-1 0,-1 1 0,0 0 0,-1 0 0,1 0 0,0 0 0,0 0 0,0 0 0,-1 0 0,1 0 0,0 1 0,-1-1 0,1 0 0,-1 1 0,1-1 0,-3 0 0,1 1 0,0 0 0,0 1 0,0-1 0,0 0 0,0 1 0,1-1 0,-1 1 0,0 0 0,0 0 0,1 0 0,-5 2 0,-4 4 0,-1 1 0,1 0 0,-19 18 0,-1 2 0,1 2 0,2 2 0,-46 64 0,63-79 0,1-1 0,1 2 0,1-1 0,0 2 0,2-1 0,0 1 0,1-1 0,0 2 0,2-1 0,-2 32 0,4-27 0,-1 30 0,9 88 0,-5-129-44,1 0 0,0-1 0,1 0 0,0 1 0,1-1 0,0-1 0,1 1 0,0-1 0,1 0 0,0 0 0,1-1 0,0 0 0,1 0 0,0-1 0,0 0 0,1-1 0,0 0-1,0 0 1,1-1 0,0-1 0,0 0 0,1 0 0,0-1 0,0 0 0,0-1 0,1-1 0,-1 0 0,1 0 0,0-2 0,15 1 0,-5-2-6782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4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4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4:5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 24575,'-32'1'0,"-44"9"0,7-1 0,51-8 0,0 2 0,0 0 0,1 0 0,-1 2 0,1 0 0,0 1 0,-21 11 0,31-13 0,-1 0 0,1 1 0,0-1 0,1 2 0,-1-1 0,1 1 0,0 0 0,0 0 0,1 1 0,0-1 0,0 1 0,1 0 0,-1 1 0,2-1 0,-1 1 0,1 0 0,-4 13 0,2 10 0,2 0 0,1 0 0,2 0 0,1 0 0,6 42 0,-6-63 0,0-3 0,1-1 0,-1 0 0,1 0 0,1 0 0,-1 0 0,1 0 0,0-1 0,0 1 0,0-1 0,1 0 0,0 0 0,0 0 0,0 0 0,1-1 0,-1 1 0,1-1 0,7 4 0,10 7 0,1-1 0,42 18 0,-54-27 0,11 4 0,1-1 0,0-2 0,0 0 0,1-1 0,25 1 0,-21-2 0,-19-3 0,0 0 0,1-1 0,-1 0 0,1-1 0,-1 0 0,0 0 0,0-1 0,1-1 0,-1 1 0,-1-1 0,1-1 0,0 0 0,-1 0 0,0 0 0,0-1 0,0-1 0,0 1 0,-1-1 0,0 0 0,0-1 0,-1 0 0,0 0 0,0 0 0,0-1 0,-1 0 0,0 0 0,-1 0 0,0 0 0,0-1 0,0 0 0,-1 0 0,2-10 0,0-9 0,-1 0 0,-1-1 0,-1 1 0,-2-1 0,-1 1 0,-1-1 0,-7-35 0,5 52-91,0-1 0,-1 1 0,0 1 0,-1-1 0,0 1 0,-1 0 0,0 0 0,-1 1 0,0 0 0,-1 0 0,0 1 0,0 0 0,-1 0 0,-16-10 0,3 3-6735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0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24575,'-1'24'0,"-1"-1"0,-7 32 0,3-28 0,-1 34 0,5-44 0,-1 1 0,-1-1 0,0 0 0,-1-1 0,-1 1 0,-11 21 0,8-18 0,1 0 0,1 1 0,-8 36 0,11-41-273,0-1 0,-1 1 0,-1-1 0,-13 25 0,4-9-6553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0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24575,'7'0'0,"0"1"0,-1 0 0,1 1 0,-1 0 0,0 0 0,1 0 0,-1 0 0,0 1 0,0 0 0,0 1 0,-1-1 0,1 1 0,-1 0 0,9 8 0,5 8 0,-1 0 0,20 27 0,-32-40 0,5 10 0,0 1 0,0 1 0,-2 0 0,12 32 0,14 30 0,-26-62 0,-1 0 0,6 24 0,-8-24 0,1 0 0,14 29 0,12 18-1365,-18-31-5461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2:51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 24575,'0'0'0,"-1"0"0,0-1 0,0 1 0,1 0 0,-1 0 0,0-1 0,0 1 0,0 0 0,1 0 0,-1 0 0,0 0 0,0 0 0,1 0 0,-1 0 0,0 1 0,0-1 0,0 0 0,1 0 0,-1 1 0,0-1 0,1 0 0,-1 1 0,0-1 0,1 1 0,-1-1 0,0 1 0,1-1 0,-1 1 0,1-1 0,-1 1 0,1-1 0,-1 1 0,1 0 0,-1 0 0,-22 29 0,20-26 0,-26 40 0,1 1 0,3 1 0,-21 51 0,44-93 0,0 1 0,0 0 0,1-1 0,0 1 0,0 0 0,0 0 0,-1 8 0,3-11 0,-1 0 0,0 0 0,1 0 0,-1 0 0,1 0 0,-1 0 0,1-1 0,0 1 0,0 0 0,0 0 0,0-1 0,0 1 0,0 0 0,0-1 0,0 1 0,1-1 0,-1 1 0,1-1 0,-1 0 0,1 0 0,-1 0 0,4 2 0,3 1 0,0 0 0,1 0 0,0-1 0,0 0 0,0-1 0,18 4 0,61 0 0,-61-5 0,496 0-29,-328-4-1307,-134 3-5490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0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24575,'5'0'0,"5"0"0,6 0 0,4 0 0,8 0 0,4 0 0,0-4 0,4-2 0,0 0 0,3-7 0,-1-2 0,-2 2 0,-4 3 0,-6 4-8191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0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24575,'2'67'0,"12"80"0,-12-129 0,1 0 0,0 0 0,1 0 0,1-1 0,1 0 0,1 0 0,10 21 0,-7-22-113,28 56 360,-36-66-397,1 0 0,-1 1 0,0-1 0,-1 1 0,0-1 1,0 1-1,0-1 0,-1 1 0,0 10 0,-3 1-6676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25:1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24575,'18'1'0,"0"0"0,0 1 0,0 1 0,0 0 0,0 2 0,-1 0 0,0 0 0,18 10 0,-9-2 0,0 2 0,-1 1 0,-1 0 0,26 25 0,-31-26 0,-2 1 0,0 1 0,16 20 0,-27-27 0,1-1 0,-2 1 0,1 0 0,-1 0 0,-1 1 0,0 0 0,0-1 0,3 17 0,-2 11 0,-1 0 0,-1 0 0,-2 1 0,-9 74 0,7-108 0,0 1 0,0-1 0,-1 1 0,0-1 0,1 0 0,-2 0 0,1 1 0,-1-1 0,0-1 0,0 1 0,0 0 0,0-1 0,-1 0 0,0 1 0,0-2 0,0 1 0,-1 0 0,1-1 0,-1 0 0,1 0 0,-1 0 0,-8 3 0,-8 2 0,-1 0 0,0-2 0,0 0 0,-28 2 0,22-3 0,-4-1-285,0-1-1,-38-2 1,60-1-224,-21 0-6317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35:0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1:35:0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3:0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0 24575,'-12'1'0,"1"-1"0,-1 1 0,0 1 0,1 1 0,0-1 0,-1 2 0,1-1 0,0 1 0,-14 9 0,6-3 0,2 2 0,0 0 0,0 1 0,-20 20 0,21-17 0,-8 6 0,-38 47 0,55-60 0,1-1 0,1 1 0,0 1 0,0-1 0,1 1 0,0-1 0,0 1 0,1 0 0,-3 20 0,2 52 0,5-66 0,-1 1 0,-1 0 0,-1-1 0,0 1 0,-1-1 0,-7 23 0,8-35-65,1-1 0,-1 0 0,1 0 0,-1-1 0,0 1 0,0 0 0,0-1 0,0 1 0,-1-1 0,1 1 0,-1-1 0,1 0 0,-1 0 0,0-1 0,0 1 0,0 0 0,0-1 0,0 0 0,0 1 0,-7 0 0,-11 2-6761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3:01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24575,'-4'0'0,"-3"4"0,-3 7 0,-5 5 0,1 4 0,-3-1 0,-2 5 0,-7 12 0,-3 4 0,-1 4 0,-1 3 0,2-6 0,5-10-8191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3:0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7:4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2:39:0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533D8-0E98-4189-8902-B116DDE2DD0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A233-2922-4FEB-BC4C-408E361A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CA233-2922-4FEB-BC4C-408E361A6FA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5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CityBoysSoft Book" panose="020F05030305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CityBoysSoft Book" panose="020F05030305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ityBoysSoft Book" panose="020F0503030503020204" pitchFamily="34" charset="0"/>
              </a:defRPr>
            </a:lvl1pPr>
          </a:lstStyle>
          <a:p>
            <a:fld id="{AB46277E-1D56-4F20-B95D-108C082A698D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ityBoysSoft Book" panose="020F050303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CityBoysSoft Book" panose="020F0503030503020204" pitchFamily="34" charset="0"/>
              </a:defRPr>
            </a:lvl1pPr>
          </a:lstStyle>
          <a:p>
            <a:fld id="{965748AE-573D-4C37-BE44-E0319E992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3D97-D49D-4246-8E4B-34D5B9A76678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A091-E74D-4D58-93AA-E18869F9DDD5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5FDF-5694-4043-B386-8236201F33CC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C86-0E54-4275-BFCC-866399908024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C058-E786-4A46-8EB8-C4C834D51212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ED9E-B8D6-45C0-9F85-2558FCFB441E}" type="datetime1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3BA-C4D3-493B-8F8B-4880F7A1E0BB}" type="datetime1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D3DE-7E4B-4CBF-B1DE-575A920EC876}" type="datetime1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4C5-421D-4553-AACF-F3E4F1F019C6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D037-14A2-49B5-8583-FD9F3317089D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E08E-FC19-4901-9EBF-23AA455FF2AD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C00000"/>
                </a:solidFill>
              </a:defRPr>
            </a:lvl1pPr>
          </a:lstStyle>
          <a:p>
            <a:fld id="{965748AE-573D-4C37-BE44-E0319E992E03}" type="slidenum">
              <a:rPr lang="en-US" smtClean="0"/>
              <a:pPr/>
              <a:t>‹#›</a:t>
            </a:fld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customXml" Target="../ink/ink42.xml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customXml" Target="../ink/ink40.xml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8.png"/><Relationship Id="rId18" Type="http://schemas.openxmlformats.org/officeDocument/2006/relationships/customXml" Target="../ink/ink8.xml"/><Relationship Id="rId3" Type="http://schemas.openxmlformats.org/officeDocument/2006/relationships/image" Target="../media/image22.png"/><Relationship Id="rId21" Type="http://schemas.openxmlformats.org/officeDocument/2006/relationships/customXml" Target="../ink/ink10.xml"/><Relationship Id="rId7" Type="http://schemas.openxmlformats.org/officeDocument/2006/relationships/image" Target="../media/image25.png"/><Relationship Id="rId12" Type="http://schemas.openxmlformats.org/officeDocument/2006/relationships/customXml" Target="../ink/ink5.xml"/><Relationship Id="rId17" Type="http://schemas.openxmlformats.org/officeDocument/2006/relationships/image" Target="../media/image30.png"/><Relationship Id="rId25" Type="http://schemas.openxmlformats.org/officeDocument/2006/relationships/customXml" Target="../ink/ink14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tags" Target="../tags/tag6.xml"/><Relationship Id="rId6" Type="http://schemas.openxmlformats.org/officeDocument/2006/relationships/customXml" Target="../ink/ink2.xml"/><Relationship Id="rId11" Type="http://schemas.openxmlformats.org/officeDocument/2006/relationships/image" Target="../media/image27.png"/><Relationship Id="rId24" Type="http://schemas.openxmlformats.org/officeDocument/2006/relationships/customXml" Target="../ink/ink13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customXml" Target="../ink/ink12.xml"/><Relationship Id="rId10" Type="http://schemas.openxmlformats.org/officeDocument/2006/relationships/customXml" Target="../ink/ink4.xml"/><Relationship Id="rId19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customXml" Target="../ink/ink6.xml"/><Relationship Id="rId22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20.xml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18.xml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34" Type="http://schemas.openxmlformats.org/officeDocument/2006/relationships/customXml" Target="../ink/ink36.xml"/><Relationship Id="rId7" Type="http://schemas.openxmlformats.org/officeDocument/2006/relationships/image" Target="../media/image41.png"/><Relationship Id="rId12" Type="http://schemas.openxmlformats.org/officeDocument/2006/relationships/customXml" Target="../ink/ink25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7.png"/><Relationship Id="rId2" Type="http://schemas.openxmlformats.org/officeDocument/2006/relationships/image" Target="../media/image38.png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43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33.xml"/><Relationship Id="rId10" Type="http://schemas.openxmlformats.org/officeDocument/2006/relationships/customXml" Target="../ink/ink24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" Type="http://schemas.openxmlformats.org/officeDocument/2006/relationships/customXml" Target="../ink/ink21.xml"/><Relationship Id="rId9" Type="http://schemas.openxmlformats.org/officeDocument/2006/relationships/image" Target="../media/image42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51.png"/><Relationship Id="rId30" Type="http://schemas.openxmlformats.org/officeDocument/2006/relationships/customXml" Target="../ink/ink34.xml"/><Relationship Id="rId35" Type="http://schemas.openxmlformats.org/officeDocument/2006/relationships/image" Target="../media/image54.jpeg"/><Relationship Id="rId8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4269C4-4204-4F6F-84E8-9DD11B4D035B}"/>
              </a:ext>
            </a:extLst>
          </p:cNvPr>
          <p:cNvSpPr/>
          <p:nvPr/>
        </p:nvSpPr>
        <p:spPr>
          <a:xfrm>
            <a:off x="505098" y="1349828"/>
            <a:ext cx="8133804" cy="1454331"/>
          </a:xfrm>
          <a:prstGeom prst="roundRect">
            <a:avLst/>
          </a:prstGeom>
          <a:solidFill>
            <a:srgbClr val="1A3F7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ityBoysSoft Book" panose="020F0503030503020204" pitchFamily="34" charset="0"/>
              </a:rPr>
              <a:t>Channel Multiplexing Techniques: </a:t>
            </a:r>
            <a:r>
              <a:rPr lang="en-US" sz="2800" b="1" dirty="0">
                <a:latin typeface="CityBoysSoft Book" panose="020F0503030503020204" pitchFamily="34" charset="0"/>
              </a:rPr>
              <a:t>OFDM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DE436-0D96-4C16-B25B-2CE433165873}"/>
              </a:ext>
            </a:extLst>
          </p:cNvPr>
          <p:cNvSpPr txBox="1"/>
          <p:nvPr/>
        </p:nvSpPr>
        <p:spPr>
          <a:xfrm>
            <a:off x="2132967" y="4053842"/>
            <a:ext cx="4878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ityBoysSoft Book" panose="020F0503030503020204" pitchFamily="34" charset="0"/>
              </a:rPr>
              <a:t>Tran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ityBoysSoft Book" panose="020F0503030503020204" pitchFamily="34" charset="0"/>
              </a:rPr>
              <a:t>Huu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ityBoysSoft Book" panose="020F0503030503020204" pitchFamily="34" charset="0"/>
              </a:rPr>
              <a:t> Ha and Do Hai 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D1BC8-1CF5-4028-AAFB-4D10FC99F0CC}"/>
              </a:ext>
            </a:extLst>
          </p:cNvPr>
          <p:cNvSpPr txBox="1"/>
          <p:nvPr/>
        </p:nvSpPr>
        <p:spPr>
          <a:xfrm>
            <a:off x="486426" y="5888300"/>
            <a:ext cx="456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Institute of Eng. and Tech. (</a:t>
            </a:r>
            <a:r>
              <a:rPr lang="en-US" dirty="0">
                <a:solidFill>
                  <a:srgbClr val="C00000"/>
                </a:solidFill>
              </a:rPr>
              <a:t>AVITECH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1CF02-06EA-4811-917F-CFE02706FFF7}"/>
              </a:ext>
            </a:extLst>
          </p:cNvPr>
          <p:cNvSpPr txBox="1"/>
          <p:nvPr/>
        </p:nvSpPr>
        <p:spPr>
          <a:xfrm>
            <a:off x="5296276" y="5888299"/>
            <a:ext cx="334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VNU - University of Eng. and Tech.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76431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Principle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828295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Opt. OFDM TX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674469" y="-10458"/>
            <a:ext cx="1779689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Opt. OFDM RX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5520644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Experiments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7366818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Conclusion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9</a:t>
            </a:fld>
            <a:endParaRPr lang="en-US">
              <a:latin typeface="CityBoysSoft Book" panose="020F05030305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48DAD-6A30-686E-03DC-2847EB7BC7E2}"/>
              </a:ext>
            </a:extLst>
          </p:cNvPr>
          <p:cNvSpPr txBox="1"/>
          <p:nvPr/>
        </p:nvSpPr>
        <p:spPr>
          <a:xfrm>
            <a:off x="222069" y="637955"/>
            <a:ext cx="8699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The output of the fiber-optic link passes through an optical IQ receiver consisting of 90 phase-shift and an array of photo-</a:t>
            </a:r>
            <a:r>
              <a:rPr lang="en-US" dirty="0" err="1">
                <a:latin typeface="CityBoysSoft Book" panose="020F0503030503020204" pitchFamily="34" charset="0"/>
                <a:cs typeface="Times New Roman" panose="02020603050405020304" pitchFamily="18" charset="0"/>
              </a:rPr>
              <a:t>dectectors</a:t>
            </a: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The I and Q branches of the IQ receiver output correspond to the real and imaginary parts of the OFDM data respectively.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Combining the real and imaginary parts, complex OFDM data is formed and the DFT of this data is computed using FFT, after serial-to-parallel conversion on each OFDM symbol.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CC910-53B9-82CB-9E14-A37E4528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894141"/>
            <a:ext cx="8141562" cy="29830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96B405-5D92-7247-5E20-59C93C2FD2DC}"/>
                  </a:ext>
                </a:extLst>
              </p14:cNvPr>
              <p14:cNvContentPartPr/>
              <p14:nvPr/>
            </p14:nvContentPartPr>
            <p14:xfrm>
              <a:off x="462894" y="3554633"/>
              <a:ext cx="230400" cy="23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96B405-5D92-7247-5E20-59C93C2FD2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254" y="3545993"/>
                <a:ext cx="24804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73A1FCE-2FBB-C786-DFD3-68B4BF25CFFB}"/>
              </a:ext>
            </a:extLst>
          </p:cNvPr>
          <p:cNvGrpSpPr/>
          <p:nvPr/>
        </p:nvGrpSpPr>
        <p:grpSpPr>
          <a:xfrm>
            <a:off x="2051574" y="3554633"/>
            <a:ext cx="198360" cy="220680"/>
            <a:chOff x="2051574" y="3554633"/>
            <a:chExt cx="19836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4074EF-9325-F172-BE03-D78F03CA6F18}"/>
                    </a:ext>
                  </a:extLst>
                </p14:cNvPr>
                <p14:cNvContentPartPr/>
                <p14:nvPr/>
              </p14:nvContentPartPr>
              <p14:xfrm>
                <a:off x="2051574" y="3563993"/>
                <a:ext cx="57240" cy="20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4074EF-9325-F172-BE03-D78F03CA6F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2574" y="3555353"/>
                  <a:ext cx="74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2F74DC-F160-6206-875B-A9E542AAE71A}"/>
                    </a:ext>
                  </a:extLst>
                </p14:cNvPr>
                <p14:cNvContentPartPr/>
                <p14:nvPr/>
              </p14:nvContentPartPr>
              <p14:xfrm>
                <a:off x="2108454" y="3554633"/>
                <a:ext cx="141480" cy="220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2F74DC-F160-6206-875B-A9E542AAE7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99454" y="3545993"/>
                  <a:ext cx="159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B95F74-0922-BE6E-378E-959915C75B79}"/>
                    </a:ext>
                  </a:extLst>
                </p14:cNvPr>
                <p14:cNvContentPartPr/>
                <p14:nvPr/>
              </p14:nvContentPartPr>
              <p14:xfrm>
                <a:off x="2080014" y="3668033"/>
                <a:ext cx="139320" cy="2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B95F74-0922-BE6E-378E-959915C75B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1374" y="3659393"/>
                  <a:ext cx="1569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0F4134-ABBE-511F-FBC1-4041C0ADDB17}"/>
              </a:ext>
            </a:extLst>
          </p:cNvPr>
          <p:cNvGrpSpPr/>
          <p:nvPr/>
        </p:nvGrpSpPr>
        <p:grpSpPr>
          <a:xfrm>
            <a:off x="4665174" y="3694673"/>
            <a:ext cx="171000" cy="271440"/>
            <a:chOff x="4665174" y="3694673"/>
            <a:chExt cx="17100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99A6BC-30E4-71CB-9CAC-D6FE8BA79761}"/>
                    </a:ext>
                  </a:extLst>
                </p14:cNvPr>
                <p14:cNvContentPartPr/>
                <p14:nvPr/>
              </p14:nvContentPartPr>
              <p14:xfrm>
                <a:off x="4665174" y="3741113"/>
                <a:ext cx="45000" cy="20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99A6BC-30E4-71CB-9CAC-D6FE8BA797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56174" y="3732473"/>
                  <a:ext cx="62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DBD5CE-2FCC-9F76-707F-EBB391A1B54F}"/>
                    </a:ext>
                  </a:extLst>
                </p14:cNvPr>
                <p14:cNvContentPartPr/>
                <p14:nvPr/>
              </p14:nvContentPartPr>
              <p14:xfrm>
                <a:off x="4665174" y="3694673"/>
                <a:ext cx="171000" cy="27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DBD5CE-2FCC-9F76-707F-EBB391A1B5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56174" y="368567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346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76431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Principle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828295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Opt. OFDM TX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674469" y="-10458"/>
            <a:ext cx="1779689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Opt. OFDM RX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5520644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Experiments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7366818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Conclusion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10</a:t>
            </a:fld>
            <a:endParaRPr lang="en-US">
              <a:latin typeface="CityBoysSoft Book" panose="020F05030305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48DAD-6A30-686E-03DC-2847EB7BC7E2}"/>
              </a:ext>
            </a:extLst>
          </p:cNvPr>
          <p:cNvSpPr txBox="1"/>
          <p:nvPr/>
        </p:nvSpPr>
        <p:spPr>
          <a:xfrm>
            <a:off x="222069" y="637955"/>
            <a:ext cx="869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Subcarrier Recovery: </a:t>
            </a:r>
            <a:r>
              <a:rPr lang="en-US" dirty="0">
                <a:solidFill>
                  <a:srgbClr val="C00000"/>
                </a:solidFill>
                <a:latin typeface="CityBoysSoft Book" panose="020F0503030503020204" pitchFamily="34" charset="0"/>
                <a:cs typeface="Times New Roman" panose="02020603050405020304" pitchFamily="18" charset="0"/>
              </a:rPr>
              <a:t>Channel dispersion, sampling timing offset</a:t>
            </a: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, phase noises.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  <a:latin typeface="CityBoysSoft Book" panose="020F0503030503020204" pitchFamily="34" charset="0"/>
                <a:cs typeface="Times New Roman" panose="02020603050405020304" pitchFamily="18" charset="0"/>
              </a:rPr>
              <a:t>Laser phase noise</a:t>
            </a: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 with linewidth ranging from 100 </a:t>
            </a:r>
            <a:r>
              <a:rPr lang="en-US" dirty="0" err="1">
                <a:latin typeface="CityBoysSoft Book" panose="020F0503030503020204" pitchFamily="34" charset="0"/>
                <a:cs typeface="Times New Roman" panose="02020603050405020304" pitchFamily="18" charset="0"/>
              </a:rPr>
              <a:t>KHz</a:t>
            </a: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 to several megahertz, which needs to be tracked on a per-symbol basis.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CC910-53B9-82CB-9E14-A37E4528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181497"/>
            <a:ext cx="8141562" cy="33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1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76431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Principle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828295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Opt. OFDM TX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674469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Opt. OFDM RX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5520644" y="-10458"/>
            <a:ext cx="1779689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</a:t>
            </a:r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Experiments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7366818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Conclusion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11</a:t>
            </a:fld>
            <a:endParaRPr lang="en-US">
              <a:latin typeface="CityBoysSoft Book" panose="020F05030305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E0C61-3992-7B40-D1F3-61EDF0AFC622}"/>
              </a:ext>
            </a:extLst>
          </p:cNvPr>
          <p:cNvSpPr txBox="1"/>
          <p:nvPr/>
        </p:nvSpPr>
        <p:spPr>
          <a:xfrm>
            <a:off x="182879" y="627017"/>
            <a:ext cx="8817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ityBoysSoft Book" panose="020F0503030503020204" pitchFamily="34" charset="0"/>
              <a:buChar char="–"/>
            </a:pP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Transmission of a 1-Tb/s OFDM super channel over 8000 km of SSMF link at a spectral efficiency of 3.1 bit/s/Hz has been demonstrated experimentally. </a:t>
            </a:r>
          </a:p>
          <a:p>
            <a:pPr algn="just"/>
            <a:endParaRPr lang="en-US" dirty="0">
              <a:latin typeface="CityBoysSoft Book" panose="020F0503030503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ityBoysSoft Book" panose="020F0503030503020204" pitchFamily="34" charset="0"/>
              <a:buChar char="–"/>
            </a:pP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The experimental demonstration of an 8-channel dense WDM transmission with a spectral efficiency of 7 bit/s/Hz using a 65.1-Gb/s coherent PDM-OFDM signal in each channel with 8-GHz channel spacing utilizing 32-QAM data on each subcarrier of an OFDM over a 240-km SSMF link has been carried out</a:t>
            </a:r>
          </a:p>
          <a:p>
            <a:pPr marL="285750" indent="-285750" algn="just">
              <a:buFont typeface="CityBoysSoft Book" panose="020F0503030503020204" pitchFamily="34" charset="0"/>
              <a:buChar char="–"/>
            </a:pPr>
            <a:endParaRPr lang="en-US" dirty="0">
              <a:latin typeface="CityBoysSoft Book" panose="020F0503030503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CityBoysSoft Book" panose="020F0503030503020204" pitchFamily="34" charset="0"/>
            </a:endParaRPr>
          </a:p>
          <a:p>
            <a:pPr algn="just"/>
            <a:endParaRPr lang="en-US" dirty="0">
              <a:latin typeface="CityBoysSoft Book" panose="020F05030305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57E036-AB23-DD0A-743E-1368CA2D8BD6}"/>
                  </a:ext>
                </a:extLst>
              </p14:cNvPr>
              <p14:cNvContentPartPr/>
              <p14:nvPr/>
            </p14:nvContentPartPr>
            <p14:xfrm>
              <a:off x="4487334" y="236015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7E036-AB23-DD0A-743E-1368CA2D8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694" y="23515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D847F-39DD-E20A-36B5-A8C0929F732D}"/>
                  </a:ext>
                </a:extLst>
              </p14:cNvPr>
              <p14:cNvContentPartPr/>
              <p14:nvPr/>
            </p14:nvContentPartPr>
            <p14:xfrm>
              <a:off x="-121746" y="440387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D847F-39DD-E20A-36B5-A8C0929F7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0386" y="43948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32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76431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Principle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828295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Opt. OFDM TX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674469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Opt. OFDM RX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5520644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Experiments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7366818" y="-10458"/>
            <a:ext cx="1779689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Conclusion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12</a:t>
            </a:fld>
            <a:endParaRPr lang="en-US">
              <a:latin typeface="CityBoysSoft Book" panose="020F05030305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80421-5AE7-D65E-FD12-B73F0285A36A}"/>
              </a:ext>
            </a:extLst>
          </p:cNvPr>
          <p:cNvSpPr txBox="1"/>
          <p:nvPr/>
        </p:nvSpPr>
        <p:spPr>
          <a:xfrm>
            <a:off x="401216" y="933062"/>
            <a:ext cx="7968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OFDM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5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7;p10">
            <a:extLst>
              <a:ext uri="{FF2B5EF4-FFF2-40B4-BE49-F238E27FC236}">
                <a16:creationId xmlns:a16="http://schemas.microsoft.com/office/drawing/2014/main" id="{2573D89D-4C8E-4630-8A29-3B7C7402C42A}"/>
              </a:ext>
            </a:extLst>
          </p:cNvPr>
          <p:cNvSpPr/>
          <p:nvPr/>
        </p:nvSpPr>
        <p:spPr>
          <a:xfrm>
            <a:off x="7320986" y="-276256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" name="Google Shape;478;p10">
            <a:extLst>
              <a:ext uri="{FF2B5EF4-FFF2-40B4-BE49-F238E27FC236}">
                <a16:creationId xmlns:a16="http://schemas.microsoft.com/office/drawing/2014/main" id="{A95709EA-2EDD-49B5-BF51-55A38FCA5B25}"/>
              </a:ext>
            </a:extLst>
          </p:cNvPr>
          <p:cNvSpPr/>
          <p:nvPr/>
        </p:nvSpPr>
        <p:spPr>
          <a:xfrm>
            <a:off x="-35374" y="5050906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" name="Google Shape;479;p10">
            <a:extLst>
              <a:ext uri="{FF2B5EF4-FFF2-40B4-BE49-F238E27FC236}">
                <a16:creationId xmlns:a16="http://schemas.microsoft.com/office/drawing/2014/main" id="{9193849B-764B-43ED-B3FF-FE1D4D3DB144}"/>
              </a:ext>
            </a:extLst>
          </p:cNvPr>
          <p:cNvSpPr/>
          <p:nvPr/>
        </p:nvSpPr>
        <p:spPr>
          <a:xfrm>
            <a:off x="8817948" y="5123604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" name="Google Shape;480;p10">
            <a:extLst>
              <a:ext uri="{FF2B5EF4-FFF2-40B4-BE49-F238E27FC236}">
                <a16:creationId xmlns:a16="http://schemas.microsoft.com/office/drawing/2014/main" id="{B9684A09-4D6A-4C2E-8AF0-BD4C0E8CA2D6}"/>
              </a:ext>
            </a:extLst>
          </p:cNvPr>
          <p:cNvSpPr/>
          <p:nvPr/>
        </p:nvSpPr>
        <p:spPr>
          <a:xfrm>
            <a:off x="8742973" y="5850620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" name="Google Shape;481;p10">
            <a:extLst>
              <a:ext uri="{FF2B5EF4-FFF2-40B4-BE49-F238E27FC236}">
                <a16:creationId xmlns:a16="http://schemas.microsoft.com/office/drawing/2014/main" id="{57E0EFD6-B76D-4539-9F03-A8047BA43814}"/>
              </a:ext>
            </a:extLst>
          </p:cNvPr>
          <p:cNvSpPr/>
          <p:nvPr/>
        </p:nvSpPr>
        <p:spPr>
          <a:xfrm>
            <a:off x="8360955" y="6190859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" name="Google Shape;482;p10">
            <a:extLst>
              <a:ext uri="{FF2B5EF4-FFF2-40B4-BE49-F238E27FC236}">
                <a16:creationId xmlns:a16="http://schemas.microsoft.com/office/drawing/2014/main" id="{769019D4-C6AA-4095-B0AB-60DDA649493D}"/>
              </a:ext>
            </a:extLst>
          </p:cNvPr>
          <p:cNvSpPr/>
          <p:nvPr/>
        </p:nvSpPr>
        <p:spPr>
          <a:xfrm>
            <a:off x="-58972" y="1506124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0" name="Google Shape;483;p10">
            <a:extLst>
              <a:ext uri="{FF2B5EF4-FFF2-40B4-BE49-F238E27FC236}">
                <a16:creationId xmlns:a16="http://schemas.microsoft.com/office/drawing/2014/main" id="{596D66A4-DE57-4243-9B8C-5E9288C57D64}"/>
              </a:ext>
            </a:extLst>
          </p:cNvPr>
          <p:cNvSpPr/>
          <p:nvPr/>
        </p:nvSpPr>
        <p:spPr>
          <a:xfrm>
            <a:off x="8052572" y="6509203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1" name="Google Shape;484;p10">
            <a:extLst>
              <a:ext uri="{FF2B5EF4-FFF2-40B4-BE49-F238E27FC236}">
                <a16:creationId xmlns:a16="http://schemas.microsoft.com/office/drawing/2014/main" id="{9100D103-6162-4391-A21F-854BBD8CD1FC}"/>
              </a:ext>
            </a:extLst>
          </p:cNvPr>
          <p:cNvSpPr/>
          <p:nvPr/>
        </p:nvSpPr>
        <p:spPr>
          <a:xfrm>
            <a:off x="8052577" y="5816270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2" name="Google Shape;485;p10">
            <a:extLst>
              <a:ext uri="{FF2B5EF4-FFF2-40B4-BE49-F238E27FC236}">
                <a16:creationId xmlns:a16="http://schemas.microsoft.com/office/drawing/2014/main" id="{FFCC1E32-BA27-4B38-A8D6-CFF0E0A9E6B6}"/>
              </a:ext>
            </a:extLst>
          </p:cNvPr>
          <p:cNvSpPr/>
          <p:nvPr/>
        </p:nvSpPr>
        <p:spPr>
          <a:xfrm>
            <a:off x="7430898" y="6557114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3" name="Google Shape;486;p10">
            <a:extLst>
              <a:ext uri="{FF2B5EF4-FFF2-40B4-BE49-F238E27FC236}">
                <a16:creationId xmlns:a16="http://schemas.microsoft.com/office/drawing/2014/main" id="{8AF0D392-DD3C-4F6D-A8B8-3EA0CF10F290}"/>
              </a:ext>
            </a:extLst>
          </p:cNvPr>
          <p:cNvSpPr/>
          <p:nvPr/>
        </p:nvSpPr>
        <p:spPr>
          <a:xfrm>
            <a:off x="8749725" y="6634068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4" name="Google Shape;487;p10">
            <a:extLst>
              <a:ext uri="{FF2B5EF4-FFF2-40B4-BE49-F238E27FC236}">
                <a16:creationId xmlns:a16="http://schemas.microsoft.com/office/drawing/2014/main" id="{C8EDCE62-1DC0-48CA-A1B2-41433D7B5AD4}"/>
              </a:ext>
            </a:extLst>
          </p:cNvPr>
          <p:cNvSpPr/>
          <p:nvPr/>
        </p:nvSpPr>
        <p:spPr>
          <a:xfrm>
            <a:off x="8522444" y="5684222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5" name="Google Shape;488;p10">
            <a:extLst>
              <a:ext uri="{FF2B5EF4-FFF2-40B4-BE49-F238E27FC236}">
                <a16:creationId xmlns:a16="http://schemas.microsoft.com/office/drawing/2014/main" id="{EEE67309-4BB6-4461-BABE-C35ED30A4BD0}"/>
              </a:ext>
            </a:extLst>
          </p:cNvPr>
          <p:cNvSpPr/>
          <p:nvPr/>
        </p:nvSpPr>
        <p:spPr>
          <a:xfrm>
            <a:off x="8829403" y="6267811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" name="Google Shape;489;p10">
            <a:extLst>
              <a:ext uri="{FF2B5EF4-FFF2-40B4-BE49-F238E27FC236}">
                <a16:creationId xmlns:a16="http://schemas.microsoft.com/office/drawing/2014/main" id="{4F86D70F-7669-441C-B4A4-2227892841BC}"/>
              </a:ext>
            </a:extLst>
          </p:cNvPr>
          <p:cNvSpPr/>
          <p:nvPr/>
        </p:nvSpPr>
        <p:spPr>
          <a:xfrm>
            <a:off x="8982085" y="1356824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" name="Google Shape;490;p10">
            <a:extLst>
              <a:ext uri="{FF2B5EF4-FFF2-40B4-BE49-F238E27FC236}">
                <a16:creationId xmlns:a16="http://schemas.microsoft.com/office/drawing/2014/main" id="{688CF65F-B2B5-4703-AA6F-FFAE65CB1A9C}"/>
              </a:ext>
            </a:extLst>
          </p:cNvPr>
          <p:cNvSpPr/>
          <p:nvPr/>
        </p:nvSpPr>
        <p:spPr>
          <a:xfrm rot="-2426120">
            <a:off x="7110132" y="6560954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" name="Google Shape;491;p10">
            <a:extLst>
              <a:ext uri="{FF2B5EF4-FFF2-40B4-BE49-F238E27FC236}">
                <a16:creationId xmlns:a16="http://schemas.microsoft.com/office/drawing/2014/main" id="{4C3934EE-2833-440F-9AE5-42323294B669}"/>
              </a:ext>
            </a:extLst>
          </p:cNvPr>
          <p:cNvSpPr/>
          <p:nvPr/>
        </p:nvSpPr>
        <p:spPr>
          <a:xfrm>
            <a:off x="7659648" y="6054139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" name="Google Shape;492;p10">
            <a:extLst>
              <a:ext uri="{FF2B5EF4-FFF2-40B4-BE49-F238E27FC236}">
                <a16:creationId xmlns:a16="http://schemas.microsoft.com/office/drawing/2014/main" id="{121FA7A8-2AA1-48D5-B23A-F05FFAA2656C}"/>
              </a:ext>
            </a:extLst>
          </p:cNvPr>
          <p:cNvSpPr/>
          <p:nvPr/>
        </p:nvSpPr>
        <p:spPr>
          <a:xfrm>
            <a:off x="8797588" y="4762675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" name="Google Shape;493;p10">
            <a:extLst>
              <a:ext uri="{FF2B5EF4-FFF2-40B4-BE49-F238E27FC236}">
                <a16:creationId xmlns:a16="http://schemas.microsoft.com/office/drawing/2014/main" id="{3D26CD9E-4FD1-4C41-92ED-5B661CDECAFC}"/>
              </a:ext>
            </a:extLst>
          </p:cNvPr>
          <p:cNvSpPr/>
          <p:nvPr/>
        </p:nvSpPr>
        <p:spPr>
          <a:xfrm>
            <a:off x="7782420" y="6569075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" name="Google Shape;494;p10">
            <a:extLst>
              <a:ext uri="{FF2B5EF4-FFF2-40B4-BE49-F238E27FC236}">
                <a16:creationId xmlns:a16="http://schemas.microsoft.com/office/drawing/2014/main" id="{D35577AF-FF88-4FF2-818A-A2EE6952E196}"/>
              </a:ext>
            </a:extLst>
          </p:cNvPr>
          <p:cNvSpPr/>
          <p:nvPr/>
        </p:nvSpPr>
        <p:spPr>
          <a:xfrm>
            <a:off x="364983" y="626721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" name="Google Shape;495;p10">
            <a:extLst>
              <a:ext uri="{FF2B5EF4-FFF2-40B4-BE49-F238E27FC236}">
                <a16:creationId xmlns:a16="http://schemas.microsoft.com/office/drawing/2014/main" id="{DA1AD293-43CF-408D-952D-A07ABF578944}"/>
              </a:ext>
            </a:extLst>
          </p:cNvPr>
          <p:cNvSpPr/>
          <p:nvPr/>
        </p:nvSpPr>
        <p:spPr>
          <a:xfrm>
            <a:off x="663116" y="374067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" name="Google Shape;496;p10">
            <a:extLst>
              <a:ext uri="{FF2B5EF4-FFF2-40B4-BE49-F238E27FC236}">
                <a16:creationId xmlns:a16="http://schemas.microsoft.com/office/drawing/2014/main" id="{91EC8E72-BACA-4D59-9D81-E16F24EB3E50}"/>
              </a:ext>
            </a:extLst>
          </p:cNvPr>
          <p:cNvSpPr/>
          <p:nvPr/>
        </p:nvSpPr>
        <p:spPr>
          <a:xfrm>
            <a:off x="8336916" y="-11716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" name="Google Shape;497;p10">
            <a:extLst>
              <a:ext uri="{FF2B5EF4-FFF2-40B4-BE49-F238E27FC236}">
                <a16:creationId xmlns:a16="http://schemas.microsoft.com/office/drawing/2014/main" id="{3011923D-9A07-4522-9892-6707D19D06E0}"/>
              </a:ext>
            </a:extLst>
          </p:cNvPr>
          <p:cNvSpPr/>
          <p:nvPr/>
        </p:nvSpPr>
        <p:spPr>
          <a:xfrm>
            <a:off x="18098" y="1031472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" name="Google Shape;498;p10">
            <a:extLst>
              <a:ext uri="{FF2B5EF4-FFF2-40B4-BE49-F238E27FC236}">
                <a16:creationId xmlns:a16="http://schemas.microsoft.com/office/drawing/2014/main" id="{E9B09A79-38FF-48A3-956B-5090197FCDA8}"/>
              </a:ext>
            </a:extLst>
          </p:cNvPr>
          <p:cNvSpPr/>
          <p:nvPr/>
        </p:nvSpPr>
        <p:spPr>
          <a:xfrm>
            <a:off x="8717462" y="197218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" name="Google Shape;499;p10">
            <a:extLst>
              <a:ext uri="{FF2B5EF4-FFF2-40B4-BE49-F238E27FC236}">
                <a16:creationId xmlns:a16="http://schemas.microsoft.com/office/drawing/2014/main" id="{D4877480-2A88-49BA-BEB1-1EE6DC216751}"/>
              </a:ext>
            </a:extLst>
          </p:cNvPr>
          <p:cNvSpPr/>
          <p:nvPr/>
        </p:nvSpPr>
        <p:spPr>
          <a:xfrm>
            <a:off x="700454" y="6241543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" name="Google Shape;500;p10">
            <a:extLst>
              <a:ext uri="{FF2B5EF4-FFF2-40B4-BE49-F238E27FC236}">
                <a16:creationId xmlns:a16="http://schemas.microsoft.com/office/drawing/2014/main" id="{3BBCF52E-387B-43D9-A1D6-4E8F12C0EB17}"/>
              </a:ext>
            </a:extLst>
          </p:cNvPr>
          <p:cNvSpPr/>
          <p:nvPr/>
        </p:nvSpPr>
        <p:spPr>
          <a:xfrm>
            <a:off x="277073" y="-68145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" name="Google Shape;501;p10">
            <a:extLst>
              <a:ext uri="{FF2B5EF4-FFF2-40B4-BE49-F238E27FC236}">
                <a16:creationId xmlns:a16="http://schemas.microsoft.com/office/drawing/2014/main" id="{045592E1-C91C-4185-B2CC-1BBDE06FEC30}"/>
              </a:ext>
            </a:extLst>
          </p:cNvPr>
          <p:cNvSpPr/>
          <p:nvPr/>
        </p:nvSpPr>
        <p:spPr>
          <a:xfrm>
            <a:off x="-35016" y="5759536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9" name="Google Shape;502;p10">
            <a:extLst>
              <a:ext uri="{FF2B5EF4-FFF2-40B4-BE49-F238E27FC236}">
                <a16:creationId xmlns:a16="http://schemas.microsoft.com/office/drawing/2014/main" id="{00051CD5-794E-4AD6-9ED3-E7312555B196}"/>
              </a:ext>
            </a:extLst>
          </p:cNvPr>
          <p:cNvSpPr/>
          <p:nvPr/>
        </p:nvSpPr>
        <p:spPr>
          <a:xfrm>
            <a:off x="721258" y="6681962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0" name="Google Shape;503;p10">
            <a:extLst>
              <a:ext uri="{FF2B5EF4-FFF2-40B4-BE49-F238E27FC236}">
                <a16:creationId xmlns:a16="http://schemas.microsoft.com/office/drawing/2014/main" id="{5407B176-65C8-4BE4-9C1A-6DBF91D2E537}"/>
              </a:ext>
            </a:extLst>
          </p:cNvPr>
          <p:cNvSpPr/>
          <p:nvPr/>
        </p:nvSpPr>
        <p:spPr>
          <a:xfrm>
            <a:off x="-225022" y="72316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1" name="Google Shape;504;p10">
            <a:extLst>
              <a:ext uri="{FF2B5EF4-FFF2-40B4-BE49-F238E27FC236}">
                <a16:creationId xmlns:a16="http://schemas.microsoft.com/office/drawing/2014/main" id="{4F4EECD6-6A9E-477B-83E6-352DE428B5A4}"/>
              </a:ext>
            </a:extLst>
          </p:cNvPr>
          <p:cNvSpPr/>
          <p:nvPr/>
        </p:nvSpPr>
        <p:spPr>
          <a:xfrm>
            <a:off x="7860158" y="-8276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2" name="Google Shape;505;p10">
            <a:extLst>
              <a:ext uri="{FF2B5EF4-FFF2-40B4-BE49-F238E27FC236}">
                <a16:creationId xmlns:a16="http://schemas.microsoft.com/office/drawing/2014/main" id="{060F293E-03FB-4617-9FC6-C8E9191BF102}"/>
              </a:ext>
            </a:extLst>
          </p:cNvPr>
          <p:cNvSpPr/>
          <p:nvPr/>
        </p:nvSpPr>
        <p:spPr>
          <a:xfrm>
            <a:off x="-20520" y="597152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3" name="Google Shape;506;p10">
            <a:extLst>
              <a:ext uri="{FF2B5EF4-FFF2-40B4-BE49-F238E27FC236}">
                <a16:creationId xmlns:a16="http://schemas.microsoft.com/office/drawing/2014/main" id="{7A8A9207-1C1F-4DB6-88A2-3815307578F0}"/>
              </a:ext>
            </a:extLst>
          </p:cNvPr>
          <p:cNvSpPr/>
          <p:nvPr/>
        </p:nvSpPr>
        <p:spPr>
          <a:xfrm>
            <a:off x="1421881" y="29606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4" name="Google Shape;507;p10">
            <a:extLst>
              <a:ext uri="{FF2B5EF4-FFF2-40B4-BE49-F238E27FC236}">
                <a16:creationId xmlns:a16="http://schemas.microsoft.com/office/drawing/2014/main" id="{A0C91BD9-5005-4D61-9C55-885A5BB61B26}"/>
              </a:ext>
            </a:extLst>
          </p:cNvPr>
          <p:cNvSpPr/>
          <p:nvPr/>
        </p:nvSpPr>
        <p:spPr>
          <a:xfrm>
            <a:off x="974096" y="-39060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5" name="Google Shape;508;p10">
            <a:extLst>
              <a:ext uri="{FF2B5EF4-FFF2-40B4-BE49-F238E27FC236}">
                <a16:creationId xmlns:a16="http://schemas.microsoft.com/office/drawing/2014/main" id="{13964193-F143-4B68-82C1-28819537B14A}"/>
              </a:ext>
            </a:extLst>
          </p:cNvPr>
          <p:cNvSpPr/>
          <p:nvPr/>
        </p:nvSpPr>
        <p:spPr>
          <a:xfrm>
            <a:off x="1333294" y="6362397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6" name="Google Shape;509;p10">
            <a:extLst>
              <a:ext uri="{FF2B5EF4-FFF2-40B4-BE49-F238E27FC236}">
                <a16:creationId xmlns:a16="http://schemas.microsoft.com/office/drawing/2014/main" id="{AFF1F350-0897-4F1A-81A1-66156138E464}"/>
              </a:ext>
            </a:extLst>
          </p:cNvPr>
          <p:cNvSpPr/>
          <p:nvPr/>
        </p:nvSpPr>
        <p:spPr>
          <a:xfrm>
            <a:off x="91624" y="6236870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7" name="Google Shape;510;p10">
            <a:extLst>
              <a:ext uri="{FF2B5EF4-FFF2-40B4-BE49-F238E27FC236}">
                <a16:creationId xmlns:a16="http://schemas.microsoft.com/office/drawing/2014/main" id="{B53E7139-3516-438E-9120-8A629E19EE71}"/>
              </a:ext>
            </a:extLst>
          </p:cNvPr>
          <p:cNvSpPr/>
          <p:nvPr/>
        </p:nvSpPr>
        <p:spPr>
          <a:xfrm>
            <a:off x="1525678" y="6595286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8" name="Google Shape;511;p10">
            <a:extLst>
              <a:ext uri="{FF2B5EF4-FFF2-40B4-BE49-F238E27FC236}">
                <a16:creationId xmlns:a16="http://schemas.microsoft.com/office/drawing/2014/main" id="{5E391EE9-201B-4474-B2D6-1633B8D64267}"/>
              </a:ext>
            </a:extLst>
          </p:cNvPr>
          <p:cNvSpPr/>
          <p:nvPr/>
        </p:nvSpPr>
        <p:spPr>
          <a:xfrm>
            <a:off x="2704" y="6584174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9" name="Google Shape;512;p10">
            <a:extLst>
              <a:ext uri="{FF2B5EF4-FFF2-40B4-BE49-F238E27FC236}">
                <a16:creationId xmlns:a16="http://schemas.microsoft.com/office/drawing/2014/main" id="{F662AB14-8CEE-4002-8F33-A5212FC2039F}"/>
              </a:ext>
            </a:extLst>
          </p:cNvPr>
          <p:cNvSpPr/>
          <p:nvPr/>
        </p:nvSpPr>
        <p:spPr>
          <a:xfrm rot="1920548">
            <a:off x="8243657" y="643380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0" name="Google Shape;513;p10">
            <a:extLst>
              <a:ext uri="{FF2B5EF4-FFF2-40B4-BE49-F238E27FC236}">
                <a16:creationId xmlns:a16="http://schemas.microsoft.com/office/drawing/2014/main" id="{E7F8300D-1697-44DF-80A3-61DDCFF45319}"/>
              </a:ext>
            </a:extLst>
          </p:cNvPr>
          <p:cNvSpPr/>
          <p:nvPr/>
        </p:nvSpPr>
        <p:spPr>
          <a:xfrm>
            <a:off x="346867" y="574808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1" name="Google Shape;514;p10">
            <a:extLst>
              <a:ext uri="{FF2B5EF4-FFF2-40B4-BE49-F238E27FC236}">
                <a16:creationId xmlns:a16="http://schemas.microsoft.com/office/drawing/2014/main" id="{8450FFBA-0DF8-458B-A03D-8C34C0DCE89B}"/>
              </a:ext>
            </a:extLst>
          </p:cNvPr>
          <p:cNvSpPr/>
          <p:nvPr/>
        </p:nvSpPr>
        <p:spPr>
          <a:xfrm rot="-5400000">
            <a:off x="8014386" y="335036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2" name="Google Shape;515;p10">
            <a:extLst>
              <a:ext uri="{FF2B5EF4-FFF2-40B4-BE49-F238E27FC236}">
                <a16:creationId xmlns:a16="http://schemas.microsoft.com/office/drawing/2014/main" id="{ED891CE8-30D7-42CE-AC97-0B5C200D9E2B}"/>
              </a:ext>
            </a:extLst>
          </p:cNvPr>
          <p:cNvSpPr/>
          <p:nvPr/>
        </p:nvSpPr>
        <p:spPr>
          <a:xfrm>
            <a:off x="8819866" y="808377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" name="Google Shape;516;p10">
            <a:extLst>
              <a:ext uri="{FF2B5EF4-FFF2-40B4-BE49-F238E27FC236}">
                <a16:creationId xmlns:a16="http://schemas.microsoft.com/office/drawing/2014/main" id="{89916758-8878-4E5B-9666-A85F174C3D68}"/>
              </a:ext>
            </a:extLst>
          </p:cNvPr>
          <p:cNvSpPr/>
          <p:nvPr/>
        </p:nvSpPr>
        <p:spPr>
          <a:xfrm>
            <a:off x="258963" y="6641900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" name="Google Shape;517;p10">
            <a:extLst>
              <a:ext uri="{FF2B5EF4-FFF2-40B4-BE49-F238E27FC236}">
                <a16:creationId xmlns:a16="http://schemas.microsoft.com/office/drawing/2014/main" id="{4D19E0C7-6A37-45D5-A0C8-6278384AB17F}"/>
              </a:ext>
            </a:extLst>
          </p:cNvPr>
          <p:cNvSpPr/>
          <p:nvPr/>
        </p:nvSpPr>
        <p:spPr>
          <a:xfrm>
            <a:off x="8717451" y="1169513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" name="Google Shape;752;p34">
            <a:extLst>
              <a:ext uri="{FF2B5EF4-FFF2-40B4-BE49-F238E27FC236}">
                <a16:creationId xmlns:a16="http://schemas.microsoft.com/office/drawing/2014/main" id="{58BA3B34-9B35-4D3D-9DC4-882EB34C3DD5}"/>
              </a:ext>
            </a:extLst>
          </p:cNvPr>
          <p:cNvSpPr txBox="1">
            <a:spLocks/>
          </p:cNvSpPr>
          <p:nvPr/>
        </p:nvSpPr>
        <p:spPr>
          <a:xfrm>
            <a:off x="3303960" y="1675248"/>
            <a:ext cx="32292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>
                <a:solidFill>
                  <a:srgbClr val="3C78D8"/>
                </a:solidFill>
                <a:latin typeface="Dosis" panose="02010703020202060003" pitchFamily="2" charset="0"/>
              </a:rPr>
              <a:t>THANKS!</a:t>
            </a:r>
          </a:p>
        </p:txBody>
      </p:sp>
      <p:sp>
        <p:nvSpPr>
          <p:cNvPr id="46" name="Google Shape;753;p34">
            <a:extLst>
              <a:ext uri="{FF2B5EF4-FFF2-40B4-BE49-F238E27FC236}">
                <a16:creationId xmlns:a16="http://schemas.microsoft.com/office/drawing/2014/main" id="{A1CFEE07-3319-4190-A144-9ED2F09C61F3}"/>
              </a:ext>
            </a:extLst>
          </p:cNvPr>
          <p:cNvSpPr txBox="1">
            <a:spLocks/>
          </p:cNvSpPr>
          <p:nvPr/>
        </p:nvSpPr>
        <p:spPr>
          <a:xfrm>
            <a:off x="3303959" y="2442933"/>
            <a:ext cx="4002607" cy="20879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000" b="1" dirty="0">
                <a:latin typeface="Dosis" panose="02010703020202060003" pitchFamily="2" charset="0"/>
              </a:rPr>
              <a:t>Any questions?</a:t>
            </a:r>
            <a:endParaRPr lang="en-US" sz="3200" dirty="0">
              <a:latin typeface="Dosis" panose="02010703020202060003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Dosis" panose="02010703020202060003" pitchFamily="2" charset="0"/>
              </a:rPr>
              <a:t>You can find me at</a:t>
            </a: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✘"/>
            </a:pPr>
            <a:r>
              <a:rPr lang="en-US" sz="2400" dirty="0">
                <a:solidFill>
                  <a:srgbClr val="C00000"/>
                </a:solidFill>
                <a:latin typeface="Dosis" panose="02010703020202060003" pitchFamily="2" charset="0"/>
              </a:rPr>
              <a:t>dohaison1998@vnu.edu.vn</a:t>
            </a:r>
          </a:p>
        </p:txBody>
      </p:sp>
      <p:sp>
        <p:nvSpPr>
          <p:cNvPr id="47" name="Google Shape;754;p34">
            <a:extLst>
              <a:ext uri="{FF2B5EF4-FFF2-40B4-BE49-F238E27FC236}">
                <a16:creationId xmlns:a16="http://schemas.microsoft.com/office/drawing/2014/main" id="{0621C13E-0770-497E-B9A0-AC66029F2983}"/>
              </a:ext>
            </a:extLst>
          </p:cNvPr>
          <p:cNvSpPr/>
          <p:nvPr/>
        </p:nvSpPr>
        <p:spPr>
          <a:xfrm>
            <a:off x="1904679" y="2004807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5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286865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 dirty="0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Questions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6BD887-53E1-4467-91A7-CC221887A992}"/>
                  </a:ext>
                </a:extLst>
              </p:cNvPr>
              <p:cNvSpPr txBox="1"/>
              <p:nvPr/>
            </p:nvSpPr>
            <p:spPr>
              <a:xfrm>
                <a:off x="341926" y="851317"/>
                <a:ext cx="8497361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How can we optimize efficiency of frequency resource in communication systems?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 pitchFamily="34" charset="0"/>
                    <a:cs typeface="Arial" panose="020B0604020202020204" pitchFamily="34" charset="0"/>
                  </a:rPr>
                  <a:t>ISI</a:t>
                </a:r>
                <a:r>
                  <a:rPr lang="en-US" sz="1600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 caused by dispersion effect in the fiber opt. link will drastically decrease the data rate.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May be use the frequency equalizer to correct the waveform and cancel ISI but it is expensive.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endParaRPr lang="en-US" sz="1600" dirty="0">
                  <a:latin typeface="CityBoysSoft Book" panose="020F0503030503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 OFDM</a:t>
                </a:r>
                <a:r>
                  <a:rPr lang="en-US" sz="1600" baseline="30000" dirty="0">
                    <a:latin typeface="CityBoysSoft Book" panose="020F0503030503020204" pitchFamily="34" charset="0"/>
                  </a:rPr>
                  <a:t> 1</a:t>
                </a:r>
                <a:r>
                  <a:rPr lang="en-US" sz="1600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 techniques creates a waveform containing multiple carriers:</a:t>
                </a:r>
              </a:p>
              <a:p>
                <a:pPr marL="1200150" lvl="2" indent="-285750">
                  <a:buFont typeface="CityBoysSoft Book" panose="020F0503030503020204" pitchFamily="34" charset="0"/>
                  <a:buChar char="–"/>
                </a:pP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 pitchFamily="34" charset="0"/>
                  </a:rPr>
                  <a:t>Orthogonal</a:t>
                </a:r>
                <a:r>
                  <a:rPr lang="en-US" sz="1600" dirty="0">
                    <a:latin typeface="CityBoysSoft Book" panose="020F0503030503020204" pitchFamily="34" charset="0"/>
                  </a:rPr>
                  <a:t> to each other and carry the independent low-speed data streams simultaneously.</a:t>
                </a:r>
              </a:p>
              <a:p>
                <a:pPr marL="1200150" lvl="2" indent="-285750">
                  <a:buFont typeface="CityBoysSoft Book" panose="020F0503030503020204" pitchFamily="34" charset="0"/>
                  <a:buChar char="–"/>
                </a:pPr>
                <a:r>
                  <a:rPr lang="en-US" sz="1600" dirty="0">
                    <a:latin typeface="CityBoysSoft Book" panose="020F0503030503020204" pitchFamily="34" charset="0"/>
                  </a:rPr>
                  <a:t>This is done by the </a:t>
                </a: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 pitchFamily="34" charset="0"/>
                  </a:rPr>
                  <a:t>Fourier transformation</a:t>
                </a:r>
                <a:r>
                  <a:rPr lang="en-US" sz="1600" dirty="0">
                    <a:latin typeface="CityBoysSoft Book" panose="020F0503030503020204" pitchFamily="34" charset="0"/>
                  </a:rPr>
                  <a:t>.</a:t>
                </a:r>
              </a:p>
              <a:p>
                <a:pPr marL="1200150" lvl="2" indent="-285750">
                  <a:buFont typeface="CityBoysSoft Book" panose="020F0503030503020204" pitchFamily="34" charset="0"/>
                  <a:buChar char="–"/>
                </a:pPr>
                <a:r>
                  <a:rPr lang="en-US" sz="1600" dirty="0">
                    <a:latin typeface="CityBoysSoft Book" panose="020F0503030503020204" pitchFamily="34" charset="0"/>
                  </a:rPr>
                  <a:t>For each carrier the channel is flat so no need to equalizer but for all waveforms, the channel is delay spread so need </a:t>
                </a: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 pitchFamily="34" charset="0"/>
                  </a:rPr>
                  <a:t>guard interval</a:t>
                </a:r>
                <a:r>
                  <a:rPr lang="en-US" sz="1600" dirty="0">
                    <a:latin typeface="CityBoysSoft Book" panose="020F0503030503020204" pitchFamily="34" charset="0"/>
                  </a:rPr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endParaRPr lang="vi-V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6BD887-53E1-4467-91A7-CC221887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851317"/>
                <a:ext cx="8497361" cy="3600986"/>
              </a:xfrm>
              <a:prstGeom prst="rect">
                <a:avLst/>
              </a:prstGeom>
              <a:blipFill>
                <a:blip r:embed="rId2"/>
                <a:stretch>
                  <a:fillRect l="-430" t="-847" r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9127C71-8F83-4239-A10D-9ADE6C1C2C97}"/>
              </a:ext>
            </a:extLst>
          </p:cNvPr>
          <p:cNvSpPr txBox="1"/>
          <p:nvPr/>
        </p:nvSpPr>
        <p:spPr>
          <a:xfrm>
            <a:off x="163903" y="6419534"/>
            <a:ext cx="8174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latin typeface="CityBoysSoft Book" panose="020F0503030503020204" pitchFamily="34" charset="0"/>
              </a:rPr>
              <a:t>1 </a:t>
            </a:r>
            <a:r>
              <a:rPr lang="en-US" sz="1100" dirty="0">
                <a:latin typeface="CityBoysSoft Book" panose="020F0503030503020204" pitchFamily="34" charset="0"/>
              </a:rPr>
              <a:t>: R. W. Chang, "Synthesis of band-limited orthogonal signals for multichannel data transmission," in </a:t>
            </a:r>
            <a:r>
              <a:rPr lang="en-US" sz="1100" i="1" dirty="0">
                <a:latin typeface="CityBoysSoft Book" panose="020F0503030503020204" pitchFamily="34" charset="0"/>
              </a:rPr>
              <a:t>The Bell System Technical Journal</a:t>
            </a:r>
            <a:r>
              <a:rPr lang="en-US" sz="1100" dirty="0">
                <a:latin typeface="CityBoysSoft Book" panose="020F0503030503020204" pitchFamily="34" charset="0"/>
              </a:rPr>
              <a:t>, vol. 45, no. 10, pp. 1775-1796, 1966.</a:t>
            </a:r>
            <a:endParaRPr lang="en-US" sz="1100" baseline="30000" dirty="0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0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26D0-9D99-4E48-BD3B-F342E117ED33}"/>
              </a:ext>
            </a:extLst>
          </p:cNvPr>
          <p:cNvSpPr/>
          <p:nvPr/>
        </p:nvSpPr>
        <p:spPr>
          <a:xfrm>
            <a:off x="0" y="-1"/>
            <a:ext cx="9144000" cy="609601"/>
          </a:xfrm>
          <a:prstGeom prst="rect">
            <a:avLst/>
          </a:prstGeom>
          <a:solidFill>
            <a:srgbClr val="1A3F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2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227627" y="97050"/>
            <a:ext cx="978873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 dirty="0">
                <a:solidFill>
                  <a:schemeClr val="bg1"/>
                </a:solidFill>
                <a:latin typeface="CityBoysSoft Book" panose="020F0503030503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Menu</a:t>
            </a:r>
            <a:endParaRPr lang="ko-KR" altLang="en-US" sz="2700" b="1" dirty="0">
              <a:solidFill>
                <a:schemeClr val="bg1"/>
              </a:solidFill>
              <a:latin typeface="CityBoysSoft Book" panose="020F0503030503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04DD5-3761-4DD0-9E5F-67BB9FB8F82F}"/>
              </a:ext>
            </a:extLst>
          </p:cNvPr>
          <p:cNvSpPr txBox="1"/>
          <p:nvPr/>
        </p:nvSpPr>
        <p:spPr>
          <a:xfrm>
            <a:off x="341926" y="851317"/>
            <a:ext cx="849736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CityBoysSoft Book" panose="020F0503030503020204" pitchFamily="34" charset="0"/>
                <a:cs typeface="Arial" panose="020B0604020202020204" pitchFamily="34" charset="0"/>
              </a:rPr>
              <a:t>OFDM Principle 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latin typeface="CityBoysSoft Book" panose="020F0503030503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CityBoysSoft Book" panose="020F0503030503020204" pitchFamily="34" charset="0"/>
                <a:cs typeface="Arial" panose="020B0604020202020204" pitchFamily="34" charset="0"/>
              </a:rPr>
              <a:t>Optical OFDM Transmitter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latin typeface="CityBoysSoft Book" panose="020F0503030503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CityBoysSoft Book" panose="020F0503030503020204" pitchFamily="34" charset="0"/>
                <a:cs typeface="Arial" panose="020B0604020202020204" pitchFamily="34" charset="0"/>
              </a:rPr>
              <a:t>Optical OFDM Receiver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latin typeface="CityBoysSoft Book" panose="020F0503030503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CityBoysSoft Book" panose="020F0503030503020204" pitchFamily="34" charset="0"/>
                <a:cs typeface="Arial" panose="020B0604020202020204" pitchFamily="34" charset="0"/>
              </a:rPr>
              <a:t>Optical OFDM Experiments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latin typeface="CityBoysSoft Book" panose="020F0503030503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CityBoysSoft Book" panose="020F0503030503020204" pitchFamily="34" charset="0"/>
                <a:cs typeface="Arial" panose="020B060402020202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ityBoysSoft Book" panose="020F0503030503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764316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Principle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828295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Opt. OFDM TX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674469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Opt. OFDM RX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5520644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Experiments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7366818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Conclusion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3</a:t>
            </a:fld>
            <a:endParaRPr lang="en-US">
              <a:latin typeface="CityBoysSoft Book" panose="020F05030305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3BBF8-8B35-4477-7B5A-8125B686E118}"/>
              </a:ext>
            </a:extLst>
          </p:cNvPr>
          <p:cNvSpPr txBox="1"/>
          <p:nvPr/>
        </p:nvSpPr>
        <p:spPr>
          <a:xfrm>
            <a:off x="380244" y="755093"/>
            <a:ext cx="835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ityBoysSoft Book" panose="020F0503030503020204"/>
              </a:rPr>
              <a:t>The </a:t>
            </a:r>
            <a:r>
              <a:rPr lang="en-US" sz="1800" dirty="0">
                <a:latin typeface="CityBoysSoft Book" panose="020F0503030503020204" pitchFamily="34" charset="0"/>
                <a:cs typeface="Arial" panose="020B0604020202020204" pitchFamily="34" charset="0"/>
              </a:rPr>
              <a:t>dispersion effect in a single-mode opt. fiber (SMF) will be </a:t>
            </a:r>
            <a:r>
              <a:rPr lang="en-US" sz="1800" dirty="0">
                <a:solidFill>
                  <a:srgbClr val="C00000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spread the pulse (ns/km)</a:t>
            </a:r>
            <a:r>
              <a:rPr lang="en-US" sz="1800" dirty="0">
                <a:latin typeface="CityBoysSoft Book" panose="020F0503030503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CityBoysSoft Book" panose="020F0503030503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3B2AD3-817F-0500-405A-579520DDC9F9}"/>
                  </a:ext>
                </a:extLst>
              </p:cNvPr>
              <p:cNvSpPr txBox="1"/>
              <p:nvPr/>
            </p:nvSpPr>
            <p:spPr>
              <a:xfrm>
                <a:off x="1163845" y="1511679"/>
                <a:ext cx="24724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CityBoysSoft Book" panose="020F0503030503020204"/>
                  </a:rPr>
                  <a:t>A low bitrate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400">
                    <a:latin typeface="CityBoysSoft Book" panose="020F0503030503020204"/>
                  </a:rPr>
                  <a:t>=120 Mbps:</a:t>
                </a:r>
              </a:p>
              <a:p>
                <a:pPr algn="ctr"/>
                <a:r>
                  <a:rPr lang="en-US" sz="1400">
                    <a:latin typeface="CityBoysSoft Book" panose="020F0503030503020204"/>
                  </a:rPr>
                  <a:t>101010,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>
                    <a:latin typeface="CityBoysSoft Book" panose="020F0503030503020204"/>
                  </a:rPr>
                  <a:t>=5 ns/km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3B2AD3-817F-0500-405A-579520DD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845" y="1511679"/>
                <a:ext cx="2472472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D5636E-A029-2CF1-DC97-EB01098E3127}"/>
                  </a:ext>
                </a:extLst>
              </p:cNvPr>
              <p:cNvSpPr txBox="1"/>
              <p:nvPr/>
            </p:nvSpPr>
            <p:spPr>
              <a:xfrm>
                <a:off x="5109659" y="1511679"/>
                <a:ext cx="2575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CityBoysSoft Book" panose="020F0503030503020204"/>
                  </a:rPr>
                  <a:t>A high bitrate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400">
                    <a:latin typeface="CityBoysSoft Book" panose="020F0503030503020204"/>
                  </a:rPr>
                  <a:t>=200 Mbps:</a:t>
                </a:r>
              </a:p>
              <a:p>
                <a:pPr algn="ctr"/>
                <a:r>
                  <a:rPr lang="en-US" sz="1400">
                    <a:latin typeface="CityBoysSoft Book" panose="020F0503030503020204"/>
                  </a:rPr>
                  <a:t>1010101010,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>
                    <a:latin typeface="CityBoysSoft Book" panose="020F0503030503020204"/>
                  </a:rPr>
                  <a:t>=5 ns/km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D5636E-A029-2CF1-DC97-EB01098E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659" y="1511679"/>
                <a:ext cx="2575064" cy="523220"/>
              </a:xfrm>
              <a:prstGeom prst="rect">
                <a:avLst/>
              </a:prstGeom>
              <a:blipFill>
                <a:blip r:embed="rId3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73B19D5-6A1C-2F93-0BFC-C3E0AEBC7660}"/>
              </a:ext>
            </a:extLst>
          </p:cNvPr>
          <p:cNvSpPr txBox="1"/>
          <p:nvPr/>
        </p:nvSpPr>
        <p:spPr>
          <a:xfrm>
            <a:off x="5455204" y="400031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CityBoysSoft Book" panose="020F0503030503020204"/>
              </a:rPr>
              <a:t>(carrier </a:t>
            </a:r>
            <a:r>
              <a:rPr lang="en-US" sz="1200" dirty="0">
                <a:latin typeface="CityBoysSoft Book" panose="020F0503030503020204"/>
              </a:rPr>
              <a:t>wave </a:t>
            </a:r>
            <a:r>
              <a:rPr lang="en-US" sz="1200">
                <a:latin typeface="CityBoysSoft Book" panose="020F0503030503020204"/>
              </a:rPr>
              <a:t>not shown)</a:t>
            </a:r>
            <a:endParaRPr lang="en-US" sz="1200" dirty="0">
              <a:latin typeface="CityBoysSoft Book" panose="020F0503030503020204"/>
            </a:endParaRPr>
          </a:p>
        </p:txBody>
      </p:sp>
      <p:pic>
        <p:nvPicPr>
          <p:cNvPr id="2" name="Picture 2" descr="HOW TO SPEAK “FIBER GEEK” | ARTICLE 2: DISPERSION | OFS">
            <a:extLst>
              <a:ext uri="{FF2B5EF4-FFF2-40B4-BE49-F238E27FC236}">
                <a16:creationId xmlns:a16="http://schemas.microsoft.com/office/drawing/2014/main" id="{4B8E6BBF-1ECB-4D0C-B363-8F07EA350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92"/>
          <a:stretch/>
        </p:blipFill>
        <p:spPr bwMode="auto">
          <a:xfrm>
            <a:off x="5378913" y="4523531"/>
            <a:ext cx="2877749" cy="19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ffects of dispersion in optical fiber system">
            <a:extLst>
              <a:ext uri="{FF2B5EF4-FFF2-40B4-BE49-F238E27FC236}">
                <a16:creationId xmlns:a16="http://schemas.microsoft.com/office/drawing/2014/main" id="{AECEE022-7C8E-4C2B-921A-FC9B9209D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5" b="13301"/>
          <a:stretch/>
        </p:blipFill>
        <p:spPr bwMode="auto">
          <a:xfrm>
            <a:off x="1436331" y="2034899"/>
            <a:ext cx="1959251" cy="19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Effects of dispersion in optical fiber system">
            <a:extLst>
              <a:ext uri="{FF2B5EF4-FFF2-40B4-BE49-F238E27FC236}">
                <a16:creationId xmlns:a16="http://schemas.microsoft.com/office/drawing/2014/main" id="{1FA2FF01-0992-4FFD-8142-FD5A618A7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4" b="13301"/>
          <a:stretch/>
        </p:blipFill>
        <p:spPr bwMode="auto">
          <a:xfrm>
            <a:off x="5455204" y="2034899"/>
            <a:ext cx="1883975" cy="19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65E1FC-F24B-4BE0-8FCA-AB1D3BA88EE5}"/>
              </a:ext>
            </a:extLst>
          </p:cNvPr>
          <p:cNvSpPr/>
          <p:nvPr/>
        </p:nvSpPr>
        <p:spPr>
          <a:xfrm>
            <a:off x="1524000" y="2387002"/>
            <a:ext cx="203200" cy="48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CE3A87-207A-47F0-8651-82C88B18BDA1}"/>
              </a:ext>
            </a:extLst>
          </p:cNvPr>
          <p:cNvSpPr/>
          <p:nvPr/>
        </p:nvSpPr>
        <p:spPr>
          <a:xfrm>
            <a:off x="1954569" y="2387002"/>
            <a:ext cx="203200" cy="48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EB8EE-EA96-4B38-AD9C-E85D9214D6B9}"/>
              </a:ext>
            </a:extLst>
          </p:cNvPr>
          <p:cNvSpPr/>
          <p:nvPr/>
        </p:nvSpPr>
        <p:spPr>
          <a:xfrm>
            <a:off x="2400081" y="2390177"/>
            <a:ext cx="203200" cy="48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F1B58-9AFE-47A3-8565-CEE6E41D46D3}"/>
              </a:ext>
            </a:extLst>
          </p:cNvPr>
          <p:cNvSpPr txBox="1"/>
          <p:nvPr/>
        </p:nvSpPr>
        <p:spPr>
          <a:xfrm>
            <a:off x="1417229" y="400031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CityBoysSoft Book" panose="020F0503030503020204"/>
              </a:rPr>
              <a:t>(carrier </a:t>
            </a:r>
            <a:r>
              <a:rPr lang="en-US" sz="1200" dirty="0">
                <a:latin typeface="CityBoysSoft Book" panose="020F0503030503020204"/>
              </a:rPr>
              <a:t>wave </a:t>
            </a:r>
            <a:r>
              <a:rPr lang="en-US" sz="1200">
                <a:latin typeface="CityBoysSoft Book" panose="020F0503030503020204"/>
              </a:rPr>
              <a:t>not shown)</a:t>
            </a:r>
            <a:endParaRPr lang="en-US" sz="1200" dirty="0">
              <a:latin typeface="CityBoysSoft Book" panose="020F0503030503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216114-9C8B-4D94-86B7-F59530B613CF}"/>
                  </a:ext>
                </a:extLst>
              </p:cNvPr>
              <p:cNvSpPr txBox="1"/>
              <p:nvPr/>
            </p:nvSpPr>
            <p:spPr>
              <a:xfrm>
                <a:off x="380243" y="4621457"/>
                <a:ext cx="514040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If the bitrate is massive, t</a:t>
                </a:r>
                <a:r>
                  <a:rPr lang="en-US" sz="1800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his effect will </a:t>
                </a:r>
                <a:r>
                  <a:rPr lang="en-US" sz="1800" dirty="0">
                    <a:solidFill>
                      <a:srgbClr val="C00000"/>
                    </a:solidFill>
                    <a:latin typeface="CityBoysSoft Book" panose="020F0503030503020204" pitchFamily="34" charset="0"/>
                    <a:cs typeface="Arial" panose="020B0604020202020204" pitchFamily="34" charset="0"/>
                  </a:rPr>
                  <a:t>limit its transmission distances </a:t>
                </a:r>
                <a:r>
                  <a:rPr lang="en-US" sz="1800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due to </a:t>
                </a:r>
                <a:r>
                  <a:rPr lang="en-US" sz="1800" dirty="0">
                    <a:solidFill>
                      <a:srgbClr val="C00000"/>
                    </a:solidFill>
                    <a:latin typeface="CityBoysSoft Book" panose="020F0503030503020204" pitchFamily="34" charset="0"/>
                    <a:cs typeface="Arial" panose="020B0604020202020204" pitchFamily="34" charset="0"/>
                  </a:rPr>
                  <a:t>ISI</a:t>
                </a:r>
                <a:r>
                  <a:rPr lang="en-US" sz="1800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800" dirty="0">
                  <a:latin typeface="CityBoysSoft Book" panose="020F0503030503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CityBoysSoft Book" panose="020F0503030503020204" pitchFamily="34" charset="0"/>
                  </a:rPr>
                  <a:t> Solution:</a:t>
                </a:r>
              </a:p>
              <a:p>
                <a:r>
                  <a:rPr lang="en-US" dirty="0">
                    <a:latin typeface="CityBoysSoft Book" panose="020F0503030503020204" pitchFamily="34" charset="0"/>
                  </a:rPr>
                  <a:t>	- Equalizer: consume computing resource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ityBoysSoft Book" panose="020F0503030503020204" pitchFamily="34" charset="0"/>
                  </a:rPr>
                  <a:t>	- Increase bit interval</a:t>
                </a:r>
                <a:r>
                  <a:rPr lang="en-US" dirty="0">
                    <a:latin typeface="CityBoysSoft Book" panose="020F0503030503020204" pitchFamily="34" charset="0"/>
                  </a:rPr>
                  <a:t> but keep high bit rate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216114-9C8B-4D94-86B7-F59530B61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3" y="4621457"/>
                <a:ext cx="5140401" cy="1754326"/>
              </a:xfrm>
              <a:prstGeom prst="rect">
                <a:avLst/>
              </a:prstGeom>
              <a:blipFill>
                <a:blip r:embed="rId6"/>
                <a:stretch>
                  <a:fillRect l="-948" t="-1389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69FAA5-3FAB-A50E-6D35-1C2350F5D1CC}"/>
                  </a:ext>
                </a:extLst>
              </p14:cNvPr>
              <p14:cNvContentPartPr/>
              <p14:nvPr/>
            </p14:nvContentPartPr>
            <p14:xfrm>
              <a:off x="-1492986" y="3031913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69FAA5-3FAB-A50E-6D35-1C2350F5D1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01986" y="30232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0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764316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Principle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828295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Opt. OFDM TX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674469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Opt. OFDM RX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5520644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Experiments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7366818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Conclusion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4</a:t>
            </a:fld>
            <a:endParaRPr lang="en-US">
              <a:latin typeface="CityBoysSoft Book" panose="020F0503030503020204" pitchFamily="34" charset="0"/>
            </a:endParaRPr>
          </a:p>
        </p:txBody>
      </p:sp>
      <p:pic>
        <p:nvPicPr>
          <p:cNvPr id="16" name="Picture 15" descr="Chart, diagram&#10;&#10;Description automatically generated">
            <a:extLst>
              <a:ext uri="{FF2B5EF4-FFF2-40B4-BE49-F238E27FC236}">
                <a16:creationId xmlns:a16="http://schemas.microsoft.com/office/drawing/2014/main" id="{A7410A78-4C41-4132-A366-280DCE54558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16" y="1270408"/>
            <a:ext cx="3705225" cy="5193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5FDCC6-90DF-43A5-B0C3-9F5E71F1158D}"/>
              </a:ext>
            </a:extLst>
          </p:cNvPr>
          <p:cNvSpPr txBox="1"/>
          <p:nvPr/>
        </p:nvSpPr>
        <p:spPr>
          <a:xfrm>
            <a:off x="380244" y="755093"/>
            <a:ext cx="833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ityBoysSoft Book" panose="020F0503030503020204"/>
              </a:rPr>
              <a:t>OFDM in Time-Domain</a:t>
            </a:r>
            <a:r>
              <a:rPr lang="en-US" dirty="0">
                <a:latin typeface="CityBoysSoft Book" panose="020F0503030503020204"/>
              </a:rPr>
              <a:t>: </a:t>
            </a:r>
            <a:r>
              <a:rPr lang="en-US" sz="1400" dirty="0">
                <a:latin typeface="CityBoysSoft Book" panose="020F0503030503020204"/>
              </a:rPr>
              <a:t>breaks one </a:t>
            </a:r>
            <a:r>
              <a:rPr lang="en-US" sz="1400" b="1" dirty="0">
                <a:solidFill>
                  <a:srgbClr val="C00000"/>
                </a:solidFill>
                <a:latin typeface="CityBoysSoft Book" panose="020F0503030503020204"/>
              </a:rPr>
              <a:t>serial fast </a:t>
            </a:r>
            <a:r>
              <a:rPr lang="en-US" sz="1400" dirty="0">
                <a:latin typeface="CityBoysSoft Book" panose="020F0503030503020204"/>
              </a:rPr>
              <a:t>bit stream into many </a:t>
            </a:r>
            <a:r>
              <a:rPr lang="en-US" sz="1400" b="1" dirty="0">
                <a:solidFill>
                  <a:srgbClr val="C00000"/>
                </a:solidFill>
                <a:latin typeface="CityBoysSoft Book" panose="020F0503030503020204"/>
              </a:rPr>
              <a:t>parallel slow </a:t>
            </a:r>
            <a:r>
              <a:rPr lang="en-US" sz="1400" dirty="0">
                <a:latin typeface="CityBoysSoft Book" panose="020F0503030503020204"/>
              </a:rPr>
              <a:t>bit streams</a:t>
            </a:r>
          </a:p>
          <a:p>
            <a:endParaRPr lang="en-US" dirty="0">
              <a:latin typeface="CityBoysSoft Book" panose="020F0503030503020204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ityBoysSoft Book" panose="020F0503030503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1DC837-7280-4EBC-8749-840AD2C67FBC}"/>
                  </a:ext>
                </a:extLst>
              </p:cNvPr>
              <p:cNvSpPr txBox="1"/>
              <p:nvPr/>
            </p:nvSpPr>
            <p:spPr>
              <a:xfrm>
                <a:off x="380243" y="1179262"/>
                <a:ext cx="5073915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/>
                  </a:rPr>
                  <a:t>Orthogonality</a:t>
                </a:r>
                <a:r>
                  <a:rPr lang="en-US" sz="1600" dirty="0">
                    <a:latin typeface="CityBoysSoft Book" panose="020F0503030503020204"/>
                  </a:rPr>
                  <a:t>: in a certain time interval</a:t>
                </a:r>
                <a:r>
                  <a:rPr lang="en-US" sz="1600" baseline="30000" dirty="0">
                    <a:latin typeface="CityBoysSoft Book" panose="020F0503030503020204" pitchFamily="34" charset="0"/>
                  </a:rPr>
                  <a:t>  1 </a:t>
                </a:r>
                <a:r>
                  <a:rPr lang="en-US" sz="1600" dirty="0">
                    <a:latin typeface="CityBoysSoft Book" panose="020F0503030503020204"/>
                  </a:rPr>
                  <a:t>:</a:t>
                </a:r>
              </a:p>
              <a:p>
                <a:r>
                  <a:rPr lang="en-US" sz="1600" dirty="0">
                    <a:latin typeface="CityBoysSoft Book" panose="020F0503030503020204"/>
                  </a:rPr>
                  <a:t>		</a:t>
                </a:r>
              </a:p>
              <a:p>
                <a:endParaRPr lang="en-US" sz="1600" dirty="0">
                  <a:latin typeface="CityBoysSoft Book" panose="020F0503030503020204"/>
                </a:endParaRP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CityBoysSoft Book" panose="020F0503030503020204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CityBoysSoft Book" panose="020F0503030503020204"/>
                  </a:rPr>
                  <a:t>Assumption: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1600" dirty="0">
                    <a:latin typeface="CityBoysSoft Book" panose="020F0503030503020204"/>
                  </a:rPr>
                  <a:t>=</a:t>
                </a:r>
                <a:r>
                  <a:rPr lang="en-US" sz="1600" i="1" dirty="0">
                    <a:latin typeface="CityBoysSoft Book" panose="020F0503030503020204"/>
                  </a:rPr>
                  <a:t>T</a:t>
                </a:r>
                <a:endParaRPr lang="en-US" sz="1600" dirty="0">
                  <a:latin typeface="CityBoysSoft Book" panose="020F0503030503020204"/>
                </a:endParaRPr>
              </a:p>
              <a:p>
                <a:r>
                  <a:rPr lang="en-US" sz="1600" dirty="0">
                    <a:latin typeface="CityBoysSoft Book" panose="020F0503030503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latin typeface="CityBoysSoft Book" panose="020F0503030503020204"/>
                  </a:rPr>
                  <a:t> Need 9</a:t>
                </a:r>
                <a:r>
                  <a:rPr lang="en-US" sz="1600" i="1" dirty="0">
                    <a:latin typeface="CityBoysSoft Book" panose="020F0503030503020204"/>
                  </a:rPr>
                  <a:t>T</a:t>
                </a:r>
                <a:r>
                  <a:rPr lang="en-US" sz="1600" dirty="0">
                    <a:latin typeface="CityBoysSoft Book" panose="020F0503030503020204"/>
                  </a:rPr>
                  <a:t>  to send 9 bits at high rate (serial).</a:t>
                </a:r>
              </a:p>
              <a:p>
                <a:r>
                  <a:rPr lang="en-US" sz="1600" i="1" dirty="0">
                    <a:latin typeface="CityBoysSoft Book" panose="020F0503030503020204"/>
                  </a:rPr>
                  <a:t>      </a:t>
                </a:r>
                <a:r>
                  <a:rPr lang="en-US" sz="1600" dirty="0">
                    <a:latin typeface="CityBoysSoft Book" panose="020F0503030503020204"/>
                  </a:rPr>
                  <a:t>OFDM send a symbol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1600" dirty="0">
                    <a:latin typeface="CityBoysSoft Book" panose="020F0503030503020204"/>
                  </a:rPr>
                  <a:t>=9</a:t>
                </a:r>
                <a:r>
                  <a:rPr lang="en-US" sz="1600" i="1" dirty="0">
                    <a:latin typeface="CityBoysSoft Book" panose="020F0503030503020204"/>
                  </a:rPr>
                  <a:t>T  </a:t>
                </a:r>
                <a:r>
                  <a:rPr lang="en-US" sz="1600" dirty="0">
                    <a:latin typeface="CityBoysSoft Book" panose="020F0503030503020204"/>
                  </a:rPr>
                  <a:t>(parallel).</a:t>
                </a:r>
                <a:endParaRPr lang="en-US" sz="1600" i="1" dirty="0">
                  <a:latin typeface="CityBoysSoft Book" panose="020F0503030503020204"/>
                </a:endParaRP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CityBoysSoft Book" panose="020F0503030503020204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CityBoysSoft Book" panose="020F0503030503020204"/>
                  </a:rPr>
                  <a:t>Sub-carriers’ spacing: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CityBoysSoft Book" panose="020F0503030503020204"/>
                  </a:rPr>
                  <a:t>Sub-carriers’ </a:t>
                </a:r>
                <a:r>
                  <a:rPr lang="en-US" sz="1600" dirty="0" err="1">
                    <a:latin typeface="CityBoysSoft Book" panose="020F0503030503020204"/>
                  </a:rPr>
                  <a:t>freqs</a:t>
                </a:r>
                <a:r>
                  <a:rPr lang="en-US" sz="1600" dirty="0">
                    <a:latin typeface="CityBoysSoft Book" panose="020F0503030503020204"/>
                  </a:rPr>
                  <a:t>:  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CityBoysSoft Book" panose="020F0503030503020204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CityBoysSoft Book" panose="020F0503030503020204"/>
                  </a:rPr>
                  <a:t>For a bit stream mapped to a non-binary modulation scheme </a:t>
                </a:r>
                <a:r>
                  <a:rPr lang="en-US" sz="1600" b="1" i="1" dirty="0">
                    <a:latin typeface="CityBoysSoft Book" panose="020F0503030503020204"/>
                  </a:rPr>
                  <a:t>X[k]</a:t>
                </a:r>
                <a:r>
                  <a:rPr lang="en-US" sz="1600" dirty="0">
                    <a:latin typeface="CityBoysSoft Book" panose="020F0503030503020204"/>
                  </a:rPr>
                  <a:t>  (IQ sample) and </a:t>
                </a:r>
                <a:r>
                  <a:rPr lang="en-US" sz="1600" b="1" i="1" dirty="0">
                    <a:latin typeface="CityBoysSoft Book" panose="020F0503030503020204"/>
                  </a:rPr>
                  <a:t>N</a:t>
                </a:r>
                <a:r>
                  <a:rPr lang="en-US" sz="1600" dirty="0">
                    <a:latin typeface="CityBoysSoft Book" panose="020F0503030503020204"/>
                  </a:rPr>
                  <a:t> sinusoids (instead of 9), this sequence of steps can be carried out using </a:t>
                </a:r>
                <a:r>
                  <a:rPr lang="en-US" sz="1600" dirty="0" err="1">
                    <a:latin typeface="CityBoysSoft Book" panose="020F0503030503020204"/>
                  </a:rPr>
                  <a:t>iDFT</a:t>
                </a:r>
                <a:r>
                  <a:rPr lang="en-US" sz="1600" dirty="0">
                    <a:latin typeface="CityBoysSoft Book" panose="020F0503030503020204"/>
                  </a:rPr>
                  <a:t>/</a:t>
                </a:r>
                <a:r>
                  <a:rPr lang="en-US" sz="1600" dirty="0" err="1">
                    <a:latin typeface="CityBoysSoft Book" panose="020F0503030503020204"/>
                  </a:rPr>
                  <a:t>iFFT</a:t>
                </a:r>
                <a:r>
                  <a:rPr lang="en-US" sz="1600" dirty="0">
                    <a:latin typeface="CityBoysSoft Book" panose="020F0503030503020204"/>
                  </a:rPr>
                  <a:t>: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CityBoysSoft Book" panose="020F0503030503020204"/>
                </a:endParaRP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CityBoysSoft Book" panose="020F0503030503020204"/>
                </a:endParaRP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CityBoysSoft Book" panose="020F0503030503020204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CityBoysSoft Book" panose="020F0503030503020204"/>
                  </a:rPr>
                  <a:t>Separate the subcarriers at the Rx using </a:t>
                </a:r>
                <a:r>
                  <a:rPr lang="en-US" sz="1400" dirty="0">
                    <a:latin typeface="CityBoysSoft Book" panose="020F0503030503020204"/>
                  </a:rPr>
                  <a:t>DFT/FFT</a:t>
                </a:r>
                <a:r>
                  <a:rPr lang="en-US" sz="1600" dirty="0">
                    <a:latin typeface="CityBoysSoft Book" panose="020F0503030503020204"/>
                  </a:rPr>
                  <a:t>: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CityBoysSoft Book" panose="020F0503030503020204"/>
                </a:endParaRP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CityBoysSoft Book" panose="020F0503030503020204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1DC837-7280-4EBC-8749-840AD2C67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3" y="1179262"/>
                <a:ext cx="5073915" cy="5262979"/>
              </a:xfrm>
              <a:prstGeom prst="rect">
                <a:avLst/>
              </a:prstGeom>
              <a:blipFill>
                <a:blip r:embed="rId8"/>
                <a:stretch>
                  <a:fillRect l="-600" t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\documentclass{article}&#10;\usepackage{amsmath}&#10;\pagestyle{empty}&#10;\begin{document}&#10;&#10;&#10;$\sum \limits _{n=0} ^{N-1} \cos 2\pi k f_0 n \cdot \cos 2\pi k' f_0 n = 0; \; \text{where} \;\; k \neq k'$&#10;&#10;&#10;\end{document}" title="IguanaTex Bitmap Display">
            <a:extLst>
              <a:ext uri="{FF2B5EF4-FFF2-40B4-BE49-F238E27FC236}">
                <a16:creationId xmlns:a16="http://schemas.microsoft.com/office/drawing/2014/main" id="{E892385E-8B27-4D1E-BE33-36786B3535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18" y="1580077"/>
            <a:ext cx="4000715" cy="44855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f_0 = 1/9T$&#10;&#10;\end{document}" title="IguanaTex Bitmap Display">
            <a:extLst>
              <a:ext uri="{FF2B5EF4-FFF2-40B4-BE49-F238E27FC236}">
                <a16:creationId xmlns:a16="http://schemas.microsoft.com/office/drawing/2014/main" id="{48AC219D-86DA-49CE-91F9-F675750C7B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48" y="3206757"/>
            <a:ext cx="896000" cy="203581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0f_0, 1f_0, \ldots, 8f_0$&#10;&#10;&#10;\end{document}" title="IguanaTex Bitmap Display">
            <a:extLst>
              <a:ext uri="{FF2B5EF4-FFF2-40B4-BE49-F238E27FC236}">
                <a16:creationId xmlns:a16="http://schemas.microsoft.com/office/drawing/2014/main" id="{0BB06026-FD53-48D7-8DF4-03AFB45D284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10" y="3477160"/>
            <a:ext cx="1387276" cy="184076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s[n] = \frac{1}{N} \sum \limits _{k=0} ^{N-1} X[k] e^{j2\pi \frac{k}{N}n}&#10;$&#10;&#10;&#10;\end{document}" title="IguanaTex Bitmap Display">
            <a:extLst>
              <a:ext uri="{FF2B5EF4-FFF2-40B4-BE49-F238E27FC236}">
                <a16:creationId xmlns:a16="http://schemas.microsoft.com/office/drawing/2014/main" id="{CDB5537F-6184-440B-B4C5-F3EB916EB4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14" y="4942736"/>
            <a:ext cx="2218667" cy="47299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X[k] = \sum \limits _{n=0} ^{N-1} s[n] e^{-j2\pi \frac{k}{N}n}&#10;$&#10;&#10;&#10;\end{document}" title="IguanaTex Bitmap Display">
            <a:extLst>
              <a:ext uri="{FF2B5EF4-FFF2-40B4-BE49-F238E27FC236}">
                <a16:creationId xmlns:a16="http://schemas.microsoft.com/office/drawing/2014/main" id="{20C45AC9-8720-4B09-9610-45D3AAAFFEB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13" y="5954423"/>
            <a:ext cx="2218667" cy="4875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DF9CF7-6980-7747-6690-6A153E33D998}"/>
              </a:ext>
            </a:extLst>
          </p:cNvPr>
          <p:cNvSpPr txBox="1"/>
          <p:nvPr/>
        </p:nvSpPr>
        <p:spPr>
          <a:xfrm>
            <a:off x="163903" y="6606149"/>
            <a:ext cx="8174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latin typeface="CityBoysSoft Book" panose="020F0503030503020204" pitchFamily="34" charset="0"/>
              </a:rPr>
              <a:t>1 </a:t>
            </a:r>
            <a:r>
              <a:rPr lang="en-US" sz="1100" dirty="0">
                <a:latin typeface="CityBoysSoft Book" panose="020F0503030503020204" pitchFamily="34" charset="0"/>
              </a:rPr>
              <a:t>: </a:t>
            </a:r>
            <a:r>
              <a:rPr lang="en-US" sz="1100" dirty="0" err="1">
                <a:latin typeface="CityBoysSoft Book" panose="020F0503030503020204" pitchFamily="34" charset="0"/>
              </a:rPr>
              <a:t>Qasim</a:t>
            </a:r>
            <a:r>
              <a:rPr lang="en-US" sz="1100" dirty="0">
                <a:latin typeface="CityBoysSoft Book" panose="020F0503030503020204" pitchFamily="34" charset="0"/>
              </a:rPr>
              <a:t> Chaudhari, "A Beginner's Guide to OFDM," </a:t>
            </a:r>
            <a:r>
              <a:rPr lang="en-US" sz="1100" i="1" dirty="0" err="1">
                <a:latin typeface="CityBoysSoft Book" panose="020F0503030503020204" pitchFamily="34" charset="0"/>
              </a:rPr>
              <a:t>DSPrelated</a:t>
            </a:r>
            <a:r>
              <a:rPr lang="en-US" sz="1100" dirty="0">
                <a:latin typeface="CityBoysSoft Book" panose="020F0503030503020204" pitchFamily="34" charset="0"/>
              </a:rPr>
              <a:t>, 2017.</a:t>
            </a:r>
            <a:endParaRPr lang="en-US" sz="1100" baseline="30000" dirty="0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6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764316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Principle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828295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Opt. OFDM TX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674469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Opt. OFDM RX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5520644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Experiments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7366818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Conclusion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5</a:t>
            </a:fld>
            <a:endParaRPr lang="en-US">
              <a:latin typeface="CityBoysSoft Book" panose="020F0503030503020204" pitchFamily="34" charset="0"/>
            </a:endParaRPr>
          </a:p>
        </p:txBody>
      </p:sp>
      <p:pic>
        <p:nvPicPr>
          <p:cNvPr id="11" name="Picture 2" descr="PDF] Coherent Optical OFDM Modem Employing Artificial NeuralNetworks for  Dispersion and Nonlinearity Compensation in aLong-Haul Transmission System  | Semantic Scholar">
            <a:extLst>
              <a:ext uri="{FF2B5EF4-FFF2-40B4-BE49-F238E27FC236}">
                <a16:creationId xmlns:a16="http://schemas.microsoft.com/office/drawing/2014/main" id="{B6E4245D-1861-46B1-A0F5-1B315C73B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951" y="3025387"/>
            <a:ext cx="1927938" cy="195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566FDC-D5CA-4177-AE7B-63286B905CC8}"/>
                  </a:ext>
                </a:extLst>
              </p:cNvPr>
              <p:cNvSpPr txBox="1"/>
              <p:nvPr/>
            </p:nvSpPr>
            <p:spPr>
              <a:xfrm>
                <a:off x="532644" y="5497867"/>
                <a:ext cx="798270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CityBoysSoft Book" panose="020F0503030503020204"/>
                  </a:rPr>
                  <a:t>Equalization for each narrow slice requires just a single division operation.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CityBoysSoft Book" panose="020F0503030503020204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CityBoysSoft Book" panose="020F0503030503020204"/>
                  </a:rPr>
                  <a:t>However, </a:t>
                </a: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/>
                  </a:rPr>
                  <a:t>modal </a:t>
                </a: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 pitchFamily="34" charset="0"/>
                    <a:cs typeface="Arial" panose="020B0604020202020204" pitchFamily="34" charset="0"/>
                  </a:rPr>
                  <a:t>dispersion </a:t>
                </a:r>
                <a:r>
                  <a:rPr lang="en-US" sz="1600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due to </a:t>
                </a: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 pitchFamily="34" charset="0"/>
                    <a:cs typeface="Arial" panose="020B0604020202020204" pitchFamily="34" charset="0"/>
                  </a:rPr>
                  <a:t>different </a:t>
                </a:r>
                <a:r>
                  <a:rPr lang="en-US" sz="1600" dirty="0" err="1">
                    <a:solidFill>
                      <a:srgbClr val="C00000"/>
                    </a:solidFill>
                    <a:latin typeface="CityBoysSoft Book" panose="020F0503030503020204" pitchFamily="34" charset="0"/>
                    <a:cs typeface="Arial" panose="020B0604020202020204" pitchFamily="34" charset="0"/>
                  </a:rPr>
                  <a:t>freqs</a:t>
                </a: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 pitchFamily="34" charset="0"/>
                    <a:cs typeface="Arial" panose="020B0604020202020204" pitchFamily="34" charset="0"/>
                  </a:rPr>
                  <a:t> of sub-carriers </a:t>
                </a:r>
                <a:r>
                  <a:rPr lang="en-US" sz="1600" dirty="0">
                    <a:latin typeface="CityBoysSoft Book" panose="020F0503030503020204" pitchFamily="34" charset="0"/>
                    <a:cs typeface="Arial" panose="020B0604020202020204" pitchFamily="34" charset="0"/>
                  </a:rPr>
                  <a:t>(similar as Multi-mode optical fiber) </a:t>
                </a:r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latin typeface="CityBoysSoft Book" panose="020F0503030503020204"/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/>
                  </a:rPr>
                  <a:t>Cyclic Prefix (CP) </a:t>
                </a:r>
                <a:r>
                  <a:rPr lang="en-US" sz="1600" dirty="0">
                    <a:latin typeface="CityBoysSoft Book" panose="020F0503030503020204"/>
                  </a:rPr>
                  <a:t>in OFDM.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566FDC-D5CA-4177-AE7B-63286B90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44" y="5497867"/>
                <a:ext cx="7982706" cy="1077218"/>
              </a:xfrm>
              <a:prstGeom prst="rect">
                <a:avLst/>
              </a:prstGeom>
              <a:blipFill>
                <a:blip r:embed="rId3"/>
                <a:stretch>
                  <a:fillRect l="-382" t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2055EDD-DC52-40E9-A312-4DAAB66454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0" y="1371110"/>
            <a:ext cx="3096649" cy="1226568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A77375E-CC00-43B4-BC7F-66B3644E6197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4" b="15682"/>
          <a:stretch/>
        </p:blipFill>
        <p:spPr>
          <a:xfrm>
            <a:off x="4537746" y="1515781"/>
            <a:ext cx="1910680" cy="948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143190-AC9E-4E20-A5B5-42F7EF0E7D8B}"/>
              </a:ext>
            </a:extLst>
          </p:cNvPr>
          <p:cNvSpPr txBox="1"/>
          <p:nvPr/>
        </p:nvSpPr>
        <p:spPr>
          <a:xfrm>
            <a:off x="5229408" y="2428070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ityBoysSoft Book" panose="020F0503030503020204" pitchFamily="34" charset="0"/>
              </a:rPr>
              <a:t>deep fade</a:t>
            </a:r>
          </a:p>
        </p:txBody>
      </p:sp>
      <p:pic>
        <p:nvPicPr>
          <p:cNvPr id="16" name="Picture 15" descr="Diagram&#10;&#10;Description automatically generated with low confidence">
            <a:extLst>
              <a:ext uri="{FF2B5EF4-FFF2-40B4-BE49-F238E27FC236}">
                <a16:creationId xmlns:a16="http://schemas.microsoft.com/office/drawing/2014/main" id="{C389DEC9-CF0F-448D-A113-4E0A49F6395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40" y="1426774"/>
            <a:ext cx="1301960" cy="153802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A3497A-A1D3-4A21-89E0-C97510F012E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674469" y="1984394"/>
            <a:ext cx="863277" cy="550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3C2EB-FB7E-4602-BFF7-51C409FF43BA}"/>
              </a:ext>
            </a:extLst>
          </p:cNvPr>
          <p:cNvCxnSpPr>
            <a:stCxn id="15" idx="3"/>
          </p:cNvCxnSpPr>
          <p:nvPr/>
        </p:nvCxnSpPr>
        <p:spPr>
          <a:xfrm>
            <a:off x="6448426" y="1989897"/>
            <a:ext cx="779989" cy="55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384F1B-CAB3-4A90-AFEC-89D5C83BA8AF}"/>
              </a:ext>
            </a:extLst>
          </p:cNvPr>
          <p:cNvSpPr txBox="1"/>
          <p:nvPr/>
        </p:nvSpPr>
        <p:spPr>
          <a:xfrm>
            <a:off x="4787606" y="977019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CityBoysSoft Book" panose="020F0503030503020204"/>
              </a:rPr>
              <a:t>Fiber Opt. Link</a:t>
            </a:r>
            <a:br>
              <a:rPr lang="en-US" sz="1400">
                <a:latin typeface="CityBoysSoft Book" panose="020F0503030503020204"/>
              </a:rPr>
            </a:br>
            <a:r>
              <a:rPr lang="en-US" sz="1400">
                <a:latin typeface="CityBoysSoft Book" panose="020F0503030503020204"/>
              </a:rPr>
              <a:t>Freq response</a:t>
            </a: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65640C5C-91A9-491F-9F2B-6C871EE12CC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3" y="3591754"/>
            <a:ext cx="247840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OFDM research projects – DiGi Signal Solutions">
            <a:extLst>
              <a:ext uri="{FF2B5EF4-FFF2-40B4-BE49-F238E27FC236}">
                <a16:creationId xmlns:a16="http://schemas.microsoft.com/office/drawing/2014/main" id="{78992F26-1C73-4FAA-AC54-D7EC60C3B68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84" y="3025387"/>
            <a:ext cx="2591356" cy="195188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4D97CE-0A1F-42B8-BEE9-CFCB4ACC93D4}"/>
              </a:ext>
            </a:extLst>
          </p:cNvPr>
          <p:cNvSpPr txBox="1"/>
          <p:nvPr/>
        </p:nvSpPr>
        <p:spPr>
          <a:xfrm>
            <a:off x="1003441" y="4522487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latin typeface="CityBoysSoft Book" panose="020F0503030503020204"/>
              </a:rPr>
              <a:t>OFDM Slices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CBF1FD-45EB-4747-85E7-AED6C76473C2}"/>
              </a:ext>
            </a:extLst>
          </p:cNvPr>
          <p:cNvSpPr txBox="1"/>
          <p:nvPr/>
        </p:nvSpPr>
        <p:spPr>
          <a:xfrm>
            <a:off x="3951130" y="5135054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latin typeface="CityBoysSoft Book" panose="020F0503030503020204"/>
              </a:rPr>
              <a:t>Truly OFDM spectrum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9AE135-3674-4943-A346-B2F7941CA366}"/>
              </a:ext>
            </a:extLst>
          </p:cNvPr>
          <p:cNvSpPr txBox="1"/>
          <p:nvPr/>
        </p:nvSpPr>
        <p:spPr>
          <a:xfrm>
            <a:off x="7228415" y="5135054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  <a:latin typeface="CityBoysSoft Book" panose="020F0503030503020204"/>
              </a:rPr>
              <a:t>Bandwidth saving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60ED-26D7-40FC-966C-C095424D53F5}"/>
              </a:ext>
            </a:extLst>
          </p:cNvPr>
          <p:cNvSpPr txBox="1"/>
          <p:nvPr/>
        </p:nvSpPr>
        <p:spPr>
          <a:xfrm>
            <a:off x="532644" y="907493"/>
            <a:ext cx="462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ityBoysSoft Book" panose="020F0503030503020204"/>
              </a:rPr>
              <a:t>OFDM in Frequency-Domain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80A649-EF21-7823-E33B-E896F05FDD75}"/>
              </a:ext>
            </a:extLst>
          </p:cNvPr>
          <p:cNvSpPr txBox="1"/>
          <p:nvPr/>
        </p:nvSpPr>
        <p:spPr>
          <a:xfrm>
            <a:off x="163903" y="6606149"/>
            <a:ext cx="8174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latin typeface="CityBoysSoft Book" panose="020F0503030503020204" pitchFamily="34" charset="0"/>
              </a:rPr>
              <a:t>1 </a:t>
            </a:r>
            <a:r>
              <a:rPr lang="en-US" sz="1100" dirty="0">
                <a:latin typeface="CityBoysSoft Book" panose="020F0503030503020204" pitchFamily="34" charset="0"/>
              </a:rPr>
              <a:t>: </a:t>
            </a:r>
            <a:r>
              <a:rPr lang="en-US" sz="1100" dirty="0" err="1">
                <a:latin typeface="CityBoysSoft Book" panose="020F0503030503020204" pitchFamily="34" charset="0"/>
              </a:rPr>
              <a:t>Qasim</a:t>
            </a:r>
            <a:r>
              <a:rPr lang="en-US" sz="1100" dirty="0">
                <a:latin typeface="CityBoysSoft Book" panose="020F0503030503020204" pitchFamily="34" charset="0"/>
              </a:rPr>
              <a:t> Chaudhari, "A Beginner's Guide to OFDM," </a:t>
            </a:r>
            <a:r>
              <a:rPr lang="en-US" sz="1100" i="1" dirty="0" err="1">
                <a:latin typeface="CityBoysSoft Book" panose="020F0503030503020204" pitchFamily="34" charset="0"/>
              </a:rPr>
              <a:t>DSPrelated</a:t>
            </a:r>
            <a:r>
              <a:rPr lang="en-US" sz="1100" dirty="0">
                <a:latin typeface="CityBoysSoft Book" panose="020F0503030503020204" pitchFamily="34" charset="0"/>
              </a:rPr>
              <a:t>, 2017.</a:t>
            </a:r>
            <a:endParaRPr lang="en-US" sz="1100" baseline="30000" dirty="0">
              <a:latin typeface="CityBoysSoft Book" panose="020F0503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8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764316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Principle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828295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Opt. OFDM TX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674469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Opt. OFDM RX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5520644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Experiments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7366818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Conclusion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6</a:t>
            </a:fld>
            <a:endParaRPr lang="en-US">
              <a:latin typeface="CityBoysSoft Book" panose="020F05030305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34D18-6ED7-4B1D-9E27-16BF2DBF8194}"/>
              </a:ext>
            </a:extLst>
          </p:cNvPr>
          <p:cNvSpPr txBox="1"/>
          <p:nvPr/>
        </p:nvSpPr>
        <p:spPr>
          <a:xfrm>
            <a:off x="380244" y="755093"/>
            <a:ext cx="462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ityBoysSoft Book" panose="020F0503030503020204"/>
              </a:rPr>
              <a:t>Cyclic Prefix (CP) in OFDM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2C5206-3915-91A2-2493-746662E1B73E}"/>
                  </a:ext>
                </a:extLst>
              </p:cNvPr>
              <p:cNvSpPr txBox="1"/>
              <p:nvPr/>
            </p:nvSpPr>
            <p:spPr>
              <a:xfrm>
                <a:off x="532644" y="1317750"/>
                <a:ext cx="7982706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CityBoysSoft Book" panose="020F0503030503020204"/>
                  </a:rPr>
                  <a:t>In a dispersive channel, the higher-frequency sub-carriers of a given OFDM symbol are delayed: 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CityBoysSoft Book" panose="020F0503030503020204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latin typeface="CityBoysSoft Book" panose="020F0503030503020204"/>
                  </a:rPr>
                  <a:t> 1.  Interfere with the data in the neighboring OFDM symbol (</a:t>
                </a:r>
                <a:r>
                  <a:rPr lang="en-US" sz="1600" b="1" dirty="0">
                    <a:solidFill>
                      <a:srgbClr val="C00000"/>
                    </a:solidFill>
                    <a:latin typeface="CityBoysSoft Book" panose="020F0503030503020204"/>
                  </a:rPr>
                  <a:t>ICI</a:t>
                </a:r>
                <a:r>
                  <a:rPr lang="en-US" sz="1600" dirty="0">
                    <a:latin typeface="CityBoysSoft Book" panose="020F0503030503020204"/>
                  </a:rPr>
                  <a:t>).</a:t>
                </a:r>
              </a:p>
              <a:p>
                <a:pPr/>
                <a:r>
                  <a:rPr lang="en-US" sz="1600" dirty="0">
                    <a:latin typeface="CityBoysSoft Book" panose="020F0503030503020204"/>
                  </a:rPr>
                  <a:t>     2. The first few cycles of the sub-carrier </a:t>
                </a:r>
                <a:r>
                  <a:rPr lang="en-US" sz="1600" i="1" dirty="0">
                    <a:latin typeface="CityBoysSoft Book" panose="020F0503030503020204"/>
                  </a:rPr>
                  <a:t>N</a:t>
                </a:r>
                <a:r>
                  <a:rPr lang="en-US" sz="1600" dirty="0">
                    <a:latin typeface="CityBoysSoft Book" panose="020F0503030503020204"/>
                  </a:rPr>
                  <a:t>  at the receiver are empty within the DFT window </a:t>
                </a:r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latin typeface="CityBoysSoft Book" panose="020F0503030503020204"/>
                  </a:rPr>
                  <a:t> </a:t>
                </a:r>
                <a:r>
                  <a:rPr lang="en-US" dirty="0">
                    <a:latin typeface="CityBoysSoft Book" panose="020F0503030503020204" pitchFamily="34" charset="0"/>
                  </a:rPr>
                  <a:t>1</a:t>
                </a:r>
                <a:r>
                  <a:rPr lang="en-US" baseline="30000" dirty="0">
                    <a:latin typeface="CityBoysSoft Book" panose="020F0503030503020204" pitchFamily="34" charset="0"/>
                  </a:rPr>
                  <a:t>st </a:t>
                </a:r>
                <a:r>
                  <a:rPr lang="en-US" sz="1600" dirty="0">
                    <a:latin typeface="CityBoysSoft Book" panose="020F0503030503020204" pitchFamily="34" charset="0"/>
                  </a:rPr>
                  <a:t>and </a:t>
                </a:r>
                <a:r>
                  <a:rPr lang="en-US" dirty="0">
                    <a:latin typeface="CityBoysSoft Book" panose="020F0503030503020204" pitchFamily="34" charset="0"/>
                  </a:rPr>
                  <a:t>N</a:t>
                </a:r>
                <a:r>
                  <a:rPr lang="en-US" baseline="30000" dirty="0">
                    <a:latin typeface="CityBoysSoft Book" panose="020F0503030503020204" pitchFamily="34" charset="0"/>
                  </a:rPr>
                  <a:t>th</a:t>
                </a:r>
                <a:r>
                  <a:rPr lang="en-US" sz="1600" dirty="0">
                    <a:latin typeface="CityBoysSoft Book" panose="020F0503030503020204" pitchFamily="34" charset="0"/>
                  </a:rPr>
                  <a:t> </a:t>
                </a:r>
                <a:r>
                  <a:rPr lang="en-US" sz="1600" dirty="0">
                    <a:latin typeface="CityBoysSoft Book" panose="020F0503030503020204"/>
                  </a:rPr>
                  <a:t>sub-carrier are no longer </a:t>
                </a:r>
                <a:r>
                  <a:rPr lang="en-US" sz="1600" dirty="0">
                    <a:solidFill>
                      <a:srgbClr val="C00000"/>
                    </a:solidFill>
                    <a:latin typeface="CityBoysSoft Book" panose="020F0503030503020204"/>
                  </a:rPr>
                  <a:t>orthogonal</a:t>
                </a:r>
                <a:r>
                  <a:rPr lang="en-US" sz="1600" dirty="0">
                    <a:latin typeface="CityBoysSoft Book" panose="020F0503030503020204"/>
                  </a:rPr>
                  <a:t> over the symbol interval </a:t>
                </a:r>
                <a:r>
                  <a:rPr lang="en-US" sz="1600" baseline="30000" dirty="0">
                    <a:latin typeface="CityBoysSoft Book" panose="020F0503030503020204" pitchFamily="34" charset="0"/>
                  </a:rPr>
                  <a:t>1</a:t>
                </a:r>
                <a:r>
                  <a:rPr lang="en-US" sz="1600" dirty="0">
                    <a:latin typeface="CityBoysSoft Book" panose="020F0503030503020204"/>
                  </a:rPr>
                  <a:t>.</a:t>
                </a:r>
              </a:p>
              <a:p>
                <a:pPr/>
                <a:endParaRPr lang="en-US" sz="1600" dirty="0">
                  <a:latin typeface="CityBoysSoft Book" panose="020F0503030503020204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ityBoysSoft Book" panose="020F0503030503020204"/>
                  </a:rPr>
                  <a:t>CP: The last few cycles of </a:t>
                </a:r>
                <a:r>
                  <a:rPr lang="en-US" sz="1600" dirty="0">
                    <a:latin typeface="CityBoysSoft Book" panose="020F0503030503020204" pitchFamily="34" charset="0"/>
                  </a:rPr>
                  <a:t>N</a:t>
                </a:r>
                <a:r>
                  <a:rPr lang="en-US" sz="1600" baseline="30000" dirty="0">
                    <a:latin typeface="CityBoysSoft Book" panose="020F0503030503020204" pitchFamily="34" charset="0"/>
                  </a:rPr>
                  <a:t>th  </a:t>
                </a:r>
                <a:r>
                  <a:rPr lang="en-US" sz="1600" dirty="0">
                    <a:latin typeface="CityBoysSoft Book" panose="020F0503030503020204"/>
                  </a:rPr>
                  <a:t>sub-carrier within a block are copied to the guard interval.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latin typeface="CityBoysSoft Book" panose="020F0503030503020204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latin typeface="CityBoysSoft Book" panose="020F0503030503020204"/>
                  </a:rPr>
                  <a:t> We can fully cancel ISI, ICI.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2C5206-3915-91A2-2493-746662E1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44" y="1317750"/>
                <a:ext cx="7982706" cy="2831544"/>
              </a:xfrm>
              <a:prstGeom prst="rect">
                <a:avLst/>
              </a:prstGeom>
              <a:blipFill>
                <a:blip r:embed="rId3"/>
                <a:stretch>
                  <a:fillRect l="-382" t="-645" b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\documentclass{article}&#10;\usepackage{amsmath}&#10;\pagestyle{empty}&#10;\begin{document}&#10;&#10;$\Delta T = D \Delta \lambda L$&#10;&#10;&#10;\end{document}" title="IguanaTex Bitmap Display">
            <a:extLst>
              <a:ext uri="{FF2B5EF4-FFF2-40B4-BE49-F238E27FC236}">
                <a16:creationId xmlns:a16="http://schemas.microsoft.com/office/drawing/2014/main" id="{CF958EF9-5385-E4D7-768D-F0B9DDC1EB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42" y="1654701"/>
            <a:ext cx="1166629" cy="1475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6D701E-4E9C-7D16-01B8-D1C30A37417A}"/>
              </a:ext>
            </a:extLst>
          </p:cNvPr>
          <p:cNvSpPr txBox="1"/>
          <p:nvPr/>
        </p:nvSpPr>
        <p:spPr>
          <a:xfrm>
            <a:off x="163903" y="6606149"/>
            <a:ext cx="8174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latin typeface="CityBoysSoft Book" panose="020F0503030503020204" pitchFamily="34" charset="0"/>
              </a:rPr>
              <a:t>1 </a:t>
            </a:r>
            <a:r>
              <a:rPr lang="en-US" sz="1100" dirty="0">
                <a:latin typeface="CityBoysSoft Book" panose="020F0503030503020204" pitchFamily="34" charset="0"/>
              </a:rPr>
              <a:t>: Shiva Kumar and M. Jamal </a:t>
            </a:r>
            <a:r>
              <a:rPr lang="en-US" sz="1100" dirty="0" err="1">
                <a:latin typeface="CityBoysSoft Book" panose="020F0503030503020204" pitchFamily="34" charset="0"/>
              </a:rPr>
              <a:t>Deen</a:t>
            </a:r>
            <a:r>
              <a:rPr lang="en-US" sz="1100" dirty="0">
                <a:latin typeface="CityBoysSoft Book" panose="020F0503030503020204" pitchFamily="34" charset="0"/>
              </a:rPr>
              <a:t>, Fiber Optic Communications: Fundamentals and Applications. Wiley &amp; Sons, 2014.</a:t>
            </a:r>
            <a:endParaRPr lang="en-US" sz="1100" baseline="30000" dirty="0">
              <a:latin typeface="CityBoysSoft Book" panose="020F0503030503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1BEB78-C950-A435-78DD-5208BCC40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733" y="3774090"/>
            <a:ext cx="3223510" cy="26219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DA62E5E-9859-1E94-9C1F-547072C31687}"/>
                  </a:ext>
                </a:extLst>
              </p14:cNvPr>
              <p14:cNvContentPartPr/>
              <p14:nvPr/>
            </p14:nvContentPartPr>
            <p14:xfrm>
              <a:off x="820374" y="4826843"/>
              <a:ext cx="1430640" cy="641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DA62E5E-9859-1E94-9C1F-547072C316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734" y="4817843"/>
                <a:ext cx="1448280" cy="65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824BCB7-E9B3-52B5-8BC4-C0944759B608}"/>
              </a:ext>
            </a:extLst>
          </p:cNvPr>
          <p:cNvGrpSpPr/>
          <p:nvPr/>
        </p:nvGrpSpPr>
        <p:grpSpPr>
          <a:xfrm>
            <a:off x="537774" y="4354883"/>
            <a:ext cx="1608480" cy="719280"/>
            <a:chOff x="537774" y="4354883"/>
            <a:chExt cx="1608480" cy="71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34A306-D73C-7992-3340-534886072881}"/>
                    </a:ext>
                  </a:extLst>
                </p14:cNvPr>
                <p14:cNvContentPartPr/>
                <p14:nvPr/>
              </p14:nvContentPartPr>
              <p14:xfrm>
                <a:off x="660894" y="4354883"/>
                <a:ext cx="1485360" cy="41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34A306-D73C-7992-3340-5348860728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254" y="4345883"/>
                  <a:ext cx="15030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5730FB-F41A-71E8-D9C5-D78DBFD66F89}"/>
                    </a:ext>
                  </a:extLst>
                </p14:cNvPr>
                <p14:cNvContentPartPr/>
                <p14:nvPr/>
              </p14:nvContentPartPr>
              <p14:xfrm>
                <a:off x="537774" y="4561523"/>
                <a:ext cx="359640" cy="14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5730FB-F41A-71E8-D9C5-D78DBFD66F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8774" y="4552523"/>
                  <a:ext cx="377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4966C8-E9DE-A7F8-0846-5CFFA97B5A1D}"/>
                    </a:ext>
                  </a:extLst>
                </p14:cNvPr>
                <p14:cNvContentPartPr/>
                <p14:nvPr/>
              </p14:nvContentPartPr>
              <p14:xfrm>
                <a:off x="739734" y="4823603"/>
                <a:ext cx="174960" cy="218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4966C8-E9DE-A7F8-0846-5CFFA97B5A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734" y="4814603"/>
                  <a:ext cx="192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D0A46E-1BC0-7635-35EE-2138EACD9289}"/>
                    </a:ext>
                  </a:extLst>
                </p14:cNvPr>
                <p14:cNvContentPartPr/>
                <p14:nvPr/>
              </p14:nvContentPartPr>
              <p14:xfrm>
                <a:off x="710574" y="4953923"/>
                <a:ext cx="92160" cy="120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D0A46E-1BC0-7635-35EE-2138EACD92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1574" y="4945283"/>
                  <a:ext cx="109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C9CE74-D610-37A2-A0CB-961771EA02C3}"/>
                    </a:ext>
                  </a:extLst>
                </p14:cNvPr>
                <p14:cNvContentPartPr/>
                <p14:nvPr/>
              </p14:nvContentPartPr>
              <p14:xfrm>
                <a:off x="783294" y="5000723"/>
                <a:ext cx="360" cy="1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C9CE74-D610-37A2-A0CB-961771EA02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654" y="499208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C2D2698-607C-4CE0-215E-F066398F6DCA}"/>
                  </a:ext>
                </a:extLst>
              </p14:cNvPr>
              <p14:cNvContentPartPr/>
              <p14:nvPr/>
            </p14:nvContentPartPr>
            <p14:xfrm>
              <a:off x="5168814" y="3414563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C2D2698-607C-4CE0-215E-F066398F6D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60174" y="340592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ABC79BF-08BA-1B68-6890-FEB8EFCA984E}"/>
              </a:ext>
            </a:extLst>
          </p:cNvPr>
          <p:cNvGrpSpPr/>
          <p:nvPr/>
        </p:nvGrpSpPr>
        <p:grpSpPr>
          <a:xfrm>
            <a:off x="5019414" y="3694643"/>
            <a:ext cx="360" cy="360"/>
            <a:chOff x="5019414" y="369464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68A805-570E-6CD3-AEB2-21160D4FC21A}"/>
                    </a:ext>
                  </a:extLst>
                </p14:cNvPr>
                <p14:cNvContentPartPr/>
                <p14:nvPr/>
              </p14:nvContentPartPr>
              <p14:xfrm>
                <a:off x="5019414" y="3694643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68A805-570E-6CD3-AEB2-21160D4FC2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10774" y="36856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0A1922-503A-EBC6-87F5-0B952A692A7C}"/>
                    </a:ext>
                  </a:extLst>
                </p14:cNvPr>
                <p14:cNvContentPartPr/>
                <p14:nvPr/>
              </p14:nvContentPartPr>
              <p14:xfrm>
                <a:off x="5019414" y="3694643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0A1922-503A-EBC6-87F5-0B952A692A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10774" y="36856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B9C9A9-0997-62CE-C5A9-6303E370C3C4}"/>
              </a:ext>
            </a:extLst>
          </p:cNvPr>
          <p:cNvGrpSpPr/>
          <p:nvPr/>
        </p:nvGrpSpPr>
        <p:grpSpPr>
          <a:xfrm>
            <a:off x="4758054" y="4207643"/>
            <a:ext cx="360" cy="360"/>
            <a:chOff x="4758054" y="420764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29E853-2BA8-0F34-8A6C-97AFE9059666}"/>
                    </a:ext>
                  </a:extLst>
                </p14:cNvPr>
                <p14:cNvContentPartPr/>
                <p14:nvPr/>
              </p14:nvContentPartPr>
              <p14:xfrm>
                <a:off x="4758054" y="4207643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29E853-2BA8-0F34-8A6C-97AFE90596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9414" y="4199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FB891A-A625-CFFC-3244-9F856DB9AB0C}"/>
                    </a:ext>
                  </a:extLst>
                </p14:cNvPr>
                <p14:cNvContentPartPr/>
                <p14:nvPr/>
              </p14:nvContentPartPr>
              <p14:xfrm>
                <a:off x="4758054" y="4207643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FB891A-A625-CFFC-3244-9F856DB9AB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9414" y="4199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0E77320-0B32-8280-7F1F-4D65C8AAEB3B}"/>
                  </a:ext>
                </a:extLst>
              </p14:cNvPr>
              <p14:cNvContentPartPr/>
              <p14:nvPr/>
            </p14:nvContentPartPr>
            <p14:xfrm>
              <a:off x="10207374" y="373208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0E77320-0B32-8280-7F1F-4D65C8AAEB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98734" y="37230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3DA7C9E-A133-0ED0-6CE9-0E6102EA59A6}"/>
                  </a:ext>
                </a:extLst>
              </p14:cNvPr>
              <p14:cNvContentPartPr/>
              <p14:nvPr/>
            </p14:nvContentPartPr>
            <p14:xfrm>
              <a:off x="-1343946" y="200588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3DA7C9E-A133-0ED0-6CE9-0E6102EA59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352946" y="19968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92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76431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Principle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828295" y="-10458"/>
            <a:ext cx="1779689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Opt. OFDM TX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674469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Opt. OFDM RX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5520644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Experiments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7366818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Conclusion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7</a:t>
            </a:fld>
            <a:endParaRPr lang="en-US">
              <a:latin typeface="CityBoysSoft Book" panose="020F05030305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BA8C9-957D-D7E2-E386-387F71A8D41E}"/>
              </a:ext>
            </a:extLst>
          </p:cNvPr>
          <p:cNvSpPr txBox="1"/>
          <p:nvPr/>
        </p:nvSpPr>
        <p:spPr>
          <a:xfrm>
            <a:off x="207140" y="645790"/>
            <a:ext cx="8425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ityBoysSoft Book" panose="020F0503030503020204" pitchFamily="34" charset="0"/>
              <a:buChar char="–"/>
            </a:pP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First, the binary serial input is converted to parallel (S/P). For example, a bit sequence {0011011} is broken into {00}, {10} , {01} and {11}. (QPSK)</a:t>
            </a:r>
          </a:p>
          <a:p>
            <a:pPr marL="285750" indent="-285750" algn="just">
              <a:buFont typeface="CityBoysSoft Book" panose="020F0503030503020204" pitchFamily="34" charset="0"/>
              <a:buChar char="–"/>
            </a:pPr>
            <a:endParaRPr lang="en-US" dirty="0">
              <a:latin typeface="CityBoysSoft Book" panose="020F0503030503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ityBoysSoft Book" panose="020F0503030503020204" pitchFamily="34" charset="0"/>
              <a:buChar char="–"/>
            </a:pPr>
            <a:endParaRPr lang="en-US" dirty="0">
              <a:latin typeface="CityBoysSoft Book" panose="020F0503030503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The output of the symbol mapper is complex data which passes is converted to analog using (DAC). </a:t>
            </a:r>
          </a:p>
          <a:p>
            <a:pPr marL="285750" indent="-285750" algn="just">
              <a:buFontTx/>
              <a:buChar char="-"/>
            </a:pPr>
            <a:endParaRPr lang="en-US" dirty="0">
              <a:latin typeface="CityBoysSoft Book" panose="020F0503030503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CityBoysSoft Book" panose="020F0503030503020204" pitchFamily="34" charset="0"/>
                <a:cs typeface="Times New Roman" panose="02020603050405020304" pitchFamily="18" charset="0"/>
              </a:rPr>
              <a:t>The output of the DACs are used to modulate an optical IQ modulator. (MZM)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39882-9544-17FC-005A-09A92E5B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822701"/>
            <a:ext cx="5638800" cy="26955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1F01CDE-A90C-E91D-C4FF-80C138E76DE4}"/>
              </a:ext>
            </a:extLst>
          </p:cNvPr>
          <p:cNvGrpSpPr/>
          <p:nvPr/>
        </p:nvGrpSpPr>
        <p:grpSpPr>
          <a:xfrm>
            <a:off x="792654" y="4350233"/>
            <a:ext cx="263520" cy="461880"/>
            <a:chOff x="792654" y="4350233"/>
            <a:chExt cx="26352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D7D4E9-2A5E-F610-0B0B-1A33C957FA28}"/>
                    </a:ext>
                  </a:extLst>
                </p14:cNvPr>
                <p14:cNvContentPartPr/>
                <p14:nvPr/>
              </p14:nvContentPartPr>
              <p14:xfrm>
                <a:off x="820734" y="4403873"/>
                <a:ext cx="47520" cy="40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D7D4E9-2A5E-F610-0B0B-1A33C957FA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2094" y="4394873"/>
                  <a:ext cx="651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31608A-2499-B03B-90FE-AFDA0D0154E1}"/>
                    </a:ext>
                  </a:extLst>
                </p14:cNvPr>
                <p14:cNvContentPartPr/>
                <p14:nvPr/>
              </p14:nvContentPartPr>
              <p14:xfrm>
                <a:off x="792654" y="4350233"/>
                <a:ext cx="263520" cy="42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31608A-2499-B03B-90FE-AFDA0D0154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654" y="4341233"/>
                  <a:ext cx="28116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C29E71-3F5B-0CF3-5869-6C2DD43C8403}"/>
              </a:ext>
            </a:extLst>
          </p:cNvPr>
          <p:cNvGrpSpPr/>
          <p:nvPr/>
        </p:nvGrpSpPr>
        <p:grpSpPr>
          <a:xfrm>
            <a:off x="4076214" y="6260393"/>
            <a:ext cx="445680" cy="512640"/>
            <a:chOff x="4076214" y="6260393"/>
            <a:chExt cx="44568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220E30-8883-E7C3-69BB-4B73200D017B}"/>
                    </a:ext>
                  </a:extLst>
                </p14:cNvPr>
                <p14:cNvContentPartPr/>
                <p14:nvPr/>
              </p14:nvContentPartPr>
              <p14:xfrm>
                <a:off x="4076214" y="6260393"/>
                <a:ext cx="131400" cy="457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220E30-8883-E7C3-69BB-4B73200D01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67214" y="6251753"/>
                  <a:ext cx="149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0B0881-D9AC-858E-4FAC-ED0AB1F49421}"/>
                    </a:ext>
                  </a:extLst>
                </p14:cNvPr>
                <p14:cNvContentPartPr/>
                <p14:nvPr/>
              </p14:nvContentPartPr>
              <p14:xfrm>
                <a:off x="4207614" y="6280913"/>
                <a:ext cx="314280" cy="492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0B0881-D9AC-858E-4FAC-ED0AB1F494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8614" y="6271913"/>
                  <a:ext cx="3319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D11298-E42C-68B8-1632-CA779ED46572}"/>
                    </a:ext>
                  </a:extLst>
                </p14:cNvPr>
                <p14:cNvContentPartPr/>
                <p14:nvPr/>
              </p14:nvContentPartPr>
              <p14:xfrm>
                <a:off x="4198254" y="6495833"/>
                <a:ext cx="237600" cy="7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D11298-E42C-68B8-1632-CA779ED465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89614" y="6486833"/>
                  <a:ext cx="25524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DA32197-8EED-2931-75A5-E291968F0E37}"/>
                  </a:ext>
                </a:extLst>
              </p14:cNvPr>
              <p14:cNvContentPartPr/>
              <p14:nvPr/>
            </p14:nvContentPartPr>
            <p14:xfrm>
              <a:off x="6985374" y="6090473"/>
              <a:ext cx="296280" cy="336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DA32197-8EED-2931-75A5-E291968F0E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76734" y="6081473"/>
                <a:ext cx="31392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0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D893E7-9148-A3E2-923A-9BA2E347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03" y="3308452"/>
            <a:ext cx="5839097" cy="3157661"/>
          </a:xfrm>
          <a:prstGeom prst="rect">
            <a:avLst/>
          </a:prstGeom>
        </p:spPr>
      </p:pic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176431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I. Principle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1828295" y="-10458"/>
            <a:ext cx="1779689" cy="432048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II. Opt. OFDM TX</a:t>
            </a:r>
            <a:endParaRPr lang="ko-KR" altLang="en-US" sz="900" b="1" dirty="0">
              <a:solidFill>
                <a:schemeClr val="bg1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3674469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III. Opt. OFDM RX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5520644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IV. Experiments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">
            <a:extLst>
              <a:ext uri="{FF2B5EF4-FFF2-40B4-BE49-F238E27FC236}">
                <a16:creationId xmlns:a16="http://schemas.microsoft.com/office/drawing/2014/main" id="{6C80BAC7-06CC-45B7-A640-69C1ABB8C8FC}"/>
              </a:ext>
            </a:extLst>
          </p:cNvPr>
          <p:cNvSpPr/>
          <p:nvPr/>
        </p:nvSpPr>
        <p:spPr>
          <a:xfrm>
            <a:off x="7366818" y="-10458"/>
            <a:ext cx="1779689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1A3F7A"/>
                </a:solidFill>
                <a:latin typeface="CityBoysSoft Book" panose="020F0503030503020204" pitchFamily="34" charset="0"/>
                <a:cs typeface="Arial" panose="020B0604020202020204" pitchFamily="34" charset="0"/>
              </a:rPr>
              <a:t>V. Conclusion</a:t>
            </a:r>
            <a:endParaRPr lang="ko-KR" altLang="en-US" sz="900" b="1" dirty="0">
              <a:solidFill>
                <a:srgbClr val="1A3F7A"/>
              </a:solidFill>
              <a:latin typeface="CityBoysSoft Book" panose="020F05030305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1A3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CityBoysSoft Book" panose="020F05030305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>
                <a:latin typeface="CityBoysSoft Book" panose="020F0503030503020204" pitchFamily="34" charset="0"/>
              </a:rPr>
              <a:t>8</a:t>
            </a:fld>
            <a:endParaRPr lang="en-US">
              <a:latin typeface="CityBoysSoft Book" panose="020F05030305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0BA8C9-957D-D7E2-E386-387F71A8D41E}"/>
                  </a:ext>
                </a:extLst>
              </p:cNvPr>
              <p:cNvSpPr txBox="1"/>
              <p:nvPr/>
            </p:nvSpPr>
            <p:spPr>
              <a:xfrm>
                <a:off x="207140" y="645790"/>
                <a:ext cx="8401283" cy="3128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Tx/>
                  <a:buChar char="-"/>
                </a:pPr>
                <a:r>
                  <a:rPr lang="en-US" dirty="0">
                    <a:latin typeface="CityBoysSoft Book" panose="020F0503030503020204" pitchFamily="34" charset="0"/>
                  </a:rPr>
                  <a:t>Real and imaginary parts of the OFDM data modulate the laser light using MZM-I and MZM-Q respectively.</a:t>
                </a:r>
              </a:p>
              <a:p>
                <a:pPr marL="285750" indent="-285750" algn="just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latin typeface="CityBoysSoft Book" panose="020F0503030503020204" pitchFamily="34" charset="0"/>
                  </a:rPr>
                  <a:t>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ityBoysSoft Book" panose="020F0503030503020204" pitchFamily="34" charset="0"/>
                  </a:rPr>
                  <a:t>(t): real and imaginary parts of the OFDM data respectively.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en-US" dirty="0">
                    <a:latin typeface="CityBoysSoft Book" panose="020F0503030503020204" pitchFamily="34" charset="0"/>
                  </a:rPr>
                  <a:t>The MZM-I and MZM-Q outputs:</a:t>
                </a:r>
              </a:p>
              <a:p>
                <a:pPr lvl="5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latin typeface="CityBoysSoft Book" panose="020F0503030503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latin typeface="CityBoysSoft Book" panose="020F0503030503020204" pitchFamily="34" charset="0"/>
                </a:endParaRPr>
              </a:p>
              <a:p>
                <a:pPr lvl="5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>
                    <a:latin typeface="CityBoysSoft Book" panose="020F0503030503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latin typeface="CityBoysSoft Book" panose="020F0503030503020204" pitchFamily="34" charset="0"/>
                </a:endParaRPr>
              </a:p>
              <a:p>
                <a:pPr lvl="5" algn="just"/>
                <a:endParaRPr lang="en-US" dirty="0">
                  <a:latin typeface="CityBoysSoft Book" panose="020F0503030503020204" pitchFamily="34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en-US" dirty="0">
                    <a:latin typeface="CityBoysSoft Book" panose="020F0503030503020204" pitchFamily="34" charset="0"/>
                  </a:rPr>
                  <a:t>The output of MZM-Q passes through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CityBoysSoft Book" panose="020F0503030503020204" pitchFamily="34" charset="0"/>
                  </a:rPr>
                  <a:t>/2 phase shifter. After the output y-branch.</a:t>
                </a:r>
              </a:p>
              <a:p>
                <a:pPr algn="just"/>
                <a:endParaRPr lang="en-US" dirty="0">
                  <a:latin typeface="CityBoysSoft Book" panose="020F0503030503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0BA8C9-957D-D7E2-E386-387F71A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40" y="645790"/>
                <a:ext cx="8401283" cy="3128677"/>
              </a:xfrm>
              <a:prstGeom prst="rect">
                <a:avLst/>
              </a:prstGeom>
              <a:blipFill>
                <a:blip r:embed="rId3"/>
                <a:stretch>
                  <a:fillRect l="-653" t="-975" r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A7833E-842F-BA22-0B1E-20B4A46A2D79}"/>
                  </a:ext>
                </a:extLst>
              </p14:cNvPr>
              <p14:cNvContentPartPr/>
              <p14:nvPr/>
            </p14:nvContentPartPr>
            <p14:xfrm>
              <a:off x="3776334" y="5234033"/>
              <a:ext cx="276480" cy="24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A7833E-842F-BA22-0B1E-20B4A46A2D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7334" y="5225393"/>
                <a:ext cx="29412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136B2-8DEE-DA8C-B487-70A50663C34F}"/>
              </a:ext>
            </a:extLst>
          </p:cNvPr>
          <p:cNvGrpSpPr/>
          <p:nvPr/>
        </p:nvGrpSpPr>
        <p:grpSpPr>
          <a:xfrm>
            <a:off x="7058814" y="3707993"/>
            <a:ext cx="253080" cy="256320"/>
            <a:chOff x="7058814" y="3707993"/>
            <a:chExt cx="25308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DBD6C4-CC9B-6D40-CF95-2D4129CE034D}"/>
                    </a:ext>
                  </a:extLst>
                </p14:cNvPr>
                <p14:cNvContentPartPr/>
                <p14:nvPr/>
              </p14:nvContentPartPr>
              <p14:xfrm>
                <a:off x="7058814" y="3722753"/>
                <a:ext cx="106920" cy="183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DBD6C4-CC9B-6D40-CF95-2D4129CE03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9814" y="3713753"/>
                  <a:ext cx="124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E69E94-5A15-B79A-A4AF-379F622C6C4B}"/>
                    </a:ext>
                  </a:extLst>
                </p14:cNvPr>
                <p14:cNvContentPartPr/>
                <p14:nvPr/>
              </p14:nvContentPartPr>
              <p14:xfrm>
                <a:off x="7202814" y="3707993"/>
                <a:ext cx="109080" cy="256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E69E94-5A15-B79A-A4AF-379F622C6C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94174" y="3699353"/>
                  <a:ext cx="1267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1F3450-3498-9041-D47B-97E05FC872BA}"/>
                    </a:ext>
                  </a:extLst>
                </p14:cNvPr>
                <p14:cNvContentPartPr/>
                <p14:nvPr/>
              </p14:nvContentPartPr>
              <p14:xfrm>
                <a:off x="7137654" y="3802673"/>
                <a:ext cx="138240" cy="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1F3450-3498-9041-D47B-97E05FC872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29014" y="3794033"/>
                  <a:ext cx="1558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2B0D2F-A8CE-907F-5C1B-481F0DD8CB6C}"/>
              </a:ext>
            </a:extLst>
          </p:cNvPr>
          <p:cNvGrpSpPr/>
          <p:nvPr/>
        </p:nvGrpSpPr>
        <p:grpSpPr>
          <a:xfrm>
            <a:off x="6886734" y="5672153"/>
            <a:ext cx="280080" cy="292320"/>
            <a:chOff x="6886734" y="5672153"/>
            <a:chExt cx="28008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8FDC06-6929-9BCB-FCC7-01ED08965A5C}"/>
                    </a:ext>
                  </a:extLst>
                </p14:cNvPr>
                <p14:cNvContentPartPr/>
                <p14:nvPr/>
              </p14:nvContentPartPr>
              <p14:xfrm>
                <a:off x="6886734" y="5680433"/>
                <a:ext cx="139320" cy="264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8FDC06-6929-9BCB-FCC7-01ED08965A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78094" y="5671433"/>
                  <a:ext cx="156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692160-D10A-4508-0A16-AC3F288EF24F}"/>
                    </a:ext>
                  </a:extLst>
                </p14:cNvPr>
                <p14:cNvContentPartPr/>
                <p14:nvPr/>
              </p14:nvContentPartPr>
              <p14:xfrm>
                <a:off x="7016334" y="5672153"/>
                <a:ext cx="150480" cy="29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692160-D10A-4508-0A16-AC3F288EF2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07694" y="5663153"/>
                  <a:ext cx="168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B27EA7-E643-E89B-F1F1-0D60847D066B}"/>
                    </a:ext>
                  </a:extLst>
                </p14:cNvPr>
                <p14:cNvContentPartPr/>
                <p14:nvPr/>
              </p14:nvContentPartPr>
              <p14:xfrm>
                <a:off x="6969894" y="5780513"/>
                <a:ext cx="195480" cy="2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B27EA7-E643-E89B-F1F1-0D60847D06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60894" y="5771513"/>
                  <a:ext cx="21312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541C8-3A73-E8A0-97BC-2C5A420612C5}"/>
              </a:ext>
            </a:extLst>
          </p:cNvPr>
          <p:cNvGrpSpPr/>
          <p:nvPr/>
        </p:nvGrpSpPr>
        <p:grpSpPr>
          <a:xfrm>
            <a:off x="7517814" y="3643553"/>
            <a:ext cx="1136520" cy="398520"/>
            <a:chOff x="7517814" y="3643553"/>
            <a:chExt cx="113652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89E9FC-CDE8-35F6-4B45-55572ACC67A5}"/>
                    </a:ext>
                  </a:extLst>
                </p14:cNvPr>
                <p14:cNvContentPartPr/>
                <p14:nvPr/>
              </p14:nvContentPartPr>
              <p14:xfrm>
                <a:off x="7517814" y="3860993"/>
                <a:ext cx="150120" cy="135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89E9FC-CDE8-35F6-4B45-55572ACC67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09174" y="3851993"/>
                  <a:ext cx="167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C61555-3119-293B-532D-02929F7F5180}"/>
                    </a:ext>
                  </a:extLst>
                </p14:cNvPr>
                <p14:cNvContentPartPr/>
                <p14:nvPr/>
              </p14:nvContentPartPr>
              <p14:xfrm>
                <a:off x="7713654" y="3881153"/>
                <a:ext cx="105120" cy="10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C61555-3119-293B-532D-02929F7F51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04654" y="3872153"/>
                  <a:ext cx="122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90BEDA-1C03-E701-6584-11CB78F44C29}"/>
                    </a:ext>
                  </a:extLst>
                </p14:cNvPr>
                <p14:cNvContentPartPr/>
                <p14:nvPr/>
              </p14:nvContentPartPr>
              <p14:xfrm>
                <a:off x="7883934" y="3854873"/>
                <a:ext cx="153360" cy="132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90BEDA-1C03-E701-6584-11CB78F44C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5294" y="3845873"/>
                  <a:ext cx="171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368B05-A4DF-D78E-603D-FDE13C1CE978}"/>
                    </a:ext>
                  </a:extLst>
                </p14:cNvPr>
                <p14:cNvContentPartPr/>
                <p14:nvPr/>
              </p14:nvContentPartPr>
              <p14:xfrm>
                <a:off x="8136294" y="3732113"/>
                <a:ext cx="22680" cy="309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368B05-A4DF-D78E-603D-FDE13C1CE9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27294" y="3723113"/>
                  <a:ext cx="40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580D4F-CC92-9551-0B64-9D189AA44C3E}"/>
                    </a:ext>
                  </a:extLst>
                </p14:cNvPr>
                <p14:cNvContentPartPr/>
                <p14:nvPr/>
              </p14:nvContentPartPr>
              <p14:xfrm>
                <a:off x="8080134" y="3845873"/>
                <a:ext cx="80640" cy="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580D4F-CC92-9551-0B64-9D189AA44C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71134" y="3837233"/>
                  <a:ext cx="98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E768A1-7CC9-DBE9-C42F-D4A8821EC737}"/>
                    </a:ext>
                  </a:extLst>
                </p14:cNvPr>
                <p14:cNvContentPartPr/>
                <p14:nvPr/>
              </p14:nvContentPartPr>
              <p14:xfrm>
                <a:off x="8219814" y="3790433"/>
                <a:ext cx="120960" cy="184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E768A1-7CC9-DBE9-C42F-D4A8821EC7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11174" y="3781433"/>
                  <a:ext cx="138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C43DE7-ED26-DCCA-2703-E2516CFCC59A}"/>
                    </a:ext>
                  </a:extLst>
                </p14:cNvPr>
                <p14:cNvContentPartPr/>
                <p14:nvPr/>
              </p14:nvContentPartPr>
              <p14:xfrm>
                <a:off x="8399454" y="3643553"/>
                <a:ext cx="254880" cy="34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C43DE7-ED26-DCCA-2703-E2516CFCC5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0454" y="3634553"/>
                  <a:ext cx="272520" cy="36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4EEFD1-1949-C087-9DCF-535FA2A0F7DB}"/>
                  </a:ext>
                </a:extLst>
              </p14:cNvPr>
              <p14:cNvContentPartPr/>
              <p14:nvPr/>
            </p14:nvContentPartPr>
            <p14:xfrm>
              <a:off x="2061654" y="5990033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4EEFD1-1949-C087-9DCF-535FA2A0F7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53014" y="59810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4882CCC-7168-8833-D8F8-53AA1997701D}"/>
                  </a:ext>
                </a:extLst>
              </p14:cNvPr>
              <p14:cNvContentPartPr/>
              <p14:nvPr/>
            </p14:nvContentPartPr>
            <p14:xfrm>
              <a:off x="2798574" y="4030553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4882CCC-7168-8833-D8F8-53AA199770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89934" y="402155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Mach-Zehnder modulator structure | Synopsys">
            <a:extLst>
              <a:ext uri="{FF2B5EF4-FFF2-40B4-BE49-F238E27FC236}">
                <a16:creationId xmlns:a16="http://schemas.microsoft.com/office/drawing/2014/main" id="{E2E79FCF-B403-B482-90BF-F4C796BB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3" y="4185334"/>
            <a:ext cx="2282769" cy="139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784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2561.68"/>
  <p:tag name="LATEXADDIN" val="\documentclass{article}&#10;\usepackage{amsmath}&#10;\pagestyle{empty}&#10;\begin{document}&#10;&#10;&#10;$\sum \limits _{n=0} ^{N-1} \cos 2\pi k f_0 n \cdot \cos 2\pi k' f_0 n = 0; \; \text{where} \;\; k \neq k'$&#10;&#10;&#10;\end{document}"/>
  <p:tag name="IGUANATEXSIZE" val="18"/>
  <p:tag name="IGUANATEXCURSOR" val="178"/>
  <p:tag name="TRANSPARENCY" val="True"/>
  <p:tag name="LATEXENGINEID" val="0"/>
  <p:tag name="TEMPFOLDER" val="D:\Powerpoint_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1.1811"/>
  <p:tag name="LATEXADDIN" val="\documentclass{article}&#10;\usepackage{amsmath}&#10;\pagestyle{empty}&#10;\begin{document}&#10;&#10;&#10;$f_0 = 1/9T$&#10;&#10;\end{document}"/>
  <p:tag name="IGUANATEXSIZE" val="16"/>
  <p:tag name="IGUANATEXCURSOR" val="93"/>
  <p:tag name="TRANSPARENCY" val="True"/>
  <p:tag name="LATEXENGINEID" val="0"/>
  <p:tag name="TEMPFOLDER" val="D:\Powerpoint_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853.3933"/>
  <p:tag name="LATEXADDIN" val="\documentclass{article}&#10;\usepackage{amsmath}&#10;\pagestyle{empty}&#10;\begin{document}&#10;&#10;$0f_0, 1f_0, \ldots, 8f_0$&#10;&#10;&#10;\end{document}"/>
  <p:tag name="IGUANATEXSIZE" val="16"/>
  <p:tag name="IGUANATEXCURSOR" val="101"/>
  <p:tag name="TRANSPARENCY" val="True"/>
  <p:tag name="LATEXENGINEID" val="0"/>
  <p:tag name="TEMPFOLDER" val="D:\Powerpoint_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1364.829"/>
  <p:tag name="LATEXADDIN" val="\documentclass{article}&#10;\usepackage{amsmath}&#10;\pagestyle{empty}&#10;\begin{document}&#10;&#10;$s[n] = \frac{1}{N} \sum \limits _{k=0} ^{N-1} X[k] e^{j2\pi \frac{k}{N}n}&#10;$&#10;&#10;&#10;\end{document}"/>
  <p:tag name="IGUANATEXSIZE" val="16"/>
  <p:tag name="IGUANATEXCURSOR" val="156"/>
  <p:tag name="TRANSPARENCY" val="True"/>
  <p:tag name="LATEXENGINEID" val="0"/>
  <p:tag name="TEMPFOLDER" val="D:\Powerpoint_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1307.087"/>
  <p:tag name="LATEXADDIN" val="\documentclass{article}&#10;\usepackage{amsmath}&#10;\pagestyle{empty}&#10;\begin{document}&#10;&#10;&#10;$X[k] = \sum \limits _{n=0} ^{N-1} s[n] e^{-j2\pi \frac{k}{N}n}&#10;$&#10;&#10;&#10;\end{document}"/>
  <p:tag name="IGUANATEXSIZE" val="20"/>
  <p:tag name="IGUANATEXCURSOR" val="146"/>
  <p:tag name="TRANSPARENCY" val="True"/>
  <p:tag name="LATEXENGINEID" val="0"/>
  <p:tag name="TEMPFOLDER" val="D:\Powerpoint_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17.6603"/>
  <p:tag name="LATEXADDIN" val="\documentclass{article}&#10;\usepackage{amsmath}&#10;\pagestyle{empty}&#10;\begin{document}&#10;&#10;$\Delta T = D \Delta \lambda L$&#10;&#10;&#10;\end{document}"/>
  <p:tag name="IGUANATEXSIZE" val="16"/>
  <p:tag name="IGUANATEXCURSOR" val="93"/>
  <p:tag name="TRANSPARENCY" val="True"/>
  <p:tag name="LATEXENGINEID" val="0"/>
  <p:tag name="TEMPFOLDER" val="C:\Users\ssllap2\pp_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3559</TotalTime>
  <Words>1256</Words>
  <Application>Microsoft Office PowerPoint</Application>
  <PresentationFormat>On-screen Show (4:3)</PresentationFormat>
  <Paragraphs>164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CityBoysSoft Book</vt:lpstr>
      <vt:lpstr>Courier New</vt:lpstr>
      <vt:lpstr>Dosis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Đỗ Hải Sơn</dc:creator>
  <cp:lastModifiedBy>Son Do Hai</cp:lastModifiedBy>
  <cp:revision>174</cp:revision>
  <dcterms:created xsi:type="dcterms:W3CDTF">2021-05-12T12:04:36Z</dcterms:created>
  <dcterms:modified xsi:type="dcterms:W3CDTF">2022-05-06T12:51:31Z</dcterms:modified>
</cp:coreProperties>
</file>