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6CE919-E636-405B-8324-7B46AECA12DB}">
  <a:tblStyle styleId="{E16CE919-E636-405B-8324-7B46AECA12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16" y="114"/>
      </p:cViewPr>
      <p:guideLst>
        <p:guide orient="horz" pos="2160"/>
        <p:guide pos="2880"/>
      </p:guideLst>
    </p:cSldViewPr>
  </p:slideViewPr>
  <p:notesTextViewPr>
    <p:cViewPr>
      <p:scale>
        <a:sx n="1" d="1"/>
        <a:sy n="1" d="1"/>
      </p:scale>
      <p:origin x="0" y="0"/>
    </p:cViewPr>
  </p:notesTextViewPr>
  <p:notesViewPr>
    <p:cSldViewPr snapToGrid="0">
      <p:cViewPr varScale="1">
        <p:scale>
          <a:sx n="85" d="100"/>
          <a:sy n="85" d="100"/>
        </p:scale>
        <p:origin x="29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84ffc4c98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84ffc4c9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84ffc4c98_18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84ffc4c98_18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vật liệu nhôm 1060,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99370b7ba_1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99370b7b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vật liệu nhôm 1060,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99370b7ba_1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99370b7b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vật liệu nhôm 1060,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99370b7ba_1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99370b7ba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vật liệu nhôm 1060,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84ffc4c98_18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84ffc4c98_18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af5354d05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af5354d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vật liệu nhôm 1060,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af5354d0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af5354d0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vật liệu nhôm 1060,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84ffc4c98_18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84ffc4c98_18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84ffc4c98_18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84ffc4c98_18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84ffc4c98_18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84ffc4c98_18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84ffc4c98_1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84ffc4c98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Động lực thuận cho giá trị các khớp, tính ra x, y</a:t>
            </a:r>
            <a:br>
              <a:rPr lang="en-US"/>
            </a:br>
            <a:r>
              <a:rPr lang="en-US"/>
              <a:t>Động lực ng</a:t>
            </a:r>
            <a:r>
              <a:rPr lang="vi-VN"/>
              <a:t>ư</a:t>
            </a:r>
            <a:r>
              <a:rPr lang="en-US"/>
              <a:t>ợc cho x, y tính ra giá trị các khớp (focus)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84ffc4c98_1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84ffc4c98_1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84ffc4c98_18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84ffc4c98_18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84ffc4c98_1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84ffc4c98_1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84ffc4c98_18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84ffc4c98_18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84ffc4c98_1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84ffc4c98_1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84ffc4c98_1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84ffc4c98_1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84ffc4c98_18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84ffc4c98_18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Khâu: cánh tay đòn,</a:t>
            </a:r>
            <a:br>
              <a:rPr lang="en-US"/>
            </a:br>
            <a:r>
              <a:rPr lang="en-US"/>
              <a:t>Lý do: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84ffc4c98_18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84ffc4c98_18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Giải thuật 1: từ 0, tay máy đi trực tiếp đến A, sau đó tiếp tục đến B, chỉ theop động lực ng</a:t>
            </a:r>
            <a:r>
              <a:rPr lang="vi-VN"/>
              <a:t>ư</a:t>
            </a:r>
            <a:r>
              <a:rPr lang="en-US"/>
              <a:t>ợc.</a:t>
            </a:r>
            <a:br>
              <a:rPr lang="en-US"/>
            </a:br>
            <a:r>
              <a:rPr lang="en-US"/>
              <a:t>Giải thuật 2: Di chuyển theo Euclid.</a:t>
            </a:r>
          </a:p>
          <a:p>
            <a:pPr marL="0" lvl="0" indent="0" algn="l" rtl="0">
              <a:spcBef>
                <a:spcPts val="0"/>
              </a:spcBef>
              <a:spcAft>
                <a:spcPts val="0"/>
              </a:spcAft>
              <a:buNone/>
            </a:pPr>
            <a:r>
              <a:rPr lang="en-US"/>
              <a:t>Giải thuật 3: Di chuyển theo cung tròn.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84ffc4c98_18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84ffc4c98_18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84ffc4c98_18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84ffc4c98_1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84ffc4c98_18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84ffc4c98_18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Lý do chọn chiều dài các cánh tay đòn:</a:t>
            </a:r>
            <a:br>
              <a:rPr lang="en-US"/>
            </a:br>
            <a:r>
              <a:rPr lang="en-US"/>
              <a:t>Tính theo từng khớp phù hợp với mục đích, tay gắp là tiêu chuẩn.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b="1">
                <a:solidFill>
                  <a:srgbClr val="C00000"/>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vi" smtClean="0"/>
              <a:pPr/>
              <a:t>‹#›</a:t>
            </a:fld>
            <a:endParaRPr lang="vi" b="1"/>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I - Giới thiệu</a:t>
            </a:r>
            <a:endParaRPr/>
          </a:p>
        </p:txBody>
      </p:sp>
      <p:sp>
        <p:nvSpPr>
          <p:cNvPr id="61" name="Google Shape;61;p1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Mục đích:</a:t>
            </a:r>
            <a:endParaRPr/>
          </a:p>
          <a:p>
            <a:pPr marL="914400" lvl="1" indent="-317500" algn="l" rtl="0">
              <a:spcBef>
                <a:spcPts val="0"/>
              </a:spcBef>
              <a:spcAft>
                <a:spcPts val="0"/>
              </a:spcAft>
              <a:buSzPts val="1400"/>
              <a:buChar char="-"/>
            </a:pPr>
            <a:r>
              <a:rPr lang="vi"/>
              <a:t>Xây dựng cánh tay robot cỡ nhỏ cho bài thực hành của sinh viên ngành Kỹ thuật Robot - Trường đại học Công Nghệ.</a:t>
            </a:r>
            <a:endParaRPr/>
          </a:p>
          <a:p>
            <a:pPr marL="914400" lvl="1" indent="-317500" algn="l" rtl="0">
              <a:spcBef>
                <a:spcPts val="0"/>
              </a:spcBef>
              <a:spcAft>
                <a:spcPts val="0"/>
              </a:spcAft>
              <a:buSzPts val="1400"/>
              <a:buChar char="-"/>
            </a:pPr>
            <a:r>
              <a:rPr lang="vi"/>
              <a:t>Tận dụng và phát triển các nghiên cứu gần đây của nhóm sinh viên ngành Kỹ thuật Robot.</a:t>
            </a:r>
            <a:endParaRPr/>
          </a:p>
          <a:p>
            <a:pPr marL="0" lvl="0" indent="0" algn="l" rtl="0">
              <a:spcBef>
                <a:spcPts val="1200"/>
              </a:spcBef>
              <a:spcAft>
                <a:spcPts val="0"/>
              </a:spcAft>
              <a:buNone/>
            </a:pPr>
            <a:r>
              <a:rPr lang="vi"/>
              <a:t>   -   Các thông số mong muốn ban đầu</a:t>
            </a:r>
            <a:endParaRPr/>
          </a:p>
          <a:p>
            <a:pPr marL="0" lvl="0" indent="0" algn="l" rtl="0">
              <a:spcBef>
                <a:spcPts val="1200"/>
              </a:spcBef>
              <a:spcAft>
                <a:spcPts val="1200"/>
              </a:spcAft>
              <a:buNone/>
            </a:pPr>
            <a:endParaRPr/>
          </a:p>
        </p:txBody>
      </p:sp>
      <p:graphicFrame>
        <p:nvGraphicFramePr>
          <p:cNvPr id="62" name="Google Shape;62;p14"/>
          <p:cNvGraphicFramePr/>
          <p:nvPr>
            <p:extLst>
              <p:ext uri="{D42A27DB-BD31-4B8C-83A1-F6EECF244321}">
                <p14:modId xmlns:p14="http://schemas.microsoft.com/office/powerpoint/2010/main" val="1098542016"/>
              </p:ext>
            </p:extLst>
          </p:nvPr>
        </p:nvGraphicFramePr>
        <p:xfrm>
          <a:off x="952500" y="3218150"/>
          <a:ext cx="7239000" cy="3383040"/>
        </p:xfrm>
        <a:graphic>
          <a:graphicData uri="http://schemas.openxmlformats.org/drawingml/2006/table">
            <a:tbl>
              <a:tblPr>
                <a:noFill/>
                <a:tableStyleId>{E16CE919-E636-405B-8324-7B46AECA12DB}</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3350">
                <a:tc>
                  <a:txBody>
                    <a:bodyPr/>
                    <a:lstStyle/>
                    <a:p>
                      <a:pPr marL="0" lvl="0" indent="0" algn="ctr" rtl="0">
                        <a:spcBef>
                          <a:spcPts val="0"/>
                        </a:spcBef>
                        <a:spcAft>
                          <a:spcPts val="0"/>
                        </a:spcAft>
                        <a:buNone/>
                      </a:pPr>
                      <a:r>
                        <a:rPr lang="vi" b="1"/>
                        <a:t>Thông số</a:t>
                      </a:r>
                      <a:endParaRPr b="1"/>
                    </a:p>
                  </a:txBody>
                  <a:tcPr marL="91425" marR="91425" marT="91425" marB="91425"/>
                </a:tc>
                <a:tc>
                  <a:txBody>
                    <a:bodyPr/>
                    <a:lstStyle/>
                    <a:p>
                      <a:pPr marL="0" lvl="0" indent="0" algn="ctr" rtl="0">
                        <a:spcBef>
                          <a:spcPts val="0"/>
                        </a:spcBef>
                        <a:spcAft>
                          <a:spcPts val="0"/>
                        </a:spcAft>
                        <a:buNone/>
                      </a:pPr>
                      <a:r>
                        <a:rPr lang="vi" b="1"/>
                        <a:t>Yêu cầu</a:t>
                      </a:r>
                      <a:endParaRPr b="1"/>
                    </a:p>
                  </a:txBody>
                  <a:tcPr marL="91425" marR="91425" marT="91425" marB="91425"/>
                </a:tc>
                <a:extLst>
                  <a:ext uri="{0D108BD9-81ED-4DB2-BD59-A6C34878D82A}">
                    <a16:rowId xmlns:a16="http://schemas.microsoft.com/office/drawing/2014/main" val="10000"/>
                  </a:ext>
                </a:extLst>
              </a:tr>
              <a:tr h="383350">
                <a:tc>
                  <a:txBody>
                    <a:bodyPr/>
                    <a:lstStyle/>
                    <a:p>
                      <a:pPr marL="0" lvl="0" indent="0" algn="l" rtl="0">
                        <a:spcBef>
                          <a:spcPts val="0"/>
                        </a:spcBef>
                        <a:spcAft>
                          <a:spcPts val="0"/>
                        </a:spcAft>
                        <a:buNone/>
                      </a:pPr>
                      <a:r>
                        <a:rPr lang="vi"/>
                        <a:t>Đối tượng gắp</a:t>
                      </a:r>
                      <a:endParaRPr/>
                    </a:p>
                  </a:txBody>
                  <a:tcPr marL="91425" marR="91425" marT="91425" marB="91425"/>
                </a:tc>
                <a:tc>
                  <a:txBody>
                    <a:bodyPr/>
                    <a:lstStyle/>
                    <a:p>
                      <a:pPr marL="0" lvl="0" indent="0" algn="l" rtl="0">
                        <a:spcBef>
                          <a:spcPts val="0"/>
                        </a:spcBef>
                        <a:spcAft>
                          <a:spcPts val="0"/>
                        </a:spcAft>
                        <a:buNone/>
                      </a:pPr>
                      <a:r>
                        <a:rPr lang="vi">
                          <a:highlight>
                            <a:schemeClr val="lt1"/>
                          </a:highlight>
                        </a:rPr>
                        <a:t>Các đồ vật trong nhà (hwd: </a:t>
                      </a:r>
                      <a:r>
                        <a:rPr lang="en-US">
                          <a:highlight>
                            <a:schemeClr val="lt1"/>
                          </a:highlight>
                        </a:rPr>
                        <a:t>4</a:t>
                      </a:r>
                      <a:r>
                        <a:rPr lang="vi">
                          <a:highlight>
                            <a:schemeClr val="lt1"/>
                          </a:highlight>
                        </a:rPr>
                        <a:t>x</a:t>
                      </a:r>
                      <a:r>
                        <a:rPr lang="en-US">
                          <a:highlight>
                            <a:schemeClr val="lt1"/>
                          </a:highlight>
                        </a:rPr>
                        <a:t>4</a:t>
                      </a:r>
                      <a:r>
                        <a:rPr lang="vi">
                          <a:highlight>
                            <a:schemeClr val="lt1"/>
                          </a:highlight>
                        </a:rPr>
                        <a:t>x10 cm,</a:t>
                      </a:r>
                      <a:br>
                        <a:rPr lang="vi">
                          <a:highlight>
                            <a:schemeClr val="lt1"/>
                          </a:highlight>
                        </a:rPr>
                      </a:br>
                      <a:r>
                        <a:rPr lang="vi">
                          <a:highlight>
                            <a:schemeClr val="lt1"/>
                          </a:highlight>
                        </a:rPr>
                        <a:t>khối lượng tối đa khoảng: 400 g).</a:t>
                      </a:r>
                      <a:endParaRPr>
                        <a:highlight>
                          <a:schemeClr val="lt1"/>
                        </a:highlight>
                      </a:endParaRPr>
                    </a:p>
                  </a:txBody>
                  <a:tcPr marL="91425" marR="91425" marT="91425" marB="91425"/>
                </a:tc>
                <a:extLst>
                  <a:ext uri="{0D108BD9-81ED-4DB2-BD59-A6C34878D82A}">
                    <a16:rowId xmlns:a16="http://schemas.microsoft.com/office/drawing/2014/main" val="10001"/>
                  </a:ext>
                </a:extLst>
              </a:tr>
              <a:tr h="383350">
                <a:tc>
                  <a:txBody>
                    <a:bodyPr/>
                    <a:lstStyle/>
                    <a:p>
                      <a:pPr marL="0" lvl="0" indent="0" algn="l" rtl="0">
                        <a:spcBef>
                          <a:spcPts val="0"/>
                        </a:spcBef>
                        <a:spcAft>
                          <a:spcPts val="0"/>
                        </a:spcAft>
                        <a:buNone/>
                      </a:pPr>
                      <a:r>
                        <a:rPr lang="vi"/>
                        <a:t>Tầm với của cánh tay</a:t>
                      </a:r>
                      <a:endParaRPr/>
                    </a:p>
                  </a:txBody>
                  <a:tcPr marL="91425" marR="91425" marT="91425" marB="91425"/>
                </a:tc>
                <a:tc>
                  <a:txBody>
                    <a:bodyPr/>
                    <a:lstStyle/>
                    <a:p>
                      <a:pPr marL="0" lvl="0" indent="0" algn="l" rtl="0">
                        <a:spcBef>
                          <a:spcPts val="0"/>
                        </a:spcBef>
                        <a:spcAft>
                          <a:spcPts val="0"/>
                        </a:spcAft>
                        <a:buNone/>
                      </a:pPr>
                      <a:r>
                        <a:rPr lang="vi">
                          <a:highlight>
                            <a:schemeClr val="lt1"/>
                          </a:highlight>
                        </a:rPr>
                        <a:t>Tối đa: 30 cm</a:t>
                      </a:r>
                      <a:endParaRPr>
                        <a:highlight>
                          <a:schemeClr val="lt1"/>
                        </a:highlight>
                      </a:endParaRPr>
                    </a:p>
                  </a:txBody>
                  <a:tcPr marL="91425" marR="91425" marT="91425" marB="91425"/>
                </a:tc>
                <a:extLst>
                  <a:ext uri="{0D108BD9-81ED-4DB2-BD59-A6C34878D82A}">
                    <a16:rowId xmlns:a16="http://schemas.microsoft.com/office/drawing/2014/main" val="10002"/>
                  </a:ext>
                </a:extLst>
              </a:tr>
              <a:tr h="383350">
                <a:tc>
                  <a:txBody>
                    <a:bodyPr/>
                    <a:lstStyle/>
                    <a:p>
                      <a:pPr marL="0" lvl="0" indent="0" algn="l" rtl="0">
                        <a:spcBef>
                          <a:spcPts val="0"/>
                        </a:spcBef>
                        <a:spcAft>
                          <a:spcPts val="0"/>
                        </a:spcAft>
                        <a:buNone/>
                      </a:pPr>
                      <a:r>
                        <a:rPr lang="vi"/>
                        <a:t>Tính linh hoạt của cánh tay</a:t>
                      </a:r>
                      <a:endParaRPr/>
                    </a:p>
                  </a:txBody>
                  <a:tcPr marL="91425" marR="91425" marT="91425" marB="91425"/>
                </a:tc>
                <a:tc>
                  <a:txBody>
                    <a:bodyPr/>
                    <a:lstStyle/>
                    <a:p>
                      <a:pPr marL="0" lvl="0" indent="0" algn="l" rtl="0">
                        <a:spcBef>
                          <a:spcPts val="0"/>
                        </a:spcBef>
                        <a:spcAft>
                          <a:spcPts val="0"/>
                        </a:spcAft>
                        <a:buNone/>
                      </a:pPr>
                      <a:r>
                        <a:rPr lang="vi">
                          <a:highlight>
                            <a:schemeClr val="lt1"/>
                          </a:highlight>
                        </a:rPr>
                        <a:t>Đa dạng trong chuyển động</a:t>
                      </a:r>
                      <a:endParaRPr>
                        <a:highlight>
                          <a:schemeClr val="lt1"/>
                        </a:highlight>
                      </a:endParaRPr>
                    </a:p>
                  </a:txBody>
                  <a:tcPr marL="91425" marR="91425" marT="91425" marB="91425"/>
                </a:tc>
                <a:extLst>
                  <a:ext uri="{0D108BD9-81ED-4DB2-BD59-A6C34878D82A}">
                    <a16:rowId xmlns:a16="http://schemas.microsoft.com/office/drawing/2014/main" val="10003"/>
                  </a:ext>
                </a:extLst>
              </a:tr>
              <a:tr h="383350">
                <a:tc>
                  <a:txBody>
                    <a:bodyPr/>
                    <a:lstStyle/>
                    <a:p>
                      <a:pPr marL="0" lvl="0" indent="0" algn="l" rtl="0">
                        <a:spcBef>
                          <a:spcPts val="0"/>
                        </a:spcBef>
                        <a:spcAft>
                          <a:spcPts val="0"/>
                        </a:spcAft>
                        <a:buNone/>
                      </a:pPr>
                      <a:r>
                        <a:rPr lang="vi"/>
                        <a:t>Khối lượng và tính di động</a:t>
                      </a:r>
                      <a:endParaRPr/>
                    </a:p>
                  </a:txBody>
                  <a:tcPr marL="91425" marR="91425" marT="91425" marB="91425"/>
                </a:tc>
                <a:tc>
                  <a:txBody>
                    <a:bodyPr/>
                    <a:lstStyle/>
                    <a:p>
                      <a:pPr marL="0" lvl="0" indent="0" algn="l" rtl="0">
                        <a:spcBef>
                          <a:spcPts val="0"/>
                        </a:spcBef>
                        <a:spcAft>
                          <a:spcPts val="0"/>
                        </a:spcAft>
                        <a:buNone/>
                      </a:pPr>
                      <a:r>
                        <a:rPr lang="vi"/>
                        <a:t>Khối lượng nhẹ, tháo lắp dễ dàng.</a:t>
                      </a:r>
                      <a:endParaRPr/>
                    </a:p>
                  </a:txBody>
                  <a:tcPr marL="91425" marR="91425" marT="91425" marB="91425"/>
                </a:tc>
                <a:extLst>
                  <a:ext uri="{0D108BD9-81ED-4DB2-BD59-A6C34878D82A}">
                    <a16:rowId xmlns:a16="http://schemas.microsoft.com/office/drawing/2014/main" val="10004"/>
                  </a:ext>
                </a:extLst>
              </a:tr>
              <a:tr h="383350">
                <a:tc>
                  <a:txBody>
                    <a:bodyPr/>
                    <a:lstStyle/>
                    <a:p>
                      <a:pPr marL="0" lvl="0" indent="0" algn="l" rtl="0">
                        <a:spcBef>
                          <a:spcPts val="0"/>
                        </a:spcBef>
                        <a:spcAft>
                          <a:spcPts val="0"/>
                        </a:spcAft>
                        <a:buNone/>
                      </a:pPr>
                      <a:r>
                        <a:rPr lang="vi"/>
                        <a:t>Đối tượng sử dụng</a:t>
                      </a:r>
                      <a:endParaRPr/>
                    </a:p>
                  </a:txBody>
                  <a:tcPr marL="91425" marR="91425" marT="91425" marB="91425"/>
                </a:tc>
                <a:tc>
                  <a:txBody>
                    <a:bodyPr/>
                    <a:lstStyle/>
                    <a:p>
                      <a:pPr marL="0" lvl="0" indent="0" algn="l" rtl="0">
                        <a:spcBef>
                          <a:spcPts val="0"/>
                        </a:spcBef>
                        <a:spcAft>
                          <a:spcPts val="0"/>
                        </a:spcAft>
                        <a:buNone/>
                      </a:pPr>
                      <a:r>
                        <a:rPr lang="vi"/>
                        <a:t>Sinh viên năm 2</a:t>
                      </a:r>
                      <a:endParaRPr/>
                    </a:p>
                  </a:txBody>
                  <a:tcPr marL="91425" marR="91425" marT="91425" marB="91425"/>
                </a:tc>
                <a:extLst>
                  <a:ext uri="{0D108BD9-81ED-4DB2-BD59-A6C34878D82A}">
                    <a16:rowId xmlns:a16="http://schemas.microsoft.com/office/drawing/2014/main" val="10005"/>
                  </a:ext>
                </a:extLst>
              </a:tr>
              <a:tr h="383350">
                <a:tc>
                  <a:txBody>
                    <a:bodyPr/>
                    <a:lstStyle/>
                    <a:p>
                      <a:pPr marL="0" lvl="0" indent="0" algn="l" rtl="0">
                        <a:spcBef>
                          <a:spcPts val="0"/>
                        </a:spcBef>
                        <a:spcAft>
                          <a:spcPts val="0"/>
                        </a:spcAft>
                        <a:buNone/>
                      </a:pPr>
                      <a:r>
                        <a:rPr lang="vi">
                          <a:solidFill>
                            <a:schemeClr val="dk1"/>
                          </a:solidFill>
                        </a:rPr>
                        <a:t>Thời gian sử dụng</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vi">
                          <a:highlight>
                            <a:schemeClr val="lt1"/>
                          </a:highlight>
                        </a:rPr>
                        <a:t>60 phút</a:t>
                      </a:r>
                      <a:endParaRPr>
                        <a:highlight>
                          <a:schemeClr val="lt1"/>
                        </a:highlight>
                      </a:endParaRPr>
                    </a:p>
                  </a:txBody>
                  <a:tcPr marL="91425" marR="91425" marT="91425" marB="91425"/>
                </a:tc>
                <a:extLst>
                  <a:ext uri="{0D108BD9-81ED-4DB2-BD59-A6C34878D82A}">
                    <a16:rowId xmlns:a16="http://schemas.microsoft.com/office/drawing/2014/main" val="10006"/>
                  </a:ext>
                </a:extLst>
              </a:tr>
              <a:tr h="383350">
                <a:tc>
                  <a:txBody>
                    <a:bodyPr/>
                    <a:lstStyle/>
                    <a:p>
                      <a:pPr marL="0" lvl="0" indent="0" algn="l" rtl="0">
                        <a:spcBef>
                          <a:spcPts val="0"/>
                        </a:spcBef>
                        <a:spcAft>
                          <a:spcPts val="0"/>
                        </a:spcAft>
                        <a:buNone/>
                      </a:pPr>
                      <a:r>
                        <a:rPr lang="vi">
                          <a:solidFill>
                            <a:schemeClr val="dk1"/>
                          </a:solidFill>
                        </a:rPr>
                        <a:t>Giá thành</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vi">
                          <a:highlight>
                            <a:schemeClr val="lt1"/>
                          </a:highlight>
                        </a:rPr>
                        <a:t>Dưới 2 triệu VNĐ</a:t>
                      </a:r>
                      <a:endParaRPr>
                        <a:highlight>
                          <a:schemeClr val="lt1"/>
                        </a:highlight>
                      </a:endParaRPr>
                    </a:p>
                  </a:txBody>
                  <a:tcPr marL="91425" marR="91425" marT="91425" marB="91425"/>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57DAE306-DC18-4265-AE27-19D0AC703B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a:t>
            </a:fld>
            <a:endParaRPr lang="vi"/>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idx="4294967295"/>
          </p:nvPr>
        </p:nvSpPr>
        <p:spPr>
          <a:xfrm>
            <a:off x="244850" y="19229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Thử nghiệm vật liệu</a:t>
            </a:r>
            <a:endParaRPr/>
          </a:p>
        </p:txBody>
      </p:sp>
      <p:pic>
        <p:nvPicPr>
          <p:cNvPr id="122" name="Google Shape;122;p23"/>
          <p:cNvPicPr preferRelativeResize="0"/>
          <p:nvPr/>
        </p:nvPicPr>
        <p:blipFill>
          <a:blip r:embed="rId3">
            <a:alphaModFix/>
          </a:blip>
          <a:stretch>
            <a:fillRect/>
          </a:stretch>
        </p:blipFill>
        <p:spPr>
          <a:xfrm>
            <a:off x="0" y="1204475"/>
            <a:ext cx="9144001" cy="4893288"/>
          </a:xfrm>
          <a:prstGeom prst="rect">
            <a:avLst/>
          </a:prstGeom>
          <a:noFill/>
          <a:ln>
            <a:noFill/>
          </a:ln>
        </p:spPr>
      </p:pic>
      <p:sp>
        <p:nvSpPr>
          <p:cNvPr id="123" name="Google Shape;123;p23"/>
          <p:cNvSpPr txBox="1"/>
          <p:nvPr/>
        </p:nvSpPr>
        <p:spPr>
          <a:xfrm>
            <a:off x="3407841" y="6149300"/>
            <a:ext cx="23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Chất liệu: Nhôm 1060</a:t>
            </a:r>
            <a:endParaRPr/>
          </a:p>
        </p:txBody>
      </p:sp>
      <p:sp>
        <p:nvSpPr>
          <p:cNvPr id="3" name="Slide Number Placeholder 2">
            <a:extLst>
              <a:ext uri="{FF2B5EF4-FFF2-40B4-BE49-F238E27FC236}">
                <a16:creationId xmlns:a16="http://schemas.microsoft.com/office/drawing/2014/main" id="{795C2B2D-A7CE-43CB-AB37-7DB8C95772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10</a:t>
            </a:fld>
            <a:endParaRPr lang="vi"/>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idx="4294967295"/>
          </p:nvPr>
        </p:nvSpPr>
        <p:spPr>
          <a:xfrm>
            <a:off x="244850" y="19229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Thử nghiệm vật liệu</a:t>
            </a:r>
            <a:endParaRPr/>
          </a:p>
        </p:txBody>
      </p:sp>
      <p:pic>
        <p:nvPicPr>
          <p:cNvPr id="129" name="Google Shape;129;p24"/>
          <p:cNvPicPr preferRelativeResize="0"/>
          <p:nvPr/>
        </p:nvPicPr>
        <p:blipFill>
          <a:blip r:embed="rId3">
            <a:alphaModFix/>
          </a:blip>
          <a:stretch>
            <a:fillRect/>
          </a:stretch>
        </p:blipFill>
        <p:spPr>
          <a:xfrm>
            <a:off x="0" y="1177200"/>
            <a:ext cx="9170398" cy="4959212"/>
          </a:xfrm>
          <a:prstGeom prst="rect">
            <a:avLst/>
          </a:prstGeom>
          <a:noFill/>
          <a:ln>
            <a:noFill/>
          </a:ln>
        </p:spPr>
      </p:pic>
      <p:sp>
        <p:nvSpPr>
          <p:cNvPr id="130" name="Google Shape;130;p24"/>
          <p:cNvSpPr txBox="1"/>
          <p:nvPr/>
        </p:nvSpPr>
        <p:spPr>
          <a:xfrm>
            <a:off x="3066362" y="6457800"/>
            <a:ext cx="287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Chất liệu: Đồng nguyên chất</a:t>
            </a:r>
            <a:endParaRPr/>
          </a:p>
        </p:txBody>
      </p:sp>
      <p:sp>
        <p:nvSpPr>
          <p:cNvPr id="3" name="Slide Number Placeholder 2">
            <a:extLst>
              <a:ext uri="{FF2B5EF4-FFF2-40B4-BE49-F238E27FC236}">
                <a16:creationId xmlns:a16="http://schemas.microsoft.com/office/drawing/2014/main" id="{E8878BCA-0F29-47A2-A178-96CE50591C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11</a:t>
            </a:fld>
            <a:endParaRPr lang="vi"/>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idx="4294967295"/>
          </p:nvPr>
        </p:nvSpPr>
        <p:spPr>
          <a:xfrm>
            <a:off x="244850" y="19229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Thử nghiệm vật liệu</a:t>
            </a:r>
            <a:endParaRPr/>
          </a:p>
        </p:txBody>
      </p:sp>
      <p:sp>
        <p:nvSpPr>
          <p:cNvPr id="136" name="Google Shape;136;p25"/>
          <p:cNvSpPr txBox="1"/>
          <p:nvPr/>
        </p:nvSpPr>
        <p:spPr>
          <a:xfrm>
            <a:off x="3582650" y="6457788"/>
            <a:ext cx="184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Chất liệu: Sắt dẻo</a:t>
            </a:r>
            <a:endParaRPr/>
          </a:p>
        </p:txBody>
      </p:sp>
      <p:pic>
        <p:nvPicPr>
          <p:cNvPr id="137" name="Google Shape;137;p25"/>
          <p:cNvPicPr preferRelativeResize="0"/>
          <p:nvPr/>
        </p:nvPicPr>
        <p:blipFill>
          <a:blip r:embed="rId3">
            <a:alphaModFix/>
          </a:blip>
          <a:stretch>
            <a:fillRect/>
          </a:stretch>
        </p:blipFill>
        <p:spPr>
          <a:xfrm>
            <a:off x="0" y="1160925"/>
            <a:ext cx="9144001" cy="4893330"/>
          </a:xfrm>
          <a:prstGeom prst="rect">
            <a:avLst/>
          </a:prstGeom>
          <a:noFill/>
          <a:ln>
            <a:noFill/>
          </a:ln>
        </p:spPr>
      </p:pic>
      <p:sp>
        <p:nvSpPr>
          <p:cNvPr id="3" name="Slide Number Placeholder 2">
            <a:extLst>
              <a:ext uri="{FF2B5EF4-FFF2-40B4-BE49-F238E27FC236}">
                <a16:creationId xmlns:a16="http://schemas.microsoft.com/office/drawing/2014/main" id="{E904E9A1-856E-4CAA-B41C-9C68CA3811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12</a:t>
            </a:fld>
            <a:endParaRPr lang="vi"/>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idx="4294967295"/>
          </p:nvPr>
        </p:nvSpPr>
        <p:spPr>
          <a:xfrm>
            <a:off x="244850" y="19229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Thử nghiệm vật liệu</a:t>
            </a:r>
            <a:endParaRPr/>
          </a:p>
        </p:txBody>
      </p:sp>
      <p:pic>
        <p:nvPicPr>
          <p:cNvPr id="143" name="Google Shape;143;p26"/>
          <p:cNvPicPr preferRelativeResize="0"/>
          <p:nvPr/>
        </p:nvPicPr>
        <p:blipFill>
          <a:blip r:embed="rId3">
            <a:alphaModFix/>
          </a:blip>
          <a:stretch>
            <a:fillRect/>
          </a:stretch>
        </p:blipFill>
        <p:spPr>
          <a:xfrm>
            <a:off x="1" y="1096464"/>
            <a:ext cx="8765451" cy="4665061"/>
          </a:xfrm>
          <a:prstGeom prst="rect">
            <a:avLst/>
          </a:prstGeom>
          <a:noFill/>
          <a:ln>
            <a:noFill/>
          </a:ln>
        </p:spPr>
      </p:pic>
      <p:sp>
        <p:nvSpPr>
          <p:cNvPr id="144" name="Google Shape;144;p26"/>
          <p:cNvSpPr txBox="1"/>
          <p:nvPr/>
        </p:nvSpPr>
        <p:spPr>
          <a:xfrm>
            <a:off x="3235200" y="6457800"/>
            <a:ext cx="267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Chất liệu: Nhựa in ABS</a:t>
            </a:r>
            <a:endParaRPr/>
          </a:p>
        </p:txBody>
      </p:sp>
      <p:sp>
        <p:nvSpPr>
          <p:cNvPr id="3" name="Slide Number Placeholder 2">
            <a:extLst>
              <a:ext uri="{FF2B5EF4-FFF2-40B4-BE49-F238E27FC236}">
                <a16:creationId xmlns:a16="http://schemas.microsoft.com/office/drawing/2014/main" id="{B35FBFC8-CC78-49C6-B078-E6214073A8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13</a:t>
            </a:fld>
            <a:endParaRPr lang="vi"/>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idx="4294967295"/>
          </p:nvPr>
        </p:nvSpPr>
        <p:spPr>
          <a:xfrm>
            <a:off x="244850" y="25914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Thử nghiệm vật liệu</a:t>
            </a:r>
            <a:endParaRPr/>
          </a:p>
        </p:txBody>
      </p:sp>
      <p:graphicFrame>
        <p:nvGraphicFramePr>
          <p:cNvPr id="150" name="Google Shape;150;p27"/>
          <p:cNvGraphicFramePr/>
          <p:nvPr/>
        </p:nvGraphicFramePr>
        <p:xfrm>
          <a:off x="1567413" y="1256425"/>
          <a:ext cx="6009150" cy="5100325"/>
        </p:xfrm>
        <a:graphic>
          <a:graphicData uri="http://schemas.openxmlformats.org/drawingml/2006/table">
            <a:tbl>
              <a:tblPr>
                <a:noFill/>
                <a:tableStyleId>{E16CE919-E636-405B-8324-7B46AECA12DB}</a:tableStyleId>
              </a:tblPr>
              <a:tblGrid>
                <a:gridCol w="2003050">
                  <a:extLst>
                    <a:ext uri="{9D8B030D-6E8A-4147-A177-3AD203B41FA5}">
                      <a16:colId xmlns:a16="http://schemas.microsoft.com/office/drawing/2014/main" val="20000"/>
                    </a:ext>
                  </a:extLst>
                </a:gridCol>
                <a:gridCol w="2003050">
                  <a:extLst>
                    <a:ext uri="{9D8B030D-6E8A-4147-A177-3AD203B41FA5}">
                      <a16:colId xmlns:a16="http://schemas.microsoft.com/office/drawing/2014/main" val="20001"/>
                    </a:ext>
                  </a:extLst>
                </a:gridCol>
                <a:gridCol w="2003050">
                  <a:extLst>
                    <a:ext uri="{9D8B030D-6E8A-4147-A177-3AD203B41FA5}">
                      <a16:colId xmlns:a16="http://schemas.microsoft.com/office/drawing/2014/main" val="20002"/>
                    </a:ext>
                  </a:extLst>
                </a:gridCol>
              </a:tblGrid>
              <a:tr h="615275">
                <a:tc>
                  <a:txBody>
                    <a:bodyPr/>
                    <a:lstStyle/>
                    <a:p>
                      <a:pPr marL="0" lvl="0" indent="0" algn="l" rtl="0">
                        <a:spcBef>
                          <a:spcPts val="0"/>
                        </a:spcBef>
                        <a:spcAft>
                          <a:spcPts val="0"/>
                        </a:spcAft>
                        <a:buNone/>
                      </a:pPr>
                      <a:r>
                        <a:rPr lang="vi" b="1"/>
                        <a:t>Tên vật liệu</a:t>
                      </a:r>
                      <a:endParaRPr b="1"/>
                    </a:p>
                  </a:txBody>
                  <a:tcPr marL="91425" marR="91425" marT="91425" marB="91425"/>
                </a:tc>
                <a:tc>
                  <a:txBody>
                    <a:bodyPr/>
                    <a:lstStyle/>
                    <a:p>
                      <a:pPr marL="0" lvl="0" indent="0" algn="l" rtl="0">
                        <a:spcBef>
                          <a:spcPts val="0"/>
                        </a:spcBef>
                        <a:spcAft>
                          <a:spcPts val="0"/>
                        </a:spcAft>
                        <a:buNone/>
                      </a:pPr>
                      <a:r>
                        <a:rPr lang="vi" b="1"/>
                        <a:t>Khối lượng</a:t>
                      </a:r>
                      <a:endParaRPr b="1"/>
                    </a:p>
                  </a:txBody>
                  <a:tcPr marL="91425" marR="91425" marT="91425" marB="91425"/>
                </a:tc>
                <a:tc>
                  <a:txBody>
                    <a:bodyPr/>
                    <a:lstStyle/>
                    <a:p>
                      <a:pPr marL="0" lvl="0" indent="0" algn="l" rtl="0">
                        <a:spcBef>
                          <a:spcPts val="0"/>
                        </a:spcBef>
                        <a:spcAft>
                          <a:spcPts val="0"/>
                        </a:spcAft>
                        <a:buNone/>
                      </a:pPr>
                      <a:r>
                        <a:rPr lang="vi" b="1"/>
                        <a:t>Kết luận</a:t>
                      </a:r>
                      <a:endParaRPr b="1"/>
                    </a:p>
                  </a:txBody>
                  <a:tcPr marL="91425" marR="91425" marT="91425" marB="91425"/>
                </a:tc>
                <a:extLst>
                  <a:ext uri="{0D108BD9-81ED-4DB2-BD59-A6C34878D82A}">
                    <a16:rowId xmlns:a16="http://schemas.microsoft.com/office/drawing/2014/main" val="10000"/>
                  </a:ext>
                </a:extLst>
              </a:tr>
              <a:tr h="1289925">
                <a:tc>
                  <a:txBody>
                    <a:bodyPr/>
                    <a:lstStyle/>
                    <a:p>
                      <a:pPr marL="0" lvl="0" indent="0" algn="l" rtl="0">
                        <a:spcBef>
                          <a:spcPts val="0"/>
                        </a:spcBef>
                        <a:spcAft>
                          <a:spcPts val="0"/>
                        </a:spcAft>
                        <a:buNone/>
                      </a:pPr>
                      <a:r>
                        <a:rPr lang="vi"/>
                        <a:t>Sắt</a:t>
                      </a:r>
                      <a:endParaRPr/>
                    </a:p>
                  </a:txBody>
                  <a:tcPr marL="91425" marR="91425" marT="91425" marB="91425"/>
                </a:tc>
                <a:tc>
                  <a:txBody>
                    <a:bodyPr/>
                    <a:lstStyle/>
                    <a:p>
                      <a:pPr marL="0" lvl="0" indent="0" algn="l" rtl="0">
                        <a:spcBef>
                          <a:spcPts val="0"/>
                        </a:spcBef>
                        <a:spcAft>
                          <a:spcPts val="0"/>
                        </a:spcAft>
                        <a:buNone/>
                      </a:pPr>
                      <a:r>
                        <a:rPr lang="vi"/>
                        <a:t>2673g</a:t>
                      </a:r>
                      <a:endParaRPr/>
                    </a:p>
                  </a:txBody>
                  <a:tcPr marL="91425" marR="91425" marT="91425" marB="91425"/>
                </a:tc>
                <a:tc>
                  <a:txBody>
                    <a:bodyPr/>
                    <a:lstStyle/>
                    <a:p>
                      <a:pPr marL="0" lvl="0" indent="0" algn="l" rtl="0">
                        <a:spcBef>
                          <a:spcPts val="0"/>
                        </a:spcBef>
                        <a:spcAft>
                          <a:spcPts val="0"/>
                        </a:spcAft>
                        <a:buNone/>
                      </a:pPr>
                      <a:r>
                        <a:rPr lang="vi"/>
                        <a:t>Khối lượng nặng, -&gt; cần đầu tư động cơ có tải trọng cao</a:t>
                      </a:r>
                      <a:endParaRPr/>
                    </a:p>
                  </a:txBody>
                  <a:tcPr marL="91425" marR="91425" marT="91425" marB="91425"/>
                </a:tc>
                <a:extLst>
                  <a:ext uri="{0D108BD9-81ED-4DB2-BD59-A6C34878D82A}">
                    <a16:rowId xmlns:a16="http://schemas.microsoft.com/office/drawing/2014/main" val="10001"/>
                  </a:ext>
                </a:extLst>
              </a:tr>
              <a:tr h="1024350">
                <a:tc>
                  <a:txBody>
                    <a:bodyPr/>
                    <a:lstStyle/>
                    <a:p>
                      <a:pPr marL="0" lvl="0" indent="0" algn="l" rtl="0">
                        <a:spcBef>
                          <a:spcPts val="0"/>
                        </a:spcBef>
                        <a:spcAft>
                          <a:spcPts val="0"/>
                        </a:spcAft>
                        <a:buNone/>
                      </a:pPr>
                      <a:r>
                        <a:rPr lang="vi"/>
                        <a:t>Nhôm</a:t>
                      </a:r>
                      <a:endParaRPr/>
                    </a:p>
                  </a:txBody>
                  <a:tcPr marL="91425" marR="91425" marT="91425" marB="91425"/>
                </a:tc>
                <a:tc>
                  <a:txBody>
                    <a:bodyPr/>
                    <a:lstStyle/>
                    <a:p>
                      <a:pPr marL="0" lvl="0" indent="0" algn="l" rtl="0">
                        <a:spcBef>
                          <a:spcPts val="0"/>
                        </a:spcBef>
                        <a:spcAft>
                          <a:spcPts val="0"/>
                        </a:spcAft>
                        <a:buNone/>
                      </a:pPr>
                      <a:r>
                        <a:rPr lang="vi"/>
                        <a:t>1222g</a:t>
                      </a:r>
                      <a:endParaRPr/>
                    </a:p>
                  </a:txBody>
                  <a:tcPr marL="91425" marR="91425" marT="91425" marB="91425"/>
                </a:tc>
                <a:tc>
                  <a:txBody>
                    <a:bodyPr/>
                    <a:lstStyle/>
                    <a:p>
                      <a:pPr marL="0" lvl="0" indent="0" algn="l" rtl="0">
                        <a:spcBef>
                          <a:spcPts val="0"/>
                        </a:spcBef>
                        <a:spcAft>
                          <a:spcPts val="0"/>
                        </a:spcAft>
                        <a:buNone/>
                      </a:pPr>
                      <a:r>
                        <a:rPr lang="vi">
                          <a:solidFill>
                            <a:schemeClr val="dk1"/>
                          </a:solidFill>
                        </a:rPr>
                        <a:t>Khối lượng nặng, chi phí cao, gia công khó.</a:t>
                      </a:r>
                      <a:endParaRPr/>
                    </a:p>
                  </a:txBody>
                  <a:tcPr marL="91425" marR="91425" marT="91425" marB="91425"/>
                </a:tc>
                <a:extLst>
                  <a:ext uri="{0D108BD9-81ED-4DB2-BD59-A6C34878D82A}">
                    <a16:rowId xmlns:a16="http://schemas.microsoft.com/office/drawing/2014/main" val="10002"/>
                  </a:ext>
                </a:extLst>
              </a:tr>
              <a:tr h="1555500">
                <a:tc>
                  <a:txBody>
                    <a:bodyPr/>
                    <a:lstStyle/>
                    <a:p>
                      <a:pPr marL="0" lvl="0" indent="0" algn="l" rtl="0">
                        <a:spcBef>
                          <a:spcPts val="0"/>
                        </a:spcBef>
                        <a:spcAft>
                          <a:spcPts val="0"/>
                        </a:spcAft>
                        <a:buNone/>
                      </a:pPr>
                      <a:r>
                        <a:rPr lang="vi"/>
                        <a:t>Đồng</a:t>
                      </a:r>
                      <a:endParaRPr/>
                    </a:p>
                  </a:txBody>
                  <a:tcPr marL="91425" marR="91425" marT="91425" marB="91425"/>
                </a:tc>
                <a:tc>
                  <a:txBody>
                    <a:bodyPr/>
                    <a:lstStyle/>
                    <a:p>
                      <a:pPr marL="0" lvl="0" indent="0" algn="l" rtl="0">
                        <a:spcBef>
                          <a:spcPts val="0"/>
                        </a:spcBef>
                        <a:spcAft>
                          <a:spcPts val="0"/>
                        </a:spcAft>
                        <a:buNone/>
                      </a:pPr>
                      <a:r>
                        <a:rPr lang="vi"/>
                        <a:t>3267g</a:t>
                      </a:r>
                      <a:endParaRPr/>
                    </a:p>
                  </a:txBody>
                  <a:tcPr marL="91425" marR="91425" marT="91425" marB="91425"/>
                </a:tc>
                <a:tc>
                  <a:txBody>
                    <a:bodyPr/>
                    <a:lstStyle/>
                    <a:p>
                      <a:pPr marL="0" lvl="0" indent="0" algn="l" rtl="0">
                        <a:spcBef>
                          <a:spcPts val="0"/>
                        </a:spcBef>
                        <a:spcAft>
                          <a:spcPts val="0"/>
                        </a:spcAft>
                        <a:buNone/>
                      </a:pPr>
                      <a:r>
                        <a:rPr lang="vi">
                          <a:solidFill>
                            <a:schemeClr val="dk1"/>
                          </a:solidFill>
                        </a:rPr>
                        <a:t>Khối lượng nặng, chi phí cao, gia công khó -&gt; cần đầu tư động cơ có tải trọng cao</a:t>
                      </a:r>
                      <a:endParaRPr/>
                    </a:p>
                  </a:txBody>
                  <a:tcPr marL="91425" marR="91425" marT="91425" marB="91425"/>
                </a:tc>
                <a:extLst>
                  <a:ext uri="{0D108BD9-81ED-4DB2-BD59-A6C34878D82A}">
                    <a16:rowId xmlns:a16="http://schemas.microsoft.com/office/drawing/2014/main" val="10003"/>
                  </a:ext>
                </a:extLst>
              </a:tr>
              <a:tr h="615275">
                <a:tc>
                  <a:txBody>
                    <a:bodyPr/>
                    <a:lstStyle/>
                    <a:p>
                      <a:pPr marL="0" lvl="0" indent="0" algn="l" rtl="0">
                        <a:spcBef>
                          <a:spcPts val="0"/>
                        </a:spcBef>
                        <a:spcAft>
                          <a:spcPts val="0"/>
                        </a:spcAft>
                        <a:buNone/>
                      </a:pPr>
                      <a:r>
                        <a:rPr lang="vi"/>
                        <a:t>Nhựa in 3d</a:t>
                      </a:r>
                      <a:endParaRPr/>
                    </a:p>
                  </a:txBody>
                  <a:tcPr marL="91425" marR="91425" marT="91425" marB="91425"/>
                </a:tc>
                <a:tc>
                  <a:txBody>
                    <a:bodyPr/>
                    <a:lstStyle/>
                    <a:p>
                      <a:pPr marL="0" lvl="0" indent="0" algn="l" rtl="0">
                        <a:spcBef>
                          <a:spcPts val="0"/>
                        </a:spcBef>
                        <a:spcAft>
                          <a:spcPts val="0"/>
                        </a:spcAft>
                        <a:buNone/>
                      </a:pPr>
                      <a:r>
                        <a:rPr lang="vi"/>
                        <a:t>666g</a:t>
                      </a:r>
                      <a:endParaRPr/>
                    </a:p>
                  </a:txBody>
                  <a:tcPr marL="91425" marR="91425" marT="91425" marB="91425"/>
                </a:tc>
                <a:tc>
                  <a:txBody>
                    <a:bodyPr/>
                    <a:lstStyle/>
                    <a:p>
                      <a:pPr marL="0" lvl="0" indent="0" algn="l" rtl="0">
                        <a:spcBef>
                          <a:spcPts val="0"/>
                        </a:spcBef>
                        <a:spcAft>
                          <a:spcPts val="0"/>
                        </a:spcAft>
                        <a:buNone/>
                      </a:pPr>
                      <a:r>
                        <a:rPr lang="vi"/>
                        <a:t>Phù hợp với kỳ vọng ban đầu</a:t>
                      </a:r>
                      <a:endParaRPr/>
                    </a:p>
                  </a:txBody>
                  <a:tcPr marL="91425" marR="91425" marT="91425" marB="91425"/>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016F4A03-1047-47BA-AAF3-6579300861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14</a:t>
            </a:fld>
            <a:endParaRPr lang="vi"/>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idx="4294967295"/>
          </p:nvPr>
        </p:nvSpPr>
        <p:spPr>
          <a:xfrm>
            <a:off x="244850" y="19229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Ứng suất từng khâu</a:t>
            </a:r>
            <a:endParaRPr/>
          </a:p>
        </p:txBody>
      </p:sp>
      <p:pic>
        <p:nvPicPr>
          <p:cNvPr id="156" name="Google Shape;156;p28"/>
          <p:cNvPicPr preferRelativeResize="0"/>
          <p:nvPr/>
        </p:nvPicPr>
        <p:blipFill rotWithShape="1">
          <a:blip r:embed="rId3">
            <a:alphaModFix/>
          </a:blip>
          <a:srcRect l="37229" t="23917" r="4986" b="11386"/>
          <a:stretch/>
        </p:blipFill>
        <p:spPr>
          <a:xfrm>
            <a:off x="430400" y="850398"/>
            <a:ext cx="3129024" cy="1872125"/>
          </a:xfrm>
          <a:prstGeom prst="rect">
            <a:avLst/>
          </a:prstGeom>
          <a:noFill/>
          <a:ln>
            <a:noFill/>
          </a:ln>
        </p:spPr>
      </p:pic>
      <p:pic>
        <p:nvPicPr>
          <p:cNvPr id="157" name="Google Shape;157;p28"/>
          <p:cNvPicPr preferRelativeResize="0"/>
          <p:nvPr/>
        </p:nvPicPr>
        <p:blipFill rotWithShape="1">
          <a:blip r:embed="rId4">
            <a:alphaModFix/>
          </a:blip>
          <a:srcRect l="41774" t="25652" r="5398" b="10071"/>
          <a:stretch/>
        </p:blipFill>
        <p:spPr>
          <a:xfrm>
            <a:off x="5451163" y="2726075"/>
            <a:ext cx="3129024" cy="2031960"/>
          </a:xfrm>
          <a:prstGeom prst="rect">
            <a:avLst/>
          </a:prstGeom>
          <a:noFill/>
          <a:ln>
            <a:noFill/>
          </a:ln>
        </p:spPr>
      </p:pic>
      <p:pic>
        <p:nvPicPr>
          <p:cNvPr id="158" name="Google Shape;158;p28"/>
          <p:cNvPicPr preferRelativeResize="0"/>
          <p:nvPr/>
        </p:nvPicPr>
        <p:blipFill rotWithShape="1">
          <a:blip r:embed="rId5">
            <a:alphaModFix/>
          </a:blip>
          <a:srcRect l="32056" t="27072" r="6069" b="10676"/>
          <a:stretch/>
        </p:blipFill>
        <p:spPr>
          <a:xfrm>
            <a:off x="244850" y="5003100"/>
            <a:ext cx="3358226" cy="1808076"/>
          </a:xfrm>
          <a:prstGeom prst="rect">
            <a:avLst/>
          </a:prstGeom>
          <a:noFill/>
          <a:ln>
            <a:noFill/>
          </a:ln>
        </p:spPr>
      </p:pic>
      <p:pic>
        <p:nvPicPr>
          <p:cNvPr id="159" name="Google Shape;159;p28"/>
          <p:cNvPicPr preferRelativeResize="0"/>
          <p:nvPr/>
        </p:nvPicPr>
        <p:blipFill rotWithShape="1">
          <a:blip r:embed="rId6">
            <a:alphaModFix/>
          </a:blip>
          <a:srcRect l="36470" t="27127" r="6114" b="13067"/>
          <a:stretch/>
        </p:blipFill>
        <p:spPr>
          <a:xfrm>
            <a:off x="5336550" y="4813220"/>
            <a:ext cx="3358226" cy="1872118"/>
          </a:xfrm>
          <a:prstGeom prst="rect">
            <a:avLst/>
          </a:prstGeom>
          <a:noFill/>
          <a:ln>
            <a:noFill/>
          </a:ln>
        </p:spPr>
      </p:pic>
      <p:pic>
        <p:nvPicPr>
          <p:cNvPr id="160" name="Google Shape;160;p28"/>
          <p:cNvPicPr preferRelativeResize="0"/>
          <p:nvPr/>
        </p:nvPicPr>
        <p:blipFill rotWithShape="1">
          <a:blip r:embed="rId7">
            <a:alphaModFix/>
          </a:blip>
          <a:srcRect l="35479" t="25929" r="5838" b="14089"/>
          <a:stretch/>
        </p:blipFill>
        <p:spPr>
          <a:xfrm>
            <a:off x="5337375" y="902062"/>
            <a:ext cx="3242799" cy="1768800"/>
          </a:xfrm>
          <a:prstGeom prst="rect">
            <a:avLst/>
          </a:prstGeom>
          <a:noFill/>
          <a:ln>
            <a:noFill/>
          </a:ln>
        </p:spPr>
      </p:pic>
      <p:pic>
        <p:nvPicPr>
          <p:cNvPr id="161" name="Google Shape;161;p28"/>
          <p:cNvPicPr preferRelativeResize="0"/>
          <p:nvPr/>
        </p:nvPicPr>
        <p:blipFill rotWithShape="1">
          <a:blip r:embed="rId8">
            <a:alphaModFix/>
          </a:blip>
          <a:srcRect l="41815" t="29271" r="6821" b="5595"/>
          <a:stretch/>
        </p:blipFill>
        <p:spPr>
          <a:xfrm>
            <a:off x="510975" y="2858624"/>
            <a:ext cx="2967874" cy="2008375"/>
          </a:xfrm>
          <a:prstGeom prst="rect">
            <a:avLst/>
          </a:prstGeom>
          <a:noFill/>
          <a:ln>
            <a:noFill/>
          </a:ln>
        </p:spPr>
      </p:pic>
      <p:sp>
        <p:nvSpPr>
          <p:cNvPr id="3" name="Slide Number Placeholder 2">
            <a:extLst>
              <a:ext uri="{FF2B5EF4-FFF2-40B4-BE49-F238E27FC236}">
                <a16:creationId xmlns:a16="http://schemas.microsoft.com/office/drawing/2014/main" id="{4A46C43D-B3D4-40F2-99C1-382988C92E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15</a:t>
            </a:fld>
            <a:endParaRPr lang="vi"/>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idx="4294967295"/>
          </p:nvPr>
        </p:nvSpPr>
        <p:spPr>
          <a:xfrm>
            <a:off x="244850" y="192292"/>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Ứng suất từng khâu</a:t>
            </a:r>
            <a:endParaRPr/>
          </a:p>
        </p:txBody>
      </p:sp>
      <p:graphicFrame>
        <p:nvGraphicFramePr>
          <p:cNvPr id="167" name="Google Shape;167;p29"/>
          <p:cNvGraphicFramePr/>
          <p:nvPr/>
        </p:nvGraphicFramePr>
        <p:xfrm>
          <a:off x="2161163" y="1732975"/>
          <a:ext cx="4687950" cy="2986835"/>
        </p:xfrm>
        <a:graphic>
          <a:graphicData uri="http://schemas.openxmlformats.org/drawingml/2006/table">
            <a:tbl>
              <a:tblPr>
                <a:noFill/>
                <a:tableStyleId>{E16CE919-E636-405B-8324-7B46AECA12DB}</a:tableStyleId>
              </a:tblPr>
              <a:tblGrid>
                <a:gridCol w="2343975">
                  <a:extLst>
                    <a:ext uri="{9D8B030D-6E8A-4147-A177-3AD203B41FA5}">
                      <a16:colId xmlns:a16="http://schemas.microsoft.com/office/drawing/2014/main" val="20000"/>
                    </a:ext>
                  </a:extLst>
                </a:gridCol>
                <a:gridCol w="2343975">
                  <a:extLst>
                    <a:ext uri="{9D8B030D-6E8A-4147-A177-3AD203B41FA5}">
                      <a16:colId xmlns:a16="http://schemas.microsoft.com/office/drawing/2014/main" val="20001"/>
                    </a:ext>
                  </a:extLst>
                </a:gridCol>
              </a:tblGrid>
              <a:tr h="609575">
                <a:tc>
                  <a:txBody>
                    <a:bodyPr/>
                    <a:lstStyle/>
                    <a:p>
                      <a:pPr marL="0" lvl="0" indent="0" algn="ctr" rtl="0">
                        <a:spcBef>
                          <a:spcPts val="0"/>
                        </a:spcBef>
                        <a:spcAft>
                          <a:spcPts val="0"/>
                        </a:spcAft>
                        <a:buNone/>
                      </a:pPr>
                      <a:r>
                        <a:rPr lang="vi" b="1"/>
                        <a:t>Thông số</a:t>
                      </a:r>
                      <a:endParaRPr b="1"/>
                    </a:p>
                  </a:txBody>
                  <a:tcPr marL="91425" marR="91425" marT="91425" marB="91425" anchor="ctr"/>
                </a:tc>
                <a:tc>
                  <a:txBody>
                    <a:bodyPr/>
                    <a:lstStyle/>
                    <a:p>
                      <a:pPr marL="0" lvl="0" indent="0" algn="ctr" rtl="0">
                        <a:spcBef>
                          <a:spcPts val="0"/>
                        </a:spcBef>
                        <a:spcAft>
                          <a:spcPts val="0"/>
                        </a:spcAft>
                        <a:buNone/>
                      </a:pPr>
                      <a:r>
                        <a:rPr lang="vi" b="1"/>
                        <a:t>Ứng suất bền tối đa (N/m2)</a:t>
                      </a:r>
                      <a:endParaRPr b="1"/>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vi"/>
                        <a:t>khâu 1</a:t>
                      </a:r>
                      <a:endParaRPr/>
                    </a:p>
                  </a:txBody>
                  <a:tcPr marL="91425" marR="91425" marT="91425" marB="91425" anchor="ctr"/>
                </a:tc>
                <a:tc>
                  <a:txBody>
                    <a:bodyPr/>
                    <a:lstStyle/>
                    <a:p>
                      <a:pPr marL="0" lvl="0" indent="0" algn="ctr" rtl="0">
                        <a:spcBef>
                          <a:spcPts val="0"/>
                        </a:spcBef>
                        <a:spcAft>
                          <a:spcPts val="0"/>
                        </a:spcAft>
                        <a:buNone/>
                      </a:pPr>
                      <a:r>
                        <a:rPr lang="vi"/>
                        <a:t>4.4*10^3</a:t>
                      </a: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vi">
                          <a:solidFill>
                            <a:schemeClr val="dk1"/>
                          </a:solidFill>
                        </a:rPr>
                        <a:t>khâu 2</a:t>
                      </a:r>
                      <a:endParaRPr/>
                    </a:p>
                  </a:txBody>
                  <a:tcPr marL="91425" marR="91425" marT="91425" marB="91425" anchor="ctr"/>
                </a:tc>
                <a:tc>
                  <a:txBody>
                    <a:bodyPr/>
                    <a:lstStyle/>
                    <a:p>
                      <a:pPr marL="0" lvl="0" indent="0" algn="ctr" rtl="0">
                        <a:spcBef>
                          <a:spcPts val="0"/>
                        </a:spcBef>
                        <a:spcAft>
                          <a:spcPts val="0"/>
                        </a:spcAft>
                        <a:buNone/>
                      </a:pPr>
                      <a:r>
                        <a:rPr lang="vi"/>
                        <a:t>5.66*10^4</a:t>
                      </a: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vi">
                          <a:solidFill>
                            <a:schemeClr val="dk1"/>
                          </a:solidFill>
                        </a:rPr>
                        <a:t>khâu 3</a:t>
                      </a:r>
                      <a:endParaRPr/>
                    </a:p>
                  </a:txBody>
                  <a:tcPr marL="91425" marR="91425" marT="91425" marB="91425" anchor="ctr"/>
                </a:tc>
                <a:tc>
                  <a:txBody>
                    <a:bodyPr/>
                    <a:lstStyle/>
                    <a:p>
                      <a:pPr marL="0" lvl="0" indent="0" algn="ctr" rtl="0">
                        <a:spcBef>
                          <a:spcPts val="0"/>
                        </a:spcBef>
                        <a:spcAft>
                          <a:spcPts val="0"/>
                        </a:spcAft>
                        <a:buNone/>
                      </a:pPr>
                      <a:r>
                        <a:rPr lang="vi"/>
                        <a:t>1.85*10^5</a:t>
                      </a: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vi">
                          <a:solidFill>
                            <a:schemeClr val="dk1"/>
                          </a:solidFill>
                        </a:rPr>
                        <a:t>khâu 4</a:t>
                      </a:r>
                      <a:endParaRPr/>
                    </a:p>
                  </a:txBody>
                  <a:tcPr marL="91425" marR="91425" marT="91425" marB="91425" anchor="ctr"/>
                </a:tc>
                <a:tc>
                  <a:txBody>
                    <a:bodyPr/>
                    <a:lstStyle/>
                    <a:p>
                      <a:pPr marL="0" lvl="0" indent="0" algn="ctr" rtl="0">
                        <a:spcBef>
                          <a:spcPts val="0"/>
                        </a:spcBef>
                        <a:spcAft>
                          <a:spcPts val="0"/>
                        </a:spcAft>
                        <a:buNone/>
                      </a:pPr>
                      <a:r>
                        <a:rPr lang="vi"/>
                        <a:t>3*10^5</a:t>
                      </a: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vi">
                          <a:solidFill>
                            <a:schemeClr val="dk1"/>
                          </a:solidFill>
                        </a:rPr>
                        <a:t>khâu 5</a:t>
                      </a:r>
                      <a:endParaRPr/>
                    </a:p>
                  </a:txBody>
                  <a:tcPr marL="91425" marR="91425" marT="91425" marB="91425" anchor="ctr"/>
                </a:tc>
                <a:tc>
                  <a:txBody>
                    <a:bodyPr/>
                    <a:lstStyle/>
                    <a:p>
                      <a:pPr marL="0" lvl="0" indent="0" algn="ctr" rtl="0">
                        <a:spcBef>
                          <a:spcPts val="0"/>
                        </a:spcBef>
                        <a:spcAft>
                          <a:spcPts val="0"/>
                        </a:spcAft>
                        <a:buNone/>
                      </a:pPr>
                      <a:r>
                        <a:rPr lang="vi"/>
                        <a:t>6.25*10^4</a:t>
                      </a:r>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r>
                        <a:rPr lang="vi">
                          <a:solidFill>
                            <a:schemeClr val="dk1"/>
                          </a:solidFill>
                        </a:rPr>
                        <a:t>khâu 6</a:t>
                      </a:r>
                      <a:endParaRPr>
                        <a:solidFill>
                          <a:schemeClr val="dk1"/>
                        </a:solidFill>
                      </a:endParaRPr>
                    </a:p>
                  </a:txBody>
                  <a:tcPr marL="91425" marR="91425" marT="91425" marB="91425" anchor="ctr"/>
                </a:tc>
                <a:tc>
                  <a:txBody>
                    <a:bodyPr/>
                    <a:lstStyle/>
                    <a:p>
                      <a:pPr marL="0" lvl="0" indent="0" algn="ctr" rtl="0">
                        <a:spcBef>
                          <a:spcPts val="0"/>
                        </a:spcBef>
                        <a:spcAft>
                          <a:spcPts val="0"/>
                        </a:spcAft>
                        <a:buNone/>
                      </a:pPr>
                      <a:r>
                        <a:rPr lang="vi"/>
                        <a:t>2.17*10^7</a:t>
                      </a:r>
                      <a:endParaRPr/>
                    </a:p>
                  </a:txBody>
                  <a:tcPr marL="91425" marR="91425" marT="91425" marB="91425" anchor="ctr"/>
                </a:tc>
                <a:extLst>
                  <a:ext uri="{0D108BD9-81ED-4DB2-BD59-A6C34878D82A}">
                    <a16:rowId xmlns:a16="http://schemas.microsoft.com/office/drawing/2014/main" val="10006"/>
                  </a:ext>
                </a:extLst>
              </a:tr>
            </a:tbl>
          </a:graphicData>
        </a:graphic>
      </p:graphicFrame>
      <p:sp>
        <p:nvSpPr>
          <p:cNvPr id="3" name="Slide Number Placeholder 2">
            <a:extLst>
              <a:ext uri="{FF2B5EF4-FFF2-40B4-BE49-F238E27FC236}">
                <a16:creationId xmlns:a16="http://schemas.microsoft.com/office/drawing/2014/main" id="{042CB1D1-D4B2-4A0B-8EDC-DA71D7FFF9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16</a:t>
            </a:fld>
            <a:endParaRPr lang="v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idx="4294967295"/>
          </p:nvPr>
        </p:nvSpPr>
        <p:spPr>
          <a:xfrm>
            <a:off x="311700" y="579992"/>
            <a:ext cx="8520600" cy="76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vi" sz="1800"/>
              <a:t>Spec dự kiến sau khi phân tích.</a:t>
            </a:r>
            <a:endParaRPr/>
          </a:p>
        </p:txBody>
      </p:sp>
      <p:sp>
        <p:nvSpPr>
          <p:cNvPr id="3" name="Slide Number Placeholder 2">
            <a:extLst>
              <a:ext uri="{FF2B5EF4-FFF2-40B4-BE49-F238E27FC236}">
                <a16:creationId xmlns:a16="http://schemas.microsoft.com/office/drawing/2014/main" id="{C05E5156-A90B-4D8B-8016-551041749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17</a:t>
            </a:fld>
            <a:endParaRPr lang="vi"/>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idx="4294967295"/>
          </p:nvPr>
        </p:nvSpPr>
        <p:spPr>
          <a:xfrm>
            <a:off x="151275" y="29411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Giải thuật động học thuận</a:t>
            </a:r>
            <a:endParaRPr/>
          </a:p>
        </p:txBody>
      </p:sp>
      <p:graphicFrame>
        <p:nvGraphicFramePr>
          <p:cNvPr id="178" name="Google Shape;178;p31"/>
          <p:cNvGraphicFramePr/>
          <p:nvPr/>
        </p:nvGraphicFramePr>
        <p:xfrm>
          <a:off x="1720975" y="1457825"/>
          <a:ext cx="6032500" cy="2605350"/>
        </p:xfrm>
        <a:graphic>
          <a:graphicData uri="http://schemas.openxmlformats.org/drawingml/2006/table">
            <a:tbl>
              <a:tblPr>
                <a:noFill/>
                <a:tableStyleId>{E16CE919-E636-405B-8324-7B46AECA12DB}</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tblGrid>
              <a:tr h="434225">
                <a:tc>
                  <a:txBody>
                    <a:bodyPr/>
                    <a:lstStyle/>
                    <a:p>
                      <a:pPr marL="0" lvl="0" indent="0" algn="ctr" rtl="0">
                        <a:spcBef>
                          <a:spcPts val="0"/>
                        </a:spcBef>
                        <a:spcAft>
                          <a:spcPts val="0"/>
                        </a:spcAft>
                        <a:buNone/>
                      </a:pPr>
                      <a:r>
                        <a:rPr lang="vi"/>
                        <a:t>Khớp</a:t>
                      </a:r>
                      <a:endParaRPr/>
                    </a:p>
                  </a:txBody>
                  <a:tcPr marL="91425" marR="91425" marT="91425" marB="91425"/>
                </a:tc>
                <a:tc>
                  <a:txBody>
                    <a:bodyPr/>
                    <a:lstStyle/>
                    <a:p>
                      <a:pPr marL="0" lvl="0" indent="0" algn="ctr" rtl="0">
                        <a:spcBef>
                          <a:spcPts val="0"/>
                        </a:spcBef>
                        <a:spcAft>
                          <a:spcPts val="0"/>
                        </a:spcAft>
                        <a:buNone/>
                      </a:pPr>
                      <a:r>
                        <a:rPr lang="vi"/>
                        <a:t>alpha</a:t>
                      </a:r>
                      <a:endParaRPr/>
                    </a:p>
                  </a:txBody>
                  <a:tcPr marL="91425" marR="91425" marT="91425" marB="91425"/>
                </a:tc>
                <a:tc>
                  <a:txBody>
                    <a:bodyPr/>
                    <a:lstStyle/>
                    <a:p>
                      <a:pPr marL="0" lvl="0" indent="0" algn="ctr" rtl="0">
                        <a:spcBef>
                          <a:spcPts val="0"/>
                        </a:spcBef>
                        <a:spcAft>
                          <a:spcPts val="0"/>
                        </a:spcAft>
                        <a:buNone/>
                      </a:pPr>
                      <a:r>
                        <a:rPr lang="vi"/>
                        <a:t>a</a:t>
                      </a:r>
                      <a:endParaRPr/>
                    </a:p>
                  </a:txBody>
                  <a:tcPr marL="91425" marR="91425" marT="91425" marB="91425"/>
                </a:tc>
                <a:tc>
                  <a:txBody>
                    <a:bodyPr/>
                    <a:lstStyle/>
                    <a:p>
                      <a:pPr marL="0" lvl="0" indent="0" algn="ctr" rtl="0">
                        <a:spcBef>
                          <a:spcPts val="0"/>
                        </a:spcBef>
                        <a:spcAft>
                          <a:spcPts val="0"/>
                        </a:spcAft>
                        <a:buNone/>
                      </a:pPr>
                      <a:r>
                        <a:rPr lang="vi"/>
                        <a:t>d</a:t>
                      </a:r>
                      <a:endParaRPr/>
                    </a:p>
                  </a:txBody>
                  <a:tcPr marL="91425" marR="91425" marT="91425" marB="91425"/>
                </a:tc>
                <a:tc>
                  <a:txBody>
                    <a:bodyPr/>
                    <a:lstStyle/>
                    <a:p>
                      <a:pPr marL="0" lvl="0" indent="0" algn="ctr" rtl="0">
                        <a:spcBef>
                          <a:spcPts val="0"/>
                        </a:spcBef>
                        <a:spcAft>
                          <a:spcPts val="0"/>
                        </a:spcAft>
                        <a:buNone/>
                      </a:pPr>
                      <a:r>
                        <a:rPr lang="vi"/>
                        <a:t>theta</a:t>
                      </a:r>
                      <a:endParaRPr/>
                    </a:p>
                  </a:txBody>
                  <a:tcPr marL="91425" marR="91425" marT="91425" marB="91425"/>
                </a:tc>
                <a:extLst>
                  <a:ext uri="{0D108BD9-81ED-4DB2-BD59-A6C34878D82A}">
                    <a16:rowId xmlns:a16="http://schemas.microsoft.com/office/drawing/2014/main" val="10000"/>
                  </a:ext>
                </a:extLst>
              </a:tr>
              <a:tr h="434225">
                <a:tc>
                  <a:txBody>
                    <a:bodyPr/>
                    <a:lstStyle/>
                    <a:p>
                      <a:pPr marL="0" lvl="0" indent="0" algn="ctr" rtl="0">
                        <a:spcBef>
                          <a:spcPts val="0"/>
                        </a:spcBef>
                        <a:spcAft>
                          <a:spcPts val="0"/>
                        </a:spcAft>
                        <a:buNone/>
                      </a:pPr>
                      <a:r>
                        <a:rPr lang="vi"/>
                        <a:t>1</a:t>
                      </a:r>
                      <a:endParaRPr/>
                    </a:p>
                  </a:txBody>
                  <a:tcPr marL="91425" marR="91425" marT="91425" marB="91425"/>
                </a:tc>
                <a:tc>
                  <a:txBody>
                    <a:bodyPr/>
                    <a:lstStyle/>
                    <a:p>
                      <a:pPr marL="0" lvl="0" indent="0" algn="ctr" rtl="0">
                        <a:spcBef>
                          <a:spcPts val="0"/>
                        </a:spcBef>
                        <a:spcAft>
                          <a:spcPts val="0"/>
                        </a:spcAft>
                        <a:buNone/>
                      </a:pPr>
                      <a:r>
                        <a:rPr lang="vi"/>
                        <a:t>90</a:t>
                      </a:r>
                      <a:endParaRPr/>
                    </a:p>
                  </a:txBody>
                  <a:tcPr marL="91425" marR="91425" marT="91425" marB="91425"/>
                </a:tc>
                <a:tc>
                  <a:txBody>
                    <a:bodyPr/>
                    <a:lstStyle/>
                    <a:p>
                      <a:pPr marL="0" lvl="0" indent="0" algn="ctr" rtl="0">
                        <a:spcBef>
                          <a:spcPts val="0"/>
                        </a:spcBef>
                        <a:spcAft>
                          <a:spcPts val="0"/>
                        </a:spcAft>
                        <a:buNone/>
                      </a:pPr>
                      <a:r>
                        <a:rPr lang="vi"/>
                        <a:t>0</a:t>
                      </a:r>
                      <a:endParaRPr/>
                    </a:p>
                  </a:txBody>
                  <a:tcPr marL="91425" marR="91425" marT="91425" marB="91425"/>
                </a:tc>
                <a:tc>
                  <a:txBody>
                    <a:bodyPr/>
                    <a:lstStyle/>
                    <a:p>
                      <a:pPr marL="0" lvl="0" indent="0" algn="ctr" rtl="0">
                        <a:spcBef>
                          <a:spcPts val="0"/>
                        </a:spcBef>
                        <a:spcAft>
                          <a:spcPts val="0"/>
                        </a:spcAft>
                        <a:buNone/>
                      </a:pPr>
                      <a:r>
                        <a:rPr lang="vi"/>
                        <a:t>98mm</a:t>
                      </a:r>
                      <a:endParaRPr/>
                    </a:p>
                  </a:txBody>
                  <a:tcPr marL="91425" marR="91425" marT="91425" marB="91425"/>
                </a:tc>
                <a:tc>
                  <a:txBody>
                    <a:bodyPr/>
                    <a:lstStyle/>
                    <a:p>
                      <a:pPr marL="0" lvl="0" indent="0" algn="ctr" rtl="0">
                        <a:spcBef>
                          <a:spcPts val="0"/>
                        </a:spcBef>
                        <a:spcAft>
                          <a:spcPts val="0"/>
                        </a:spcAft>
                        <a:buNone/>
                      </a:pPr>
                      <a:r>
                        <a:rPr lang="vi"/>
                        <a:t>q1</a:t>
                      </a:r>
                      <a:endParaRPr/>
                    </a:p>
                  </a:txBody>
                  <a:tcPr marL="91425" marR="91425" marT="91425" marB="91425"/>
                </a:tc>
                <a:extLst>
                  <a:ext uri="{0D108BD9-81ED-4DB2-BD59-A6C34878D82A}">
                    <a16:rowId xmlns:a16="http://schemas.microsoft.com/office/drawing/2014/main" val="10001"/>
                  </a:ext>
                </a:extLst>
              </a:tr>
              <a:tr h="434225">
                <a:tc>
                  <a:txBody>
                    <a:bodyPr/>
                    <a:lstStyle/>
                    <a:p>
                      <a:pPr marL="0" lvl="0" indent="0" algn="ctr" rtl="0">
                        <a:spcBef>
                          <a:spcPts val="0"/>
                        </a:spcBef>
                        <a:spcAft>
                          <a:spcPts val="0"/>
                        </a:spcAft>
                        <a:buNone/>
                      </a:pPr>
                      <a:r>
                        <a:rPr lang="vi"/>
                        <a:t>2</a:t>
                      </a:r>
                      <a:endParaRPr/>
                    </a:p>
                  </a:txBody>
                  <a:tcPr marL="91425" marR="91425" marT="91425" marB="91425"/>
                </a:tc>
                <a:tc>
                  <a:txBody>
                    <a:bodyPr/>
                    <a:lstStyle/>
                    <a:p>
                      <a:pPr marL="0" lvl="0" indent="0" algn="ctr" rtl="0">
                        <a:spcBef>
                          <a:spcPts val="0"/>
                        </a:spcBef>
                        <a:spcAft>
                          <a:spcPts val="0"/>
                        </a:spcAft>
                        <a:buNone/>
                      </a:pPr>
                      <a:r>
                        <a:rPr lang="vi"/>
                        <a:t>0</a:t>
                      </a:r>
                      <a:endParaRPr/>
                    </a:p>
                  </a:txBody>
                  <a:tcPr marL="91425" marR="91425" marT="91425" marB="91425"/>
                </a:tc>
                <a:tc>
                  <a:txBody>
                    <a:bodyPr/>
                    <a:lstStyle/>
                    <a:p>
                      <a:pPr marL="0" lvl="0" indent="0" algn="ctr" rtl="0">
                        <a:spcBef>
                          <a:spcPts val="0"/>
                        </a:spcBef>
                        <a:spcAft>
                          <a:spcPts val="0"/>
                        </a:spcAft>
                        <a:buNone/>
                      </a:pPr>
                      <a:r>
                        <a:rPr lang="vi"/>
                        <a:t>120mm</a:t>
                      </a:r>
                      <a:endParaRPr/>
                    </a:p>
                  </a:txBody>
                  <a:tcPr marL="91425" marR="91425" marT="91425" marB="91425"/>
                </a:tc>
                <a:tc>
                  <a:txBody>
                    <a:bodyPr/>
                    <a:lstStyle/>
                    <a:p>
                      <a:pPr marL="0" lvl="0" indent="0" algn="ctr" rtl="0">
                        <a:spcBef>
                          <a:spcPts val="0"/>
                        </a:spcBef>
                        <a:spcAft>
                          <a:spcPts val="0"/>
                        </a:spcAft>
                        <a:buNone/>
                      </a:pPr>
                      <a:r>
                        <a:rPr lang="vi"/>
                        <a:t>0</a:t>
                      </a:r>
                      <a:endParaRPr/>
                    </a:p>
                  </a:txBody>
                  <a:tcPr marL="91425" marR="91425" marT="91425" marB="91425"/>
                </a:tc>
                <a:tc>
                  <a:txBody>
                    <a:bodyPr/>
                    <a:lstStyle/>
                    <a:p>
                      <a:pPr marL="0" lvl="0" indent="0" algn="ctr" rtl="0">
                        <a:spcBef>
                          <a:spcPts val="0"/>
                        </a:spcBef>
                        <a:spcAft>
                          <a:spcPts val="0"/>
                        </a:spcAft>
                        <a:buNone/>
                      </a:pPr>
                      <a:r>
                        <a:rPr lang="vi"/>
                        <a:t>q2</a:t>
                      </a:r>
                      <a:endParaRPr/>
                    </a:p>
                  </a:txBody>
                  <a:tcPr marL="91425" marR="91425" marT="91425" marB="91425"/>
                </a:tc>
                <a:extLst>
                  <a:ext uri="{0D108BD9-81ED-4DB2-BD59-A6C34878D82A}">
                    <a16:rowId xmlns:a16="http://schemas.microsoft.com/office/drawing/2014/main" val="10002"/>
                  </a:ext>
                </a:extLst>
              </a:tr>
              <a:tr h="434225">
                <a:tc>
                  <a:txBody>
                    <a:bodyPr/>
                    <a:lstStyle/>
                    <a:p>
                      <a:pPr marL="0" lvl="0" indent="0" algn="ctr" rtl="0">
                        <a:spcBef>
                          <a:spcPts val="0"/>
                        </a:spcBef>
                        <a:spcAft>
                          <a:spcPts val="0"/>
                        </a:spcAft>
                        <a:buNone/>
                      </a:pPr>
                      <a:r>
                        <a:rPr lang="vi"/>
                        <a:t>3</a:t>
                      </a:r>
                      <a:endParaRPr/>
                    </a:p>
                  </a:txBody>
                  <a:tcPr marL="91425" marR="91425" marT="91425" marB="91425"/>
                </a:tc>
                <a:tc>
                  <a:txBody>
                    <a:bodyPr/>
                    <a:lstStyle/>
                    <a:p>
                      <a:pPr marL="0" lvl="0" indent="0" algn="ctr" rtl="0">
                        <a:spcBef>
                          <a:spcPts val="0"/>
                        </a:spcBef>
                        <a:spcAft>
                          <a:spcPts val="0"/>
                        </a:spcAft>
                        <a:buNone/>
                      </a:pPr>
                      <a:r>
                        <a:rPr lang="vi"/>
                        <a:t>-90</a:t>
                      </a:r>
                      <a:endParaRPr/>
                    </a:p>
                  </a:txBody>
                  <a:tcPr marL="91425" marR="91425" marT="91425" marB="91425"/>
                </a:tc>
                <a:tc>
                  <a:txBody>
                    <a:bodyPr/>
                    <a:lstStyle/>
                    <a:p>
                      <a:pPr marL="0" lvl="0" indent="0" algn="ctr" rtl="0">
                        <a:spcBef>
                          <a:spcPts val="0"/>
                        </a:spcBef>
                        <a:spcAft>
                          <a:spcPts val="0"/>
                        </a:spcAft>
                        <a:buNone/>
                      </a:pPr>
                      <a:r>
                        <a:rPr lang="vi"/>
                        <a:t>93mm</a:t>
                      </a:r>
                      <a:endParaRPr/>
                    </a:p>
                  </a:txBody>
                  <a:tcPr marL="91425" marR="91425" marT="91425" marB="91425"/>
                </a:tc>
                <a:tc>
                  <a:txBody>
                    <a:bodyPr/>
                    <a:lstStyle/>
                    <a:p>
                      <a:pPr marL="0" lvl="0" indent="0" algn="ctr" rtl="0">
                        <a:spcBef>
                          <a:spcPts val="0"/>
                        </a:spcBef>
                        <a:spcAft>
                          <a:spcPts val="0"/>
                        </a:spcAft>
                        <a:buNone/>
                      </a:pPr>
                      <a:r>
                        <a:rPr lang="vi"/>
                        <a:t>0</a:t>
                      </a:r>
                      <a:endParaRPr/>
                    </a:p>
                  </a:txBody>
                  <a:tcPr marL="91425" marR="91425" marT="91425" marB="91425"/>
                </a:tc>
                <a:tc>
                  <a:txBody>
                    <a:bodyPr/>
                    <a:lstStyle/>
                    <a:p>
                      <a:pPr marL="0" lvl="0" indent="0" algn="ctr" rtl="0">
                        <a:spcBef>
                          <a:spcPts val="0"/>
                        </a:spcBef>
                        <a:spcAft>
                          <a:spcPts val="0"/>
                        </a:spcAft>
                        <a:buNone/>
                      </a:pPr>
                      <a:r>
                        <a:rPr lang="vi"/>
                        <a:t>q3</a:t>
                      </a:r>
                      <a:endParaRPr/>
                    </a:p>
                  </a:txBody>
                  <a:tcPr marL="91425" marR="91425" marT="91425" marB="91425"/>
                </a:tc>
                <a:extLst>
                  <a:ext uri="{0D108BD9-81ED-4DB2-BD59-A6C34878D82A}">
                    <a16:rowId xmlns:a16="http://schemas.microsoft.com/office/drawing/2014/main" val="10003"/>
                  </a:ext>
                </a:extLst>
              </a:tr>
              <a:tr h="434225">
                <a:tc>
                  <a:txBody>
                    <a:bodyPr/>
                    <a:lstStyle/>
                    <a:p>
                      <a:pPr marL="0" lvl="0" indent="0" algn="ctr" rtl="0">
                        <a:spcBef>
                          <a:spcPts val="0"/>
                        </a:spcBef>
                        <a:spcAft>
                          <a:spcPts val="0"/>
                        </a:spcAft>
                        <a:buNone/>
                      </a:pPr>
                      <a:r>
                        <a:rPr lang="vi"/>
                        <a:t>4</a:t>
                      </a:r>
                      <a:endParaRPr/>
                    </a:p>
                  </a:txBody>
                  <a:tcPr marL="91425" marR="91425" marT="91425" marB="91425"/>
                </a:tc>
                <a:tc>
                  <a:txBody>
                    <a:bodyPr/>
                    <a:lstStyle/>
                    <a:p>
                      <a:pPr marL="0" lvl="0" indent="0" algn="ctr" rtl="0">
                        <a:spcBef>
                          <a:spcPts val="0"/>
                        </a:spcBef>
                        <a:spcAft>
                          <a:spcPts val="0"/>
                        </a:spcAft>
                        <a:buNone/>
                      </a:pPr>
                      <a:r>
                        <a:rPr lang="vi"/>
                        <a:t>90</a:t>
                      </a:r>
                      <a:endParaRPr/>
                    </a:p>
                  </a:txBody>
                  <a:tcPr marL="91425" marR="91425" marT="91425" marB="91425"/>
                </a:tc>
                <a:tc>
                  <a:txBody>
                    <a:bodyPr/>
                    <a:lstStyle/>
                    <a:p>
                      <a:pPr marL="0" lvl="0" indent="0" algn="ctr" rtl="0">
                        <a:spcBef>
                          <a:spcPts val="0"/>
                        </a:spcBef>
                        <a:spcAft>
                          <a:spcPts val="0"/>
                        </a:spcAft>
                        <a:buNone/>
                      </a:pPr>
                      <a:r>
                        <a:rPr lang="vi"/>
                        <a:t>0</a:t>
                      </a:r>
                      <a:endParaRPr/>
                    </a:p>
                  </a:txBody>
                  <a:tcPr marL="91425" marR="91425" marT="91425" marB="91425"/>
                </a:tc>
                <a:tc>
                  <a:txBody>
                    <a:bodyPr/>
                    <a:lstStyle/>
                    <a:p>
                      <a:pPr marL="0" lvl="0" indent="0" algn="ctr" rtl="0">
                        <a:spcBef>
                          <a:spcPts val="0"/>
                        </a:spcBef>
                        <a:spcAft>
                          <a:spcPts val="0"/>
                        </a:spcAft>
                        <a:buNone/>
                      </a:pPr>
                      <a:r>
                        <a:rPr lang="vi"/>
                        <a:t>28mm</a:t>
                      </a:r>
                      <a:endParaRPr/>
                    </a:p>
                  </a:txBody>
                  <a:tcPr marL="91425" marR="91425" marT="91425" marB="91425"/>
                </a:tc>
                <a:tc>
                  <a:txBody>
                    <a:bodyPr/>
                    <a:lstStyle/>
                    <a:p>
                      <a:pPr marL="0" lvl="0" indent="0" algn="ctr" rtl="0">
                        <a:spcBef>
                          <a:spcPts val="0"/>
                        </a:spcBef>
                        <a:spcAft>
                          <a:spcPts val="0"/>
                        </a:spcAft>
                        <a:buNone/>
                      </a:pPr>
                      <a:r>
                        <a:rPr lang="vi"/>
                        <a:t>q4</a:t>
                      </a:r>
                      <a:endParaRPr/>
                    </a:p>
                  </a:txBody>
                  <a:tcPr marL="91425" marR="91425" marT="91425" marB="91425"/>
                </a:tc>
                <a:extLst>
                  <a:ext uri="{0D108BD9-81ED-4DB2-BD59-A6C34878D82A}">
                    <a16:rowId xmlns:a16="http://schemas.microsoft.com/office/drawing/2014/main" val="10004"/>
                  </a:ext>
                </a:extLst>
              </a:tr>
              <a:tr h="434225">
                <a:tc>
                  <a:txBody>
                    <a:bodyPr/>
                    <a:lstStyle/>
                    <a:p>
                      <a:pPr marL="0" lvl="0" indent="0" algn="ctr" rtl="0">
                        <a:spcBef>
                          <a:spcPts val="0"/>
                        </a:spcBef>
                        <a:spcAft>
                          <a:spcPts val="0"/>
                        </a:spcAft>
                        <a:buNone/>
                      </a:pPr>
                      <a:r>
                        <a:rPr lang="vi"/>
                        <a:t>5</a:t>
                      </a:r>
                      <a:endParaRPr/>
                    </a:p>
                  </a:txBody>
                  <a:tcPr marL="91425" marR="91425" marT="91425" marB="91425"/>
                </a:tc>
                <a:tc>
                  <a:txBody>
                    <a:bodyPr/>
                    <a:lstStyle/>
                    <a:p>
                      <a:pPr marL="0" lvl="0" indent="0" algn="ctr" rtl="0">
                        <a:spcBef>
                          <a:spcPts val="0"/>
                        </a:spcBef>
                        <a:spcAft>
                          <a:spcPts val="0"/>
                        </a:spcAft>
                        <a:buNone/>
                      </a:pPr>
                      <a:r>
                        <a:rPr lang="vi"/>
                        <a:t>0</a:t>
                      </a:r>
                      <a:endParaRPr/>
                    </a:p>
                  </a:txBody>
                  <a:tcPr marL="91425" marR="91425" marT="91425" marB="91425"/>
                </a:tc>
                <a:tc>
                  <a:txBody>
                    <a:bodyPr/>
                    <a:lstStyle/>
                    <a:p>
                      <a:pPr marL="0" lvl="0" indent="0" algn="ctr" rtl="0">
                        <a:spcBef>
                          <a:spcPts val="0"/>
                        </a:spcBef>
                        <a:spcAft>
                          <a:spcPts val="0"/>
                        </a:spcAft>
                        <a:buNone/>
                      </a:pPr>
                      <a:r>
                        <a:rPr lang="vi"/>
                        <a:t>63mm</a:t>
                      </a:r>
                      <a:endParaRPr/>
                    </a:p>
                  </a:txBody>
                  <a:tcPr marL="91425" marR="91425" marT="91425" marB="91425"/>
                </a:tc>
                <a:tc>
                  <a:txBody>
                    <a:bodyPr/>
                    <a:lstStyle/>
                    <a:p>
                      <a:pPr marL="0" lvl="0" indent="0" algn="ctr" rtl="0">
                        <a:spcBef>
                          <a:spcPts val="0"/>
                        </a:spcBef>
                        <a:spcAft>
                          <a:spcPts val="0"/>
                        </a:spcAft>
                        <a:buNone/>
                      </a:pPr>
                      <a:r>
                        <a:rPr lang="vi"/>
                        <a:t>0</a:t>
                      </a:r>
                      <a:endParaRPr/>
                    </a:p>
                  </a:txBody>
                  <a:tcPr marL="91425" marR="91425" marT="91425" marB="91425"/>
                </a:tc>
                <a:tc>
                  <a:txBody>
                    <a:bodyPr/>
                    <a:lstStyle/>
                    <a:p>
                      <a:pPr marL="0" lvl="0" indent="0" algn="ctr" rtl="0">
                        <a:spcBef>
                          <a:spcPts val="0"/>
                        </a:spcBef>
                        <a:spcAft>
                          <a:spcPts val="0"/>
                        </a:spcAft>
                        <a:buNone/>
                      </a:pPr>
                      <a:r>
                        <a:rPr lang="vi"/>
                        <a:t>q5</a:t>
                      </a:r>
                      <a:endParaRPr/>
                    </a:p>
                  </a:txBody>
                  <a:tcPr marL="91425" marR="91425" marT="91425" marB="91425"/>
                </a:tc>
                <a:extLst>
                  <a:ext uri="{0D108BD9-81ED-4DB2-BD59-A6C34878D82A}">
                    <a16:rowId xmlns:a16="http://schemas.microsoft.com/office/drawing/2014/main" val="10005"/>
                  </a:ext>
                </a:extLst>
              </a:tr>
            </a:tbl>
          </a:graphicData>
        </a:graphic>
      </p:graphicFrame>
      <p:sp>
        <p:nvSpPr>
          <p:cNvPr id="179" name="Google Shape;179;p31"/>
          <p:cNvSpPr txBox="1"/>
          <p:nvPr/>
        </p:nvSpPr>
        <p:spPr>
          <a:xfrm>
            <a:off x="140300" y="1672575"/>
            <a:ext cx="168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Bảng D-H: </a:t>
            </a:r>
            <a:endParaRPr/>
          </a:p>
        </p:txBody>
      </p:sp>
      <p:pic>
        <p:nvPicPr>
          <p:cNvPr id="180" name="Google Shape;180;p31"/>
          <p:cNvPicPr preferRelativeResize="0"/>
          <p:nvPr/>
        </p:nvPicPr>
        <p:blipFill>
          <a:blip r:embed="rId3">
            <a:alphaModFix/>
          </a:blip>
          <a:stretch>
            <a:fillRect/>
          </a:stretch>
        </p:blipFill>
        <p:spPr>
          <a:xfrm>
            <a:off x="517025" y="4655700"/>
            <a:ext cx="3750775" cy="1533525"/>
          </a:xfrm>
          <a:prstGeom prst="rect">
            <a:avLst/>
          </a:prstGeom>
          <a:noFill/>
          <a:ln>
            <a:noFill/>
          </a:ln>
        </p:spPr>
      </p:pic>
      <p:sp>
        <p:nvSpPr>
          <p:cNvPr id="181" name="Google Shape;181;p31"/>
          <p:cNvSpPr txBox="1"/>
          <p:nvPr/>
        </p:nvSpPr>
        <p:spPr>
          <a:xfrm>
            <a:off x="6246575" y="5535975"/>
            <a:ext cx="7337100" cy="85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82" name="Google Shape;182;p31"/>
          <p:cNvPicPr preferRelativeResize="0"/>
          <p:nvPr/>
        </p:nvPicPr>
        <p:blipFill>
          <a:blip r:embed="rId4">
            <a:alphaModFix/>
          </a:blip>
          <a:stretch>
            <a:fillRect/>
          </a:stretch>
        </p:blipFill>
        <p:spPr>
          <a:xfrm>
            <a:off x="4832463" y="4655688"/>
            <a:ext cx="3762375" cy="1533525"/>
          </a:xfrm>
          <a:prstGeom prst="rect">
            <a:avLst/>
          </a:prstGeom>
          <a:noFill/>
          <a:ln>
            <a:noFill/>
          </a:ln>
        </p:spPr>
      </p:pic>
      <p:sp>
        <p:nvSpPr>
          <p:cNvPr id="3" name="Slide Number Placeholder 2">
            <a:extLst>
              <a:ext uri="{FF2B5EF4-FFF2-40B4-BE49-F238E27FC236}">
                <a16:creationId xmlns:a16="http://schemas.microsoft.com/office/drawing/2014/main" id="{50CC2B4B-4AB7-4A43-B823-3A51D9C5EF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18</a:t>
            </a:fld>
            <a:endParaRPr lang="v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idx="4294967295"/>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Giải thuật động học ngược</a:t>
            </a:r>
            <a:endParaRPr/>
          </a:p>
        </p:txBody>
      </p:sp>
      <p:sp>
        <p:nvSpPr>
          <p:cNvPr id="188" name="Google Shape;188;p32"/>
          <p:cNvSpPr txBox="1"/>
          <p:nvPr/>
        </p:nvSpPr>
        <p:spPr>
          <a:xfrm>
            <a:off x="6246575" y="5535975"/>
            <a:ext cx="73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 name="Slide Number Placeholder 2">
            <a:extLst>
              <a:ext uri="{FF2B5EF4-FFF2-40B4-BE49-F238E27FC236}">
                <a16:creationId xmlns:a16="http://schemas.microsoft.com/office/drawing/2014/main" id="{716B7D6A-5AAE-4CB6-843C-B3660378B4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19</a:t>
            </a:fld>
            <a:endParaRPr lang="vi"/>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Đặt vấn đề</a:t>
            </a:r>
            <a:endParaRPr/>
          </a:p>
        </p:txBody>
      </p:sp>
      <p:sp>
        <p:nvSpPr>
          <p:cNvPr id="68" name="Google Shape;68;p1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Input &amp; Output: Từ thông tin vị trí của đồ vật cần gắp </a:t>
            </a:r>
            <a:r>
              <a:rPr lang="vi" b="1">
                <a:solidFill>
                  <a:srgbClr val="CC0000"/>
                </a:solidFill>
              </a:rPr>
              <a:t>A(x_a, y_a, z_a)</a:t>
            </a:r>
            <a:r>
              <a:rPr lang="vi"/>
              <a:t>, tay máy tự tính toán và di chuyển tới vị trí A; Tại vị trí A, tay máy tiến hành gắp vật; Sau khi gắp thành công vật, dựa vào tọa độ đích </a:t>
            </a:r>
            <a:r>
              <a:rPr lang="vi" b="1">
                <a:solidFill>
                  <a:srgbClr val="CC0000"/>
                </a:solidFill>
              </a:rPr>
              <a:t>B(x_b, y_b, z_b)</a:t>
            </a:r>
            <a:r>
              <a:rPr lang="vi"/>
              <a:t>, tay máy tính toán và di chuyển đưa vật tới đặt tại vị trí B.</a:t>
            </a:r>
            <a:endParaRPr/>
          </a:p>
          <a:p>
            <a:pPr marL="457200" lvl="0" indent="-342900" algn="l" rtl="0">
              <a:spcBef>
                <a:spcPts val="0"/>
              </a:spcBef>
              <a:spcAft>
                <a:spcPts val="0"/>
              </a:spcAft>
              <a:buSzPts val="1800"/>
              <a:buChar char="●"/>
            </a:pPr>
            <a:r>
              <a:rPr lang="vi"/>
              <a:t>Điều kiện: </a:t>
            </a:r>
            <a:endParaRPr/>
          </a:p>
          <a:p>
            <a:pPr marL="914400" lvl="1" indent="-317500" algn="l" rtl="0">
              <a:spcBef>
                <a:spcPts val="0"/>
              </a:spcBef>
              <a:spcAft>
                <a:spcPts val="0"/>
              </a:spcAft>
              <a:buSzPts val="1400"/>
              <a:buChar char="○"/>
            </a:pPr>
            <a:r>
              <a:rPr lang="vi"/>
              <a:t>Phạm vi hoạt động: Trong không gian thực (3D), gốc tọa độ đặt tại tâm của đế cánh tay máy: </a:t>
            </a:r>
            <a:r>
              <a:rPr lang="vi">
                <a:highlight>
                  <a:srgbClr val="FFFF00"/>
                </a:highlight>
              </a:rPr>
              <a:t>Cánh tay có thể quay một góc 120 độ trong phạm vi 8-30 cm (why?)</a:t>
            </a:r>
            <a:endParaRPr>
              <a:highlight>
                <a:srgbClr val="FFFF00"/>
              </a:highlight>
            </a:endParaRPr>
          </a:p>
          <a:p>
            <a:pPr marL="914400" lvl="1" indent="-317500" algn="l" rtl="0">
              <a:spcBef>
                <a:spcPts val="0"/>
              </a:spcBef>
              <a:spcAft>
                <a:spcPts val="0"/>
              </a:spcAft>
              <a:buSzPts val="1400"/>
              <a:buChar char="○"/>
            </a:pPr>
            <a:r>
              <a:rPr lang="vi">
                <a:highlight>
                  <a:srgbClr val="FFFF00"/>
                </a:highlight>
              </a:rPr>
              <a:t>Độ mở của ngàm gắp: 5.2 cm</a:t>
            </a:r>
            <a:endParaRPr>
              <a:highlight>
                <a:srgbClr val="FFFF00"/>
              </a:highlight>
            </a:endParaRPr>
          </a:p>
          <a:p>
            <a:pPr marL="914400" lvl="1" indent="-317500" algn="l" rtl="0">
              <a:spcBef>
                <a:spcPts val="0"/>
              </a:spcBef>
              <a:spcAft>
                <a:spcPts val="0"/>
              </a:spcAft>
              <a:buSzPts val="1400"/>
              <a:buChar char="○"/>
            </a:pPr>
            <a:r>
              <a:rPr lang="vi"/>
              <a:t>Khối lượng vật gắp: 100 g &lt;= m &lt;= 400 g (why?)</a:t>
            </a:r>
            <a:r>
              <a:rPr lang="en-US"/>
              <a:t> (phù hợp với đồ vật trong nhà) (checked)</a:t>
            </a:r>
            <a:endParaRPr/>
          </a:p>
          <a:p>
            <a:pPr marL="914400" lvl="1" indent="-317500" algn="l" rtl="0">
              <a:spcBef>
                <a:spcPts val="0"/>
              </a:spcBef>
              <a:spcAft>
                <a:spcPts val="0"/>
              </a:spcAft>
              <a:buSzPts val="1400"/>
              <a:buChar char="○"/>
            </a:pPr>
            <a:r>
              <a:rPr lang="vi"/>
              <a:t>Thời gian hoạt động: t &gt;= 60 min (trong thời gian 1 tiết học)</a:t>
            </a:r>
            <a:endParaRPr/>
          </a:p>
          <a:p>
            <a:pPr marL="457200" lvl="0" indent="-342900" algn="l" rtl="0">
              <a:spcBef>
                <a:spcPts val="0"/>
              </a:spcBef>
              <a:spcAft>
                <a:spcPts val="0"/>
              </a:spcAft>
              <a:buSzPts val="1800"/>
              <a:buChar char="●"/>
            </a:pPr>
            <a:r>
              <a:rPr lang="vi"/>
              <a:t>Robot có 6 bậc tự do nhằm:</a:t>
            </a:r>
            <a:endParaRPr/>
          </a:p>
          <a:p>
            <a:pPr marL="914400" lvl="1" indent="-317500" algn="l" rtl="0">
              <a:spcBef>
                <a:spcPts val="0"/>
              </a:spcBef>
              <a:spcAft>
                <a:spcPts val="0"/>
              </a:spcAft>
              <a:buSzPts val="1400"/>
              <a:buChar char="○"/>
            </a:pPr>
            <a:r>
              <a:rPr lang="vi"/>
              <a:t>Thao tác linh hoạt trên mặt phẳng -&gt; dễ dàng chạm đến vật gắp.</a:t>
            </a:r>
            <a:endParaRPr/>
          </a:p>
          <a:p>
            <a:pPr marL="914400" lvl="1" indent="-317500" algn="l" rtl="0">
              <a:spcBef>
                <a:spcPts val="0"/>
              </a:spcBef>
              <a:spcAft>
                <a:spcPts val="0"/>
              </a:spcAft>
              <a:buSzPts val="1400"/>
              <a:buChar char="○"/>
            </a:pPr>
            <a:r>
              <a:rPr lang="vi"/>
              <a:t>Đáp ứng đủ tiêu chí cho học tập. (động học thuận, ngược).</a:t>
            </a:r>
            <a:endParaRPr/>
          </a:p>
          <a:p>
            <a:pPr marL="914400" lvl="1" indent="-317500" algn="l" rtl="0">
              <a:spcBef>
                <a:spcPts val="0"/>
              </a:spcBef>
              <a:spcAft>
                <a:spcPts val="0"/>
              </a:spcAft>
              <a:buSzPts val="1400"/>
              <a:buChar char="○"/>
            </a:pPr>
            <a:r>
              <a:rPr lang="vi"/>
              <a:t>Gần với tay người ( 7 bậc tự do).</a:t>
            </a:r>
            <a:endParaRPr>
              <a:highlight>
                <a:srgbClr val="FFFF00"/>
              </a:highlight>
            </a:endParaRPr>
          </a:p>
        </p:txBody>
      </p:sp>
      <p:sp>
        <p:nvSpPr>
          <p:cNvPr id="2" name="Slide Number Placeholder 1">
            <a:extLst>
              <a:ext uri="{FF2B5EF4-FFF2-40B4-BE49-F238E27FC236}">
                <a16:creationId xmlns:a16="http://schemas.microsoft.com/office/drawing/2014/main" id="{9CEECD66-C570-4B7A-A790-DFD9209E99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a:t>
            </a:fld>
            <a:endParaRPr lang="vi"/>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Phát triển mô hình mô phỏng</a:t>
            </a:r>
            <a:endParaRPr/>
          </a:p>
        </p:txBody>
      </p:sp>
      <p:sp>
        <p:nvSpPr>
          <p:cNvPr id="194" name="Google Shape;194;p3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highlight>
                  <a:srgbClr val="FFFF00"/>
                </a:highlight>
              </a:rPr>
              <a:t>- Từ các thông số trong bảng specs, mô tả quá trình tạo được cánh tay máy trên solid work hoặc Matlab. (các bước tạo) (Sơn Trần giúp anh)</a:t>
            </a:r>
            <a:endParaRPr>
              <a:highlight>
                <a:srgbClr val="FFFF00"/>
              </a:highlight>
            </a:endParaRPr>
          </a:p>
          <a:p>
            <a:pPr marL="0" lvl="0" indent="0" algn="l" rtl="0">
              <a:spcBef>
                <a:spcPts val="1200"/>
              </a:spcBef>
              <a:spcAft>
                <a:spcPts val="0"/>
              </a:spcAft>
              <a:buNone/>
            </a:pPr>
            <a:endParaRPr/>
          </a:p>
          <a:p>
            <a:pPr marL="0" lvl="0" indent="0" algn="l" rtl="0">
              <a:spcBef>
                <a:spcPts val="1200"/>
              </a:spcBef>
              <a:spcAft>
                <a:spcPts val="1200"/>
              </a:spcAft>
              <a:buNone/>
            </a:pPr>
            <a:r>
              <a:rPr lang="vi"/>
              <a:t>- Xây dựng các bài test, các cách kiểm chứng trên model mình đã xây dựng.</a:t>
            </a:r>
            <a:endParaRPr/>
          </a:p>
        </p:txBody>
      </p:sp>
      <p:sp>
        <p:nvSpPr>
          <p:cNvPr id="2" name="Slide Number Placeholder 1">
            <a:extLst>
              <a:ext uri="{FF2B5EF4-FFF2-40B4-BE49-F238E27FC236}">
                <a16:creationId xmlns:a16="http://schemas.microsoft.com/office/drawing/2014/main" id="{E202AE59-1732-4962-96A6-96E5E3C2AC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20</a:t>
            </a:fld>
            <a:endParaRPr lang="v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Phát triển mô hình mô phỏng</a:t>
            </a:r>
            <a:endParaRPr/>
          </a:p>
        </p:txBody>
      </p:sp>
      <p:sp>
        <p:nvSpPr>
          <p:cNvPr id="200" name="Google Shape;200;p3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Tìm hiểu, tham khảo các mẫu tay máy. </a:t>
            </a:r>
            <a:endParaRPr/>
          </a:p>
          <a:p>
            <a:pPr marL="457200" lvl="0" indent="-342900" algn="l" rtl="0">
              <a:spcBef>
                <a:spcPts val="0"/>
              </a:spcBef>
              <a:spcAft>
                <a:spcPts val="0"/>
              </a:spcAft>
              <a:buSzPts val="1800"/>
              <a:buChar char="●"/>
            </a:pPr>
            <a:r>
              <a:rPr lang="vi"/>
              <a:t>Mô phỏng các động cơ.</a:t>
            </a:r>
            <a:endParaRPr/>
          </a:p>
          <a:p>
            <a:pPr marL="457200" lvl="0" indent="-342900" algn="l" rtl="0">
              <a:spcBef>
                <a:spcPts val="0"/>
              </a:spcBef>
              <a:spcAft>
                <a:spcPts val="0"/>
              </a:spcAft>
              <a:buSzPts val="1800"/>
              <a:buChar char="●"/>
            </a:pPr>
            <a:r>
              <a:rPr lang="vi"/>
              <a:t>Thiết kế, mô phỏng các khớp nối động cơ với khâu tay máy.</a:t>
            </a:r>
            <a:endParaRPr/>
          </a:p>
          <a:p>
            <a:pPr marL="457200" lvl="0" indent="-342900" algn="l" rtl="0">
              <a:spcBef>
                <a:spcPts val="0"/>
              </a:spcBef>
              <a:spcAft>
                <a:spcPts val="0"/>
              </a:spcAft>
              <a:buSzPts val="1800"/>
              <a:buChar char="●"/>
            </a:pPr>
            <a:r>
              <a:rPr lang="vi"/>
              <a:t>Phân tích kiểu dáng tay máy (khớp xoay, khớp tính tiến,..)</a:t>
            </a:r>
            <a:endParaRPr/>
          </a:p>
          <a:p>
            <a:pPr marL="457200" lvl="0" indent="-342900" algn="l" rtl="0">
              <a:spcBef>
                <a:spcPts val="0"/>
              </a:spcBef>
              <a:spcAft>
                <a:spcPts val="0"/>
              </a:spcAft>
              <a:buSzPts val="1800"/>
              <a:buChar char="●"/>
            </a:pPr>
            <a:r>
              <a:rPr lang="vi"/>
              <a:t>Thiết kế các khâu theo chiều dài mong muốn từ bảng trên sao cho phù hợp.</a:t>
            </a:r>
            <a:endParaRPr/>
          </a:p>
          <a:p>
            <a:pPr marL="457200" lvl="0" indent="-342900" algn="l" rtl="0">
              <a:spcBef>
                <a:spcPts val="0"/>
              </a:spcBef>
              <a:spcAft>
                <a:spcPts val="0"/>
              </a:spcAft>
              <a:buSzPts val="1800"/>
              <a:buChar char="●"/>
            </a:pPr>
            <a:r>
              <a:rPr lang="vi"/>
              <a:t>Ghép nối các linh kiện</a:t>
            </a:r>
            <a:endParaRPr/>
          </a:p>
          <a:p>
            <a:pPr marL="457200" lvl="0" indent="-342900" algn="l" rtl="0">
              <a:spcBef>
                <a:spcPts val="0"/>
              </a:spcBef>
              <a:spcAft>
                <a:spcPts val="0"/>
              </a:spcAft>
              <a:buSzPts val="1800"/>
              <a:buChar char="●"/>
            </a:pPr>
            <a:r>
              <a:rPr lang="vi"/>
              <a:t>Chỉnh sửa tổng thể.</a:t>
            </a:r>
            <a:endParaRPr/>
          </a:p>
          <a:p>
            <a:pPr marL="457200" lvl="0" indent="-342900" algn="l" rtl="0">
              <a:spcBef>
                <a:spcPts val="0"/>
              </a:spcBef>
              <a:spcAft>
                <a:spcPts val="0"/>
              </a:spcAft>
              <a:buSzPts val="1800"/>
              <a:buChar char="●"/>
            </a:pPr>
            <a:r>
              <a:rPr lang="vi"/>
              <a:t>Mô phỏng, thêm vật liệu, tính toán khối lượng, sức bền,..</a:t>
            </a:r>
            <a:endParaRPr/>
          </a:p>
          <a:p>
            <a:pPr marL="457200" lvl="0" indent="0" algn="l" rtl="0">
              <a:spcBef>
                <a:spcPts val="1200"/>
              </a:spcBef>
              <a:spcAft>
                <a:spcPts val="1200"/>
              </a:spcAft>
              <a:buNone/>
            </a:pPr>
            <a:endParaRPr/>
          </a:p>
        </p:txBody>
      </p:sp>
      <p:sp>
        <p:nvSpPr>
          <p:cNvPr id="2" name="Slide Number Placeholder 1">
            <a:extLst>
              <a:ext uri="{FF2B5EF4-FFF2-40B4-BE49-F238E27FC236}">
                <a16:creationId xmlns:a16="http://schemas.microsoft.com/office/drawing/2014/main" id="{8D7884D9-3656-4473-A739-9F6F18F974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21</a:t>
            </a:fld>
            <a:endParaRPr lang="vi"/>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Xác thực và kiểm chứng mô hình</a:t>
            </a:r>
            <a:endParaRPr/>
          </a:p>
        </p:txBody>
      </p:sp>
      <p:sp>
        <p:nvSpPr>
          <p:cNvPr id="206" name="Google Shape;206;p3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 name="Slide Number Placeholder 1">
            <a:extLst>
              <a:ext uri="{FF2B5EF4-FFF2-40B4-BE49-F238E27FC236}">
                <a16:creationId xmlns:a16="http://schemas.microsoft.com/office/drawing/2014/main" id="{BEC5FAFC-F30B-40D7-A77D-F44B6FB97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22</a:t>
            </a:fld>
            <a:endParaRPr lang="vi"/>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Chế tạo sản phẩm</a:t>
            </a:r>
            <a:endParaRPr/>
          </a:p>
        </p:txBody>
      </p:sp>
      <p:sp>
        <p:nvSpPr>
          <p:cNvPr id="212" name="Google Shape;212;p3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In 3D từng phần của tay máy</a:t>
            </a:r>
            <a:endParaRPr/>
          </a:p>
          <a:p>
            <a:pPr marL="457200" lvl="0" indent="-342900" algn="l" rtl="0">
              <a:spcBef>
                <a:spcPts val="0"/>
              </a:spcBef>
              <a:spcAft>
                <a:spcPts val="0"/>
              </a:spcAft>
              <a:buSzPts val="1800"/>
              <a:buChar char="●"/>
            </a:pPr>
            <a:r>
              <a:rPr lang="vi"/>
              <a:t>Mua các linh kiện cần thiết</a:t>
            </a:r>
            <a:endParaRPr/>
          </a:p>
          <a:p>
            <a:pPr marL="457200" lvl="0" indent="-342900" algn="l" rtl="0">
              <a:spcBef>
                <a:spcPts val="0"/>
              </a:spcBef>
              <a:spcAft>
                <a:spcPts val="0"/>
              </a:spcAft>
              <a:buSzPts val="1800"/>
              <a:buChar char="●"/>
            </a:pPr>
            <a:r>
              <a:rPr lang="vi"/>
              <a:t>Ghép nối linh kiện và các khâu của tay máy theo sơ đồ kết nối sau:</a:t>
            </a:r>
            <a:endParaRPr/>
          </a:p>
        </p:txBody>
      </p:sp>
      <p:sp>
        <p:nvSpPr>
          <p:cNvPr id="2" name="Slide Number Placeholder 1">
            <a:extLst>
              <a:ext uri="{FF2B5EF4-FFF2-40B4-BE49-F238E27FC236}">
                <a16:creationId xmlns:a16="http://schemas.microsoft.com/office/drawing/2014/main" id="{1A6B8C3F-E554-47A9-AB18-644FB89DF3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23</a:t>
            </a:fld>
            <a:endParaRPr lang="vi"/>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Đặt vấn đề</a:t>
            </a:r>
            <a:endParaRPr/>
          </a:p>
        </p:txBody>
      </p:sp>
      <p:sp>
        <p:nvSpPr>
          <p:cNvPr id="74" name="Google Shape;74;p1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Bảng spec yêu cầu</a:t>
            </a:r>
            <a:endParaRPr/>
          </a:p>
        </p:txBody>
      </p:sp>
      <p:graphicFrame>
        <p:nvGraphicFramePr>
          <p:cNvPr id="75" name="Google Shape;75;p16"/>
          <p:cNvGraphicFramePr/>
          <p:nvPr/>
        </p:nvGraphicFramePr>
        <p:xfrm>
          <a:off x="952500" y="2476500"/>
          <a:ext cx="7239000" cy="2803980"/>
        </p:xfrm>
        <a:graphic>
          <a:graphicData uri="http://schemas.openxmlformats.org/drawingml/2006/table">
            <a:tbl>
              <a:tblPr>
                <a:noFill/>
                <a:tableStyleId>{E16CE919-E636-405B-8324-7B46AECA12DB}</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vi" b="1"/>
                        <a:t>Thông số</a:t>
                      </a:r>
                      <a:endParaRPr b="1"/>
                    </a:p>
                  </a:txBody>
                  <a:tcPr marL="91425" marR="91425" marT="91425" marB="91425"/>
                </a:tc>
                <a:tc>
                  <a:txBody>
                    <a:bodyPr/>
                    <a:lstStyle/>
                    <a:p>
                      <a:pPr marL="0" lvl="0" indent="0" algn="ctr" rtl="0">
                        <a:spcBef>
                          <a:spcPts val="0"/>
                        </a:spcBef>
                        <a:spcAft>
                          <a:spcPts val="0"/>
                        </a:spcAft>
                        <a:buNone/>
                      </a:pPr>
                      <a:r>
                        <a:rPr lang="vi" b="1"/>
                        <a:t>Yêu cầu</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vi"/>
                        <a:t>Không gian hoạt động</a:t>
                      </a:r>
                      <a:endParaRPr/>
                    </a:p>
                  </a:txBody>
                  <a:tcPr marL="91425" marR="91425" marT="91425" marB="91425"/>
                </a:tc>
                <a:tc>
                  <a:txBody>
                    <a:bodyPr/>
                    <a:lstStyle/>
                    <a:p>
                      <a:pPr marL="0" lvl="0" indent="0" algn="l" rtl="0">
                        <a:spcBef>
                          <a:spcPts val="0"/>
                        </a:spcBef>
                        <a:spcAft>
                          <a:spcPts val="0"/>
                        </a:spcAft>
                        <a:buNone/>
                      </a:pPr>
                      <a:r>
                        <a:rPr lang="vi"/>
                        <a:t>Tối đa : ⅓ hình cầu bán kính 30cm</a:t>
                      </a:r>
                      <a:endParaRPr/>
                    </a:p>
                    <a:p>
                      <a:pPr marL="0" lvl="0" indent="0" algn="l" rtl="0">
                        <a:spcBef>
                          <a:spcPts val="0"/>
                        </a:spcBef>
                        <a:spcAft>
                          <a:spcPts val="0"/>
                        </a:spcAft>
                        <a:buNone/>
                      </a:pPr>
                      <a:r>
                        <a:rPr lang="vi"/>
                        <a:t>Tối thiểu : </a:t>
                      </a:r>
                      <a:r>
                        <a:rPr lang="vi">
                          <a:solidFill>
                            <a:schemeClr val="dk1"/>
                          </a:solidFill>
                        </a:rPr>
                        <a:t>⅓ hình cầu bán kính 8 cm</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vi"/>
                        <a:t>Khối lượng tay máy</a:t>
                      </a:r>
                      <a:endParaRPr/>
                    </a:p>
                  </a:txBody>
                  <a:tcPr marL="91425" marR="91425" marT="91425" marB="91425"/>
                </a:tc>
                <a:tc>
                  <a:txBody>
                    <a:bodyPr/>
                    <a:lstStyle/>
                    <a:p>
                      <a:pPr marL="0" lvl="0" indent="0" algn="l" rtl="0">
                        <a:spcBef>
                          <a:spcPts val="0"/>
                        </a:spcBef>
                        <a:spcAft>
                          <a:spcPts val="0"/>
                        </a:spcAft>
                        <a:buNone/>
                      </a:pPr>
                      <a:r>
                        <a:rPr lang="vi"/>
                        <a:t>600g</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vi"/>
                        <a:t>Công ( ứng với cánh tay đòn dài nhất)</a:t>
                      </a:r>
                      <a:endParaRPr/>
                    </a:p>
                  </a:txBody>
                  <a:tcPr marL="91425" marR="91425" marT="91425" marB="91425"/>
                </a:tc>
                <a:tc>
                  <a:txBody>
                    <a:bodyPr/>
                    <a:lstStyle/>
                    <a:p>
                      <a:pPr marL="0" lvl="0" indent="0" algn="l" rtl="0">
                        <a:spcBef>
                          <a:spcPts val="0"/>
                        </a:spcBef>
                        <a:spcAft>
                          <a:spcPts val="0"/>
                        </a:spcAft>
                        <a:buNone/>
                      </a:pPr>
                      <a:r>
                        <a:rPr lang="vi"/>
                        <a:t>Tối đa : 400g</a:t>
                      </a:r>
                      <a:endParaRPr/>
                    </a:p>
                    <a:p>
                      <a:pPr marL="0" lvl="0" indent="0" algn="l" rtl="0">
                        <a:spcBef>
                          <a:spcPts val="0"/>
                        </a:spcBef>
                        <a:spcAft>
                          <a:spcPts val="0"/>
                        </a:spcAft>
                        <a:buNone/>
                      </a:pPr>
                      <a:r>
                        <a:rPr lang="vi"/>
                        <a:t>Tối thiểu : 100g</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vi"/>
                        <a:t>Thời gian sử dụng</a:t>
                      </a:r>
                      <a:endParaRPr/>
                    </a:p>
                  </a:txBody>
                  <a:tcPr marL="91425" marR="91425" marT="91425" marB="91425"/>
                </a:tc>
                <a:tc>
                  <a:txBody>
                    <a:bodyPr/>
                    <a:lstStyle/>
                    <a:p>
                      <a:pPr marL="0" lvl="0" indent="0" algn="l" rtl="0">
                        <a:spcBef>
                          <a:spcPts val="0"/>
                        </a:spcBef>
                        <a:spcAft>
                          <a:spcPts val="0"/>
                        </a:spcAft>
                        <a:buNone/>
                      </a:pPr>
                      <a:r>
                        <a:rPr lang="vi"/>
                        <a:t>Tối thiểu: 1h</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vi"/>
                        <a:t>Giá thành</a:t>
                      </a:r>
                      <a:endParaRPr/>
                    </a:p>
                  </a:txBody>
                  <a:tcPr marL="91425" marR="91425" marT="91425" marB="91425"/>
                </a:tc>
                <a:tc>
                  <a:txBody>
                    <a:bodyPr/>
                    <a:lstStyle/>
                    <a:p>
                      <a:pPr marL="0" lvl="0" indent="0" algn="l" rtl="0">
                        <a:spcBef>
                          <a:spcPts val="0"/>
                        </a:spcBef>
                        <a:spcAft>
                          <a:spcPts val="0"/>
                        </a:spcAft>
                        <a:buNone/>
                      </a:pPr>
                      <a:r>
                        <a:rPr lang="vi"/>
                        <a:t>Dưới 2 triệu VNĐ</a:t>
                      </a:r>
                      <a:endParaRPr/>
                    </a:p>
                  </a:txBody>
                  <a:tcPr marL="91425" marR="91425" marT="91425" marB="91425"/>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C758D052-E3D4-4B43-AFCB-B8669EB6D4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a:t>
            </a:fld>
            <a:endParaRPr lang="vi"/>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Thu thập dữ liệu và phân tích</a:t>
            </a:r>
            <a:endParaRPr/>
          </a:p>
        </p:txBody>
      </p:sp>
      <p:sp>
        <p:nvSpPr>
          <p:cNvPr id="81" name="Google Shape;81;p17"/>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vi">
                <a:solidFill>
                  <a:schemeClr val="dk1"/>
                </a:solidFill>
              </a:rPr>
              <a:t>// Từ các dải thông số mong muốn phía trên, phân tích và tìm kiếm data về linh kiện sử dụng.</a:t>
            </a:r>
            <a:endParaRPr>
              <a:solidFill>
                <a:schemeClr val="dk1"/>
              </a:solidFill>
            </a:endParaRPr>
          </a:p>
          <a:p>
            <a:pPr marL="0" lvl="0" indent="0" algn="l" rtl="0">
              <a:spcBef>
                <a:spcPts val="1200"/>
              </a:spcBef>
              <a:spcAft>
                <a:spcPts val="0"/>
              </a:spcAft>
              <a:buClr>
                <a:schemeClr val="dk1"/>
              </a:buClr>
              <a:buSzPts val="1100"/>
              <a:buFont typeface="Arial"/>
              <a:buNone/>
            </a:pPr>
            <a:r>
              <a:rPr lang="vi">
                <a:solidFill>
                  <a:schemeClr val="dk1"/>
                </a:solidFill>
                <a:highlight>
                  <a:srgbClr val="FFFF00"/>
                </a:highlight>
              </a:rPr>
              <a:t>(Liệt kê các thành phần chi tiết trên con tay máy hoàn thiện)</a:t>
            </a:r>
            <a:endParaRPr>
              <a:solidFill>
                <a:schemeClr val="dk1"/>
              </a:solidFill>
              <a:highlight>
                <a:srgbClr val="FFFF00"/>
              </a:highlight>
            </a:endParaRPr>
          </a:p>
          <a:p>
            <a:pPr marL="457200" lvl="0" indent="-342900" algn="l" rtl="0">
              <a:spcBef>
                <a:spcPts val="1200"/>
              </a:spcBef>
              <a:spcAft>
                <a:spcPts val="0"/>
              </a:spcAft>
              <a:buClr>
                <a:schemeClr val="dk1"/>
              </a:buClr>
              <a:buSzPts val="1800"/>
              <a:buChar char="●"/>
            </a:pPr>
            <a:r>
              <a:rPr lang="vi">
                <a:solidFill>
                  <a:schemeClr val="dk1"/>
                </a:solidFill>
                <a:highlight>
                  <a:srgbClr val="FFFF00"/>
                </a:highlight>
              </a:rPr>
              <a:t>Cơ học: Vật liệu (liên quan cân nặng), độ dài các cánh tay đòn ⇒ Hình dáng full trên solid.</a:t>
            </a:r>
            <a:endParaRPr>
              <a:solidFill>
                <a:schemeClr val="dk1"/>
              </a:solidFill>
              <a:highlight>
                <a:srgbClr val="FFFF00"/>
              </a:highlight>
            </a:endParaRPr>
          </a:p>
          <a:p>
            <a:pPr marL="457200" lvl="0" indent="-342900" algn="l" rtl="0">
              <a:spcBef>
                <a:spcPts val="0"/>
              </a:spcBef>
              <a:spcAft>
                <a:spcPts val="0"/>
              </a:spcAft>
              <a:buClr>
                <a:schemeClr val="dk1"/>
              </a:buClr>
              <a:buSzPts val="1800"/>
              <a:buChar char="●"/>
            </a:pPr>
            <a:r>
              <a:rPr lang="vi">
                <a:solidFill>
                  <a:schemeClr val="dk1"/>
                </a:solidFill>
                <a:highlight>
                  <a:srgbClr val="FFFF00"/>
                </a:highlight>
              </a:rPr>
              <a:t>Động lực học: Chọn motors, cơ chế truyền động lực học.</a:t>
            </a:r>
            <a:endParaRPr>
              <a:solidFill>
                <a:schemeClr val="dk1"/>
              </a:solidFill>
              <a:highlight>
                <a:srgbClr val="FFFF00"/>
              </a:highlight>
            </a:endParaRPr>
          </a:p>
          <a:p>
            <a:pPr marL="457200" lvl="0" indent="-342900" algn="l" rtl="0">
              <a:spcBef>
                <a:spcPts val="0"/>
              </a:spcBef>
              <a:spcAft>
                <a:spcPts val="0"/>
              </a:spcAft>
              <a:buClr>
                <a:schemeClr val="dk1"/>
              </a:buClr>
              <a:buSzPts val="1800"/>
              <a:buChar char="●"/>
            </a:pPr>
            <a:r>
              <a:rPr lang="vi">
                <a:solidFill>
                  <a:schemeClr val="dk1"/>
                </a:solidFill>
                <a:highlight>
                  <a:srgbClr val="FFFF00"/>
                </a:highlight>
              </a:rPr>
              <a:t>Giải thuật di chuyển của cánh tay máy từ A ⇒ B.</a:t>
            </a:r>
            <a:endParaRPr>
              <a:solidFill>
                <a:schemeClr val="dk1"/>
              </a:solidFill>
              <a:highlight>
                <a:srgbClr val="FFFF00"/>
              </a:highlight>
            </a:endParaRPr>
          </a:p>
          <a:p>
            <a:pPr marL="0" lvl="0" indent="0" algn="l" rtl="0">
              <a:spcBef>
                <a:spcPts val="1200"/>
              </a:spcBef>
              <a:spcAft>
                <a:spcPts val="0"/>
              </a:spcAft>
              <a:buClr>
                <a:schemeClr val="dk1"/>
              </a:buClr>
              <a:buSzPts val="1100"/>
              <a:buFont typeface="Arial"/>
              <a:buNone/>
            </a:pPr>
            <a:r>
              <a:rPr lang="vi" b="1">
                <a:solidFill>
                  <a:schemeClr val="dk1"/>
                </a:solidFill>
              </a:rPr>
              <a:t>Trade-off giữa giá thành, và các thông số trong bảng thông số mong muốn ban đầu</a:t>
            </a:r>
            <a:endParaRPr b="1">
              <a:solidFill>
                <a:schemeClr val="dk1"/>
              </a:solidFill>
            </a:endParaRPr>
          </a:p>
          <a:p>
            <a:pPr marL="0" lvl="0" indent="0" algn="l" rtl="0">
              <a:spcBef>
                <a:spcPts val="1200"/>
              </a:spcBef>
              <a:spcAft>
                <a:spcPts val="1200"/>
              </a:spcAft>
              <a:buNone/>
            </a:pPr>
            <a:r>
              <a:rPr lang="vi">
                <a:solidFill>
                  <a:schemeClr val="dk1"/>
                </a:solidFill>
              </a:rPr>
              <a:t>Spec #2: Spec dự kiến sau khi phân tích.</a:t>
            </a:r>
            <a:endParaRPr sz="2500"/>
          </a:p>
        </p:txBody>
      </p:sp>
      <p:sp>
        <p:nvSpPr>
          <p:cNvPr id="2" name="Slide Number Placeholder 1">
            <a:extLst>
              <a:ext uri="{FF2B5EF4-FFF2-40B4-BE49-F238E27FC236}">
                <a16:creationId xmlns:a16="http://schemas.microsoft.com/office/drawing/2014/main" id="{165992A0-F614-41F4-9DFB-581AE3EA4B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4</a:t>
            </a:fld>
            <a:endParaRPr lang="vi"/>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idx="4294967295"/>
          </p:nvPr>
        </p:nvSpPr>
        <p:spPr>
          <a:xfrm>
            <a:off x="244850" y="56661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Thông số cơ bản</a:t>
            </a:r>
            <a:endParaRPr/>
          </a:p>
        </p:txBody>
      </p:sp>
      <p:graphicFrame>
        <p:nvGraphicFramePr>
          <p:cNvPr id="87" name="Google Shape;87;p18"/>
          <p:cNvGraphicFramePr/>
          <p:nvPr>
            <p:extLst>
              <p:ext uri="{D42A27DB-BD31-4B8C-83A1-F6EECF244321}">
                <p14:modId xmlns:p14="http://schemas.microsoft.com/office/powerpoint/2010/main" val="18299188"/>
              </p:ext>
            </p:extLst>
          </p:nvPr>
        </p:nvGraphicFramePr>
        <p:xfrm>
          <a:off x="1915000" y="1388625"/>
          <a:ext cx="4826025" cy="3413550"/>
        </p:xfrm>
        <a:graphic>
          <a:graphicData uri="http://schemas.openxmlformats.org/drawingml/2006/table">
            <a:tbl>
              <a:tblPr>
                <a:noFill/>
                <a:tableStyleId>{E16CE919-E636-405B-8324-7B46AECA12DB}</a:tableStyleId>
              </a:tblPr>
              <a:tblGrid>
                <a:gridCol w="1608675">
                  <a:extLst>
                    <a:ext uri="{9D8B030D-6E8A-4147-A177-3AD203B41FA5}">
                      <a16:colId xmlns:a16="http://schemas.microsoft.com/office/drawing/2014/main" val="20000"/>
                    </a:ext>
                  </a:extLst>
                </a:gridCol>
                <a:gridCol w="1608675">
                  <a:extLst>
                    <a:ext uri="{9D8B030D-6E8A-4147-A177-3AD203B41FA5}">
                      <a16:colId xmlns:a16="http://schemas.microsoft.com/office/drawing/2014/main" val="20001"/>
                    </a:ext>
                  </a:extLst>
                </a:gridCol>
                <a:gridCol w="16086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vi" b="1"/>
                        <a:t>Thông số</a:t>
                      </a:r>
                      <a:endParaRPr b="1"/>
                    </a:p>
                  </a:txBody>
                  <a:tcPr marL="91425" marR="91425" marT="91425" marB="91425" anchor="ctr"/>
                </a:tc>
                <a:tc>
                  <a:txBody>
                    <a:bodyPr/>
                    <a:lstStyle/>
                    <a:p>
                      <a:pPr marL="0" lvl="0" indent="0" algn="ctr" rtl="0">
                        <a:spcBef>
                          <a:spcPts val="0"/>
                        </a:spcBef>
                        <a:spcAft>
                          <a:spcPts val="0"/>
                        </a:spcAft>
                        <a:buNone/>
                      </a:pPr>
                      <a:r>
                        <a:rPr lang="vi" b="1"/>
                        <a:t>Giá trị</a:t>
                      </a:r>
                      <a:endParaRPr b="1"/>
                    </a:p>
                  </a:txBody>
                  <a:tcPr marL="91425" marR="91425" marT="91425" marB="91425" anchor="ctr"/>
                </a:tc>
                <a:tc>
                  <a:txBody>
                    <a:bodyPr/>
                    <a:lstStyle/>
                    <a:p>
                      <a:pPr marL="0" lvl="0" indent="0" algn="ctr" rtl="0">
                        <a:spcBef>
                          <a:spcPts val="0"/>
                        </a:spcBef>
                        <a:spcAft>
                          <a:spcPts val="0"/>
                        </a:spcAft>
                        <a:buNone/>
                      </a:pPr>
                      <a:r>
                        <a:rPr lang="vi" b="1"/>
                        <a:t>Hình ảnh mô phỏng</a:t>
                      </a:r>
                      <a:endParaRPr b="1"/>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vi"/>
                        <a:t>khâu 1</a:t>
                      </a:r>
                      <a:br>
                        <a:rPr lang="en-US"/>
                      </a:br>
                      <a:r>
                        <a:rPr lang="en-US"/>
                        <a:t>(Đế)</a:t>
                      </a:r>
                      <a:endParaRPr/>
                    </a:p>
                  </a:txBody>
                  <a:tcPr marL="91425" marR="91425" marT="91425" marB="91425" anchor="ctr"/>
                </a:tc>
                <a:tc>
                  <a:txBody>
                    <a:bodyPr/>
                    <a:lstStyle/>
                    <a:p>
                      <a:pPr marL="0" lvl="0" indent="0" algn="ctr" rtl="0">
                        <a:spcBef>
                          <a:spcPts val="0"/>
                        </a:spcBef>
                        <a:spcAft>
                          <a:spcPts val="0"/>
                        </a:spcAft>
                        <a:buNone/>
                      </a:pPr>
                      <a:r>
                        <a:rPr lang="vi"/>
                        <a:t>56mm</a:t>
                      </a: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vi">
                          <a:solidFill>
                            <a:schemeClr val="dk1"/>
                          </a:solidFill>
                        </a:rPr>
                        <a:t>khâu 2</a:t>
                      </a:r>
                      <a:endParaRPr/>
                    </a:p>
                  </a:txBody>
                  <a:tcPr marL="91425" marR="91425" marT="91425" marB="91425" anchor="ctr"/>
                </a:tc>
                <a:tc>
                  <a:txBody>
                    <a:bodyPr/>
                    <a:lstStyle/>
                    <a:p>
                      <a:pPr marL="0" lvl="0" indent="0" algn="ctr" rtl="0">
                        <a:spcBef>
                          <a:spcPts val="0"/>
                        </a:spcBef>
                        <a:spcAft>
                          <a:spcPts val="0"/>
                        </a:spcAft>
                        <a:buNone/>
                      </a:pPr>
                      <a:r>
                        <a:rPr lang="vi"/>
                        <a:t>42mm</a:t>
                      </a: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vi">
                          <a:solidFill>
                            <a:schemeClr val="dk1"/>
                          </a:solidFill>
                        </a:rPr>
                        <a:t>khâu 3</a:t>
                      </a:r>
                      <a:endParaRPr/>
                    </a:p>
                  </a:txBody>
                  <a:tcPr marL="91425" marR="91425" marT="91425" marB="91425" anchor="ctr"/>
                </a:tc>
                <a:tc>
                  <a:txBody>
                    <a:bodyPr/>
                    <a:lstStyle/>
                    <a:p>
                      <a:pPr marL="0" lvl="0" indent="0" algn="ctr" rtl="0">
                        <a:spcBef>
                          <a:spcPts val="0"/>
                        </a:spcBef>
                        <a:spcAft>
                          <a:spcPts val="0"/>
                        </a:spcAft>
                        <a:buNone/>
                      </a:pPr>
                      <a:r>
                        <a:rPr lang="vi"/>
                        <a:t>120mm</a:t>
                      </a: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vi">
                          <a:solidFill>
                            <a:schemeClr val="dk1"/>
                          </a:solidFill>
                        </a:rPr>
                        <a:t>khâu 4</a:t>
                      </a:r>
                      <a:endParaRPr/>
                    </a:p>
                  </a:txBody>
                  <a:tcPr marL="91425" marR="91425" marT="91425" marB="91425" anchor="ctr"/>
                </a:tc>
                <a:tc>
                  <a:txBody>
                    <a:bodyPr/>
                    <a:lstStyle/>
                    <a:p>
                      <a:pPr marL="0" lvl="0" indent="0" algn="ctr" rtl="0">
                        <a:spcBef>
                          <a:spcPts val="0"/>
                        </a:spcBef>
                        <a:spcAft>
                          <a:spcPts val="0"/>
                        </a:spcAft>
                        <a:buNone/>
                      </a:pPr>
                      <a:r>
                        <a:rPr lang="vi"/>
                        <a:t>93mm</a:t>
                      </a: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vi">
                          <a:solidFill>
                            <a:schemeClr val="dk1"/>
                          </a:solidFill>
                        </a:rPr>
                        <a:t>khâu 5</a:t>
                      </a:r>
                      <a:endParaRPr/>
                    </a:p>
                  </a:txBody>
                  <a:tcPr marL="91425" marR="91425" marT="91425" marB="91425" anchor="ctr"/>
                </a:tc>
                <a:tc>
                  <a:txBody>
                    <a:bodyPr/>
                    <a:lstStyle/>
                    <a:p>
                      <a:pPr marL="0" lvl="0" indent="0" algn="ctr" rtl="0">
                        <a:spcBef>
                          <a:spcPts val="0"/>
                        </a:spcBef>
                        <a:spcAft>
                          <a:spcPts val="0"/>
                        </a:spcAft>
                        <a:buNone/>
                      </a:pPr>
                      <a:r>
                        <a:rPr lang="vi"/>
                        <a:t>28mm</a:t>
                      </a: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vi">
                          <a:solidFill>
                            <a:schemeClr val="dk1"/>
                          </a:solidFill>
                        </a:rPr>
                        <a:t>khâu 6</a:t>
                      </a:r>
                      <a:br>
                        <a:rPr lang="en-US">
                          <a:solidFill>
                            <a:schemeClr val="dk1"/>
                          </a:solidFill>
                        </a:rPr>
                      </a:br>
                      <a:r>
                        <a:rPr lang="en-US">
                          <a:solidFill>
                            <a:schemeClr val="dk1"/>
                          </a:solidFill>
                        </a:rPr>
                        <a:t>(gắp)</a:t>
                      </a:r>
                      <a:endParaRPr>
                        <a:solidFill>
                          <a:schemeClr val="dk1"/>
                        </a:solidFill>
                      </a:endParaRPr>
                    </a:p>
                  </a:txBody>
                  <a:tcPr marL="91425" marR="91425" marT="91425" marB="91425" anchor="ctr"/>
                </a:tc>
                <a:tc>
                  <a:txBody>
                    <a:bodyPr/>
                    <a:lstStyle/>
                    <a:p>
                      <a:pPr marL="0" lvl="0" indent="0" algn="ctr" rtl="0">
                        <a:spcBef>
                          <a:spcPts val="0"/>
                        </a:spcBef>
                        <a:spcAft>
                          <a:spcPts val="0"/>
                        </a:spcAft>
                        <a:buNone/>
                      </a:pPr>
                      <a:r>
                        <a:rPr lang="vi"/>
                        <a:t>130mm</a:t>
                      </a: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6"/>
                  </a:ext>
                </a:extLst>
              </a:tr>
            </a:tbl>
          </a:graphicData>
        </a:graphic>
      </p:graphicFrame>
      <p:sp>
        <p:nvSpPr>
          <p:cNvPr id="3" name="Slide Number Placeholder 2">
            <a:extLst>
              <a:ext uri="{FF2B5EF4-FFF2-40B4-BE49-F238E27FC236}">
                <a16:creationId xmlns:a16="http://schemas.microsoft.com/office/drawing/2014/main" id="{737C0C97-EDA5-4C29-84DB-9E7439B379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5</a:t>
            </a:fld>
            <a:endParaRPr lang="vi"/>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idx="4294967295"/>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Giải thuật di chuyển</a:t>
            </a:r>
            <a:endParaRPr/>
          </a:p>
        </p:txBody>
      </p:sp>
      <p:sp>
        <p:nvSpPr>
          <p:cNvPr id="93" name="Google Shape;93;p19"/>
          <p:cNvSpPr txBox="1"/>
          <p:nvPr/>
        </p:nvSpPr>
        <p:spPr>
          <a:xfrm>
            <a:off x="903750" y="1737900"/>
            <a:ext cx="733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4" name="Google Shape;94;p19"/>
          <p:cNvSpPr txBox="1"/>
          <p:nvPr/>
        </p:nvSpPr>
        <p:spPr>
          <a:xfrm>
            <a:off x="601575" y="1510050"/>
            <a:ext cx="7336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Hiện tại nhóm đề ra 3 hướng sau:</a:t>
            </a:r>
            <a:endParaRPr/>
          </a:p>
          <a:p>
            <a:pPr marL="457200" lvl="0" indent="-317500" algn="l" rtl="0">
              <a:spcBef>
                <a:spcPts val="0"/>
              </a:spcBef>
              <a:spcAft>
                <a:spcPts val="0"/>
              </a:spcAft>
              <a:buSzPts val="1400"/>
              <a:buChar char="●"/>
            </a:pPr>
            <a:r>
              <a:rPr lang="vi"/>
              <a:t>Từ điểm A nhấc vật lên sau đó </a:t>
            </a:r>
            <a:r>
              <a:rPr lang="vi">
                <a:highlight>
                  <a:srgbClr val="FFFF00"/>
                </a:highlight>
              </a:rPr>
              <a:t>động lực học ngược </a:t>
            </a:r>
            <a:r>
              <a:rPr lang="vi"/>
              <a:t>điểm B để tay đi trực tiếp tới điểm B. </a:t>
            </a:r>
            <a:endParaRPr/>
          </a:p>
          <a:p>
            <a:pPr marL="457200" lvl="0" indent="-317500" algn="l" rtl="0">
              <a:spcBef>
                <a:spcPts val="0"/>
              </a:spcBef>
              <a:spcAft>
                <a:spcPts val="0"/>
              </a:spcAft>
              <a:buSzPts val="1400"/>
              <a:buChar char="●"/>
            </a:pPr>
            <a:r>
              <a:rPr lang="vi"/>
              <a:t>Di chuyển theo đường thẳng từ A qua B.</a:t>
            </a:r>
            <a:endParaRPr/>
          </a:p>
          <a:p>
            <a:pPr marL="457200" lvl="0" indent="-317500" algn="l" rtl="0">
              <a:spcBef>
                <a:spcPts val="0"/>
              </a:spcBef>
              <a:spcAft>
                <a:spcPts val="0"/>
              </a:spcAft>
              <a:buSzPts val="1400"/>
              <a:buChar char="●"/>
            </a:pPr>
            <a:r>
              <a:rPr lang="vi"/>
              <a:t>DI chuyển theo cung tròn từ A qua B. (hình họa)</a:t>
            </a:r>
            <a:endParaRPr/>
          </a:p>
        </p:txBody>
      </p:sp>
      <p:sp>
        <p:nvSpPr>
          <p:cNvPr id="95" name="Google Shape;95;p19"/>
          <p:cNvSpPr txBox="1"/>
          <p:nvPr/>
        </p:nvSpPr>
        <p:spPr>
          <a:xfrm>
            <a:off x="601575" y="3074725"/>
            <a:ext cx="73365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Dễ dàng nhận thấy:</a:t>
            </a:r>
            <a:endParaRPr/>
          </a:p>
          <a:p>
            <a:pPr marL="457200" lvl="0" indent="-317500" algn="l" rtl="0">
              <a:spcBef>
                <a:spcPts val="0"/>
              </a:spcBef>
              <a:spcAft>
                <a:spcPts val="0"/>
              </a:spcAft>
              <a:buSzPts val="1400"/>
              <a:buChar char="●"/>
            </a:pPr>
            <a:r>
              <a:rPr lang="vi"/>
              <a:t>Với cách 1 ta cần phải nhấc vật lên, hơn nữa việc di chuyển trực tiếp sẽ thay đổi đột góc quay của động cơ dẫn đến việc giật.</a:t>
            </a:r>
            <a:endParaRPr/>
          </a:p>
          <a:p>
            <a:pPr marL="457200" lvl="0" indent="-317500" algn="l" rtl="0">
              <a:spcBef>
                <a:spcPts val="0"/>
              </a:spcBef>
              <a:spcAft>
                <a:spcPts val="0"/>
              </a:spcAft>
              <a:buSzPts val="1400"/>
              <a:buChar char="●"/>
            </a:pPr>
            <a:r>
              <a:rPr lang="vi"/>
              <a:t>Với cách 3 ta cần phải đi quãng đường khá dài, tốn nhiều thời gian và tính toán động học ngược từng điểm trên cung tròn.</a:t>
            </a:r>
            <a:endParaRPr/>
          </a:p>
          <a:p>
            <a:pPr marL="457200" lvl="0" indent="-317500" algn="l" rtl="0">
              <a:spcBef>
                <a:spcPts val="0"/>
              </a:spcBef>
              <a:spcAft>
                <a:spcPts val="0"/>
              </a:spcAft>
              <a:buSzPts val="1400"/>
              <a:buChar char="●"/>
            </a:pPr>
            <a:r>
              <a:rPr lang="vi"/>
              <a:t>Cách 2 ta có thể đi sát mặt bản, quãng đường di chuyển ngắn tuy nhiên ta cũng phải tính toán từng điểm trên đường đi.</a:t>
            </a:r>
            <a:endParaRPr/>
          </a:p>
        </p:txBody>
      </p:sp>
      <p:sp>
        <p:nvSpPr>
          <p:cNvPr id="96" name="Google Shape;96;p19"/>
          <p:cNvSpPr txBox="1"/>
          <p:nvPr/>
        </p:nvSpPr>
        <p:spPr>
          <a:xfrm>
            <a:off x="735275" y="5307275"/>
            <a:ext cx="7336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Từ mục đích </a:t>
            </a:r>
            <a:r>
              <a:rPr lang="vi">
                <a:highlight>
                  <a:srgbClr val="FFFF00"/>
                </a:highlight>
              </a:rPr>
              <a:t>thực tiễn</a:t>
            </a:r>
            <a:r>
              <a:rPr lang="vi"/>
              <a:t> - di chuyển 1 vật từ A sang B ta chọn phương án di chuyển theo cách 2.</a:t>
            </a:r>
            <a:endParaRPr/>
          </a:p>
        </p:txBody>
      </p:sp>
      <p:sp>
        <p:nvSpPr>
          <p:cNvPr id="3" name="Slide Number Placeholder 2">
            <a:extLst>
              <a:ext uri="{FF2B5EF4-FFF2-40B4-BE49-F238E27FC236}">
                <a16:creationId xmlns:a16="http://schemas.microsoft.com/office/drawing/2014/main" id="{5A8014BD-1A60-4588-AD65-34947C6DA2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6</a:t>
            </a:fld>
            <a:endParaRPr lang="vi"/>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p:nvPr/>
        </p:nvSpPr>
        <p:spPr>
          <a:xfrm>
            <a:off x="427775" y="1590825"/>
            <a:ext cx="73365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Khối lượng khâu 6:  56g</a:t>
            </a:r>
            <a:endParaRPr/>
          </a:p>
          <a:p>
            <a:pPr marL="0" lvl="0" indent="0" algn="l" rtl="0">
              <a:spcBef>
                <a:spcPts val="0"/>
              </a:spcBef>
              <a:spcAft>
                <a:spcPts val="0"/>
              </a:spcAft>
              <a:buNone/>
            </a:pPr>
            <a:r>
              <a:rPr lang="vi"/>
              <a:t>Khối lượng vật gắp mong muốn: 136g</a:t>
            </a:r>
            <a:endParaRPr/>
          </a:p>
          <a:p>
            <a:pPr marL="0" lvl="0" indent="0" algn="l" rtl="0">
              <a:spcBef>
                <a:spcPts val="0"/>
              </a:spcBef>
              <a:spcAft>
                <a:spcPts val="0"/>
              </a:spcAft>
              <a:buNone/>
            </a:pPr>
            <a:r>
              <a:rPr lang="vi"/>
              <a:t>-&gt; khối lượng khớp 6 cần chịu: 200g</a:t>
            </a:r>
            <a:endParaRPr/>
          </a:p>
          <a:p>
            <a:pPr marL="0" lvl="0" indent="0" algn="l" rtl="0">
              <a:spcBef>
                <a:spcPts val="0"/>
              </a:spcBef>
              <a:spcAft>
                <a:spcPts val="0"/>
              </a:spcAft>
              <a:buNone/>
            </a:pPr>
            <a:r>
              <a:rPr lang="vi"/>
              <a:t>-&gt; mômen động cơ khớp 6 cần chịu: 0.2*13*3/4</a:t>
            </a:r>
            <a:r>
              <a:rPr lang="vi" i="1"/>
              <a:t> = </a:t>
            </a:r>
            <a:r>
              <a:rPr lang="vi"/>
              <a:t>1.73 kgf.cm</a:t>
            </a:r>
            <a:endParaRPr/>
          </a:p>
          <a:p>
            <a:pPr marL="0" lvl="0" indent="0" algn="l" rtl="0">
              <a:spcBef>
                <a:spcPts val="0"/>
              </a:spcBef>
              <a:spcAft>
                <a:spcPts val="0"/>
              </a:spcAft>
              <a:buNone/>
            </a:pPr>
            <a:r>
              <a:rPr lang="vi"/>
              <a:t>(với 13 - chiều dài cánh tay đòn, ¾ là vị trí đặt trọng lực).</a:t>
            </a:r>
            <a:endParaRPr/>
          </a:p>
          <a:p>
            <a:pPr marL="0" lvl="0" indent="0" algn="l" rtl="0">
              <a:spcBef>
                <a:spcPts val="0"/>
              </a:spcBef>
              <a:spcAft>
                <a:spcPts val="0"/>
              </a:spcAft>
              <a:buNone/>
            </a:pPr>
            <a:r>
              <a:rPr lang="vi"/>
              <a:t>-&gt; Chọn động cơ servo SG90.</a:t>
            </a:r>
            <a:endParaRPr/>
          </a:p>
          <a:p>
            <a:pPr marL="0" lvl="0" indent="0" algn="l" rtl="0">
              <a:spcBef>
                <a:spcPts val="0"/>
              </a:spcBef>
              <a:spcAft>
                <a:spcPts val="0"/>
              </a:spcAft>
              <a:buNone/>
            </a:pPr>
            <a:r>
              <a:rPr lang="vi"/>
              <a:t>Tương tự ta tính ra được momen các khớp 5, 4, 3, 2, 1</a:t>
            </a:r>
            <a:endParaRPr/>
          </a:p>
        </p:txBody>
      </p:sp>
      <p:sp>
        <p:nvSpPr>
          <p:cNvPr id="102" name="Google Shape;102;p20"/>
          <p:cNvSpPr txBox="1">
            <a:spLocks noGrp="1"/>
          </p:cNvSpPr>
          <p:nvPr>
            <p:ph type="title" idx="4294967295"/>
          </p:nvPr>
        </p:nvSpPr>
        <p:spPr>
          <a:xfrm>
            <a:off x="244850" y="56661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Lựa chọn linh kiện</a:t>
            </a:r>
            <a:endParaRPr/>
          </a:p>
        </p:txBody>
      </p:sp>
      <p:sp>
        <p:nvSpPr>
          <p:cNvPr id="103" name="Google Shape;103;p20"/>
          <p:cNvSpPr txBox="1"/>
          <p:nvPr/>
        </p:nvSpPr>
        <p:spPr>
          <a:xfrm>
            <a:off x="606925" y="3429000"/>
            <a:ext cx="73365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Mong muốn sử dụng trong khoảng 1h:</a:t>
            </a:r>
            <a:endParaRPr/>
          </a:p>
          <a:p>
            <a:pPr marL="457200" lvl="0" indent="-317500" algn="l" rtl="0">
              <a:spcBef>
                <a:spcPts val="0"/>
              </a:spcBef>
              <a:spcAft>
                <a:spcPts val="0"/>
              </a:spcAft>
              <a:buSzPts val="1400"/>
              <a:buChar char="●"/>
            </a:pPr>
            <a:r>
              <a:rPr lang="vi"/>
              <a:t>3 động cơ MG996R sử dụng dòng 0.9A</a:t>
            </a:r>
            <a:endParaRPr/>
          </a:p>
          <a:p>
            <a:pPr marL="457200" lvl="0" indent="-317500" algn="l" rtl="0">
              <a:spcBef>
                <a:spcPts val="0"/>
              </a:spcBef>
              <a:spcAft>
                <a:spcPts val="0"/>
              </a:spcAft>
              <a:buSzPts val="1400"/>
              <a:buChar char="●"/>
            </a:pPr>
            <a:r>
              <a:rPr lang="vi"/>
              <a:t>3 động cơ SG90 sử dụng dòng 0.5A</a:t>
            </a:r>
            <a:endParaRPr/>
          </a:p>
          <a:p>
            <a:pPr marL="0" lvl="0" indent="0" algn="l" rtl="0">
              <a:spcBef>
                <a:spcPts val="0"/>
              </a:spcBef>
              <a:spcAft>
                <a:spcPts val="0"/>
              </a:spcAft>
              <a:buNone/>
            </a:pPr>
            <a:r>
              <a:rPr lang="vi"/>
              <a:t>-&gt; Cần nguồn 4,5 A.h</a:t>
            </a:r>
            <a:endParaRPr/>
          </a:p>
          <a:p>
            <a:pPr marL="0" lvl="0" indent="0" algn="l" rtl="0">
              <a:spcBef>
                <a:spcPts val="0"/>
              </a:spcBef>
              <a:spcAft>
                <a:spcPts val="0"/>
              </a:spcAft>
              <a:buNone/>
            </a:pPr>
            <a:r>
              <a:rPr lang="vi"/>
              <a:t>Mặt khác, khi cân nhắc nguồn trên thị trường ta thấy sử dụng pin ultra có giá thành rẻ tuy nhiên nguồn năng lượng tiêu thụ để đảm bảo trong các lần sau khoảng 40% tổng nguồn -&gt; cần nguồn: 4,5 / 0.4 = 11,25 A.h -&gt; 3 cục pin ultra 4800mAh</a:t>
            </a:r>
            <a:endParaRPr/>
          </a:p>
        </p:txBody>
      </p:sp>
      <p:sp>
        <p:nvSpPr>
          <p:cNvPr id="3" name="Slide Number Placeholder 2">
            <a:extLst>
              <a:ext uri="{FF2B5EF4-FFF2-40B4-BE49-F238E27FC236}">
                <a16:creationId xmlns:a16="http://schemas.microsoft.com/office/drawing/2014/main" id="{3DFFCB14-94D9-43D5-BB2F-14135AEA41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7</a:t>
            </a:fld>
            <a:endParaRPr lang="vi"/>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idx="4294967295"/>
          </p:nvPr>
        </p:nvSpPr>
        <p:spPr>
          <a:xfrm>
            <a:off x="311700" y="11211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400"/>
              <a:t>Linh kiện điện tử</a:t>
            </a:r>
            <a:endParaRPr sz="1400"/>
          </a:p>
        </p:txBody>
      </p:sp>
      <p:graphicFrame>
        <p:nvGraphicFramePr>
          <p:cNvPr id="109" name="Google Shape;109;p21"/>
          <p:cNvGraphicFramePr/>
          <p:nvPr/>
        </p:nvGraphicFramePr>
        <p:xfrm>
          <a:off x="311700" y="622188"/>
          <a:ext cx="8321000" cy="6058900"/>
        </p:xfrm>
        <a:graphic>
          <a:graphicData uri="http://schemas.openxmlformats.org/drawingml/2006/table">
            <a:tbl>
              <a:tblPr>
                <a:noFill/>
                <a:tableStyleId>{E16CE919-E636-405B-8324-7B46AECA12DB}</a:tableStyleId>
              </a:tblPr>
              <a:tblGrid>
                <a:gridCol w="2080250">
                  <a:extLst>
                    <a:ext uri="{9D8B030D-6E8A-4147-A177-3AD203B41FA5}">
                      <a16:colId xmlns:a16="http://schemas.microsoft.com/office/drawing/2014/main" val="20000"/>
                    </a:ext>
                  </a:extLst>
                </a:gridCol>
                <a:gridCol w="1318250">
                  <a:extLst>
                    <a:ext uri="{9D8B030D-6E8A-4147-A177-3AD203B41FA5}">
                      <a16:colId xmlns:a16="http://schemas.microsoft.com/office/drawing/2014/main" val="20001"/>
                    </a:ext>
                  </a:extLst>
                </a:gridCol>
                <a:gridCol w="3657725">
                  <a:extLst>
                    <a:ext uri="{9D8B030D-6E8A-4147-A177-3AD203B41FA5}">
                      <a16:colId xmlns:a16="http://schemas.microsoft.com/office/drawing/2014/main" val="20002"/>
                    </a:ext>
                  </a:extLst>
                </a:gridCol>
                <a:gridCol w="1264775">
                  <a:extLst>
                    <a:ext uri="{9D8B030D-6E8A-4147-A177-3AD203B41FA5}">
                      <a16:colId xmlns:a16="http://schemas.microsoft.com/office/drawing/2014/main" val="20003"/>
                    </a:ext>
                  </a:extLst>
                </a:gridCol>
              </a:tblGrid>
              <a:tr h="396200">
                <a:tc>
                  <a:txBody>
                    <a:bodyPr/>
                    <a:lstStyle/>
                    <a:p>
                      <a:pPr marL="0" lvl="0" indent="0" algn="just" rtl="0">
                        <a:spcBef>
                          <a:spcPts val="0"/>
                        </a:spcBef>
                        <a:spcAft>
                          <a:spcPts val="0"/>
                        </a:spcAft>
                        <a:buNone/>
                      </a:pPr>
                      <a:r>
                        <a:rPr lang="vi" b="1"/>
                        <a:t>Bộ phận</a:t>
                      </a:r>
                      <a:endParaRPr b="1"/>
                    </a:p>
                  </a:txBody>
                  <a:tcPr marL="91425" marR="91425" marT="91425" marB="91425" anchor="ctr"/>
                </a:tc>
                <a:tc>
                  <a:txBody>
                    <a:bodyPr/>
                    <a:lstStyle/>
                    <a:p>
                      <a:pPr marL="0" lvl="0" indent="0" algn="just" rtl="0">
                        <a:spcBef>
                          <a:spcPts val="0"/>
                        </a:spcBef>
                        <a:spcAft>
                          <a:spcPts val="0"/>
                        </a:spcAft>
                        <a:buNone/>
                      </a:pPr>
                      <a:r>
                        <a:rPr lang="vi" b="1"/>
                        <a:t>Linh kiện</a:t>
                      </a:r>
                      <a:endParaRPr b="1"/>
                    </a:p>
                  </a:txBody>
                  <a:tcPr marL="91425" marR="91425" marT="91425" marB="91425" anchor="ctr"/>
                </a:tc>
                <a:tc>
                  <a:txBody>
                    <a:bodyPr/>
                    <a:lstStyle/>
                    <a:p>
                      <a:pPr marL="0" lvl="0" indent="0" algn="just" rtl="0">
                        <a:spcBef>
                          <a:spcPts val="0"/>
                        </a:spcBef>
                        <a:spcAft>
                          <a:spcPts val="0"/>
                        </a:spcAft>
                        <a:buNone/>
                      </a:pPr>
                      <a:r>
                        <a:rPr lang="vi" b="1"/>
                        <a:t>Thông số</a:t>
                      </a:r>
                      <a:endParaRPr b="1"/>
                    </a:p>
                  </a:txBody>
                  <a:tcPr marL="91425" marR="91425" marT="91425" marB="91425" anchor="ctr"/>
                </a:tc>
                <a:tc>
                  <a:txBody>
                    <a:bodyPr/>
                    <a:lstStyle/>
                    <a:p>
                      <a:pPr marL="0" lvl="0" indent="0" algn="just" rtl="0">
                        <a:spcBef>
                          <a:spcPts val="0"/>
                        </a:spcBef>
                        <a:spcAft>
                          <a:spcPts val="0"/>
                        </a:spcAft>
                        <a:buNone/>
                      </a:pPr>
                      <a:r>
                        <a:rPr lang="vi" b="1"/>
                        <a:t>Giá thành</a:t>
                      </a:r>
                      <a:endParaRPr b="1"/>
                    </a:p>
                  </a:txBody>
                  <a:tcPr marL="91425" marR="91425" marT="91425" marB="91425" anchor="ctr"/>
                </a:tc>
                <a:extLst>
                  <a:ext uri="{0D108BD9-81ED-4DB2-BD59-A6C34878D82A}">
                    <a16:rowId xmlns:a16="http://schemas.microsoft.com/office/drawing/2014/main" val="10000"/>
                  </a:ext>
                </a:extLst>
              </a:tr>
              <a:tr h="610100">
                <a:tc>
                  <a:txBody>
                    <a:bodyPr/>
                    <a:lstStyle/>
                    <a:p>
                      <a:pPr marL="0" lvl="0" indent="0" algn="just" rtl="0">
                        <a:spcBef>
                          <a:spcPts val="0"/>
                        </a:spcBef>
                        <a:spcAft>
                          <a:spcPts val="0"/>
                        </a:spcAft>
                        <a:buNone/>
                      </a:pPr>
                      <a:r>
                        <a:rPr lang="vi"/>
                        <a:t>Khớp 1</a:t>
                      </a:r>
                      <a:endParaRPr/>
                    </a:p>
                  </a:txBody>
                  <a:tcPr marL="91425" marR="91425" marT="91425" marB="91425" anchor="ctr"/>
                </a:tc>
                <a:tc rowSpan="3">
                  <a:txBody>
                    <a:bodyPr/>
                    <a:lstStyle/>
                    <a:p>
                      <a:pPr marL="0" lvl="0" indent="0" algn="just" rtl="0">
                        <a:spcBef>
                          <a:spcPts val="0"/>
                        </a:spcBef>
                        <a:spcAft>
                          <a:spcPts val="0"/>
                        </a:spcAft>
                        <a:buNone/>
                      </a:pPr>
                      <a:r>
                        <a:rPr lang="vi"/>
                        <a:t>Motor bước Servo  MG996R</a:t>
                      </a:r>
                      <a:endParaRPr/>
                    </a:p>
                  </a:txBody>
                  <a:tcPr marL="91425" marR="91425" marT="91425" marB="91425" anchor="ctr"/>
                </a:tc>
                <a:tc rowSpan="3">
                  <a:txBody>
                    <a:bodyPr/>
                    <a:lstStyle/>
                    <a:p>
                      <a:pPr marL="0" lvl="0" indent="0" algn="just" rtl="0">
                        <a:spcBef>
                          <a:spcPts val="0"/>
                        </a:spcBef>
                        <a:spcAft>
                          <a:spcPts val="0"/>
                        </a:spcAft>
                        <a:buNone/>
                      </a:pPr>
                      <a:r>
                        <a:rPr lang="vi"/>
                        <a:t>• </a:t>
                      </a:r>
                      <a:r>
                        <a:rPr lang="vi">
                          <a:solidFill>
                            <a:schemeClr val="dk1"/>
                          </a:solidFill>
                          <a:highlight>
                            <a:srgbClr val="FFFFFF"/>
                          </a:highlight>
                        </a:rPr>
                        <a:t>Khối lượng</a:t>
                      </a:r>
                      <a:r>
                        <a:rPr lang="vi"/>
                        <a:t>: 55 g </a:t>
                      </a:r>
                      <a:endParaRPr/>
                    </a:p>
                    <a:p>
                      <a:pPr marL="0" lvl="0" indent="0" algn="just" rtl="0">
                        <a:spcBef>
                          <a:spcPts val="0"/>
                        </a:spcBef>
                        <a:spcAft>
                          <a:spcPts val="0"/>
                        </a:spcAft>
                        <a:buNone/>
                      </a:pPr>
                      <a:r>
                        <a:rPr lang="vi"/>
                        <a:t>• </a:t>
                      </a:r>
                      <a:r>
                        <a:rPr lang="vi">
                          <a:solidFill>
                            <a:schemeClr val="dk1"/>
                          </a:solidFill>
                          <a:highlight>
                            <a:srgbClr val="FFFFFF"/>
                          </a:highlight>
                        </a:rPr>
                        <a:t>Kích thước</a:t>
                      </a:r>
                      <a:r>
                        <a:rPr lang="vi"/>
                        <a:t>: 40.7 x 19.7 x 42.9 mm.</a:t>
                      </a:r>
                      <a:endParaRPr/>
                    </a:p>
                    <a:p>
                      <a:pPr marL="0" lvl="0" indent="0" algn="just" rtl="0">
                        <a:spcBef>
                          <a:spcPts val="0"/>
                        </a:spcBef>
                        <a:spcAft>
                          <a:spcPts val="0"/>
                        </a:spcAft>
                        <a:buNone/>
                      </a:pPr>
                      <a:r>
                        <a:rPr lang="vi"/>
                        <a:t>• </a:t>
                      </a:r>
                      <a:r>
                        <a:rPr lang="vi">
                          <a:solidFill>
                            <a:schemeClr val="dk1"/>
                          </a:solidFill>
                        </a:rPr>
                        <a:t>Momen giữ</a:t>
                      </a:r>
                      <a:r>
                        <a:rPr lang="vi"/>
                        <a:t>: 9.4 kgf·cm (4.8 V ), 11 kgf·cm (6 V)</a:t>
                      </a:r>
                      <a:endParaRPr/>
                    </a:p>
                    <a:p>
                      <a:pPr marL="0" lvl="0" indent="0" algn="just" rtl="0">
                        <a:spcBef>
                          <a:spcPts val="0"/>
                        </a:spcBef>
                        <a:spcAft>
                          <a:spcPts val="0"/>
                        </a:spcAft>
                        <a:buNone/>
                      </a:pPr>
                      <a:r>
                        <a:rPr lang="vi"/>
                        <a:t>• </a:t>
                      </a:r>
                      <a:r>
                        <a:rPr lang="vi">
                          <a:solidFill>
                            <a:schemeClr val="dk1"/>
                          </a:solidFill>
                          <a:highlight>
                            <a:srgbClr val="FFFFFF"/>
                          </a:highlight>
                        </a:rPr>
                        <a:t>Điệp áp hoạt động</a:t>
                      </a:r>
                      <a:r>
                        <a:rPr lang="vi"/>
                        <a:t>: 4.8 V a 7.2 V</a:t>
                      </a:r>
                      <a:endParaRPr/>
                    </a:p>
                    <a:p>
                      <a:pPr marL="0" lvl="0" indent="0" algn="just" rtl="0">
                        <a:spcBef>
                          <a:spcPts val="0"/>
                        </a:spcBef>
                        <a:spcAft>
                          <a:spcPts val="0"/>
                        </a:spcAft>
                        <a:buNone/>
                      </a:pPr>
                      <a:r>
                        <a:rPr lang="vi"/>
                        <a:t>• Dòng hoạt động :500 mA – 900 mA </a:t>
                      </a:r>
                      <a:endParaRPr/>
                    </a:p>
                  </a:txBody>
                  <a:tcPr marL="91425" marR="91425" marT="91425" marB="91425" anchor="ctr"/>
                </a:tc>
                <a:tc rowSpan="3">
                  <a:txBody>
                    <a:bodyPr/>
                    <a:lstStyle/>
                    <a:p>
                      <a:pPr marL="0" lvl="0" indent="0" algn="just" rtl="0">
                        <a:spcBef>
                          <a:spcPts val="0"/>
                        </a:spcBef>
                        <a:spcAft>
                          <a:spcPts val="0"/>
                        </a:spcAft>
                        <a:buNone/>
                      </a:pPr>
                      <a:r>
                        <a:rPr lang="vi"/>
                        <a:t>90000 x3</a:t>
                      </a:r>
                      <a:endParaRPr/>
                    </a:p>
                  </a:txBody>
                  <a:tcPr marL="91425" marR="91425" marT="91425" marB="91425" anchor="ctr"/>
                </a:tc>
                <a:extLst>
                  <a:ext uri="{0D108BD9-81ED-4DB2-BD59-A6C34878D82A}">
                    <a16:rowId xmlns:a16="http://schemas.microsoft.com/office/drawing/2014/main" val="10001"/>
                  </a:ext>
                </a:extLst>
              </a:tr>
              <a:tr h="436300">
                <a:tc>
                  <a:txBody>
                    <a:bodyPr/>
                    <a:lstStyle/>
                    <a:p>
                      <a:pPr marL="0" lvl="0" indent="0" algn="just" rtl="0">
                        <a:spcBef>
                          <a:spcPts val="0"/>
                        </a:spcBef>
                        <a:spcAft>
                          <a:spcPts val="0"/>
                        </a:spcAft>
                        <a:buNone/>
                      </a:pPr>
                      <a:r>
                        <a:rPr lang="vi"/>
                        <a:t>Khớp 2</a:t>
                      </a:r>
                      <a:endParaRPr/>
                    </a:p>
                  </a:txBody>
                  <a:tcPr marL="91425" marR="91425" marT="91425" marB="91425"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408925">
                <a:tc>
                  <a:txBody>
                    <a:bodyPr/>
                    <a:lstStyle/>
                    <a:p>
                      <a:pPr marL="0" lvl="0" indent="0" algn="just" rtl="0">
                        <a:spcBef>
                          <a:spcPts val="0"/>
                        </a:spcBef>
                        <a:spcAft>
                          <a:spcPts val="0"/>
                        </a:spcAft>
                        <a:buNone/>
                      </a:pPr>
                      <a:r>
                        <a:rPr lang="vi"/>
                        <a:t>Khớp 3</a:t>
                      </a:r>
                      <a:endParaRPr/>
                    </a:p>
                  </a:txBody>
                  <a:tcPr marL="91425" marR="91425" marT="91425" marB="91425" anchor="ctr">
                    <a:lnB w="9525" cap="flat" cmpd="sng">
                      <a:solidFill>
                        <a:srgbClr val="9E9E9E"/>
                      </a:solidFill>
                      <a:prstDash val="solid"/>
                      <a:round/>
                      <a:headEnd type="none" w="sm" len="sm"/>
                      <a:tailEnd type="none" w="sm" len="sm"/>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396200">
                <a:tc>
                  <a:txBody>
                    <a:bodyPr/>
                    <a:lstStyle/>
                    <a:p>
                      <a:pPr marL="0" lvl="0" indent="0" algn="just" rtl="0">
                        <a:spcBef>
                          <a:spcPts val="0"/>
                        </a:spcBef>
                        <a:spcAft>
                          <a:spcPts val="0"/>
                        </a:spcAft>
                        <a:buNone/>
                      </a:pPr>
                      <a:r>
                        <a:rPr lang="vi"/>
                        <a:t>Khớp 4</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just" rtl="0">
                        <a:spcBef>
                          <a:spcPts val="0"/>
                        </a:spcBef>
                        <a:spcAft>
                          <a:spcPts val="0"/>
                        </a:spcAft>
                        <a:buNone/>
                      </a:pPr>
                      <a:r>
                        <a:rPr lang="vi"/>
                        <a:t>Motor bước Servo SG90</a:t>
                      </a:r>
                      <a:endParaRPr/>
                    </a:p>
                  </a:txBody>
                  <a:tcPr marL="91425" marR="91425" marT="91425" marB="91425" anchor="ctr">
                    <a:lnL w="9525" cap="flat" cmpd="sng">
                      <a:solidFill>
                        <a:srgbClr val="9E9E9E"/>
                      </a:solidFill>
                      <a:prstDash val="solid"/>
                      <a:round/>
                      <a:headEnd type="none" w="sm" len="sm"/>
                      <a:tailEnd type="none" w="sm" len="sm"/>
                    </a:lnL>
                  </a:tcPr>
                </a:tc>
                <a:tc rowSpan="3">
                  <a:txBody>
                    <a:bodyPr/>
                    <a:lstStyle/>
                    <a:p>
                      <a:pPr marL="0" lvl="0" indent="0" algn="just" rtl="0">
                        <a:spcBef>
                          <a:spcPts val="0"/>
                        </a:spcBef>
                        <a:spcAft>
                          <a:spcPts val="0"/>
                        </a:spcAft>
                        <a:buNone/>
                      </a:pPr>
                      <a:r>
                        <a:rPr lang="vi">
                          <a:solidFill>
                            <a:schemeClr val="dk1"/>
                          </a:solidFill>
                        </a:rPr>
                        <a:t>• </a:t>
                      </a:r>
                      <a:r>
                        <a:rPr lang="vi">
                          <a:solidFill>
                            <a:schemeClr val="dk1"/>
                          </a:solidFill>
                          <a:highlight>
                            <a:srgbClr val="FFFFFF"/>
                          </a:highlight>
                        </a:rPr>
                        <a:t>Khối lượng: 9 g</a:t>
                      </a:r>
                      <a:endParaRPr>
                        <a:solidFill>
                          <a:schemeClr val="dk1"/>
                        </a:solidFill>
                        <a:highlight>
                          <a:srgbClr val="FFFFFF"/>
                        </a:highlight>
                      </a:endParaRPr>
                    </a:p>
                    <a:p>
                      <a:pPr marL="0" lvl="0" indent="0" algn="just" rtl="0">
                        <a:spcBef>
                          <a:spcPts val="0"/>
                        </a:spcBef>
                        <a:spcAft>
                          <a:spcPts val="0"/>
                        </a:spcAft>
                        <a:buClr>
                          <a:schemeClr val="dk1"/>
                        </a:buClr>
                        <a:buSzPts val="1100"/>
                        <a:buFont typeface="Arial"/>
                        <a:buNone/>
                      </a:pPr>
                      <a:r>
                        <a:rPr lang="vi">
                          <a:solidFill>
                            <a:schemeClr val="dk1"/>
                          </a:solidFill>
                        </a:rPr>
                        <a:t>• </a:t>
                      </a:r>
                      <a:r>
                        <a:rPr lang="vi">
                          <a:solidFill>
                            <a:schemeClr val="dk1"/>
                          </a:solidFill>
                          <a:highlight>
                            <a:srgbClr val="FFFFFF"/>
                          </a:highlight>
                        </a:rPr>
                        <a:t>Kích thước: 22.2 x 11.8 x 31 mm.</a:t>
                      </a:r>
                      <a:endParaRPr>
                        <a:solidFill>
                          <a:schemeClr val="dk1"/>
                        </a:solidFill>
                        <a:highlight>
                          <a:srgbClr val="FFFFFF"/>
                        </a:highlight>
                      </a:endParaRPr>
                    </a:p>
                    <a:p>
                      <a:pPr marL="0" lvl="0" indent="0" algn="just" rtl="0">
                        <a:spcBef>
                          <a:spcPts val="0"/>
                        </a:spcBef>
                        <a:spcAft>
                          <a:spcPts val="0"/>
                        </a:spcAft>
                        <a:buClr>
                          <a:schemeClr val="dk1"/>
                        </a:buClr>
                        <a:buSzPts val="1100"/>
                        <a:buFont typeface="Arial"/>
                        <a:buNone/>
                      </a:pPr>
                      <a:r>
                        <a:rPr lang="vi">
                          <a:solidFill>
                            <a:schemeClr val="dk1"/>
                          </a:solidFill>
                        </a:rPr>
                        <a:t>• Momen giữ</a:t>
                      </a:r>
                      <a:r>
                        <a:rPr lang="vi">
                          <a:solidFill>
                            <a:schemeClr val="dk1"/>
                          </a:solidFill>
                          <a:highlight>
                            <a:srgbClr val="FFFFFF"/>
                          </a:highlight>
                        </a:rPr>
                        <a:t>: 1.8 kgf·cm</a:t>
                      </a:r>
                      <a:endParaRPr>
                        <a:solidFill>
                          <a:schemeClr val="dk1"/>
                        </a:solidFill>
                        <a:highlight>
                          <a:srgbClr val="FFFFFF"/>
                        </a:highlight>
                      </a:endParaRPr>
                    </a:p>
                    <a:p>
                      <a:pPr marL="0" lvl="0" indent="0" algn="just" rtl="0">
                        <a:spcBef>
                          <a:spcPts val="0"/>
                        </a:spcBef>
                        <a:spcAft>
                          <a:spcPts val="0"/>
                        </a:spcAft>
                        <a:buNone/>
                      </a:pPr>
                      <a:r>
                        <a:rPr lang="vi">
                          <a:solidFill>
                            <a:schemeClr val="dk1"/>
                          </a:solidFill>
                        </a:rPr>
                        <a:t>• </a:t>
                      </a:r>
                      <a:r>
                        <a:rPr lang="vi">
                          <a:solidFill>
                            <a:schemeClr val="dk1"/>
                          </a:solidFill>
                          <a:highlight>
                            <a:srgbClr val="FFFFFF"/>
                          </a:highlight>
                        </a:rPr>
                        <a:t>Điệp áp hoạt động: 4.8 V (~5V)</a:t>
                      </a:r>
                      <a:endParaRPr>
                        <a:solidFill>
                          <a:schemeClr val="dk1"/>
                        </a:solidFill>
                      </a:endParaRPr>
                    </a:p>
                  </a:txBody>
                  <a:tcPr marL="91425" marR="91425" marT="91425" marB="91425" anchor="ctr"/>
                </a:tc>
                <a:tc rowSpan="3">
                  <a:txBody>
                    <a:bodyPr/>
                    <a:lstStyle/>
                    <a:p>
                      <a:pPr marL="0" lvl="0" indent="0" algn="just" rtl="0">
                        <a:spcBef>
                          <a:spcPts val="0"/>
                        </a:spcBef>
                        <a:spcAft>
                          <a:spcPts val="0"/>
                        </a:spcAft>
                        <a:buNone/>
                      </a:pPr>
                      <a:r>
                        <a:rPr lang="vi"/>
                        <a:t>35000 x3</a:t>
                      </a: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just" rtl="0">
                        <a:spcBef>
                          <a:spcPts val="0"/>
                        </a:spcBef>
                        <a:spcAft>
                          <a:spcPts val="0"/>
                        </a:spcAft>
                        <a:buNone/>
                      </a:pPr>
                      <a:r>
                        <a:rPr lang="vi"/>
                        <a:t>Khớp 5</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396200">
                <a:tc>
                  <a:txBody>
                    <a:bodyPr/>
                    <a:lstStyle/>
                    <a:p>
                      <a:pPr marL="0" lvl="0" indent="0" algn="just" rtl="0">
                        <a:spcBef>
                          <a:spcPts val="0"/>
                        </a:spcBef>
                        <a:spcAft>
                          <a:spcPts val="0"/>
                        </a:spcAft>
                        <a:buNone/>
                      </a:pPr>
                      <a:r>
                        <a:rPr lang="vi"/>
                        <a:t>Khớp 6</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396200">
                <a:tc>
                  <a:txBody>
                    <a:bodyPr/>
                    <a:lstStyle/>
                    <a:p>
                      <a:pPr marL="0" lvl="0" indent="0" algn="just" rtl="0">
                        <a:spcBef>
                          <a:spcPts val="0"/>
                        </a:spcBef>
                        <a:spcAft>
                          <a:spcPts val="0"/>
                        </a:spcAft>
                        <a:buNone/>
                      </a:pPr>
                      <a:r>
                        <a:rPr lang="vi"/>
                        <a:t>Bộ vi xử lý trung tâm</a:t>
                      </a:r>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just" rtl="0">
                        <a:spcBef>
                          <a:spcPts val="0"/>
                        </a:spcBef>
                        <a:spcAft>
                          <a:spcPts val="0"/>
                        </a:spcAft>
                        <a:buNone/>
                      </a:pPr>
                      <a:r>
                        <a:rPr lang="vi"/>
                        <a:t>Arduino Uno</a:t>
                      </a:r>
                      <a:endParaRPr/>
                    </a:p>
                  </a:txBody>
                  <a:tcPr marL="91425" marR="91425" marT="91425" marB="91425" anchor="ctr"/>
                </a:tc>
                <a:tc>
                  <a:txBody>
                    <a:bodyPr/>
                    <a:lstStyle/>
                    <a:p>
                      <a:pPr marL="0" lvl="0" indent="0" algn="just" rtl="0">
                        <a:spcBef>
                          <a:spcPts val="0"/>
                        </a:spcBef>
                        <a:spcAft>
                          <a:spcPts val="0"/>
                        </a:spcAft>
                        <a:buNone/>
                      </a:pPr>
                      <a:r>
                        <a:rPr lang="vi">
                          <a:solidFill>
                            <a:schemeClr val="dk1"/>
                          </a:solidFill>
                        </a:rPr>
                        <a:t>• </a:t>
                      </a:r>
                      <a:r>
                        <a:rPr lang="vi">
                          <a:solidFill>
                            <a:srgbClr val="111111"/>
                          </a:solidFill>
                          <a:highlight>
                            <a:srgbClr val="FFFFFF"/>
                          </a:highlight>
                        </a:rPr>
                        <a:t> Vi điều khiển: ATmega328 họ 8bit</a:t>
                      </a:r>
                      <a:endParaRPr>
                        <a:solidFill>
                          <a:srgbClr val="111111"/>
                        </a:solidFill>
                        <a:highlight>
                          <a:srgbClr val="FFFFFF"/>
                        </a:highlight>
                      </a:endParaRPr>
                    </a:p>
                    <a:p>
                      <a:pPr marL="0" lvl="0" indent="0" algn="just" rtl="0">
                        <a:spcBef>
                          <a:spcPts val="0"/>
                        </a:spcBef>
                        <a:spcAft>
                          <a:spcPts val="0"/>
                        </a:spcAft>
                        <a:buNone/>
                      </a:pPr>
                      <a:r>
                        <a:rPr lang="vi">
                          <a:solidFill>
                            <a:schemeClr val="dk1"/>
                          </a:solidFill>
                        </a:rPr>
                        <a:t>• </a:t>
                      </a:r>
                      <a:r>
                        <a:rPr lang="vi">
                          <a:solidFill>
                            <a:srgbClr val="111111"/>
                          </a:solidFill>
                          <a:highlight>
                            <a:srgbClr val="FFFFFF"/>
                          </a:highlight>
                        </a:rPr>
                        <a:t> Điện áp hoạt động:  5~12V DC</a:t>
                      </a:r>
                      <a:endParaRPr>
                        <a:solidFill>
                          <a:srgbClr val="111111"/>
                        </a:solidFill>
                        <a:highlight>
                          <a:srgbClr val="FFFFFF"/>
                        </a:highlight>
                      </a:endParaRPr>
                    </a:p>
                    <a:p>
                      <a:pPr marL="0" lvl="0" indent="0" algn="just" rtl="0">
                        <a:spcBef>
                          <a:spcPts val="0"/>
                        </a:spcBef>
                        <a:spcAft>
                          <a:spcPts val="0"/>
                        </a:spcAft>
                        <a:buNone/>
                      </a:pPr>
                      <a:r>
                        <a:rPr lang="vi">
                          <a:solidFill>
                            <a:schemeClr val="dk1"/>
                          </a:solidFill>
                        </a:rPr>
                        <a:t>• </a:t>
                      </a:r>
                      <a:r>
                        <a:rPr lang="vi">
                          <a:solidFill>
                            <a:srgbClr val="111111"/>
                          </a:solidFill>
                          <a:highlight>
                            <a:srgbClr val="FFFFFF"/>
                          </a:highlight>
                        </a:rPr>
                        <a:t> Tần số hoạt động: 16 MHz</a:t>
                      </a:r>
                      <a:endParaRPr>
                        <a:solidFill>
                          <a:srgbClr val="111111"/>
                        </a:solidFill>
                        <a:highlight>
                          <a:srgbClr val="FFFFFF"/>
                        </a:highlight>
                      </a:endParaRPr>
                    </a:p>
                    <a:p>
                      <a:pPr marL="0" lvl="0" indent="0" algn="just" rtl="0">
                        <a:spcBef>
                          <a:spcPts val="0"/>
                        </a:spcBef>
                        <a:spcAft>
                          <a:spcPts val="0"/>
                        </a:spcAft>
                        <a:buNone/>
                      </a:pPr>
                      <a:r>
                        <a:rPr lang="vi">
                          <a:solidFill>
                            <a:schemeClr val="dk1"/>
                          </a:solidFill>
                        </a:rPr>
                        <a:t>• </a:t>
                      </a:r>
                      <a:r>
                        <a:rPr lang="vi">
                          <a:solidFill>
                            <a:srgbClr val="111111"/>
                          </a:solidFill>
                          <a:highlight>
                            <a:srgbClr val="FFFFFF"/>
                          </a:highlight>
                        </a:rPr>
                        <a:t> Dòng tiêu thụ: Khoảng 30mA</a:t>
                      </a:r>
                      <a:endParaRPr>
                        <a:solidFill>
                          <a:srgbClr val="111111"/>
                        </a:solidFill>
                        <a:highlight>
                          <a:srgbClr val="FFFFFF"/>
                        </a:highlight>
                      </a:endParaRPr>
                    </a:p>
                    <a:p>
                      <a:pPr marL="0" lvl="0" indent="0" algn="just" rtl="0">
                        <a:spcBef>
                          <a:spcPts val="0"/>
                        </a:spcBef>
                        <a:spcAft>
                          <a:spcPts val="0"/>
                        </a:spcAft>
                        <a:buClr>
                          <a:schemeClr val="dk1"/>
                        </a:buClr>
                        <a:buSzPts val="1100"/>
                        <a:buFont typeface="Arial"/>
                        <a:buNone/>
                      </a:pPr>
                      <a:r>
                        <a:rPr lang="vi">
                          <a:solidFill>
                            <a:schemeClr val="dk1"/>
                          </a:solidFill>
                        </a:rPr>
                        <a:t>• </a:t>
                      </a:r>
                      <a:r>
                        <a:rPr lang="vi">
                          <a:solidFill>
                            <a:srgbClr val="111111"/>
                          </a:solidFill>
                          <a:highlight>
                            <a:srgbClr val="FFFFFF"/>
                          </a:highlight>
                        </a:rPr>
                        <a:t> Số chân Digital I/O: 14 (6 chân PWM)</a:t>
                      </a:r>
                      <a:endParaRPr>
                        <a:solidFill>
                          <a:srgbClr val="111111"/>
                        </a:solidFill>
                        <a:highlight>
                          <a:srgbClr val="FFFFFF"/>
                        </a:highlight>
                      </a:endParaRPr>
                    </a:p>
                  </a:txBody>
                  <a:tcPr marL="91425" marR="91425" marT="91425" marB="91425" anchor="ctr"/>
                </a:tc>
                <a:tc>
                  <a:txBody>
                    <a:bodyPr/>
                    <a:lstStyle/>
                    <a:p>
                      <a:pPr marL="0" lvl="0" indent="0" algn="just" rtl="0">
                        <a:spcBef>
                          <a:spcPts val="0"/>
                        </a:spcBef>
                        <a:spcAft>
                          <a:spcPts val="0"/>
                        </a:spcAft>
                        <a:buNone/>
                      </a:pPr>
                      <a:r>
                        <a:rPr lang="vi"/>
                        <a:t>180000</a:t>
                      </a:r>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just" rtl="0">
                        <a:spcBef>
                          <a:spcPts val="0"/>
                        </a:spcBef>
                        <a:spcAft>
                          <a:spcPts val="0"/>
                        </a:spcAft>
                        <a:buNone/>
                      </a:pPr>
                      <a:endParaRPr/>
                    </a:p>
                  </a:txBody>
                  <a:tcPr marL="91425" marR="91425" marT="91425" marB="91425" anchor="ctr"/>
                </a:tc>
                <a:tc>
                  <a:txBody>
                    <a:bodyPr/>
                    <a:lstStyle/>
                    <a:p>
                      <a:pPr marL="0" lvl="0" indent="0" algn="just" rtl="0">
                        <a:lnSpc>
                          <a:spcPct val="122727"/>
                        </a:lnSpc>
                        <a:spcBef>
                          <a:spcPts val="0"/>
                        </a:spcBef>
                        <a:spcAft>
                          <a:spcPts val="1100"/>
                        </a:spcAft>
                        <a:buNone/>
                      </a:pPr>
                      <a:r>
                        <a:rPr lang="vi">
                          <a:solidFill>
                            <a:srgbClr val="252525"/>
                          </a:solidFill>
                          <a:highlight>
                            <a:srgbClr val="FFFFFF"/>
                          </a:highlight>
                        </a:rPr>
                        <a:t>Board Test SYB-170</a:t>
                      </a:r>
                      <a:endParaRPr/>
                    </a:p>
                  </a:txBody>
                  <a:tcPr marL="91425" marR="91425" marT="91425" marB="91425" anchor="ctr"/>
                </a:tc>
                <a:tc>
                  <a:txBody>
                    <a:bodyPr/>
                    <a:lstStyle/>
                    <a:p>
                      <a:pPr marL="0" lvl="0" indent="0" algn="just" rtl="0">
                        <a:spcBef>
                          <a:spcPts val="0"/>
                        </a:spcBef>
                        <a:spcAft>
                          <a:spcPts val="0"/>
                        </a:spcAft>
                        <a:buNone/>
                      </a:pPr>
                      <a:endParaRPr/>
                    </a:p>
                  </a:txBody>
                  <a:tcPr marL="91425" marR="91425" marT="91425" marB="91425" anchor="ctr"/>
                </a:tc>
                <a:tc>
                  <a:txBody>
                    <a:bodyPr/>
                    <a:lstStyle/>
                    <a:p>
                      <a:pPr marL="0" lvl="0" indent="0" algn="just" rtl="0">
                        <a:spcBef>
                          <a:spcPts val="0"/>
                        </a:spcBef>
                        <a:spcAft>
                          <a:spcPts val="0"/>
                        </a:spcAft>
                        <a:buNone/>
                      </a:pPr>
                      <a:r>
                        <a:rPr lang="vi"/>
                        <a:t>8000</a:t>
                      </a:r>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just" rtl="0">
                        <a:spcBef>
                          <a:spcPts val="0"/>
                        </a:spcBef>
                        <a:spcAft>
                          <a:spcPts val="0"/>
                        </a:spcAft>
                        <a:buNone/>
                      </a:pPr>
                      <a:r>
                        <a:rPr lang="vi"/>
                        <a:t>Nguồn nuôi</a:t>
                      </a:r>
                      <a:endParaRPr/>
                    </a:p>
                  </a:txBody>
                  <a:tcPr marL="91425" marR="91425" marT="91425" marB="91425" anchor="ctr"/>
                </a:tc>
                <a:tc>
                  <a:txBody>
                    <a:bodyPr/>
                    <a:lstStyle/>
                    <a:p>
                      <a:pPr marL="0" lvl="0" indent="0" algn="just" rtl="0">
                        <a:lnSpc>
                          <a:spcPct val="122727"/>
                        </a:lnSpc>
                        <a:spcBef>
                          <a:spcPts val="0"/>
                        </a:spcBef>
                        <a:spcAft>
                          <a:spcPts val="1100"/>
                        </a:spcAft>
                        <a:buNone/>
                      </a:pPr>
                      <a:r>
                        <a:rPr lang="vi">
                          <a:solidFill>
                            <a:srgbClr val="252525"/>
                          </a:solidFill>
                          <a:highlight>
                            <a:srgbClr val="FFFFFF"/>
                          </a:highlight>
                        </a:rPr>
                        <a:t>Pin UltraFire 18650 4800</a:t>
                      </a:r>
                      <a:endParaRPr>
                        <a:solidFill>
                          <a:srgbClr val="252525"/>
                        </a:solidFill>
                        <a:highlight>
                          <a:srgbClr val="FFFFFF"/>
                        </a:highlight>
                      </a:endParaRPr>
                    </a:p>
                  </a:txBody>
                  <a:tcPr marL="91425" marR="91425" marT="91425" marB="91425" anchor="ctr"/>
                </a:tc>
                <a:tc>
                  <a:txBody>
                    <a:bodyPr/>
                    <a:lstStyle/>
                    <a:p>
                      <a:pPr marL="0" lvl="0" indent="0" algn="just" rtl="0">
                        <a:spcBef>
                          <a:spcPts val="0"/>
                        </a:spcBef>
                        <a:spcAft>
                          <a:spcPts val="0"/>
                        </a:spcAft>
                        <a:buNone/>
                      </a:pPr>
                      <a:endParaRPr/>
                    </a:p>
                  </a:txBody>
                  <a:tcPr marL="91425" marR="91425" marT="91425" marB="91425" anchor="ctr"/>
                </a:tc>
                <a:tc>
                  <a:txBody>
                    <a:bodyPr/>
                    <a:lstStyle/>
                    <a:p>
                      <a:pPr marL="0" lvl="0" indent="0" algn="just" rtl="0">
                        <a:spcBef>
                          <a:spcPts val="0"/>
                        </a:spcBef>
                        <a:spcAft>
                          <a:spcPts val="0"/>
                        </a:spcAft>
                        <a:buNone/>
                      </a:pPr>
                      <a:r>
                        <a:rPr lang="vi"/>
                        <a:t>15000 x3</a:t>
                      </a:r>
                      <a:endParaRPr/>
                    </a:p>
                  </a:txBody>
                  <a:tcPr marL="91425" marR="91425" marT="91425" marB="91425" anchor="ctr"/>
                </a:tc>
                <a:extLst>
                  <a:ext uri="{0D108BD9-81ED-4DB2-BD59-A6C34878D82A}">
                    <a16:rowId xmlns:a16="http://schemas.microsoft.com/office/drawing/2014/main" val="10009"/>
                  </a:ext>
                </a:extLst>
              </a:tr>
              <a:tr h="396200">
                <a:tc gridSpan="3">
                  <a:txBody>
                    <a:bodyPr/>
                    <a:lstStyle/>
                    <a:p>
                      <a:pPr marL="0" lvl="0" indent="0" algn="just" rtl="0">
                        <a:spcBef>
                          <a:spcPts val="0"/>
                        </a:spcBef>
                        <a:spcAft>
                          <a:spcPts val="0"/>
                        </a:spcAft>
                        <a:buNone/>
                      </a:pPr>
                      <a:r>
                        <a:rPr lang="vi" b="1"/>
                        <a:t>Tổng</a:t>
                      </a:r>
                      <a:endParaRPr b="1"/>
                    </a:p>
                  </a:txBody>
                  <a:tcPr marL="91425" marR="91425" marT="91425" marB="91425" anchor="ctr"/>
                </a:tc>
                <a:tc hMerge="1">
                  <a:txBody>
                    <a:bodyPr/>
                    <a:lstStyle/>
                    <a:p>
                      <a:endParaRPr lang="en-US"/>
                    </a:p>
                  </a:txBody>
                  <a:tcPr/>
                </a:tc>
                <a:tc hMerge="1">
                  <a:txBody>
                    <a:bodyPr/>
                    <a:lstStyle/>
                    <a:p>
                      <a:endParaRPr lang="en-US"/>
                    </a:p>
                  </a:txBody>
                  <a:tcPr/>
                </a:tc>
                <a:tc>
                  <a:txBody>
                    <a:bodyPr/>
                    <a:lstStyle/>
                    <a:p>
                      <a:pPr marL="0" lvl="0" indent="0" algn="just" rtl="0">
                        <a:spcBef>
                          <a:spcPts val="0"/>
                        </a:spcBef>
                        <a:spcAft>
                          <a:spcPts val="0"/>
                        </a:spcAft>
                        <a:buNone/>
                      </a:pPr>
                      <a:r>
                        <a:rPr lang="vi"/>
                        <a:t>608.000</a:t>
                      </a:r>
                      <a:endParaRPr/>
                    </a:p>
                  </a:txBody>
                  <a:tcPr marL="91425" marR="91425" marT="91425" marB="91425" anchor="ctr"/>
                </a:tc>
                <a:extLst>
                  <a:ext uri="{0D108BD9-81ED-4DB2-BD59-A6C34878D82A}">
                    <a16:rowId xmlns:a16="http://schemas.microsoft.com/office/drawing/2014/main" val="10010"/>
                  </a:ext>
                </a:extLst>
              </a:tr>
            </a:tbl>
          </a:graphicData>
        </a:graphic>
      </p:graphicFrame>
      <p:sp>
        <p:nvSpPr>
          <p:cNvPr id="3" name="Slide Number Placeholder 2">
            <a:extLst>
              <a:ext uri="{FF2B5EF4-FFF2-40B4-BE49-F238E27FC236}">
                <a16:creationId xmlns:a16="http://schemas.microsoft.com/office/drawing/2014/main" id="{3CD04EA9-FC3C-4112-A06C-71E37F151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8</a:t>
            </a:fld>
            <a:endParaRPr lang="vi"/>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idx="4294967295"/>
          </p:nvPr>
        </p:nvSpPr>
        <p:spPr>
          <a:xfrm>
            <a:off x="244850" y="56661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Mô phỏng tay máy ( bản vẽ Solidworks)</a:t>
            </a:r>
            <a:endParaRPr/>
          </a:p>
        </p:txBody>
      </p:sp>
      <p:pic>
        <p:nvPicPr>
          <p:cNvPr id="115" name="Google Shape;115;p22"/>
          <p:cNvPicPr preferRelativeResize="0"/>
          <p:nvPr/>
        </p:nvPicPr>
        <p:blipFill>
          <a:blip r:embed="rId3">
            <a:alphaModFix/>
          </a:blip>
          <a:stretch>
            <a:fillRect/>
          </a:stretch>
        </p:blipFill>
        <p:spPr>
          <a:xfrm>
            <a:off x="1271075" y="1458150"/>
            <a:ext cx="7064601" cy="4982825"/>
          </a:xfrm>
          <a:prstGeom prst="rect">
            <a:avLst/>
          </a:prstGeom>
          <a:noFill/>
          <a:ln>
            <a:noFill/>
          </a:ln>
        </p:spPr>
      </p:pic>
      <p:sp>
        <p:nvSpPr>
          <p:cNvPr id="116" name="Google Shape;116;p22"/>
          <p:cNvSpPr txBox="1"/>
          <p:nvPr/>
        </p:nvSpPr>
        <p:spPr>
          <a:xfrm>
            <a:off x="0" y="0"/>
            <a:ext cx="3000000" cy="438600"/>
          </a:xfrm>
          <a:prstGeom prst="rect">
            <a:avLst/>
          </a:prstGeom>
          <a:noFill/>
          <a:ln>
            <a:noFill/>
          </a:ln>
        </p:spPr>
        <p:txBody>
          <a:bodyPr spcFirstLastPara="1" wrap="square" lIns="91425" tIns="91425" rIns="91425" bIns="91425" anchor="t" anchorCtr="0">
            <a:spAutoFit/>
          </a:bodyPr>
          <a:lstStyle/>
          <a:p>
            <a:pPr marL="0" lvl="0" indent="0" algn="l" rtl="0">
              <a:lnSpc>
                <a:spcPct val="122727"/>
              </a:lnSpc>
              <a:spcBef>
                <a:spcPts val="0"/>
              </a:spcBef>
              <a:spcAft>
                <a:spcPts val="1100"/>
              </a:spcAft>
              <a:buNone/>
            </a:pPr>
            <a:r>
              <a:rPr lang="vi" sz="1650">
                <a:solidFill>
                  <a:srgbClr val="252525"/>
                </a:solidFill>
                <a:highlight>
                  <a:srgbClr val="FFFFFF"/>
                </a:highlight>
              </a:rPr>
              <a:t>UltraFire 18650 4800</a:t>
            </a:r>
            <a:endParaRPr sz="1650">
              <a:solidFill>
                <a:srgbClr val="252525"/>
              </a:solidFill>
              <a:highlight>
                <a:srgbClr val="FFFFFF"/>
              </a:highlight>
            </a:endParaRPr>
          </a:p>
        </p:txBody>
      </p:sp>
      <p:sp>
        <p:nvSpPr>
          <p:cNvPr id="3" name="Slide Number Placeholder 2">
            <a:extLst>
              <a:ext uri="{FF2B5EF4-FFF2-40B4-BE49-F238E27FC236}">
                <a16:creationId xmlns:a16="http://schemas.microsoft.com/office/drawing/2014/main" id="{91C1CE07-5010-4540-9140-70D179359F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9</a:t>
            </a:fld>
            <a:endParaRPr lang="vi"/>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1752</Words>
  <Application>Microsoft Office PowerPoint</Application>
  <PresentationFormat>On-screen Show (4:3)</PresentationFormat>
  <Paragraphs>262</Paragraphs>
  <Slides>23</Slides>
  <Notes>23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Light</vt:lpstr>
      <vt:lpstr>I - Giới thiệu</vt:lpstr>
      <vt:lpstr>Đặt vấn đề</vt:lpstr>
      <vt:lpstr>Đặt vấn đề</vt:lpstr>
      <vt:lpstr>Thu thập dữ liệu và phân tích</vt:lpstr>
      <vt:lpstr>Thông số cơ bản</vt:lpstr>
      <vt:lpstr>Giải thuật di chuyển</vt:lpstr>
      <vt:lpstr>Lựa chọn linh kiện</vt:lpstr>
      <vt:lpstr>Linh kiện điện tử</vt:lpstr>
      <vt:lpstr>Mô phỏng tay máy ( bản vẽ Solidworks)</vt:lpstr>
      <vt:lpstr>Thử nghiệm vật liệu</vt:lpstr>
      <vt:lpstr>Thử nghiệm vật liệu</vt:lpstr>
      <vt:lpstr>Thử nghiệm vật liệu</vt:lpstr>
      <vt:lpstr>Thử nghiệm vật liệu</vt:lpstr>
      <vt:lpstr>Thử nghiệm vật liệu</vt:lpstr>
      <vt:lpstr>Ứng suất từng khâu</vt:lpstr>
      <vt:lpstr>Ứng suất từng khâu</vt:lpstr>
      <vt:lpstr>Spec dự kiến sau khi phân tích.</vt:lpstr>
      <vt:lpstr>Giải thuật động học thuận</vt:lpstr>
      <vt:lpstr>Giải thuật động học ngược</vt:lpstr>
      <vt:lpstr>Phát triển mô hình mô phỏng</vt:lpstr>
      <vt:lpstr>Phát triển mô hình mô phỏng</vt:lpstr>
      <vt:lpstr>Xác thực và kiểm chứng mô hình</vt:lpstr>
      <vt:lpstr>Chế tạo sản phẩm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Cánh tay máy cho Robot trong nhà</dc:title>
  <cp:lastModifiedBy>Đỗ Hải Sơn</cp:lastModifiedBy>
  <cp:revision>2</cp:revision>
  <dcterms:modified xsi:type="dcterms:W3CDTF">2021-05-12T14:53:03Z</dcterms:modified>
</cp:coreProperties>
</file>