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embeddedFontLst>
    <p:embeddedFont>
      <p:font typeface="Roboto Medium"/>
      <p:regular r:id="rId29"/>
      <p:bold r:id="rId30"/>
      <p:italic r:id="rId31"/>
      <p:boldItalic r:id="rId32"/>
    </p:embeddedFont>
    <p:embeddedFont>
      <p:font typeface="PT Sans Narrow"/>
      <p:regular r:id="rId33"/>
      <p:bold r:id="rId34"/>
    </p:embeddedFont>
    <p:embeddedFont>
      <p:font typeface="Open Sans SemiBold"/>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3" roundtripDataSignature="AMtx7mhUsJ3tIwhfnjgesqYMQ3ZQ72Dj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italic.fntdata"/><Relationship Id="rId30" Type="http://schemas.openxmlformats.org/officeDocument/2006/relationships/font" Target="fonts/RobotoMedium-bold.fntdata"/><Relationship Id="rId11" Type="http://schemas.openxmlformats.org/officeDocument/2006/relationships/slide" Target="slides/slide6.xml"/><Relationship Id="rId33" Type="http://schemas.openxmlformats.org/officeDocument/2006/relationships/font" Target="fonts/PTSansNarrow-regular.fntdata"/><Relationship Id="rId10" Type="http://schemas.openxmlformats.org/officeDocument/2006/relationships/slide" Target="slides/slide5.xml"/><Relationship Id="rId32" Type="http://schemas.openxmlformats.org/officeDocument/2006/relationships/font" Target="fonts/RobotoMedium-boldItalic.fntdata"/><Relationship Id="rId13" Type="http://schemas.openxmlformats.org/officeDocument/2006/relationships/slide" Target="slides/slide8.xml"/><Relationship Id="rId35" Type="http://schemas.openxmlformats.org/officeDocument/2006/relationships/font" Target="fonts/OpenSansSemiBold-regular.fntdata"/><Relationship Id="rId12" Type="http://schemas.openxmlformats.org/officeDocument/2006/relationships/slide" Target="slides/slide7.xml"/><Relationship Id="rId34" Type="http://schemas.openxmlformats.org/officeDocument/2006/relationships/font" Target="fonts/PTSansNarrow-bold.fntdata"/><Relationship Id="rId15" Type="http://schemas.openxmlformats.org/officeDocument/2006/relationships/slide" Target="slides/slide10.xml"/><Relationship Id="rId37" Type="http://schemas.openxmlformats.org/officeDocument/2006/relationships/font" Target="fonts/OpenSansSemiBold-italic.fntdata"/><Relationship Id="rId14" Type="http://schemas.openxmlformats.org/officeDocument/2006/relationships/slide" Target="slides/slide9.xml"/><Relationship Id="rId36" Type="http://schemas.openxmlformats.org/officeDocument/2006/relationships/font" Target="fonts/OpenSansSemiBold-bold.fntdata"/><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OpenSansSemiBol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Xpz61lvEbKMla5a39oyxHAACSrAKtIIWbovYYb1tiVg/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Xpz61lvEbKMla5a39oyxHAACSrAKtIIWbovYYb1tiVg/edit?usp=sharing"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
                <a:solidFill>
                  <a:schemeClr val="dk1"/>
                </a:solidFill>
              </a:rPr>
              <a:t>Chi tiết ND của slide cậu xem trong link này nhé: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 u="sng">
                <a:solidFill>
                  <a:srgbClr val="CE93D8"/>
                </a:solidFill>
                <a:hlinkClick r:id="rId2">
                  <a:extLst>
                    <a:ext uri="{A12FA001-AC4F-418D-AE19-62706E023703}">
                      <ahyp:hlinkClr val="tx"/>
                    </a:ext>
                  </a:extLst>
                </a:hlinkClick>
              </a:rPr>
              <a:t>https://docs.google.com/document/d/1Xpz61lvEbKMla5a39oyxHAACSrAKtIIWbovYYb1tiVg/edit?usp=sharing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vi" sz="1200">
                <a:solidFill>
                  <a:schemeClr val="dk1"/>
                </a:solidFill>
                <a:latin typeface="Times New Roman"/>
                <a:ea typeface="Times New Roman"/>
                <a:cs typeface="Times New Roman"/>
                <a:sym typeface="Times New Roman"/>
              </a:rPr>
              <a:t>+) Vận động là mọi biến đổi nói chung. </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vi" sz="1200">
                <a:solidFill>
                  <a:schemeClr val="dk1"/>
                </a:solidFill>
                <a:latin typeface="Times New Roman"/>
                <a:ea typeface="Times New Roman"/>
                <a:cs typeface="Times New Roman"/>
                <a:sym typeface="Times New Roman"/>
              </a:rPr>
              <a:t>+) Phát triển: </a:t>
            </a:r>
            <a:r>
              <a:rPr lang="vi" sz="1200">
                <a:latin typeface="Times New Roman"/>
                <a:ea typeface="Times New Roman"/>
                <a:cs typeface="Times New Roman"/>
                <a:sym typeface="Times New Roman"/>
              </a:rPr>
              <a:t>dùng để chỉ quá trình vận động của sự vật, hiện tượng theo khuynh hướng đi lên: từ trình độ</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vi" sz="1200">
                <a:latin typeface="Times New Roman"/>
                <a:ea typeface="Times New Roman"/>
                <a:cs typeface="Times New Roman"/>
                <a:sym typeface="Times New Roman"/>
              </a:rPr>
              <a:t>thấp đến trình độ cao, từ kém hoàn thiện đến hoàn thiện hơn. P</a:t>
            </a:r>
            <a:r>
              <a:rPr lang="vi" sz="1200">
                <a:solidFill>
                  <a:schemeClr val="dk1"/>
                </a:solidFill>
                <a:latin typeface="Times New Roman"/>
                <a:ea typeface="Times New Roman"/>
                <a:cs typeface="Times New Roman"/>
                <a:sym typeface="Times New Roman"/>
              </a:rPr>
              <a:t>hát triển là một trường hợp đặc biệt của sự vận động.</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vi" sz="1200">
                <a:latin typeface="Times New Roman"/>
                <a:ea typeface="Times New Roman"/>
                <a:cs typeface="Times New Roman"/>
                <a:sym typeface="Times New Roman"/>
              </a:rPr>
              <a:t>Như vậy, khái niệm phát triển không đồng nhất với khái niệm “vận động” (biến đổi) nói chung; đó không phải là sự biến đổi tăng lên hay giảm đi đơn thuần về lượng hay sự biến đổi tuần hoàn lặp đi lặp lại ở chất cũ mà là sự biến đổi về chất theo hướng</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vi" sz="1200">
                <a:latin typeface="Times New Roman"/>
                <a:ea typeface="Times New Roman"/>
                <a:cs typeface="Times New Roman"/>
                <a:sym typeface="Times New Roman"/>
              </a:rPr>
              <a:t>ngày càng hoàn thiện của sự vật ở những trình độ ngày càng cao hơn (Vận động tiến lên)</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vi">
                <a:solidFill>
                  <a:schemeClr val="dk1"/>
                </a:solidFill>
                <a:latin typeface="Times New Roman"/>
                <a:ea typeface="Times New Roman"/>
                <a:cs typeface="Times New Roman"/>
                <a:sym typeface="Times New Roman"/>
              </a:rPr>
              <a:t></a:t>
            </a:r>
            <a:r>
              <a:rPr b="1" i="1" lang="vi" u="sng">
                <a:solidFill>
                  <a:schemeClr val="dk1"/>
                </a:solidFill>
                <a:latin typeface="Times New Roman"/>
                <a:ea typeface="Times New Roman"/>
                <a:cs typeface="Times New Roman"/>
                <a:sym typeface="Times New Roman"/>
              </a:rPr>
              <a:t>Phát triển mang tính phổ biến</a:t>
            </a:r>
            <a:r>
              <a:rPr b="1" i="1" lang="vi">
                <a:solidFill>
                  <a:schemeClr val="dk1"/>
                </a:solidFill>
                <a:latin typeface="Times New Roman"/>
                <a:ea typeface="Times New Roman"/>
                <a:cs typeface="Times New Roman"/>
                <a:sym typeface="Times New Roman"/>
              </a:rPr>
              <a:t> - </a:t>
            </a:r>
            <a:r>
              <a:rPr i="1" lang="vi">
                <a:solidFill>
                  <a:schemeClr val="dk1"/>
                </a:solidFill>
                <a:latin typeface="Times New Roman"/>
                <a:ea typeface="Times New Roman"/>
                <a:cs typeface="Times New Roman"/>
                <a:sym typeface="Times New Roman"/>
              </a:rPr>
              <a:t>phát triển diễn ra cả trong tự nhiên, xã hội và tư duy, diễn ra ở mọi lúc, mọi nơi.</a:t>
            </a:r>
            <a:endParaRPr i="1">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rgbClr val="A1E8D9"/>
              </a:buClr>
              <a:buSzPts val="1100"/>
              <a:buFont typeface="Arial"/>
              <a:buNone/>
            </a:pPr>
            <a:r>
              <a:rPr lang="vi">
                <a:solidFill>
                  <a:schemeClr val="dk1"/>
                </a:solidFill>
                <a:latin typeface="Times New Roman"/>
                <a:ea typeface="Times New Roman"/>
                <a:cs typeface="Times New Roman"/>
                <a:sym typeface="Times New Roman"/>
              </a:rPr>
              <a:t>+) </a:t>
            </a:r>
            <a:r>
              <a:rPr lang="vi">
                <a:solidFill>
                  <a:schemeClr val="dk1"/>
                </a:solidFill>
                <a:highlight>
                  <a:schemeClr val="lt1"/>
                </a:highlight>
                <a:latin typeface="Times New Roman"/>
                <a:ea typeface="Times New Roman"/>
                <a:cs typeface="Times New Roman"/>
                <a:sym typeface="Times New Roman"/>
              </a:rPr>
              <a:t>Tính phổ biến của sự phát triển được thể hiện ở các quá trình phát triển diễn ra trong mọi lĩnh vực tự nhiên, xã hội và tư duy; trong tất cả mọi sự vật, hiện tượng và trong mọi quá trình, mọi giai đoạn của sự vật, hiện tượng đó. Trong mỗi quá trình biến đổi đã có thể bao hàm khả năng dẫn đến sự ra đời của cái mới, phù hợp với quy luật khách quan.</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vi" u="sng">
                <a:solidFill>
                  <a:schemeClr val="dk1"/>
                </a:solidFill>
                <a:latin typeface="Times New Roman"/>
                <a:ea typeface="Times New Roman"/>
                <a:cs typeface="Times New Roman"/>
                <a:sym typeface="Times New Roman"/>
              </a:rPr>
              <a:t>Ví dụ: </a:t>
            </a:r>
            <a:endParaRPr u="sng">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Char char="+"/>
            </a:pPr>
            <a:r>
              <a:rPr lang="vi">
                <a:solidFill>
                  <a:schemeClr val="dk1"/>
                </a:solidFill>
                <a:highlight>
                  <a:srgbClr val="FFFFFF"/>
                </a:highlight>
                <a:latin typeface="Times New Roman"/>
                <a:ea typeface="Times New Roman"/>
                <a:cs typeface="Times New Roman"/>
                <a:sym typeface="Times New Roman"/>
              </a:rPr>
              <a:t>Trong quá trình biến đổi của các giống loài đã có sự biến đổi và phát triển từ bậc thấp lên bậc cao;</a:t>
            </a:r>
            <a:endParaRPr>
              <a:solidFill>
                <a:schemeClr val="dk1"/>
              </a:solidFill>
              <a:highlight>
                <a:srgbClr val="FFFFFF"/>
              </a:highlight>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Char char="+"/>
            </a:pPr>
            <a:r>
              <a:rPr lang="vi">
                <a:solidFill>
                  <a:schemeClr val="dk1"/>
                </a:solidFill>
                <a:highlight>
                  <a:srgbClr val="FFFFFF"/>
                </a:highlight>
                <a:latin typeface="Times New Roman"/>
                <a:ea typeface="Times New Roman"/>
                <a:cs typeface="Times New Roman"/>
                <a:sym typeface="Times New Roman"/>
              </a:rPr>
              <a:t>Quá trình thay thế lẫn nhau của các hình thức thức tổ chức trong xã hội của loài người: từ hình thức tổ chức xã hội thị tộc, bộ lạc còn sơ khai thời nguyên thuỷ lên các hình thức tổ chức xã hội cao hơn là hình thức tổ chức bộ tộc, dân tộc…</a:t>
            </a:r>
            <a:endParaRPr>
              <a:solidFill>
                <a:schemeClr val="dk1"/>
              </a:solidFill>
              <a:highlight>
                <a:srgbClr val="FFFFFF"/>
              </a:highlight>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Char char="+"/>
            </a:pPr>
            <a:r>
              <a:rPr lang="vi">
                <a:solidFill>
                  <a:schemeClr val="dk1"/>
                </a:solidFill>
                <a:highlight>
                  <a:srgbClr val="FFFFFF"/>
                </a:highlight>
                <a:latin typeface="Times New Roman"/>
                <a:ea typeface="Times New Roman"/>
                <a:cs typeface="Times New Roman"/>
                <a:sym typeface="Times New Roman"/>
              </a:rPr>
              <a:t>Sự ra đời và thay thế các hình thái kinh tế xã hội trong lịch sử</a:t>
            </a:r>
            <a:endParaRPr>
              <a:solidFill>
                <a:schemeClr val="dk1"/>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t/>
            </a:r>
            <a:endParaRPr b="1" i="1">
              <a:solidFill>
                <a:schemeClr val="dk1"/>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rPr b="1" lang="vi">
                <a:solidFill>
                  <a:schemeClr val="dk1"/>
                </a:solidFill>
                <a:latin typeface="Times New Roman"/>
                <a:ea typeface="Times New Roman"/>
                <a:cs typeface="Times New Roman"/>
                <a:sym typeface="Times New Roman"/>
              </a:rPr>
              <a:t></a:t>
            </a:r>
            <a:r>
              <a:rPr b="1" lang="vi" u="sng">
                <a:solidFill>
                  <a:schemeClr val="dk1"/>
                </a:solidFill>
                <a:latin typeface="Times New Roman"/>
                <a:ea typeface="Times New Roman"/>
                <a:cs typeface="Times New Roman"/>
                <a:sym typeface="Times New Roman"/>
              </a:rPr>
              <a:t>Đa dạng, phong phú</a:t>
            </a:r>
            <a:r>
              <a:rPr b="1" lang="vi">
                <a:solidFill>
                  <a:schemeClr val="dk1"/>
                </a:solidFill>
                <a:latin typeface="Times New Roman"/>
                <a:ea typeface="Times New Roman"/>
                <a:cs typeface="Times New Roman"/>
                <a:sym typeface="Times New Roman"/>
              </a:rPr>
              <a:t>:</a:t>
            </a:r>
            <a:r>
              <a:rPr lang="vi">
                <a:solidFill>
                  <a:schemeClr val="dk1"/>
                </a:solidFill>
                <a:latin typeface="Times New Roman"/>
                <a:ea typeface="Times New Roman"/>
                <a:cs typeface="Times New Roman"/>
                <a:sym typeface="Times New Roman"/>
              </a:rPr>
              <a:t> Phát triển là khuynh hướng chung của mọi sự vật, hiện tượng, song mỗi sự vật, hiện tượng, mỗi lĩnh vực hiện thực lại có quá trình phát triển không hoàn toàn giống nhau.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rgbClr val="A1E8D9"/>
              </a:buClr>
              <a:buSzPts val="1100"/>
              <a:buFont typeface="Arial"/>
              <a:buNone/>
            </a:pPr>
            <a:r>
              <a:rPr lang="vi">
                <a:solidFill>
                  <a:schemeClr val="dk1"/>
                </a:solidFill>
                <a:latin typeface="Times New Roman"/>
                <a:ea typeface="Times New Roman"/>
                <a:cs typeface="Times New Roman"/>
                <a:sym typeface="Times New Roman"/>
              </a:rPr>
              <a:t>+) Tính phong phú, đa dạng: </a:t>
            </a:r>
            <a:r>
              <a:rPr lang="vi">
                <a:solidFill>
                  <a:schemeClr val="dk1"/>
                </a:solidFill>
                <a:highlight>
                  <a:schemeClr val="lt1"/>
                </a:highlight>
                <a:latin typeface="Times New Roman"/>
                <a:ea typeface="Times New Roman"/>
                <a:cs typeface="Times New Roman"/>
                <a:sym typeface="Times New Roman"/>
              </a:rPr>
              <a:t>mỗi sự vật, mỗi hiện tượng, mỗi lĩnh vực hiện thực lại có quá trình phát triển không hoàn toàn giống nhau.. Đồng thời, trong quá trình phát triển của mình, sự vật, hiện tượng còn chịu nhiều sự tác động của các sự vật, hiện tượng hay quá trình khác, thay đổi chiều hướng phát triển của sự vật, hiện tượng, thậm chí có thể làm cho sự vật, hiện tượng thụt lùi tạm thời, có thể dẫn tới sự phát triển về mặt này và thoái hóa ở mặt khác.</a:t>
            </a:r>
            <a:endParaRPr>
              <a:solidFill>
                <a:schemeClr val="dk1"/>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rPr b="1" lang="vi">
                <a:solidFill>
                  <a:schemeClr val="dk1"/>
                </a:solidFill>
                <a:latin typeface="Times New Roman"/>
                <a:ea typeface="Times New Roman"/>
                <a:cs typeface="Times New Roman"/>
                <a:sym typeface="Times New Roman"/>
              </a:rPr>
              <a:t>Ví dụ 2 cho phong phú đa dạng : </a:t>
            </a:r>
            <a:r>
              <a:rPr lang="vi">
                <a:solidFill>
                  <a:schemeClr val="dk1"/>
                </a:solidFill>
                <a:latin typeface="Times New Roman"/>
                <a:ea typeface="Times New Roman"/>
                <a:cs typeface="Times New Roman"/>
                <a:sym typeface="Times New Roman"/>
              </a:rPr>
              <a:t>Hạt giống được gieo trồng ở không gian, thời gian khác nhau sẽ có sự phát triển khác nhau </a:t>
            </a:r>
            <a:endParaRPr b="1">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02124"/>
              </a:buClr>
              <a:buSzPts val="1200"/>
              <a:buChar char="●"/>
            </a:pPr>
            <a:r>
              <a:rPr lang="vi" sz="1200">
                <a:solidFill>
                  <a:srgbClr val="202124"/>
                </a:solidFill>
                <a:highlight>
                  <a:srgbClr val="FFFFFF"/>
                </a:highlight>
              </a:rPr>
              <a:t>Thời tiền sử – cộng sản nguyên thủy.</a:t>
            </a:r>
            <a:endParaRPr sz="1200">
              <a:solidFill>
                <a:srgbClr val="202124"/>
              </a:solidFill>
              <a:highlight>
                <a:srgbClr val="FFFFFF"/>
              </a:highlight>
            </a:endParaRPr>
          </a:p>
          <a:p>
            <a:pPr indent="-304800" lvl="0" marL="457200" rtl="0" algn="l">
              <a:lnSpc>
                <a:spcPct val="115000"/>
              </a:lnSpc>
              <a:spcBef>
                <a:spcPts val="0"/>
              </a:spcBef>
              <a:spcAft>
                <a:spcPts val="0"/>
              </a:spcAft>
              <a:buClr>
                <a:srgbClr val="202124"/>
              </a:buClr>
              <a:buSzPts val="1200"/>
              <a:buChar char="●"/>
            </a:pPr>
            <a:r>
              <a:rPr lang="vi" sz="1200">
                <a:solidFill>
                  <a:srgbClr val="202124"/>
                </a:solidFill>
                <a:highlight>
                  <a:srgbClr val="FFFFFF"/>
                </a:highlight>
              </a:rPr>
              <a:t>Thời cổ đại – </a:t>
            </a:r>
            <a:r>
              <a:rPr b="1" lang="vi" sz="1200">
                <a:solidFill>
                  <a:srgbClr val="202124"/>
                </a:solidFill>
                <a:highlight>
                  <a:srgbClr val="FFFFFF"/>
                </a:highlight>
              </a:rPr>
              <a:t>Xã hội</a:t>
            </a:r>
            <a:r>
              <a:rPr lang="vi" sz="1200">
                <a:solidFill>
                  <a:srgbClr val="202124"/>
                </a:solidFill>
                <a:highlight>
                  <a:srgbClr val="FFFFFF"/>
                </a:highlight>
              </a:rPr>
              <a:t> chiếm hữu nô lệ</a:t>
            </a:r>
            <a:endParaRPr sz="1200">
              <a:solidFill>
                <a:srgbClr val="202124"/>
              </a:solidFill>
              <a:highlight>
                <a:srgbClr val="FFFFFF"/>
              </a:highlight>
            </a:endParaRPr>
          </a:p>
          <a:p>
            <a:pPr indent="-304800" lvl="0" marL="457200" rtl="0" algn="l">
              <a:lnSpc>
                <a:spcPct val="115000"/>
              </a:lnSpc>
              <a:spcBef>
                <a:spcPts val="0"/>
              </a:spcBef>
              <a:spcAft>
                <a:spcPts val="0"/>
              </a:spcAft>
              <a:buClr>
                <a:srgbClr val="202124"/>
              </a:buClr>
              <a:buSzPts val="1200"/>
              <a:buChar char="●"/>
            </a:pPr>
            <a:r>
              <a:rPr b="1" lang="vi" sz="1200">
                <a:solidFill>
                  <a:srgbClr val="202124"/>
                </a:solidFill>
                <a:highlight>
                  <a:srgbClr val="FFFFFF"/>
                </a:highlight>
              </a:rPr>
              <a:t>Thời kỳ</a:t>
            </a:r>
            <a:r>
              <a:rPr lang="vi" sz="1200">
                <a:solidFill>
                  <a:srgbClr val="202124"/>
                </a:solidFill>
                <a:highlight>
                  <a:srgbClr val="FFFFFF"/>
                </a:highlight>
              </a:rPr>
              <a:t> trung đại – </a:t>
            </a:r>
            <a:r>
              <a:rPr b="1" lang="vi" sz="1200">
                <a:solidFill>
                  <a:srgbClr val="202124"/>
                </a:solidFill>
                <a:highlight>
                  <a:srgbClr val="FFFFFF"/>
                </a:highlight>
              </a:rPr>
              <a:t>xã hội</a:t>
            </a:r>
            <a:r>
              <a:rPr lang="vi" sz="1200">
                <a:solidFill>
                  <a:srgbClr val="202124"/>
                </a:solidFill>
                <a:highlight>
                  <a:srgbClr val="FFFFFF"/>
                </a:highlight>
              </a:rPr>
              <a:t> phong kiến (476-1640)</a:t>
            </a:r>
            <a:endParaRPr sz="1200">
              <a:solidFill>
                <a:srgbClr val="202124"/>
              </a:solidFill>
              <a:highlight>
                <a:srgbClr val="FFFFFF"/>
              </a:highlight>
            </a:endParaRPr>
          </a:p>
          <a:p>
            <a:pPr indent="-304800" lvl="0" marL="457200" rtl="0" algn="l">
              <a:lnSpc>
                <a:spcPct val="115000"/>
              </a:lnSpc>
              <a:spcBef>
                <a:spcPts val="0"/>
              </a:spcBef>
              <a:spcAft>
                <a:spcPts val="0"/>
              </a:spcAft>
              <a:buClr>
                <a:srgbClr val="202124"/>
              </a:buClr>
              <a:buSzPts val="1200"/>
              <a:buChar char="●"/>
            </a:pPr>
            <a:r>
              <a:rPr b="1" lang="vi" sz="1200">
                <a:solidFill>
                  <a:srgbClr val="202124"/>
                </a:solidFill>
                <a:highlight>
                  <a:srgbClr val="FFFFFF"/>
                </a:highlight>
              </a:rPr>
              <a:t>Thời kỳ</a:t>
            </a:r>
            <a:r>
              <a:rPr lang="vi" sz="1200">
                <a:solidFill>
                  <a:srgbClr val="202124"/>
                </a:solidFill>
                <a:highlight>
                  <a:srgbClr val="FFFFFF"/>
                </a:highlight>
              </a:rPr>
              <a:t> cận đại – </a:t>
            </a:r>
            <a:r>
              <a:rPr b="1" lang="vi" sz="1200">
                <a:solidFill>
                  <a:srgbClr val="202124"/>
                </a:solidFill>
                <a:highlight>
                  <a:srgbClr val="FFFFFF"/>
                </a:highlight>
              </a:rPr>
              <a:t>xã hội</a:t>
            </a:r>
            <a:r>
              <a:rPr lang="vi" sz="1200">
                <a:solidFill>
                  <a:srgbClr val="202124"/>
                </a:solidFill>
                <a:highlight>
                  <a:srgbClr val="FFFFFF"/>
                </a:highlight>
              </a:rPr>
              <a:t> tư bản chủ nghĩa (1640-1917)</a:t>
            </a:r>
            <a:endParaRPr sz="1200">
              <a:solidFill>
                <a:srgbClr val="202124"/>
              </a:solidFill>
              <a:highlight>
                <a:srgbClr val="FFFFFF"/>
              </a:highlight>
            </a:endParaRPr>
          </a:p>
          <a:p>
            <a:pPr indent="-304800" lvl="0" marL="457200" rtl="0" algn="l">
              <a:lnSpc>
                <a:spcPct val="115000"/>
              </a:lnSpc>
              <a:spcBef>
                <a:spcPts val="0"/>
              </a:spcBef>
              <a:spcAft>
                <a:spcPts val="0"/>
              </a:spcAft>
              <a:buClr>
                <a:srgbClr val="202124"/>
              </a:buClr>
              <a:buSzPts val="1200"/>
              <a:buChar char="●"/>
            </a:pPr>
            <a:r>
              <a:rPr b="1" lang="vi" sz="1200">
                <a:solidFill>
                  <a:srgbClr val="202124"/>
                </a:solidFill>
                <a:highlight>
                  <a:srgbClr val="FFFFFF"/>
                </a:highlight>
              </a:rPr>
              <a:t>Thời kỳ</a:t>
            </a:r>
            <a:r>
              <a:rPr lang="vi" sz="1200">
                <a:solidFill>
                  <a:srgbClr val="202124"/>
                </a:solidFill>
                <a:highlight>
                  <a:srgbClr val="FFFFFF"/>
                </a:highlight>
              </a:rPr>
              <a:t> hiện đại (1917 đến nay)</a:t>
            </a:r>
            <a:endParaRPr sz="1200">
              <a:solidFill>
                <a:srgbClr val="202124"/>
              </a:solidFill>
              <a:highlight>
                <a:srgbClr val="FFFFFF"/>
              </a:highlight>
            </a:endParaRPr>
          </a:p>
          <a:p>
            <a:pPr indent="-304800" lvl="0" marL="457200" rtl="0" algn="l">
              <a:lnSpc>
                <a:spcPct val="115000"/>
              </a:lnSpc>
              <a:spcBef>
                <a:spcPts val="0"/>
              </a:spcBef>
              <a:spcAft>
                <a:spcPts val="0"/>
              </a:spcAft>
              <a:buClr>
                <a:srgbClr val="202124"/>
              </a:buClr>
              <a:buSzPts val="1200"/>
              <a:buChar char="●"/>
            </a:pPr>
            <a:r>
              <a:rPr lang="vi" sz="1200">
                <a:solidFill>
                  <a:srgbClr val="202124"/>
                </a:solidFill>
                <a:highlight>
                  <a:srgbClr val="FFFFFF"/>
                </a:highlight>
              </a:rPr>
              <a:t>Lời kết.</a:t>
            </a:r>
            <a:endParaRPr sz="1200">
              <a:solidFill>
                <a:srgbClr val="202124"/>
              </a:solidFill>
              <a:highlight>
                <a:srgbClr val="FFFFFF"/>
              </a:highlight>
            </a:endParaRPr>
          </a:p>
          <a:p>
            <a:pPr indent="0" lvl="0" marL="0" rtl="0" algn="just">
              <a:lnSpc>
                <a:spcPct val="115000"/>
              </a:lnSpc>
              <a:spcBef>
                <a:spcPts val="30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vi" sz="1300">
                <a:solidFill>
                  <a:schemeClr val="dk1"/>
                </a:solidFill>
                <a:latin typeface="Times New Roman"/>
                <a:ea typeface="Times New Roman"/>
                <a:cs typeface="Times New Roman"/>
                <a:sym typeface="Times New Roman"/>
              </a:rPr>
              <a:t>+) Tính kế thừa: </a:t>
            </a:r>
            <a:r>
              <a:rPr lang="vi" sz="1300">
                <a:solidFill>
                  <a:schemeClr val="dk1"/>
                </a:solidFill>
                <a:highlight>
                  <a:srgbClr val="FFFFFF"/>
                </a:highlight>
                <a:latin typeface="Times New Roman"/>
                <a:ea typeface="Times New Roman"/>
                <a:cs typeface="Times New Roman"/>
                <a:sym typeface="Times New Roman"/>
              </a:rPr>
              <a:t>Kế thừa những thuộc tính, những bộ phận còn hợp lý của cái cũ nhưng đồng thời cũng phải kiên quyết loại quả những cái đã quá lạc hậu cản trở và gây ảnh hưởng đến sự phát triển</a:t>
            </a:r>
            <a:endParaRPr sz="13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vi" sz="1300">
                <a:solidFill>
                  <a:schemeClr val="dk1"/>
                </a:solidFill>
                <a:latin typeface="Times New Roman"/>
                <a:ea typeface="Times New Roman"/>
                <a:cs typeface="Times New Roman"/>
                <a:sym typeface="Times New Roman"/>
              </a:rPr>
              <a:t>+) Tính khách quan: </a:t>
            </a:r>
            <a:r>
              <a:rPr lang="vi" sz="1300">
                <a:solidFill>
                  <a:schemeClr val="dk1"/>
                </a:solidFill>
                <a:highlight>
                  <a:srgbClr val="FFFFFF"/>
                </a:highlight>
                <a:latin typeface="Times New Roman"/>
                <a:ea typeface="Times New Roman"/>
                <a:cs typeface="Times New Roman"/>
                <a:sym typeface="Times New Roman"/>
              </a:rPr>
              <a:t>Tất cả các sự vật, hiện tượng trong hiện thực luôn vận động, </a:t>
            </a:r>
            <a:r>
              <a:rPr b="1" lang="vi" sz="1300">
                <a:solidFill>
                  <a:schemeClr val="dk1"/>
                </a:solidFill>
                <a:highlight>
                  <a:srgbClr val="FFFFFF"/>
                </a:highlight>
                <a:latin typeface="Times New Roman"/>
                <a:ea typeface="Times New Roman"/>
                <a:cs typeface="Times New Roman"/>
                <a:sym typeface="Times New Roman"/>
              </a:rPr>
              <a:t>phát triển</a:t>
            </a:r>
            <a:r>
              <a:rPr lang="vi" sz="1300">
                <a:solidFill>
                  <a:schemeClr val="dk1"/>
                </a:solidFill>
                <a:highlight>
                  <a:srgbClr val="FFFFFF"/>
                </a:highlight>
                <a:latin typeface="Times New Roman"/>
                <a:ea typeface="Times New Roman"/>
                <a:cs typeface="Times New Roman"/>
                <a:sym typeface="Times New Roman"/>
              </a:rPr>
              <a:t> một cách khách quan, độc lập với ý thức của con người. Đây là sự thật hiển nhiên, dù ý thức của con người có nhận thức được hay không, có mong muốn hay không.</a:t>
            </a:r>
            <a:endParaRPr sz="13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vi" sz="1300">
                <a:solidFill>
                  <a:schemeClr val="dk1"/>
                </a:solidFill>
                <a:highlight>
                  <a:srgbClr val="FFFFFF"/>
                </a:highlight>
                <a:latin typeface="Times New Roman"/>
                <a:ea typeface="Times New Roman"/>
                <a:cs typeface="Times New Roman"/>
                <a:sym typeface="Times New Roman"/>
              </a:rPr>
              <a:t>Nguồn gốc của </a:t>
            </a:r>
            <a:r>
              <a:rPr b="1" lang="vi" sz="1300">
                <a:solidFill>
                  <a:schemeClr val="dk1"/>
                </a:solidFill>
                <a:highlight>
                  <a:srgbClr val="FFFFFF"/>
                </a:highlight>
                <a:latin typeface="Times New Roman"/>
                <a:ea typeface="Times New Roman"/>
                <a:cs typeface="Times New Roman"/>
                <a:sym typeface="Times New Roman"/>
              </a:rPr>
              <a:t>sự phát triển</a:t>
            </a:r>
            <a:r>
              <a:rPr lang="vi" sz="1300">
                <a:solidFill>
                  <a:schemeClr val="dk1"/>
                </a:solidFill>
                <a:highlight>
                  <a:srgbClr val="FFFFFF"/>
                </a:highlight>
                <a:latin typeface="Times New Roman"/>
                <a:ea typeface="Times New Roman"/>
                <a:cs typeface="Times New Roman"/>
                <a:sym typeface="Times New Roman"/>
              </a:rPr>
              <a:t> nằm ngày trong chính bản thân của sự vật, hiện tượng. Đó là sự thống nhất và đấu tranh giữa các mặt đối lập thuộc mỗi sự vật, hiện tượng.</a:t>
            </a:r>
            <a:endParaRPr sz="13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10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Nguyên lý về sự phát triển là cơ sở lý luận khoa học để định hướng việc nhận thức thế giới và cải tạo thế giới. Theo nguyên lý này, trong mọi nhận thức và thực tiễn cần phải có</a:t>
            </a:r>
            <a:r>
              <a:rPr b="1" lang="vi" sz="1300">
                <a:solidFill>
                  <a:schemeClr val="dk1"/>
                </a:solidFill>
                <a:latin typeface="Times New Roman"/>
                <a:ea typeface="Times New Roman"/>
                <a:cs typeface="Times New Roman"/>
                <a:sym typeface="Times New Roman"/>
              </a:rPr>
              <a:t> quan điểm phát triển. </a:t>
            </a:r>
            <a:r>
              <a:rPr lang="vi" sz="1300">
                <a:solidFill>
                  <a:schemeClr val="dk1"/>
                </a:solidFill>
                <a:latin typeface="Times New Roman"/>
                <a:ea typeface="Times New Roman"/>
                <a:cs typeface="Times New Roman"/>
                <a:sym typeface="Times New Roman"/>
              </a:rPr>
              <a:t>Theo V.I.Lênin, “… Logic biện chứng đòi hỏi phải xét sự vật trong sự phát triển, trong “sự tự vận động”…, trong sự biến đổi của nó”.</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Quan điểm phát triển đòi hỏi phải </a:t>
            </a:r>
            <a:r>
              <a:rPr b="1" lang="vi" sz="1300">
                <a:solidFill>
                  <a:schemeClr val="dk1"/>
                </a:solidFill>
                <a:latin typeface="Times New Roman"/>
                <a:ea typeface="Times New Roman"/>
                <a:cs typeface="Times New Roman"/>
                <a:sym typeface="Times New Roman"/>
              </a:rPr>
              <a:t>khắc phục tư tưởng bảo thủ</a:t>
            </a:r>
            <a:r>
              <a:rPr lang="vi" sz="1300">
                <a:solidFill>
                  <a:schemeClr val="dk1"/>
                </a:solidFill>
                <a:latin typeface="Times New Roman"/>
                <a:ea typeface="Times New Roman"/>
                <a:cs typeface="Times New Roman"/>
                <a:sym typeface="Times New Roman"/>
              </a:rPr>
              <a:t>, trì trệ, định kiến, đối lập với sự phát triển.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Theo quan điểm phát triển, để nhận thức và giải quyết bất cứ vấn đề gì trong thực tiễn, một mặt, cần phải đặt sự vật, hiện tượng theo khuynh hướng đi lên của nó; mặt khác, con đường của sự phát triển lại là một quá trình biện chứng,</a:t>
            </a:r>
            <a:r>
              <a:rPr b="1" lang="vi" sz="1300">
                <a:solidFill>
                  <a:schemeClr val="dk1"/>
                </a:solidFill>
                <a:latin typeface="Times New Roman"/>
                <a:ea typeface="Times New Roman"/>
                <a:cs typeface="Times New Roman"/>
                <a:sym typeface="Times New Roman"/>
              </a:rPr>
              <a:t> bao hàm tính thuận nghịch, đầy mâu thuẫn, </a:t>
            </a:r>
            <a:endParaRPr b="1"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Vì vậy, đòi hỏi phải nhận thức được tính quanh co, phức tạp của sự vật, hiện tượng trong quá trình phát triển của nó, tức là cần phải có</a:t>
            </a:r>
            <a:r>
              <a:rPr b="1" lang="vi" sz="1300">
                <a:solidFill>
                  <a:schemeClr val="dk1"/>
                </a:solidFill>
                <a:latin typeface="Times New Roman"/>
                <a:ea typeface="Times New Roman"/>
                <a:cs typeface="Times New Roman"/>
                <a:sym typeface="Times New Roman"/>
              </a:rPr>
              <a:t> quan điểm lịch sử - cụ thể </a:t>
            </a:r>
            <a:r>
              <a:rPr lang="vi" sz="1300">
                <a:solidFill>
                  <a:schemeClr val="dk1"/>
                </a:solidFill>
                <a:latin typeface="Times New Roman"/>
                <a:ea typeface="Times New Roman"/>
                <a:cs typeface="Times New Roman"/>
                <a:sym typeface="Times New Roman"/>
              </a:rPr>
              <a:t>trong nhận thức và giải quyết các vấn đề của thực tiễn, phù hợp với tính chất phong phú, đa dạng, phức tạp của nó.</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100"/>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vi" sz="1300">
                <a:solidFill>
                  <a:schemeClr val="dk1"/>
                </a:solidFill>
                <a:latin typeface="Times New Roman"/>
                <a:ea typeface="Times New Roman"/>
                <a:cs typeface="Times New Roman"/>
                <a:sym typeface="Times New Roman"/>
              </a:rPr>
              <a:t>Như vậy, với tư cách là khoa học về mối liên hệ phổ biến và sự phát triển, phép biện chứng duy vật của chủ nghĩa Mác – Lênin giữ một vai trò đặc biệt quan trọng trong nhận thức và thực tiễn. Khẳng định vai trò đó của phép biện chứng duy vật, Ph.Ăngghen viết: “… Phép biện chứng là phương pháp mà điều căn bản là nó xem xét những sự vật và những phản ánh của chúng trong tư tưởng trong mối liên hệ qua lại lẫn nhau của chúng, trong sự ràng buộc, sự vận động, sự phát sinh và sự tiêu vong của chúng”. V.I.Lênin cũng cho rằng: “Phép biện chứng đòi hỏi người ta phải chú ý đến tất cả các mặt của những mối quan hệ trong sự phát triển cụ thể của những mối quan hệ đó”.</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 sz="1200">
                <a:solidFill>
                  <a:srgbClr val="292929"/>
                </a:solidFill>
                <a:highlight>
                  <a:srgbClr val="FFFFFF"/>
                </a:highlight>
                <a:latin typeface="Times New Roman"/>
                <a:ea typeface="Times New Roman"/>
                <a:cs typeface="Times New Roman"/>
                <a:sym typeface="Times New Roman"/>
              </a:rPr>
              <a:t>Nguyên tắc toàn diện nhóm 4 đã trình bày, nguyên tắc lịch sử được Nhóm 6 sẽ trình bày. Nhóm 5 tập trung phân tích nguyên tắc phát triển</a:t>
            </a:r>
            <a:endParaRPr sz="1200">
              <a:solidFill>
                <a:srgbClr val="292929"/>
              </a:solidFill>
              <a:highlight>
                <a:srgbClr val="FFFFFF"/>
              </a:highlight>
              <a:latin typeface="Times New Roman"/>
              <a:ea typeface="Times New Roman"/>
              <a:cs typeface="Times New Roman"/>
              <a:sym typeface="Times New Roman"/>
            </a:endParaRPr>
          </a:p>
          <a:p>
            <a:pPr indent="457200" lvl="0" marL="0" rtl="0" algn="just">
              <a:lnSpc>
                <a:spcPct val="115000"/>
              </a:lnSpc>
              <a:spcBef>
                <a:spcPts val="0"/>
              </a:spcBef>
              <a:spcAft>
                <a:spcPts val="0"/>
              </a:spcAft>
              <a:buClr>
                <a:schemeClr val="dk1"/>
              </a:buClr>
              <a:buSzPts val="1100"/>
              <a:buFont typeface="Arial"/>
              <a:buNone/>
            </a:pPr>
            <a:r>
              <a:rPr lang="vi" sz="1200">
                <a:solidFill>
                  <a:schemeClr val="dk1"/>
                </a:solidFill>
                <a:highlight>
                  <a:srgbClr val="FFFF00"/>
                </a:highlight>
                <a:latin typeface="Times New Roman"/>
                <a:ea typeface="Times New Roman"/>
                <a:cs typeface="Times New Roman"/>
                <a:sym typeface="Times New Roman"/>
              </a:rPr>
              <a:t>Phương pháp</a:t>
            </a:r>
            <a:r>
              <a:rPr lang="vi" sz="1200">
                <a:solidFill>
                  <a:schemeClr val="dk1"/>
                </a:solidFill>
                <a:highlight>
                  <a:srgbClr val="FFFFFF"/>
                </a:highlight>
                <a:latin typeface="Times New Roman"/>
                <a:ea typeface="Times New Roman"/>
                <a:cs typeface="Times New Roman"/>
                <a:sym typeface="Times New Roman"/>
              </a:rPr>
              <a:t> là hệ thống những nguyên tắc được rút ra từ tri thức về các quy luật khách quan để điều chỉnh hoạt động nhận thức và hoạt động thực tiễn </a:t>
            </a:r>
            <a:r>
              <a:rPr lang="vi" sz="1200">
                <a:solidFill>
                  <a:schemeClr val="dk1"/>
                </a:solidFill>
                <a:highlight>
                  <a:srgbClr val="FFFF00"/>
                </a:highlight>
                <a:latin typeface="Times New Roman"/>
                <a:ea typeface="Times New Roman"/>
                <a:cs typeface="Times New Roman"/>
                <a:sym typeface="Times New Roman"/>
              </a:rPr>
              <a:t>nhằm thực hiện mục tiêu nhất định</a:t>
            </a:r>
            <a:endParaRPr sz="1200">
              <a:solidFill>
                <a:schemeClr val="dk1"/>
              </a:solidFill>
              <a:highlight>
                <a:srgbClr val="FFFFFF"/>
              </a:highlight>
              <a:latin typeface="Times New Roman"/>
              <a:ea typeface="Times New Roman"/>
              <a:cs typeface="Times New Roman"/>
              <a:sym typeface="Times New Roman"/>
            </a:endParaRPr>
          </a:p>
          <a:p>
            <a:pPr indent="457200" lvl="0" marL="0" rtl="0" algn="just">
              <a:lnSpc>
                <a:spcPct val="115000"/>
              </a:lnSpc>
              <a:spcBef>
                <a:spcPts val="0"/>
              </a:spcBef>
              <a:spcAft>
                <a:spcPts val="0"/>
              </a:spcAft>
              <a:buClr>
                <a:schemeClr val="dk1"/>
              </a:buClr>
              <a:buSzPts val="1100"/>
              <a:buFont typeface="Arial"/>
              <a:buNone/>
            </a:pPr>
            <a:r>
              <a:rPr lang="vi" sz="1200">
                <a:solidFill>
                  <a:schemeClr val="dk1"/>
                </a:solidFill>
                <a:highlight>
                  <a:srgbClr val="FFFF00"/>
                </a:highlight>
                <a:latin typeface="Times New Roman"/>
                <a:ea typeface="Times New Roman"/>
                <a:cs typeface="Times New Roman"/>
                <a:sym typeface="Times New Roman"/>
              </a:rPr>
              <a:t>Phương pháp luận biện chứng duy vật</a:t>
            </a:r>
            <a:r>
              <a:rPr lang="vi" sz="1200">
                <a:solidFill>
                  <a:schemeClr val="dk1"/>
                </a:solidFill>
                <a:highlight>
                  <a:srgbClr val="FFFFFF"/>
                </a:highlight>
                <a:latin typeface="Times New Roman"/>
                <a:ea typeface="Times New Roman"/>
                <a:cs typeface="Times New Roman"/>
                <a:sym typeface="Times New Roman"/>
              </a:rPr>
              <a:t> là </a:t>
            </a:r>
            <a:r>
              <a:rPr lang="vi" sz="1200">
                <a:solidFill>
                  <a:schemeClr val="dk1"/>
                </a:solidFill>
                <a:highlight>
                  <a:srgbClr val="FFFF00"/>
                </a:highlight>
                <a:latin typeface="Times New Roman"/>
                <a:ea typeface="Times New Roman"/>
                <a:cs typeface="Times New Roman"/>
                <a:sym typeface="Times New Roman"/>
              </a:rPr>
              <a:t>hệ thống những quan điểm, những nguyên tắc</a:t>
            </a:r>
            <a:r>
              <a:rPr lang="vi" sz="1200">
                <a:solidFill>
                  <a:schemeClr val="dk1"/>
                </a:solidFill>
                <a:highlight>
                  <a:srgbClr val="FFFFFF"/>
                </a:highlight>
                <a:latin typeface="Times New Roman"/>
                <a:ea typeface="Times New Roman"/>
                <a:cs typeface="Times New Roman"/>
                <a:sym typeface="Times New Roman"/>
              </a:rPr>
              <a:t> xuất phát chỉ đạo chủ thể trong việc</a:t>
            </a:r>
            <a:r>
              <a:rPr lang="vi" sz="1200">
                <a:solidFill>
                  <a:schemeClr val="dk1"/>
                </a:solidFill>
                <a:highlight>
                  <a:srgbClr val="FFFF00"/>
                </a:highlight>
                <a:latin typeface="Times New Roman"/>
                <a:ea typeface="Times New Roman"/>
                <a:cs typeface="Times New Roman"/>
                <a:sym typeface="Times New Roman"/>
              </a:rPr>
              <a:t> xác định phương pháp</a:t>
            </a:r>
            <a:r>
              <a:rPr lang="vi" sz="1200">
                <a:solidFill>
                  <a:schemeClr val="dk1"/>
                </a:solidFill>
                <a:highlight>
                  <a:srgbClr val="FFFFFF"/>
                </a:highlight>
                <a:latin typeface="Times New Roman"/>
                <a:ea typeface="Times New Roman"/>
                <a:cs typeface="Times New Roman"/>
                <a:sym typeface="Times New Roman"/>
              </a:rPr>
              <a:t> cũng như trong việc xác định phạm vi, khả năng áp dụng phương pháp hợp lý, có hiệu quả tối đa.</a:t>
            </a:r>
            <a:endParaRPr sz="1200">
              <a:solidFill>
                <a:schemeClr val="dk1"/>
              </a:solidFill>
              <a:highlight>
                <a:srgbClr val="FFFFFF"/>
              </a:highlight>
              <a:latin typeface="Times New Roman"/>
              <a:ea typeface="Times New Roman"/>
              <a:cs typeface="Times New Roman"/>
              <a:sym typeface="Times New Roman"/>
            </a:endParaRPr>
          </a:p>
          <a:p>
            <a:pPr indent="457200" lvl="0" marL="0" rtl="0" algn="just">
              <a:lnSpc>
                <a:spcPct val="115000"/>
              </a:lnSpc>
              <a:spcBef>
                <a:spcPts val="0"/>
              </a:spcBef>
              <a:spcAft>
                <a:spcPts val="0"/>
              </a:spcAft>
              <a:buClr>
                <a:schemeClr val="dk1"/>
              </a:buClr>
              <a:buSzPts val="1100"/>
              <a:buFont typeface="Arial"/>
              <a:buNone/>
            </a:pPr>
            <a:r>
              <a:rPr lang="vi" sz="1200">
                <a:solidFill>
                  <a:schemeClr val="dk1"/>
                </a:solidFill>
                <a:highlight>
                  <a:srgbClr val="FFFFFF"/>
                </a:highlight>
                <a:latin typeface="Times New Roman"/>
                <a:ea typeface="Times New Roman"/>
                <a:cs typeface="Times New Roman"/>
                <a:sym typeface="Times New Roman"/>
              </a:rPr>
              <a:t>Nguyên tắc phát triển là một trong những nguyên tắc phương pháp luận cơ bản, quan trọng của hoạt động nhận thức và hoạt động thực tiễn.</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200">
              <a:solidFill>
                <a:srgbClr val="292929"/>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rPr lang="vi" sz="1300">
                <a:solidFill>
                  <a:schemeClr val="dk1"/>
                </a:solidFill>
                <a:highlight>
                  <a:srgbClr val="FFFFFF"/>
                </a:highlight>
                <a:latin typeface="Times New Roman"/>
                <a:ea typeface="Times New Roman"/>
                <a:cs typeface="Times New Roman"/>
                <a:sym typeface="Times New Roman"/>
              </a:rPr>
              <a:t>Nguyên tắc phát triển là một trong những nguyên tắc phương pháp luận cơ bản, quan trọng của hoạt động nhận thức và hoạt động thực tiễn. </a:t>
            </a:r>
            <a:endParaRPr sz="1300">
              <a:solidFill>
                <a:schemeClr val="dk1"/>
              </a:solidFill>
              <a:highlight>
                <a:srgbClr val="FFFFFF"/>
              </a:highlight>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vi" sz="1300">
                <a:solidFill>
                  <a:schemeClr val="dk1"/>
                </a:solidFill>
                <a:highlight>
                  <a:srgbClr val="FFFFFF"/>
                </a:highlight>
                <a:latin typeface="Times New Roman"/>
                <a:ea typeface="Times New Roman"/>
                <a:cs typeface="Times New Roman"/>
                <a:sym typeface="Times New Roman"/>
              </a:rPr>
              <a:t>Cơ sở lý luận của nguyên tắc phát triển là nguyên lý về sự phát triển của phép biện chứng duy vật.</a:t>
            </a:r>
            <a:endParaRPr sz="1300">
              <a:solidFill>
                <a:schemeClr val="dk1"/>
              </a:solidFill>
              <a:highlight>
                <a:srgbClr val="FFFFFF"/>
              </a:highlight>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vi" sz="1300">
                <a:solidFill>
                  <a:schemeClr val="dk1"/>
                </a:solidFill>
                <a:highlight>
                  <a:srgbClr val="FFFFFF"/>
                </a:highlight>
                <a:latin typeface="Times New Roman"/>
                <a:ea typeface="Times New Roman"/>
                <a:cs typeface="Times New Roman"/>
                <a:sym typeface="Times New Roman"/>
              </a:rPr>
              <a:t>Theo đó, phát triển là sự vận động tiến lên từ thấp đến cao, từ đơn giản đến phức tạp, từ kém hoàn thiện đến hoàn thiện hơn. </a:t>
            </a:r>
            <a:endParaRPr sz="1300">
              <a:solidFill>
                <a:schemeClr val="dk1"/>
              </a:solidFill>
              <a:highlight>
                <a:srgbClr val="FFFFFF"/>
              </a:highlight>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vi" sz="1300">
                <a:solidFill>
                  <a:schemeClr val="dk1"/>
                </a:solidFill>
                <a:highlight>
                  <a:srgbClr val="FFFFFF"/>
                </a:highlight>
                <a:latin typeface="Times New Roman"/>
                <a:ea typeface="Times New Roman"/>
                <a:cs typeface="Times New Roman"/>
                <a:sym typeface="Times New Roman"/>
              </a:rPr>
              <a:t>Phát triển là một trường hợp đặc biệt của sự vận động và trong sự phát triển sẽ nảy sinh những tính quy định mới, cao hơn về chất, nhờ đó, làm cho cơ cấu tổ chức, phương thức tồn tại và vận động của sự vật, hiện tượng cùng chức năng của nó ngày càng hoàn thiện hơn.</a:t>
            </a:r>
            <a:endParaRPr b="1"/>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chemeClr val="dk1"/>
              </a:buClr>
              <a:buSzPts val="1200"/>
              <a:buFont typeface="Times New Roman"/>
              <a:buChar char="●"/>
            </a:pPr>
            <a:r>
              <a:rPr lang="vi" sz="1200">
                <a:solidFill>
                  <a:schemeClr val="dk1"/>
                </a:solidFill>
                <a:highlight>
                  <a:srgbClr val="FFFFFF"/>
                </a:highlight>
                <a:latin typeface="Times New Roman"/>
                <a:ea typeface="Times New Roman"/>
                <a:cs typeface="Times New Roman"/>
                <a:sym typeface="Times New Roman"/>
              </a:rPr>
              <a:t>Do vậy, để nhận thức được sự tự vận động, phát triển của sự vật, hiện tượng chúng ta phải </a:t>
            </a:r>
            <a:r>
              <a:rPr lang="vi" sz="1200">
                <a:solidFill>
                  <a:schemeClr val="dk1"/>
                </a:solidFill>
                <a:highlight>
                  <a:srgbClr val="FFFF00"/>
                </a:highlight>
                <a:latin typeface="Times New Roman"/>
                <a:ea typeface="Times New Roman"/>
                <a:cs typeface="Times New Roman"/>
                <a:sym typeface="Times New Roman"/>
              </a:rPr>
              <a:t>thấy được sự thống nhất giữa sự biến đổi về lượng và sự biến đổi về chất trong quá trình phát triển</a:t>
            </a:r>
            <a:r>
              <a:rPr lang="vi"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lang="vi" sz="1200">
                <a:solidFill>
                  <a:schemeClr val="dk1"/>
                </a:solidFill>
                <a:highlight>
                  <a:srgbClr val="FFFFFF"/>
                </a:highlight>
                <a:latin typeface="Times New Roman"/>
                <a:ea typeface="Times New Roman"/>
                <a:cs typeface="Times New Roman"/>
                <a:sym typeface="Times New Roman"/>
              </a:rPr>
              <a:t> </a:t>
            </a:r>
            <a:r>
              <a:rPr lang="vi" sz="1200">
                <a:solidFill>
                  <a:schemeClr val="dk1"/>
                </a:solidFill>
                <a:highlight>
                  <a:srgbClr val="FFFF00"/>
                </a:highlight>
                <a:latin typeface="Times New Roman"/>
                <a:ea typeface="Times New Roman"/>
                <a:cs typeface="Times New Roman"/>
                <a:sym typeface="Times New Roman"/>
              </a:rPr>
              <a:t>phải chỉ ra được nguồn gốc và động lực bên trong</a:t>
            </a:r>
            <a:r>
              <a:rPr lang="vi" sz="1200">
                <a:solidFill>
                  <a:schemeClr val="dk1"/>
                </a:solidFill>
                <a:highlight>
                  <a:srgbClr val="FFFFFF"/>
                </a:highlight>
                <a:latin typeface="Times New Roman"/>
                <a:ea typeface="Times New Roman"/>
                <a:cs typeface="Times New Roman"/>
                <a:sym typeface="Times New Roman"/>
              </a:rPr>
              <a:t>, nghĩa là tìm ra và biết cách giải quyết mâu thuẫn; </a:t>
            </a:r>
            <a:endParaRPr sz="1200">
              <a:solidFill>
                <a:schemeClr val="dk1"/>
              </a:solidFill>
              <a:highlight>
                <a:srgbClr val="FFFFFF"/>
              </a:highlight>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Font typeface="Times New Roman"/>
              <a:buChar char="●"/>
            </a:pPr>
            <a:r>
              <a:rPr lang="vi" sz="1200">
                <a:solidFill>
                  <a:schemeClr val="dk1"/>
                </a:solidFill>
                <a:highlight>
                  <a:srgbClr val="FFFFFF"/>
                </a:highlight>
                <a:latin typeface="Times New Roman"/>
                <a:ea typeface="Times New Roman"/>
                <a:cs typeface="Times New Roman"/>
                <a:sym typeface="Times New Roman"/>
              </a:rPr>
              <a:t>phải </a:t>
            </a:r>
            <a:r>
              <a:rPr lang="vi" sz="1200">
                <a:solidFill>
                  <a:schemeClr val="dk1"/>
                </a:solidFill>
                <a:highlight>
                  <a:srgbClr val="FFFF00"/>
                </a:highlight>
                <a:latin typeface="Times New Roman"/>
                <a:ea typeface="Times New Roman"/>
                <a:cs typeface="Times New Roman"/>
                <a:sym typeface="Times New Roman"/>
              </a:rPr>
              <a:t>xác định xu hướng phát triển của sự vật, </a:t>
            </a:r>
            <a:r>
              <a:rPr lang="vi" sz="1200">
                <a:solidFill>
                  <a:schemeClr val="dk1"/>
                </a:solidFill>
                <a:highlight>
                  <a:srgbClr val="FFFFFF"/>
                </a:highlight>
                <a:latin typeface="Times New Roman"/>
                <a:ea typeface="Times New Roman"/>
                <a:cs typeface="Times New Roman"/>
                <a:sym typeface="Times New Roman"/>
              </a:rPr>
              <a:t>hiện tượng do sự phủ định biện chứng quy định; coi phủ định là tiền đề cho sự ra đời của sự vật, hiện tượng mới; sự vật, hiện tượng mới ra đời phù hợp với </a:t>
            </a:r>
            <a:r>
              <a:rPr lang="vi" sz="800">
                <a:solidFill>
                  <a:schemeClr val="dk1"/>
                </a:solidFill>
                <a:latin typeface="Times New Roman"/>
                <a:ea typeface="Times New Roman"/>
                <a:cs typeface="Times New Roman"/>
                <a:sym typeface="Times New Roman"/>
              </a:rPr>
              <a:t>[A1] </a:t>
            </a:r>
            <a:r>
              <a:rPr lang="vi" sz="1200">
                <a:solidFill>
                  <a:schemeClr val="dk1"/>
                </a:solidFill>
                <a:highlight>
                  <a:srgbClr val="FFFFFF"/>
                </a:highlight>
                <a:latin typeface="Times New Roman"/>
                <a:ea typeface="Times New Roman"/>
                <a:cs typeface="Times New Roman"/>
                <a:sym typeface="Times New Roman"/>
              </a:rPr>
              <a:t>quy luật vận động và phát triển, bởi vậy phải ủng hộ cái mới, cái tiến bộ.</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highlight>
                <a:srgbClr val="FFFFFF"/>
              </a:highlight>
            </a:endParaRPr>
          </a:p>
          <a:p>
            <a:pPr indent="457200" lvl="0" marL="0" rtl="0" algn="just">
              <a:lnSpc>
                <a:spcPct val="115000"/>
              </a:lnSpc>
              <a:spcBef>
                <a:spcPts val="0"/>
              </a:spcBef>
              <a:spcAft>
                <a:spcPts val="0"/>
              </a:spcAft>
              <a:buSzPts val="1100"/>
              <a:buNone/>
            </a:pPr>
            <a:r>
              <a:rPr lang="vi" sz="1300">
                <a:solidFill>
                  <a:schemeClr val="dk1"/>
                </a:solidFill>
                <a:highlight>
                  <a:srgbClr val="93C47D"/>
                </a:highlight>
                <a:latin typeface="Times New Roman"/>
                <a:ea typeface="Times New Roman"/>
                <a:cs typeface="Times New Roman"/>
                <a:sym typeface="Times New Roman"/>
              </a:rPr>
              <a:t>Nguyên tắc phát triển yêu cầu</a:t>
            </a:r>
            <a:r>
              <a:rPr lang="vi" sz="1300">
                <a:solidFill>
                  <a:schemeClr val="dk1"/>
                </a:solidFill>
                <a:highlight>
                  <a:srgbClr val="FFFFFF"/>
                </a:highlight>
                <a:latin typeface="Times New Roman"/>
                <a:ea typeface="Times New Roman"/>
                <a:cs typeface="Times New Roman"/>
                <a:sym typeface="Times New Roman"/>
              </a:rPr>
              <a:t> khi </a:t>
            </a:r>
            <a:r>
              <a:rPr lang="vi" sz="1300">
                <a:solidFill>
                  <a:schemeClr val="dk1"/>
                </a:solidFill>
                <a:highlight>
                  <a:srgbClr val="FFFF00"/>
                </a:highlight>
                <a:latin typeface="Times New Roman"/>
                <a:ea typeface="Times New Roman"/>
                <a:cs typeface="Times New Roman"/>
                <a:sym typeface="Times New Roman"/>
              </a:rPr>
              <a:t>xem xét sự vật, hiện tượng</a:t>
            </a:r>
            <a:r>
              <a:rPr lang="vi" sz="1300">
                <a:solidFill>
                  <a:schemeClr val="dk1"/>
                </a:solidFill>
                <a:highlight>
                  <a:srgbClr val="FFFFFF"/>
                </a:highlight>
                <a:latin typeface="Times New Roman"/>
                <a:ea typeface="Times New Roman"/>
                <a:cs typeface="Times New Roman"/>
                <a:sym typeface="Times New Roman"/>
              </a:rPr>
              <a:t>, phải đặt nó trong trạng thái vận động, biến đổi, chuyển hóa để không chỉ nhận thức sự vật, hiện tượng trong trạng thái hiện tại, mà còn phải thấy được khuynh hướng phát triển của nó trong tương lai, nghĩa là phải phân tích để làm rõ những biến đổi của sự vật, hiện tượng, khái quát những hình thức biểu hiện của sự biến đổi đó để tìm ra khuynh hướng biến đổi của chính nó.</a:t>
            </a:r>
            <a:endParaRPr sz="1300">
              <a:solidFill>
                <a:schemeClr val="dk1"/>
              </a:solidFill>
              <a:highlight>
                <a:srgbClr val="FFFFFF"/>
              </a:highlight>
              <a:latin typeface="Times New Roman"/>
              <a:ea typeface="Times New Roman"/>
              <a:cs typeface="Times New Roman"/>
              <a:sym typeface="Times New Roman"/>
            </a:endParaRPr>
          </a:p>
          <a:p>
            <a:pPr indent="457200" lvl="0" marL="0" rtl="0" algn="just">
              <a:lnSpc>
                <a:spcPct val="115000"/>
              </a:lnSpc>
              <a:spcBef>
                <a:spcPts val="0"/>
              </a:spcBef>
              <a:spcAft>
                <a:spcPts val="0"/>
              </a:spcAft>
              <a:buSzPts val="1100"/>
              <a:buNone/>
            </a:pPr>
            <a:r>
              <a:t/>
            </a:r>
            <a:endParaRPr sz="1300">
              <a:solidFill>
                <a:schemeClr val="dk1"/>
              </a:solidFill>
              <a:highlight>
                <a:srgbClr val="FFFFFF"/>
              </a:highlight>
              <a:latin typeface="Times New Roman"/>
              <a:ea typeface="Times New Roman"/>
              <a:cs typeface="Times New Roman"/>
              <a:sym typeface="Times New Roman"/>
            </a:endParaRPr>
          </a:p>
          <a:p>
            <a:pPr indent="457200" lvl="0" marL="0" rtl="0" algn="just">
              <a:lnSpc>
                <a:spcPct val="115000"/>
              </a:lnSpc>
              <a:spcBef>
                <a:spcPts val="0"/>
              </a:spcBef>
              <a:spcAft>
                <a:spcPts val="0"/>
              </a:spcAft>
              <a:buSzPts val="1100"/>
              <a:buNone/>
            </a:pPr>
            <a:r>
              <a:rPr lang="vi" sz="1300">
                <a:solidFill>
                  <a:schemeClr val="dk1"/>
                </a:solidFill>
                <a:highlight>
                  <a:srgbClr val="FFFFFF"/>
                </a:highlight>
                <a:latin typeface="Times New Roman"/>
                <a:ea typeface="Times New Roman"/>
                <a:cs typeface="Times New Roman"/>
                <a:sym typeface="Times New Roman"/>
              </a:rPr>
              <a:t> Để xem xét sự vật, hiện tượng trong sự vận động và phát triển; để phát hiện ra các quy luật quy định sự chuyển hóa về chất của nó; để xem xét sự vật, hiện tượng trong giai đoạn phát triển này sang giai đoạn phát triển khác, cần </a:t>
            </a:r>
            <a:r>
              <a:rPr lang="vi" sz="1300">
                <a:solidFill>
                  <a:schemeClr val="dk1"/>
                </a:solidFill>
                <a:highlight>
                  <a:srgbClr val="FFFF00"/>
                </a:highlight>
                <a:latin typeface="Times New Roman"/>
                <a:ea typeface="Times New Roman"/>
                <a:cs typeface="Times New Roman"/>
                <a:sym typeface="Times New Roman"/>
              </a:rPr>
              <a:t>phải chỉ ra nguồn gốc, động lực của sự phát triển là mâu thuẫn</a:t>
            </a:r>
            <a:r>
              <a:rPr lang="vi" sz="1300">
                <a:solidFill>
                  <a:schemeClr val="dk1"/>
                </a:solidFill>
                <a:highlight>
                  <a:srgbClr val="FFFFFF"/>
                </a:highlight>
                <a:latin typeface="Times New Roman"/>
                <a:ea typeface="Times New Roman"/>
                <a:cs typeface="Times New Roman"/>
                <a:sym typeface="Times New Roman"/>
              </a:rPr>
              <a:t>. Điều quan trọng là phải xem xét sự vật hiện tượng trong trong sự thống nhất giữa các mặt đối lập; phát hiện những khuynh hướng mâu thuẫn bên trong, vốn có và sự đấu tranh giữa những khuynh hướng ấy. “</a:t>
            </a:r>
            <a:r>
              <a:rPr lang="vi" sz="1300">
                <a:solidFill>
                  <a:schemeClr val="dk1"/>
                </a:solidFill>
                <a:highlight>
                  <a:srgbClr val="FFFF00"/>
                </a:highlight>
                <a:latin typeface="Times New Roman"/>
                <a:ea typeface="Times New Roman"/>
                <a:cs typeface="Times New Roman"/>
                <a:sym typeface="Times New Roman"/>
              </a:rPr>
              <a:t>Điều kiện</a:t>
            </a:r>
            <a:r>
              <a:rPr lang="vi" sz="1300">
                <a:solidFill>
                  <a:schemeClr val="dk1"/>
                </a:solidFill>
                <a:highlight>
                  <a:srgbClr val="FFFFFF"/>
                </a:highlight>
                <a:latin typeface="Times New Roman"/>
                <a:ea typeface="Times New Roman"/>
                <a:cs typeface="Times New Roman"/>
                <a:sym typeface="Times New Roman"/>
              </a:rPr>
              <a:t> của một sự nhận thức về tất cả các quá trình của thế giới trong “sự tự vận động” của chúng, trong sự phát triển tự phát của chúng, trong đời sống sinh động của chúng</a:t>
            </a:r>
            <a:r>
              <a:rPr lang="vi" sz="1300">
                <a:solidFill>
                  <a:schemeClr val="dk1"/>
                </a:solidFill>
                <a:highlight>
                  <a:srgbClr val="FFFF00"/>
                </a:highlight>
                <a:latin typeface="Times New Roman"/>
                <a:ea typeface="Times New Roman"/>
                <a:cs typeface="Times New Roman"/>
                <a:sym typeface="Times New Roman"/>
              </a:rPr>
              <a:t> là sự nhận thức chúng với tính cách là sự thống nhất của các mặt đối lập</a:t>
            </a:r>
            <a:r>
              <a:rPr lang="vi" sz="1300">
                <a:solidFill>
                  <a:schemeClr val="dk1"/>
                </a:solidFill>
                <a:highlight>
                  <a:srgbClr val="FFFFFF"/>
                </a:highlight>
                <a:latin typeface="Times New Roman"/>
                <a:ea typeface="Times New Roman"/>
                <a:cs typeface="Times New Roman"/>
                <a:sym typeface="Times New Roman"/>
              </a:rPr>
              <a:t>”.</a:t>
            </a:r>
            <a:endParaRPr sz="1300">
              <a:solidFill>
                <a:schemeClr val="dk1"/>
              </a:solidFill>
              <a:highlight>
                <a:srgbClr val="FFFFFF"/>
              </a:highlight>
              <a:latin typeface="Times New Roman"/>
              <a:ea typeface="Times New Roman"/>
              <a:cs typeface="Times New Roman"/>
              <a:sym typeface="Times New Roman"/>
            </a:endParaRPr>
          </a:p>
          <a:p>
            <a:pPr indent="457200" lvl="0" marL="0" rtl="0" algn="just">
              <a:lnSpc>
                <a:spcPct val="115000"/>
              </a:lnSpc>
              <a:spcBef>
                <a:spcPts val="0"/>
              </a:spcBef>
              <a:spcAft>
                <a:spcPts val="0"/>
              </a:spcAft>
              <a:buSzPts val="1100"/>
              <a:buNone/>
            </a:pPr>
            <a:r>
              <a:t/>
            </a:r>
            <a:endParaRPr sz="1300">
              <a:solidFill>
                <a:schemeClr val="dk1"/>
              </a:solidFill>
              <a:highlight>
                <a:srgbClr val="FFFFFF"/>
              </a:highlight>
              <a:latin typeface="Times New Roman"/>
              <a:ea typeface="Times New Roman"/>
              <a:cs typeface="Times New Roman"/>
              <a:sym typeface="Times New Roman"/>
            </a:endParaRPr>
          </a:p>
          <a:p>
            <a:pPr indent="457200" lvl="0" marL="0" rtl="0" algn="just">
              <a:lnSpc>
                <a:spcPct val="115000"/>
              </a:lnSpc>
              <a:spcBef>
                <a:spcPts val="0"/>
              </a:spcBef>
              <a:spcAft>
                <a:spcPts val="0"/>
              </a:spcAft>
              <a:buSzPts val="1100"/>
              <a:buNone/>
            </a:pPr>
            <a:r>
              <a:rPr lang="vi" sz="1300">
                <a:solidFill>
                  <a:schemeClr val="dk1"/>
                </a:solidFill>
                <a:highlight>
                  <a:srgbClr val="FFFFFF"/>
                </a:highlight>
                <a:latin typeface="Times New Roman"/>
                <a:ea typeface="Times New Roman"/>
                <a:cs typeface="Times New Roman"/>
                <a:sym typeface="Times New Roman"/>
              </a:rPr>
              <a:t>Cách xem xét sự vật, hiện tượng trong sự thống nhất giữa các mặt đối lập; phát hiện những khuynh hướng mâu thuẫn biên trong, vốn có và sự đấu tranh giữa những khuynh hướng ấy có vai trò quan trọng không những trong nhận thức sự vật, hiện tượng với tính cách là đối tượng nhận thức đang vận động, phát triển, mà còn có vai trò quan trọng trong việc giải thích toàn bộ sự đa dạng của các thuộc tính khác và đối lập nhau vốn có trong các trạng thái khác nhau về chất của chúng; có vai trò quan trọng để chỉ ra những chuyển hóa từ trạng thái về chất này sang trạng thái về chất khác và sang mặt đối lập với nó.</a:t>
            </a:r>
            <a:endParaRPr sz="1300">
              <a:solidFill>
                <a:schemeClr val="dk1"/>
              </a:solidFill>
              <a:highlight>
                <a:srgbClr val="FFFFFF"/>
              </a:highlight>
              <a:latin typeface="Times New Roman"/>
              <a:ea typeface="Times New Roman"/>
              <a:cs typeface="Times New Roman"/>
              <a:sym typeface="Times New Roman"/>
            </a:endParaRPr>
          </a:p>
          <a:p>
            <a:pPr indent="457200" lvl="0" marL="0" rtl="0" algn="just">
              <a:lnSpc>
                <a:spcPct val="115000"/>
              </a:lnSpc>
              <a:spcBef>
                <a:spcPts val="0"/>
              </a:spcBef>
              <a:spcAft>
                <a:spcPts val="0"/>
              </a:spcAft>
              <a:buClr>
                <a:schemeClr val="dk1"/>
              </a:buClr>
              <a:buSzPts val="1100"/>
              <a:buFont typeface="Arial"/>
              <a:buNone/>
            </a:pPr>
            <a:r>
              <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chemeClr val="lt1"/>
              </a:highlight>
            </a:endParaRPr>
          </a:p>
          <a:p>
            <a:pPr indent="0" lvl="0" marL="0" rtl="0" algn="l">
              <a:lnSpc>
                <a:spcPct val="100000"/>
              </a:lnSpc>
              <a:spcBef>
                <a:spcPts val="0"/>
              </a:spcBef>
              <a:spcAft>
                <a:spcPts val="0"/>
              </a:spcAft>
              <a:buSzPts val="1100"/>
              <a:buNone/>
            </a:pPr>
            <a:r>
              <a:t/>
            </a:r>
            <a:endParaRPr sz="1200">
              <a:solidFill>
                <a:schemeClr val="dk1"/>
              </a:solidFill>
              <a:highlight>
                <a:srgbClr val="FFFFFF"/>
              </a:highlight>
            </a:endParaRPr>
          </a:p>
          <a:p>
            <a:pPr indent="0" lvl="0" marL="0" rtl="0" algn="l">
              <a:lnSpc>
                <a:spcPct val="100000"/>
              </a:lnSpc>
              <a:spcBef>
                <a:spcPts val="0"/>
              </a:spcBef>
              <a:spcAft>
                <a:spcPts val="0"/>
              </a:spcAft>
              <a:buSzPts val="1100"/>
              <a:buNone/>
            </a:pPr>
            <a:r>
              <a:t/>
            </a:r>
            <a:endParaRPr sz="1200">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8: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SzPts val="1100"/>
              <a:buNone/>
            </a:pPr>
            <a:r>
              <a:rPr lang="vi" sz="1300">
                <a:solidFill>
                  <a:schemeClr val="dk1"/>
                </a:solidFill>
                <a:highlight>
                  <a:srgbClr val="93C47D"/>
                </a:highlight>
                <a:latin typeface="Times New Roman"/>
                <a:ea typeface="Times New Roman"/>
                <a:cs typeface="Times New Roman"/>
                <a:sym typeface="Times New Roman"/>
              </a:rPr>
              <a:t>Nguyên tắc phát triển yêu cầu</a:t>
            </a:r>
            <a:r>
              <a:rPr lang="vi" sz="1300">
                <a:solidFill>
                  <a:schemeClr val="dk1"/>
                </a:solidFill>
                <a:highlight>
                  <a:srgbClr val="FFFFFF"/>
                </a:highlight>
                <a:latin typeface="Times New Roman"/>
                <a:ea typeface="Times New Roman"/>
                <a:cs typeface="Times New Roman"/>
                <a:sym typeface="Times New Roman"/>
              </a:rPr>
              <a:t>, phải nhận thức sự phát triển là quá trình trải qua nhiều giai đoạn, từ thấp đến cao, từ đơn giản đến phức tạp, từ kém hoàn thiện đến hoàn thiện hơn. </a:t>
            </a:r>
            <a:endParaRPr sz="1300">
              <a:solidFill>
                <a:schemeClr val="dk1"/>
              </a:solidFill>
              <a:highlight>
                <a:srgbClr val="FFFFFF"/>
              </a:highlight>
              <a:latin typeface="Times New Roman"/>
              <a:ea typeface="Times New Roman"/>
              <a:cs typeface="Times New Roman"/>
              <a:sym typeface="Times New Roman"/>
            </a:endParaRPr>
          </a:p>
          <a:p>
            <a:pPr indent="457200" lvl="0" marL="0" rtl="0" algn="just">
              <a:lnSpc>
                <a:spcPct val="115000"/>
              </a:lnSpc>
              <a:spcBef>
                <a:spcPts val="0"/>
              </a:spcBef>
              <a:spcAft>
                <a:spcPts val="0"/>
              </a:spcAft>
              <a:buSzPts val="1100"/>
              <a:buNone/>
            </a:pPr>
            <a:r>
              <a:rPr lang="vi" sz="1300">
                <a:solidFill>
                  <a:schemeClr val="dk1"/>
                </a:solidFill>
                <a:highlight>
                  <a:srgbClr val="FFFFFF"/>
                </a:highlight>
                <a:latin typeface="Times New Roman"/>
                <a:ea typeface="Times New Roman"/>
                <a:cs typeface="Times New Roman"/>
                <a:sym typeface="Times New Roman"/>
              </a:rPr>
              <a:t>Mỗi giai đoạn phát triển lại có những đặc điểm, tính chất, hình thức khác nhau; </a:t>
            </a:r>
            <a:endParaRPr sz="1300">
              <a:solidFill>
                <a:schemeClr val="dk1"/>
              </a:solidFill>
              <a:highlight>
                <a:srgbClr val="FFFFFF"/>
              </a:highlight>
              <a:latin typeface="Times New Roman"/>
              <a:ea typeface="Times New Roman"/>
              <a:cs typeface="Times New Roman"/>
              <a:sym typeface="Times New Roman"/>
            </a:endParaRPr>
          </a:p>
          <a:p>
            <a:pPr indent="457200" lvl="0" marL="0" rtl="0" algn="just">
              <a:lnSpc>
                <a:spcPct val="115000"/>
              </a:lnSpc>
              <a:spcBef>
                <a:spcPts val="0"/>
              </a:spcBef>
              <a:spcAft>
                <a:spcPts val="0"/>
              </a:spcAft>
              <a:buClr>
                <a:schemeClr val="dk1"/>
              </a:buClr>
              <a:buSzPts val="1100"/>
              <a:buFont typeface="Arial"/>
              <a:buNone/>
            </a:pPr>
            <a:r>
              <a:rPr lang="vi" sz="1300">
                <a:solidFill>
                  <a:schemeClr val="dk1"/>
                </a:solidFill>
                <a:highlight>
                  <a:srgbClr val="FFFFFF"/>
                </a:highlight>
                <a:latin typeface="Times New Roman"/>
                <a:ea typeface="Times New Roman"/>
                <a:cs typeface="Times New Roman"/>
                <a:sym typeface="Times New Roman"/>
              </a:rPr>
              <a:t>bởi vậy, phải có sự phân tích cụ thể để tìm ra những hình thức tác động phù hợp hoặc để thúc đẩy, hoặc để hạn chế sự phát triển đó.</a:t>
            </a:r>
            <a:endParaRPr sz="1200">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rPr lang="vi" sz="1300">
                <a:solidFill>
                  <a:schemeClr val="dk1"/>
                </a:solidFill>
                <a:highlight>
                  <a:srgbClr val="93C47D"/>
                </a:highlight>
                <a:latin typeface="Times New Roman"/>
                <a:ea typeface="Times New Roman"/>
                <a:cs typeface="Times New Roman"/>
                <a:sym typeface="Times New Roman"/>
              </a:rPr>
              <a:t>Nguyên tắc phát triển đòi hỏi</a:t>
            </a:r>
            <a:r>
              <a:rPr lang="vi" sz="1300">
                <a:solidFill>
                  <a:schemeClr val="dk1"/>
                </a:solidFill>
                <a:highlight>
                  <a:srgbClr val="FFFFFF"/>
                </a:highlight>
                <a:latin typeface="Times New Roman"/>
                <a:ea typeface="Times New Roman"/>
                <a:cs typeface="Times New Roman"/>
                <a:sym typeface="Times New Roman"/>
              </a:rPr>
              <a:t> trong hoạt động nhận thức và hoạt động thực tiễn phải nhạy cảm với cái mới, sớm phát hiện ra cái mới, ủng hộ cái mới hợp quy luật, tạo điều kiện cho cái mới đó phát triển thay thế cái cũ; phải chống lại quan điểm bảo thủ, trì trệ v.v.. Sự thay thế cái cũ bằng cái mới diễn ra rất phức tạp bởi cái mới phải đấu tranh chống lại cái cũ, chiến thắng cái cũ. Trong quá trình đó, nhiều khi cái mới hợp quy luật chịu thất bại tạm thời, tạo nên con đường phát triển quanh co, phức tạp. Nhận thức được như vậy sẽ vững tin ở cái mới, tìm mọi cách vượt qua cản trở trên con đường phát triển, tạo điều kiện cho cái mới chiến thắng cái cũ. Trong quá trình thay thế cái cũ phải biết kế thừa dưới dạng lọc bỏ và cải tạo những yếu tố tích cực đã đạt được, phát triển sáng tạo trong cái mới.</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200">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
              <a:t>Chi tiết ND của slide cậu xem trong link này nhé:</a:t>
            </a:r>
            <a:endParaRPr/>
          </a:p>
          <a:p>
            <a:pPr indent="0" lvl="0" marL="0" rtl="0" algn="l">
              <a:lnSpc>
                <a:spcPct val="100000"/>
              </a:lnSpc>
              <a:spcBef>
                <a:spcPts val="0"/>
              </a:spcBef>
              <a:spcAft>
                <a:spcPts val="0"/>
              </a:spcAft>
              <a:buSzPts val="1100"/>
              <a:buNone/>
            </a:pPr>
            <a:r>
              <a:rPr lang="vi" u="sng">
                <a:solidFill>
                  <a:schemeClr val="hlink"/>
                </a:solidFill>
                <a:hlinkClick r:id="rId2"/>
              </a:rPr>
              <a:t>https://docs.google.com/document/d/1Xpz61lvEbKMla5a39oyxHAACSrAKtIIWbovYYb1tiVg/edit?usp=sharing</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0: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a:t>Tớ vẽ cái ví dụ cho trực quan, cái này khác của anh Kiên nói, chắc c nhìn là chém gió đc</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vi" sz="1300">
                <a:solidFill>
                  <a:schemeClr val="dk1"/>
                </a:solidFill>
              </a:rPr>
              <a:t>Kiến thức chuyên ngành được tích lũy trong quá trình học đại học, từ những nền tảng ban đầu qua những môn đại số, giải tích, vật lý,.. đã rèn luyện cho sinh viên khả năng tư duy, năng lực tính toán logic. Từ những khả năng tư duy ấy, sinh viên có thể theo những chuyên ngành khác nhau như trí tuệ nhân tạo, blockchain, game,....  -&gt; Nguyên tắc phát triển phải trải qua nhiều giai đoạn từ cao đến thấp, phải có kiến thức cơ bản trước mới có thể tiếp thu vận dụng những kiến thức phức tạp hơn. </a:t>
            </a:r>
            <a:endParaRPr sz="13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vi">
                <a:solidFill>
                  <a:schemeClr val="dk1"/>
                </a:solidFill>
              </a:rPr>
              <a:t>Theo quy luật phủ định, khuynh hướng của sự phát triển là theo hình xoắn trôn ốc, phát triển lặp lại nhưng ở trình độ cao hơn. Trong phát triển phần mềm đã có một ví dụ về sự phát triển theo khuynh hướng này đó là quy trình xoắn ốc được sử dụng cho các dự án lớn, các giai đoạn phát triển được thực hiện lặp đi lặp lại nhiều lần để cho ra đời các phiên bản phần mềm hoàn thiện hơn từ phiên bản cũ. Quy trình này đã mang lại hiệu quả cho nhiều dự án.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trike="sngStrike">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3: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A1E8D9"/>
              </a:buClr>
              <a:buSzPts val="1100"/>
              <a:buFont typeface="Arial"/>
              <a:buNone/>
            </a:pPr>
            <a:r>
              <a:t/>
            </a:r>
            <a:endParaRPr>
              <a:solidFill>
                <a:schemeClr val="dk1"/>
              </a:solidFill>
            </a:endParaRPr>
          </a:p>
          <a:p>
            <a:pPr indent="0" lvl="0" marL="0" rtl="0" algn="l">
              <a:lnSpc>
                <a:spcPct val="100000"/>
              </a:lnSpc>
              <a:spcBef>
                <a:spcPts val="0"/>
              </a:spcBef>
              <a:spcAft>
                <a:spcPts val="0"/>
              </a:spcAft>
              <a:buClr>
                <a:srgbClr val="A1E8D9"/>
              </a:buClr>
              <a:buSzPts val="1100"/>
              <a:buFont typeface="Arial"/>
              <a:buNone/>
            </a:pPr>
            <a:r>
              <a:rPr lang="vi">
                <a:solidFill>
                  <a:schemeClr val="dk1"/>
                </a:solidFill>
              </a:rPr>
              <a:t>Mối liên hệ phổ biến:</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vi">
                <a:solidFill>
                  <a:schemeClr val="dk1"/>
                </a:solidFill>
              </a:rPr>
              <a:t>Đó là các mối liên hệ giữa các mặt đối lập, lượng và chất, khẳng định và phủ định, cái chung và cái riêng, bản chất và hiện tượng...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
              <a:t>Ví dụ:</a:t>
            </a:r>
            <a:endParaRPr/>
          </a:p>
          <a:p>
            <a:pPr indent="-298450" lvl="0" marL="457200" rtl="0" algn="l">
              <a:lnSpc>
                <a:spcPct val="100000"/>
              </a:lnSpc>
              <a:spcBef>
                <a:spcPts val="0"/>
              </a:spcBef>
              <a:spcAft>
                <a:spcPts val="0"/>
              </a:spcAft>
              <a:buSzPts val="1100"/>
              <a:buChar char="●"/>
            </a:pPr>
            <a:r>
              <a:rPr lang="vi"/>
              <a:t>Mối liên hệ</a:t>
            </a:r>
            <a:endParaRPr/>
          </a:p>
          <a:p>
            <a:pPr indent="-298450" lvl="0" marL="457200" rtl="0" algn="l">
              <a:lnSpc>
                <a:spcPct val="100000"/>
              </a:lnSpc>
              <a:spcBef>
                <a:spcPts val="0"/>
              </a:spcBef>
              <a:spcAft>
                <a:spcPts val="0"/>
              </a:spcAft>
              <a:buSzPts val="1100"/>
              <a:buChar char="●"/>
            </a:pPr>
            <a:r>
              <a:rPr lang="vi"/>
              <a:t>Mối liên hệ phổ biến</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
              <a:t>Ảnh trên là ví dụ của mối liên hệ giữa các động vật, ngoài ra còn mối liên hệ khác như động vật &amp; thực vật, thực vật &amp; khí hậu...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A1E8D9"/>
              </a:buClr>
              <a:buSzPts val="1100"/>
              <a:buFont typeface="Arial"/>
              <a:buNone/>
            </a:pPr>
            <a:r>
              <a:t/>
            </a:r>
            <a:endParaRPr>
              <a:solidFill>
                <a:schemeClr val="dk1"/>
              </a:solidFill>
            </a:endParaRPr>
          </a:p>
          <a:p>
            <a:pPr indent="0" lvl="0" marL="0" rtl="0" algn="l">
              <a:lnSpc>
                <a:spcPct val="100000"/>
              </a:lnSpc>
              <a:spcBef>
                <a:spcPts val="0"/>
              </a:spcBef>
              <a:spcAft>
                <a:spcPts val="0"/>
              </a:spcAft>
              <a:buClr>
                <a:srgbClr val="A1E8D9"/>
              </a:buClr>
              <a:buSzPts val="1100"/>
              <a:buFont typeface="Arial"/>
              <a:buNone/>
            </a:pPr>
            <a:r>
              <a:rPr lang="vi">
                <a:solidFill>
                  <a:schemeClr val="dk1"/>
                </a:solidFill>
              </a:rPr>
              <a:t>Mối liên hệ phổ biến:</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vi">
                <a:solidFill>
                  <a:schemeClr val="dk1"/>
                </a:solidFill>
              </a:rPr>
              <a:t>Đó là các mối liên hệ giữa các mặt đối lập, lượng và chất, khẳng định và phủ định, cái chung và cái riêng, bản chất và hiện tượng... </a:t>
            </a:r>
            <a:endParaRPr>
              <a:solidFill>
                <a:schemeClr val="dk1"/>
              </a:solidFill>
            </a:endParaRPr>
          </a:p>
          <a:p>
            <a:pPr indent="0" lvl="0" marL="0" rtl="0" algn="just">
              <a:lnSpc>
                <a:spcPct val="115000"/>
              </a:lnSpc>
              <a:spcBef>
                <a:spcPts val="0"/>
              </a:spcBef>
              <a:spcAft>
                <a:spcPts val="0"/>
              </a:spcAft>
              <a:buSzPts val="1100"/>
              <a:buNone/>
            </a:pPr>
            <a:r>
              <a:rPr lang="vi" sz="1300">
                <a:solidFill>
                  <a:schemeClr val="dk1"/>
                </a:solidFill>
                <a:latin typeface="Times New Roman"/>
                <a:ea typeface="Times New Roman"/>
                <a:cs typeface="Times New Roman"/>
                <a:sym typeface="Times New Roman"/>
              </a:rPr>
              <a:t>Như vậy, giữa các sự vật, hiện tượng của thế giới vừa tồn tại những mối liên hệ đặc thù, vừa tồn tại những mối liên hệ phổ biến ở những phạm vi nhất định. Đồng thời, cũng tồn tại những mối liên hệ phổ biến nhất, trong đó những mối liên hệ đặc thù là sự thể hiện những mối liên hệ phổ biến trong những điều kiện nhất định. Toàn bộ những mối liên hệ đặc thù và phổ biến đó tạo nên tính thống nhất trong tính đa dạng và ngược lại, tính đa dạng trong tính thống nhất của các mối liên hệ trong giới tự nhiên, xã hội và tư duy.</a:t>
            </a:r>
            <a:endParaRPr sz="13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Char char="-"/>
            </a:pPr>
            <a:r>
              <a:rPr b="1" lang="vi"/>
              <a:t>Tính khách quan: </a:t>
            </a:r>
            <a:r>
              <a:rPr lang="vi" sz="1300">
                <a:solidFill>
                  <a:schemeClr val="dk1"/>
                </a:solidFill>
                <a:latin typeface="Times New Roman"/>
                <a:ea typeface="Times New Roman"/>
                <a:cs typeface="Times New Roman"/>
                <a:sym typeface="Times New Roman"/>
              </a:rPr>
              <a:t>Ví dụ: Sự phụ thuộc của cơ thể sinh vật vào môi trường, khi môi trường thay đổi thì cơ thể sinh vật cũng phải thay đổi để thích ứng với môi trường. Mối liên hệ đó không phải do ai sáng tạo ra, mà là cái vốn có của thế giới vật chất</a:t>
            </a:r>
            <a:endParaRPr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b="1" lang="vi" sz="1300">
                <a:solidFill>
                  <a:schemeClr val="dk1"/>
                </a:solidFill>
                <a:latin typeface="Times New Roman"/>
                <a:ea typeface="Times New Roman"/>
                <a:cs typeface="Times New Roman"/>
                <a:sym typeface="Times New Roman"/>
              </a:rPr>
              <a:t>Tính phổ biến:</a:t>
            </a:r>
            <a:r>
              <a:rPr lang="vi" sz="1300">
                <a:solidFill>
                  <a:schemeClr val="dk1"/>
                </a:solidFill>
                <a:latin typeface="Times New Roman"/>
                <a:ea typeface="Times New Roman"/>
                <a:cs typeface="Times New Roman"/>
                <a:sym typeface="Times New Roman"/>
              </a:rPr>
              <a:t> Trong tự nhiên: mối liên hệ mặt trời và mặt trăng (định luật vạn vật hấp dẫn) ; Trong xã hội:  các hình thái kinh tế xã hội: CXNT-CHNL-PK-TBCNCS; Trong tư duy ( LỚP 1-2-3-4-5...)</a:t>
            </a:r>
            <a:endParaRPr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b="1" lang="vi" sz="1300">
                <a:solidFill>
                  <a:schemeClr val="dk1"/>
                </a:solidFill>
                <a:latin typeface="Times New Roman"/>
                <a:ea typeface="Times New Roman"/>
                <a:cs typeface="Times New Roman"/>
                <a:sym typeface="Times New Roman"/>
              </a:rPr>
              <a:t>Tính phong phú, đa dạng: </a:t>
            </a:r>
            <a:r>
              <a:rPr lang="vi" sz="1300">
                <a:solidFill>
                  <a:schemeClr val="dk1"/>
                </a:solidFill>
                <a:latin typeface="Times New Roman"/>
                <a:ea typeface="Times New Roman"/>
                <a:cs typeface="Times New Roman"/>
                <a:sym typeface="Times New Roman"/>
              </a:rPr>
              <a:t>[Lý thuyết] Quan điểm biện chứng của chủ nghĩa Mac-Lênin không chỉ khẳng định tính khách quan, tính phổ biến của các mối liên hệ mà còn nhấn mạnh tính phong phú, đa dạng của các mối liên hệ. Tính đa dạng, phong phú của các mối liên hệ được thể hiện ở chỗ: các sự vật, hiện tượng hay quá trình khác nhau đều có những mối liên hệ cụ thể khác nhau, giữ vai trò, vị trí khác nhau đối với sự tồn tại và phát triển của nó; mặt khác, cùng một mối liên hệ nhất định của sự vật nhưng trong những điều kiện cụ thể khác nhau, ở những giai đoạn khác nhau trong quá trình vận động, phát triển của sự vật thì cũng có những tính chất và vai trò khác nhau. Như vậy, không thể đồng nhất tính chất và vị trí, vai trò cụ thể của các mối liên hệ khác nhau đối với những sự vật nhất định, trong những điều kiện xác định. Đó là mối liên hệ bên trong và bên ngoài, mối liên hệ bản chất và hiện tượng, liên hệ chủ yếu và thứ yếu…</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vi" sz="1300">
                <a:solidFill>
                  <a:schemeClr val="dk1"/>
                </a:solidFill>
                <a:highlight>
                  <a:srgbClr val="CFE2F3"/>
                </a:highlight>
                <a:latin typeface="Times New Roman"/>
                <a:ea typeface="Times New Roman"/>
                <a:cs typeface="Times New Roman"/>
                <a:sym typeface="Times New Roman"/>
              </a:rPr>
              <a:t>Các sự vật hiện tượng trong thế giới là đa dạng nên mối liên hệ giữa chúng cũng đa dạng</a:t>
            </a:r>
            <a:r>
              <a:rPr lang="vi" sz="1300">
                <a:solidFill>
                  <a:schemeClr val="dk1"/>
                </a:solidFill>
                <a:latin typeface="Times New Roman"/>
                <a:ea typeface="Times New Roman"/>
                <a:cs typeface="Times New Roman"/>
                <a:sym typeface="Times New Roman"/>
              </a:rPr>
              <a:t>, vì vậy khi nghiên cứu mối liên hệ giữa các sự vật cần phân loại mối liên hệ một cách cụ thể.</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Căn cứ vào tính chất, phạm vi, trình độ, có thể có những cách phân loại sau: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  Chung và riêng</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  Cơ bản và không cơ bản</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  Bên trong và bên ngoài</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  Chủ yếu và thứ yếu</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  Không gian và thời gian.</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Sự phân loại này chỉ mang tính tương đối vì mối liên hệ chỉ là 1 bộ phận, 1 mặt trong mối liên hệ phổ biến nói chung.</a:t>
            </a:r>
            <a:endParaRPr b="1"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1"/>
              </a:buClr>
              <a:buSzPts val="1100"/>
              <a:buChar char="-"/>
            </a:pPr>
            <a:r>
              <a:rPr lang="vi">
                <a:solidFill>
                  <a:schemeClr val="dk1"/>
                </a:solidFill>
              </a:rPr>
              <a:t>Quan điểm toàn diện:</a:t>
            </a:r>
            <a:endParaRPr>
              <a:solidFill>
                <a:schemeClr val="dk1"/>
              </a:solidFill>
            </a:endParaRPr>
          </a:p>
          <a:p>
            <a:pPr indent="0" lvl="0" marL="457200" rtl="0" algn="l">
              <a:lnSpc>
                <a:spcPct val="115000"/>
              </a:lnSpc>
              <a:spcBef>
                <a:spcPts val="0"/>
              </a:spcBef>
              <a:spcAft>
                <a:spcPts val="0"/>
              </a:spcAft>
              <a:buSzPts val="1100"/>
              <a:buNone/>
            </a:pPr>
            <a:r>
              <a:rPr lang="vi" sz="1300">
                <a:solidFill>
                  <a:schemeClr val="dk1"/>
                </a:solidFill>
                <a:latin typeface="Times New Roman"/>
                <a:ea typeface="Times New Roman"/>
                <a:cs typeface="Times New Roman"/>
                <a:sym typeface="Times New Roman"/>
              </a:rPr>
              <a:t>+) xem xét các mối quan hệ bên trong của sự vật, hiện tượng</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100"/>
              <a:buNone/>
            </a:pPr>
            <a:r>
              <a:rPr lang="vi" sz="1300">
                <a:solidFill>
                  <a:schemeClr val="dk1"/>
                </a:solidFill>
                <a:latin typeface="Times New Roman"/>
                <a:ea typeface="Times New Roman"/>
                <a:cs typeface="Times New Roman"/>
                <a:sym typeface="Times New Roman"/>
              </a:rPr>
              <a:t>+) xem xét các mối quan hệ bên ngoài của sự vật, hiện tượng</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100"/>
              <a:buNone/>
            </a:pPr>
            <a:r>
              <a:rPr lang="vi" sz="1300">
                <a:solidFill>
                  <a:schemeClr val="dk1"/>
                </a:solidFill>
                <a:latin typeface="Times New Roman"/>
                <a:ea typeface="Times New Roman"/>
                <a:cs typeface="Times New Roman"/>
                <a:sym typeface="Times New Roman"/>
              </a:rPr>
              <a:t>+) xem xét sự vật, hiện tượng trong mối quan hệ với nhu cầu thực tiễn</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100"/>
              <a:buNone/>
            </a:pPr>
            <a:r>
              <a:rPr lang="vi" sz="1300">
                <a:solidFill>
                  <a:schemeClr val="dk1"/>
                </a:solidFill>
                <a:latin typeface="Times New Roman"/>
                <a:ea typeface="Times New Roman"/>
                <a:cs typeface="Times New Roman"/>
                <a:sym typeface="Times New Roman"/>
              </a:rPr>
              <a:t>+) tuyệt đối tránh quan điểm phiến diện khi xem xét sự vật, hiện tượng</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i="1" lang="vi" sz="1300">
                <a:solidFill>
                  <a:schemeClr val="dk1"/>
                </a:solidFill>
                <a:latin typeface="Times New Roman"/>
                <a:ea typeface="Times New Roman"/>
                <a:cs typeface="Times New Roman"/>
                <a:sym typeface="Times New Roman"/>
              </a:rPr>
              <a:t>Ví dụ:</a:t>
            </a:r>
            <a:endParaRPr i="1" sz="1300">
              <a:solidFill>
                <a:schemeClr val="dk1"/>
              </a:solidFill>
              <a:latin typeface="Times New Roman"/>
              <a:ea typeface="Times New Roman"/>
              <a:cs typeface="Times New Roman"/>
              <a:sym typeface="Times New Roman"/>
            </a:endParaRPr>
          </a:p>
          <a:p>
            <a:pPr indent="-311150" lvl="0" marL="914400" rtl="0" algn="l">
              <a:lnSpc>
                <a:spcPct val="115000"/>
              </a:lnSpc>
              <a:spcBef>
                <a:spcPts val="0"/>
              </a:spcBef>
              <a:spcAft>
                <a:spcPts val="0"/>
              </a:spcAft>
              <a:buClr>
                <a:schemeClr val="dk1"/>
              </a:buClr>
              <a:buSzPts val="1300"/>
              <a:buFont typeface="Times New Roman"/>
              <a:buChar char="+"/>
            </a:pPr>
            <a:r>
              <a:rPr i="1" lang="vi" sz="1300">
                <a:solidFill>
                  <a:schemeClr val="dk1"/>
                </a:solidFill>
                <a:latin typeface="Times New Roman"/>
                <a:ea typeface="Times New Roman"/>
                <a:cs typeface="Times New Roman"/>
                <a:sym typeface="Times New Roman"/>
              </a:rPr>
              <a:t>Nghiên cứu 1 nước thì đặt nó trong quan hệ với các nước trong khu vực.</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vi">
                <a:solidFill>
                  <a:schemeClr val="dk1"/>
                </a:solidFill>
              </a:rPr>
              <a:t>Quan điểm lịch sử cụ thể:</a:t>
            </a:r>
            <a:endParaRPr>
              <a:solidFill>
                <a:schemeClr val="dk1"/>
              </a:solidFill>
            </a:endParaRPr>
          </a:p>
          <a:p>
            <a:pPr indent="0" lvl="0" marL="457200" rtl="0" algn="l">
              <a:lnSpc>
                <a:spcPct val="115000"/>
              </a:lnSpc>
              <a:spcBef>
                <a:spcPts val="0"/>
              </a:spcBef>
              <a:spcAft>
                <a:spcPts val="0"/>
              </a:spcAft>
              <a:buSzPts val="1100"/>
              <a:buNone/>
            </a:pPr>
            <a:r>
              <a:rPr lang="vi" sz="1300">
                <a:solidFill>
                  <a:schemeClr val="dk1"/>
                </a:solidFill>
                <a:latin typeface="Times New Roman"/>
                <a:ea typeface="Times New Roman"/>
                <a:cs typeface="Times New Roman"/>
                <a:sym typeface="Times New Roman"/>
              </a:rPr>
              <a:t>+) Chúng ta phải chú ý đúng mức đến hoàn cảnh lịch sử – cụ thể đã làm phát sinh vấn đề đó, tới bối cảnh hiện thực, cả khách quan và chủ quan, của sự ra đời và phát triển của vấn đề.</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100"/>
              <a:buNone/>
            </a:pPr>
            <a:r>
              <a:rPr lang="vi" sz="1300">
                <a:solidFill>
                  <a:schemeClr val="dk1"/>
                </a:solidFill>
                <a:latin typeface="Times New Roman"/>
                <a:ea typeface="Times New Roman"/>
                <a:cs typeface="Times New Roman"/>
                <a:sym typeface="Times New Roman"/>
              </a:rPr>
              <a:t>+) Tránh và khắc phục quan điểm chiết trung, ngụy biện.</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100"/>
              <a:buNone/>
            </a:pPr>
            <a:r>
              <a:rPr lang="vi" sz="1300">
                <a:solidFill>
                  <a:schemeClr val="dk1"/>
                </a:solidFill>
                <a:latin typeface="Times New Roman"/>
                <a:ea typeface="Times New Roman"/>
                <a:cs typeface="Times New Roman"/>
                <a:sym typeface="Times New Roman"/>
              </a:rPr>
              <a:t>+) Chân lý cũng phải có giới hạn tồn tại, có không – thời gian của nó, do đó nếu không quán triệt quan điểm lịch sử – cụ thể, cái mà chúng ta coi là chân lý sẽ trở nên sai lầm.</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i="1" lang="vi" sz="1300">
                <a:solidFill>
                  <a:schemeClr val="dk1"/>
                </a:solidFill>
                <a:latin typeface="Times New Roman"/>
                <a:ea typeface="Times New Roman"/>
                <a:cs typeface="Times New Roman"/>
                <a:sym typeface="Times New Roman"/>
              </a:rPr>
              <a:t>Ví dụ:</a:t>
            </a:r>
            <a:endParaRPr i="1" sz="1300">
              <a:solidFill>
                <a:schemeClr val="dk1"/>
              </a:solidFill>
              <a:latin typeface="Times New Roman"/>
              <a:ea typeface="Times New Roman"/>
              <a:cs typeface="Times New Roman"/>
              <a:sym typeface="Times New Roman"/>
            </a:endParaRPr>
          </a:p>
          <a:p>
            <a:pPr indent="-311150" lvl="0" marL="914400" rtl="0" algn="l">
              <a:lnSpc>
                <a:spcPct val="115000"/>
              </a:lnSpc>
              <a:spcBef>
                <a:spcPts val="0"/>
              </a:spcBef>
              <a:spcAft>
                <a:spcPts val="0"/>
              </a:spcAft>
              <a:buClr>
                <a:schemeClr val="dk1"/>
              </a:buClr>
              <a:buSzPts val="1300"/>
              <a:buFont typeface="Times New Roman"/>
              <a:buChar char="+"/>
            </a:pPr>
            <a:r>
              <a:rPr i="1" lang="vi" sz="1300">
                <a:solidFill>
                  <a:schemeClr val="dk1"/>
                </a:solidFill>
                <a:latin typeface="Times New Roman"/>
                <a:ea typeface="Times New Roman"/>
                <a:cs typeface="Times New Roman"/>
                <a:sym typeface="Times New Roman"/>
              </a:rPr>
              <a:t>Xét kết nạp Đảng cần xét các mặt cấu thành: các phòng ban trong 1 đơn vị…., quá trình phát triển: xét quá trình hoạt động, công tác cá nhân để kết nạp, xét trong mối liên hệ: Quan hệ xã hội…</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100"/>
              <a:buNone/>
            </a:pPr>
            <a:r>
              <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34"/>
          <p:cNvSpPr txBox="1"/>
          <p:nvPr>
            <p:ph idx="1" type="body"/>
          </p:nvPr>
        </p:nvSpPr>
        <p:spPr>
          <a:xfrm>
            <a:off x="311700" y="5640967"/>
            <a:ext cx="5998800" cy="7983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6" name="Google Shape;56;p3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35"/>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5"/>
          <p:cNvSpPr txBox="1"/>
          <p:nvPr>
            <p:ph hasCustomPrompt="1" type="title"/>
          </p:nvPr>
        </p:nvSpPr>
        <p:spPr>
          <a:xfrm>
            <a:off x="311700" y="1739800"/>
            <a:ext cx="8520600" cy="205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60" name="Google Shape;60;p35"/>
          <p:cNvSpPr txBox="1"/>
          <p:nvPr>
            <p:ph idx="1" type="body"/>
          </p:nvPr>
        </p:nvSpPr>
        <p:spPr>
          <a:xfrm>
            <a:off x="311700" y="3994200"/>
            <a:ext cx="8520600" cy="1428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1" name="Google Shape;61;p3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cxnSp>
        <p:nvCxnSpPr>
          <p:cNvPr id="12" name="Google Shape;12;p26"/>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13" name="Google Shape;13;p26"/>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14" name="Google Shape;14;p26"/>
          <p:cNvGrpSpPr/>
          <p:nvPr/>
        </p:nvGrpSpPr>
        <p:grpSpPr>
          <a:xfrm>
            <a:off x="1004144" y="1362666"/>
            <a:ext cx="7136669" cy="203195"/>
            <a:chOff x="1346429" y="1011300"/>
            <a:chExt cx="6452100" cy="152400"/>
          </a:xfrm>
        </p:grpSpPr>
        <p:cxnSp>
          <p:nvCxnSpPr>
            <p:cNvPr id="15" name="Google Shape;15;p26"/>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6" name="Google Shape;16;p26"/>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7" name="Google Shape;17;p26"/>
          <p:cNvGrpSpPr/>
          <p:nvPr/>
        </p:nvGrpSpPr>
        <p:grpSpPr>
          <a:xfrm>
            <a:off x="1004151" y="5292001"/>
            <a:ext cx="7136669" cy="203195"/>
            <a:chOff x="1346435" y="3969088"/>
            <a:chExt cx="6452100" cy="152400"/>
          </a:xfrm>
        </p:grpSpPr>
        <p:cxnSp>
          <p:nvCxnSpPr>
            <p:cNvPr id="18" name="Google Shape;18;p2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9" name="Google Shape;19;p26"/>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20" name="Google Shape;20;p26"/>
          <p:cNvSpPr txBox="1"/>
          <p:nvPr>
            <p:ph type="ctrTitle"/>
          </p:nvPr>
        </p:nvSpPr>
        <p:spPr>
          <a:xfrm>
            <a:off x="1004150" y="2335685"/>
            <a:ext cx="7136700" cy="136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21" name="Google Shape;21;p26"/>
          <p:cNvSpPr txBox="1"/>
          <p:nvPr>
            <p:ph idx="1" type="subTitle"/>
          </p:nvPr>
        </p:nvSpPr>
        <p:spPr>
          <a:xfrm>
            <a:off x="2137225" y="3800052"/>
            <a:ext cx="48705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2" name="Google Shape;22;p2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7"/>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7"/>
          <p:cNvSpPr txBox="1"/>
          <p:nvPr>
            <p:ph type="title"/>
          </p:nvPr>
        </p:nvSpPr>
        <p:spPr>
          <a:xfrm>
            <a:off x="311700" y="1086400"/>
            <a:ext cx="8571300" cy="125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6" name="Google Shape;26;p2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28"/>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8"/>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0" name="Google Shape;30;p28"/>
          <p:cNvSpPr txBox="1"/>
          <p:nvPr>
            <p:ph idx="1" type="body"/>
          </p:nvPr>
        </p:nvSpPr>
        <p:spPr>
          <a:xfrm>
            <a:off x="311700" y="1688433"/>
            <a:ext cx="8520600" cy="44031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1" name="Google Shape;31;p2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29"/>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4" name="Google Shape;34;p29"/>
          <p:cNvSpPr txBox="1"/>
          <p:nvPr>
            <p:ph idx="1" type="body"/>
          </p:nvPr>
        </p:nvSpPr>
        <p:spPr>
          <a:xfrm>
            <a:off x="311700" y="1688233"/>
            <a:ext cx="3999900" cy="4403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29"/>
          <p:cNvSpPr txBox="1"/>
          <p:nvPr>
            <p:ph idx="2" type="body"/>
          </p:nvPr>
        </p:nvSpPr>
        <p:spPr>
          <a:xfrm>
            <a:off x="4832400" y="1688233"/>
            <a:ext cx="3999900" cy="4403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2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30"/>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9" name="Google Shape;39;p3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31"/>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31"/>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 name="Google Shape;43;p3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4" name="Shape 44"/>
        <p:cNvGrpSpPr/>
        <p:nvPr/>
      </p:nvGrpSpPr>
      <p:grpSpPr>
        <a:xfrm>
          <a:off x="0" y="0"/>
          <a:ext cx="0" cy="0"/>
          <a:chOff x="0" y="0"/>
          <a:chExt cx="0" cy="0"/>
        </a:xfrm>
      </p:grpSpPr>
      <p:sp>
        <p:nvSpPr>
          <p:cNvPr id="45" name="Google Shape;45;p32"/>
          <p:cNvSpPr txBox="1"/>
          <p:nvPr>
            <p:ph type="title"/>
          </p:nvPr>
        </p:nvSpPr>
        <p:spPr>
          <a:xfrm>
            <a:off x="490250" y="701800"/>
            <a:ext cx="56136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6" name="Google Shape;46;p3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33"/>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33"/>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50" name="Google Shape;50;p33"/>
          <p:cNvSpPr txBox="1"/>
          <p:nvPr>
            <p:ph type="title"/>
          </p:nvPr>
        </p:nvSpPr>
        <p:spPr>
          <a:xfrm>
            <a:off x="265500" y="1386233"/>
            <a:ext cx="4045200" cy="2234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1" name="Google Shape;51;p33"/>
          <p:cNvSpPr txBox="1"/>
          <p:nvPr>
            <p:ph idx="1" type="subTitle"/>
          </p:nvPr>
        </p:nvSpPr>
        <p:spPr>
          <a:xfrm>
            <a:off x="265500" y="36358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33"/>
          <p:cNvSpPr txBox="1"/>
          <p:nvPr>
            <p:ph idx="2" type="body"/>
          </p:nvPr>
        </p:nvSpPr>
        <p:spPr>
          <a:xfrm>
            <a:off x="4939500" y="965600"/>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3" name="Google Shape;53;p3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24"/>
          <p:cNvSpPr txBox="1"/>
          <p:nvPr>
            <p:ph idx="1" type="body"/>
          </p:nvPr>
        </p:nvSpPr>
        <p:spPr>
          <a:xfrm>
            <a:off x="311700" y="1688433"/>
            <a:ext cx="8520600" cy="4403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jpg"/><Relationship Id="rId4" Type="http://schemas.openxmlformats.org/officeDocument/2006/relationships/hyperlink" Target="https://www.slideshare.net/caolanphuong/chuong-2-cnp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p:nvPr/>
        </p:nvSpPr>
        <p:spPr>
          <a:xfrm>
            <a:off x="1397000" y="3742360"/>
            <a:ext cx="6413400" cy="876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txBox="1"/>
          <p:nvPr>
            <p:ph idx="4294967295" type="ctrTitle"/>
          </p:nvPr>
        </p:nvSpPr>
        <p:spPr>
          <a:xfrm>
            <a:off x="578100" y="3064825"/>
            <a:ext cx="7885200" cy="2239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accent1"/>
              </a:buClr>
              <a:buSzPts val="3600"/>
              <a:buFont typeface="PT Sans Narrow"/>
              <a:buNone/>
            </a:pPr>
            <a:r>
              <a:rPr b="0" i="0" lang="vi" sz="3300" u="sng" cap="none" strike="noStrike">
                <a:solidFill>
                  <a:srgbClr val="0B5394"/>
                </a:solidFill>
                <a:latin typeface="Open Sans SemiBold"/>
                <a:ea typeface="Open Sans SemiBold"/>
                <a:cs typeface="Open Sans SemiBold"/>
                <a:sym typeface="Open Sans SemiBold"/>
              </a:rPr>
              <a:t>Nhóm 5:</a:t>
            </a:r>
            <a:endParaRPr b="0" i="0" sz="3300" u="sng" cap="none" strike="noStrike">
              <a:solidFill>
                <a:srgbClr val="0B5394"/>
              </a:solidFill>
              <a:latin typeface="Open Sans SemiBold"/>
              <a:ea typeface="Open Sans SemiBold"/>
              <a:cs typeface="Open Sans SemiBold"/>
              <a:sym typeface="Open Sans SemiBold"/>
            </a:endParaRPr>
          </a:p>
          <a:p>
            <a:pPr indent="0" lvl="0" marL="0" marR="0" rtl="0" algn="ctr">
              <a:lnSpc>
                <a:spcPct val="115000"/>
              </a:lnSpc>
              <a:spcBef>
                <a:spcPts val="0"/>
              </a:spcBef>
              <a:spcAft>
                <a:spcPts val="0"/>
              </a:spcAft>
              <a:buClr>
                <a:schemeClr val="accent1"/>
              </a:buClr>
              <a:buSzPts val="3600"/>
              <a:buFont typeface="PT Sans Narrow"/>
              <a:buNone/>
            </a:pPr>
            <a:r>
              <a:rPr b="0" i="0" lang="vi" sz="2800" u="none" cap="none" strike="noStrike">
                <a:solidFill>
                  <a:srgbClr val="0B5394"/>
                </a:solidFill>
                <a:latin typeface="Open Sans SemiBold"/>
                <a:ea typeface="Open Sans SemiBold"/>
                <a:cs typeface="Open Sans SemiBold"/>
                <a:sym typeface="Open Sans SemiBold"/>
              </a:rPr>
              <a:t>Vận dụng nguyên tắc phát triển</a:t>
            </a:r>
            <a:endParaRPr b="0" i="0" sz="2800" u="none" cap="none" strike="noStrike">
              <a:solidFill>
                <a:srgbClr val="0B5394"/>
              </a:solidFill>
              <a:latin typeface="Open Sans SemiBold"/>
              <a:ea typeface="Open Sans SemiBold"/>
              <a:cs typeface="Open Sans SemiBold"/>
              <a:sym typeface="Open Sans SemiBold"/>
            </a:endParaRPr>
          </a:p>
          <a:p>
            <a:pPr indent="0" lvl="0" marL="0" marR="0" rtl="0" algn="ctr">
              <a:lnSpc>
                <a:spcPct val="115000"/>
              </a:lnSpc>
              <a:spcBef>
                <a:spcPts val="0"/>
              </a:spcBef>
              <a:spcAft>
                <a:spcPts val="0"/>
              </a:spcAft>
              <a:buClr>
                <a:schemeClr val="accent1"/>
              </a:buClr>
              <a:buSzPts val="3600"/>
              <a:buFont typeface="PT Sans Narrow"/>
              <a:buNone/>
            </a:pPr>
            <a:r>
              <a:rPr b="0" i="0" lang="vi" sz="2800" u="none" cap="none" strike="noStrike">
                <a:solidFill>
                  <a:srgbClr val="0B5394"/>
                </a:solidFill>
                <a:latin typeface="Open Sans SemiBold"/>
                <a:ea typeface="Open Sans SemiBold"/>
                <a:cs typeface="Open Sans SemiBold"/>
                <a:sym typeface="Open Sans SemiBold"/>
              </a:rPr>
              <a:t>trong nhận thức </a:t>
            </a:r>
            <a:endParaRPr b="0" i="0" sz="2800" u="none" cap="none" strike="noStrike">
              <a:solidFill>
                <a:srgbClr val="0B5394"/>
              </a:solidFill>
              <a:latin typeface="Open Sans SemiBold"/>
              <a:ea typeface="Open Sans SemiBold"/>
              <a:cs typeface="Open Sans SemiBold"/>
              <a:sym typeface="Open Sans SemiBold"/>
            </a:endParaRPr>
          </a:p>
          <a:p>
            <a:pPr indent="0" lvl="0" marL="0" marR="0" rtl="0" algn="ctr">
              <a:lnSpc>
                <a:spcPct val="115000"/>
              </a:lnSpc>
              <a:spcBef>
                <a:spcPts val="0"/>
              </a:spcBef>
              <a:spcAft>
                <a:spcPts val="0"/>
              </a:spcAft>
              <a:buClr>
                <a:schemeClr val="accent1"/>
              </a:buClr>
              <a:buSzPts val="3600"/>
              <a:buFont typeface="PT Sans Narrow"/>
              <a:buNone/>
            </a:pPr>
            <a:r>
              <a:rPr b="0" i="0" lang="vi" sz="2800" u="none" cap="none" strike="noStrike">
                <a:solidFill>
                  <a:srgbClr val="0B5394"/>
                </a:solidFill>
                <a:latin typeface="Open Sans SemiBold"/>
                <a:ea typeface="Open Sans SemiBold"/>
                <a:cs typeface="Open Sans SemiBold"/>
                <a:sym typeface="Open Sans SemiBold"/>
              </a:rPr>
              <a:t>và hoạt động thực tiễn</a:t>
            </a:r>
            <a:endParaRPr b="0" i="0" sz="2800" u="none" cap="none" strike="noStrike">
              <a:solidFill>
                <a:srgbClr val="0B5394"/>
              </a:solidFill>
              <a:latin typeface="Open Sans SemiBold"/>
              <a:ea typeface="Open Sans SemiBold"/>
              <a:cs typeface="Open Sans SemiBold"/>
              <a:sym typeface="Open Sans SemiBold"/>
            </a:endParaRPr>
          </a:p>
        </p:txBody>
      </p:sp>
      <p:cxnSp>
        <p:nvCxnSpPr>
          <p:cNvPr id="68" name="Google Shape;68;p1"/>
          <p:cNvCxnSpPr/>
          <p:nvPr/>
        </p:nvCxnSpPr>
        <p:spPr>
          <a:xfrm>
            <a:off x="999300" y="1356475"/>
            <a:ext cx="7173000" cy="0"/>
          </a:xfrm>
          <a:prstGeom prst="straightConnector1">
            <a:avLst/>
          </a:prstGeom>
          <a:noFill/>
          <a:ln cap="flat" cmpd="sng" w="76200">
            <a:solidFill>
              <a:srgbClr val="3D85C6"/>
            </a:solidFill>
            <a:prstDash val="solid"/>
            <a:round/>
            <a:headEnd len="sm" w="sm" type="none"/>
            <a:tailEnd len="sm" w="sm" type="none"/>
          </a:ln>
        </p:spPr>
      </p:cxnSp>
      <p:cxnSp>
        <p:nvCxnSpPr>
          <p:cNvPr id="69" name="Google Shape;69;p1"/>
          <p:cNvCxnSpPr/>
          <p:nvPr/>
        </p:nvCxnSpPr>
        <p:spPr>
          <a:xfrm>
            <a:off x="1000050" y="1438575"/>
            <a:ext cx="7143900" cy="0"/>
          </a:xfrm>
          <a:prstGeom prst="straightConnector1">
            <a:avLst/>
          </a:prstGeom>
          <a:noFill/>
          <a:ln cap="flat" cmpd="sng" w="9525">
            <a:solidFill>
              <a:srgbClr val="3D85C6"/>
            </a:solidFill>
            <a:prstDash val="solid"/>
            <a:round/>
            <a:headEnd len="sm" w="sm" type="none"/>
            <a:tailEnd len="sm" w="sm" type="none"/>
          </a:ln>
        </p:spPr>
      </p:cxnSp>
      <p:cxnSp>
        <p:nvCxnSpPr>
          <p:cNvPr id="70" name="Google Shape;70;p1"/>
          <p:cNvCxnSpPr/>
          <p:nvPr/>
        </p:nvCxnSpPr>
        <p:spPr>
          <a:xfrm>
            <a:off x="985500" y="5509375"/>
            <a:ext cx="7173000" cy="0"/>
          </a:xfrm>
          <a:prstGeom prst="straightConnector1">
            <a:avLst/>
          </a:prstGeom>
          <a:noFill/>
          <a:ln cap="flat" cmpd="sng" w="76200">
            <a:solidFill>
              <a:srgbClr val="3D85C6"/>
            </a:solidFill>
            <a:prstDash val="solid"/>
            <a:round/>
            <a:headEnd len="sm" w="sm" type="none"/>
            <a:tailEnd len="sm" w="sm" type="none"/>
          </a:ln>
        </p:spPr>
      </p:cxnSp>
      <p:cxnSp>
        <p:nvCxnSpPr>
          <p:cNvPr id="71" name="Google Shape;71;p1"/>
          <p:cNvCxnSpPr/>
          <p:nvPr/>
        </p:nvCxnSpPr>
        <p:spPr>
          <a:xfrm>
            <a:off x="1000050" y="5331125"/>
            <a:ext cx="7143900" cy="0"/>
          </a:xfrm>
          <a:prstGeom prst="straightConnector1">
            <a:avLst/>
          </a:prstGeom>
          <a:noFill/>
          <a:ln cap="flat" cmpd="sng" w="9525">
            <a:solidFill>
              <a:srgbClr val="3D85C6"/>
            </a:solidFill>
            <a:prstDash val="solid"/>
            <a:round/>
            <a:headEnd len="sm" w="sm" type="none"/>
            <a:tailEnd len="sm" w="sm" type="none"/>
          </a:ln>
        </p:spPr>
      </p:cxnSp>
      <p:pic>
        <p:nvPicPr>
          <p:cNvPr id="72" name="Google Shape;72;p1"/>
          <p:cNvPicPr preferRelativeResize="0"/>
          <p:nvPr/>
        </p:nvPicPr>
        <p:blipFill rotWithShape="1">
          <a:blip r:embed="rId3">
            <a:alphaModFix/>
          </a:blip>
          <a:srcRect b="0" l="0" r="0" t="0"/>
          <a:stretch/>
        </p:blipFill>
        <p:spPr>
          <a:xfrm>
            <a:off x="1040876" y="1496700"/>
            <a:ext cx="7251000" cy="1589050"/>
          </a:xfrm>
          <a:prstGeom prst="rect">
            <a:avLst/>
          </a:prstGeom>
          <a:noFill/>
          <a:ln>
            <a:noFill/>
          </a:ln>
        </p:spPr>
      </p:pic>
      <p:sp>
        <p:nvSpPr>
          <p:cNvPr id="73" name="Google Shape;73;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
        <p:nvSpPr>
          <p:cNvPr id="74" name="Google Shape;74;p1"/>
          <p:cNvSpPr txBox="1"/>
          <p:nvPr/>
        </p:nvSpPr>
        <p:spPr>
          <a:xfrm>
            <a:off x="6914075" y="6279875"/>
            <a:ext cx="183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Open Sans"/>
                <a:ea typeface="Open Sans"/>
                <a:cs typeface="Open Sans"/>
                <a:sym typeface="Open Sans"/>
              </a:rPr>
              <a:t>Made by Huyen</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idx="4294967295" type="title"/>
          </p:nvPr>
        </p:nvSpPr>
        <p:spPr>
          <a:xfrm>
            <a:off x="384725"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Nguyên lý về sự phát triển</a:t>
            </a:r>
            <a:endParaRPr b="0" sz="2600">
              <a:solidFill>
                <a:srgbClr val="0B5394"/>
              </a:solidFill>
              <a:latin typeface="Open Sans SemiBold"/>
              <a:ea typeface="Open Sans SemiBold"/>
              <a:cs typeface="Open Sans SemiBold"/>
              <a:sym typeface="Open Sans SemiBold"/>
            </a:endParaRPr>
          </a:p>
        </p:txBody>
      </p:sp>
      <p:cxnSp>
        <p:nvCxnSpPr>
          <p:cNvPr id="145" name="Google Shape;145;p10"/>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146" name="Google Shape;146;p10"/>
          <p:cNvSpPr txBox="1"/>
          <p:nvPr/>
        </p:nvSpPr>
        <p:spPr>
          <a:xfrm>
            <a:off x="431850" y="1155225"/>
            <a:ext cx="7750200" cy="5388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rgbClr val="0B5394"/>
              </a:buClr>
              <a:buSzPts val="2300"/>
              <a:buFont typeface="Open Sans SemiBold"/>
              <a:buChar char="❖"/>
            </a:pPr>
            <a:r>
              <a:rPr b="0" i="0" lang="vi" sz="2300" u="sng" cap="none" strike="noStrike">
                <a:solidFill>
                  <a:srgbClr val="0B5394"/>
                </a:solidFill>
                <a:latin typeface="Open Sans SemiBold"/>
                <a:ea typeface="Open Sans SemiBold"/>
                <a:cs typeface="Open Sans SemiBold"/>
                <a:sym typeface="Open Sans SemiBold"/>
              </a:rPr>
              <a:t>Khái niệm</a:t>
            </a:r>
            <a:endParaRPr b="0" i="0" sz="2300" u="none" cap="none" strike="noStrike">
              <a:solidFill>
                <a:srgbClr val="000000"/>
              </a:solidFill>
              <a:latin typeface="Open Sans SemiBold"/>
              <a:ea typeface="Open Sans SemiBold"/>
              <a:cs typeface="Open Sans SemiBold"/>
              <a:sym typeface="Open Sans SemiBold"/>
            </a:endParaRPr>
          </a:p>
        </p:txBody>
      </p:sp>
      <p:sp>
        <p:nvSpPr>
          <p:cNvPr id="147" name="Google Shape;147;p10"/>
          <p:cNvSpPr txBox="1"/>
          <p:nvPr/>
        </p:nvSpPr>
        <p:spPr>
          <a:xfrm>
            <a:off x="1594025" y="3375525"/>
            <a:ext cx="2227500" cy="203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vi" sz="2400" u="none" cap="none" strike="noStrike">
                <a:solidFill>
                  <a:srgbClr val="000000"/>
                </a:solidFill>
                <a:latin typeface="Arial"/>
                <a:ea typeface="Arial"/>
                <a:cs typeface="Arial"/>
                <a:sym typeface="Arial"/>
              </a:rPr>
              <a:t>Trình độ Thấp </a:t>
            </a:r>
            <a:endParaRPr b="1"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vi" sz="2400" u="none" cap="none" strike="noStrike">
                <a:solidFill>
                  <a:srgbClr val="000000"/>
                </a:solidFill>
                <a:latin typeface="Arial"/>
                <a:ea typeface="Arial"/>
                <a:cs typeface="Arial"/>
                <a:sym typeface="Arial"/>
              </a:rPr>
              <a:t>Đơn</a:t>
            </a:r>
            <a:endParaRPr b="1"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vi" sz="2400" u="none" cap="none" strike="noStrike">
                <a:solidFill>
                  <a:srgbClr val="000000"/>
                </a:solidFill>
                <a:latin typeface="Arial"/>
                <a:ea typeface="Arial"/>
                <a:cs typeface="Arial"/>
                <a:sym typeface="Arial"/>
              </a:rPr>
              <a:t>Kém</a:t>
            </a:r>
            <a:endParaRPr b="1" i="0" sz="2400" u="none" cap="none" strike="noStrike">
              <a:solidFill>
                <a:srgbClr val="000000"/>
              </a:solidFill>
              <a:latin typeface="Arial"/>
              <a:ea typeface="Arial"/>
              <a:cs typeface="Arial"/>
              <a:sym typeface="Arial"/>
            </a:endParaRPr>
          </a:p>
        </p:txBody>
      </p:sp>
      <p:sp>
        <p:nvSpPr>
          <p:cNvPr id="148" name="Google Shape;148;p10"/>
          <p:cNvSpPr txBox="1"/>
          <p:nvPr/>
        </p:nvSpPr>
        <p:spPr>
          <a:xfrm>
            <a:off x="4896325" y="3397225"/>
            <a:ext cx="2335500" cy="203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vi" sz="2400" u="none" cap="none" strike="noStrike">
                <a:solidFill>
                  <a:srgbClr val="000000"/>
                </a:solidFill>
                <a:latin typeface="Arial"/>
                <a:ea typeface="Arial"/>
                <a:cs typeface="Arial"/>
                <a:sym typeface="Arial"/>
              </a:rPr>
              <a:t>Trình độ Cao</a:t>
            </a:r>
            <a:endParaRPr b="1"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vi" sz="2400" u="none" cap="none" strike="noStrike">
                <a:solidFill>
                  <a:srgbClr val="000000"/>
                </a:solidFill>
                <a:latin typeface="Arial"/>
                <a:ea typeface="Arial"/>
                <a:cs typeface="Arial"/>
                <a:sym typeface="Arial"/>
              </a:rPr>
              <a:t>Phức tạp</a:t>
            </a:r>
            <a:endParaRPr b="1"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vi" sz="2400" u="none" cap="none" strike="noStrike">
                <a:solidFill>
                  <a:srgbClr val="000000"/>
                </a:solidFill>
                <a:latin typeface="Arial"/>
                <a:ea typeface="Arial"/>
                <a:cs typeface="Arial"/>
                <a:sym typeface="Arial"/>
              </a:rPr>
              <a:t>Hoàn thiện</a:t>
            </a:r>
            <a:endParaRPr b="1" i="0" sz="2400" u="none" cap="none" strike="noStrike">
              <a:solidFill>
                <a:srgbClr val="000000"/>
              </a:solidFill>
              <a:latin typeface="Arial"/>
              <a:ea typeface="Arial"/>
              <a:cs typeface="Arial"/>
              <a:sym typeface="Arial"/>
            </a:endParaRPr>
          </a:p>
        </p:txBody>
      </p:sp>
      <p:sp>
        <p:nvSpPr>
          <p:cNvPr id="149" name="Google Shape;149;p10"/>
          <p:cNvSpPr/>
          <p:nvPr/>
        </p:nvSpPr>
        <p:spPr>
          <a:xfrm>
            <a:off x="3821413" y="3569300"/>
            <a:ext cx="926700" cy="296400"/>
          </a:xfrm>
          <a:prstGeom prst="rightArrow">
            <a:avLst>
              <a:gd fmla="val 50000" name="adj1"/>
              <a:gd fmla="val 50000" name="adj2"/>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0"/>
          <p:cNvSpPr/>
          <p:nvPr/>
        </p:nvSpPr>
        <p:spPr>
          <a:xfrm>
            <a:off x="3821413" y="4243275"/>
            <a:ext cx="926700" cy="296400"/>
          </a:xfrm>
          <a:prstGeom prst="rightArrow">
            <a:avLst>
              <a:gd fmla="val 50000" name="adj1"/>
              <a:gd fmla="val 50000" name="adj2"/>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0"/>
          <p:cNvSpPr/>
          <p:nvPr/>
        </p:nvSpPr>
        <p:spPr>
          <a:xfrm>
            <a:off x="3821413" y="4917250"/>
            <a:ext cx="926700" cy="296400"/>
          </a:xfrm>
          <a:prstGeom prst="rightArrow">
            <a:avLst>
              <a:gd fmla="val 50000" name="adj1"/>
              <a:gd fmla="val 50000" name="adj2"/>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0"/>
          <p:cNvSpPr/>
          <p:nvPr/>
        </p:nvSpPr>
        <p:spPr>
          <a:xfrm rot="-5400000">
            <a:off x="4488475" y="3682175"/>
            <a:ext cx="296700" cy="4114800"/>
          </a:xfrm>
          <a:prstGeom prst="leftBrace">
            <a:avLst>
              <a:gd fmla="val 50000"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0"/>
          <p:cNvSpPr txBox="1"/>
          <p:nvPr/>
        </p:nvSpPr>
        <p:spPr>
          <a:xfrm>
            <a:off x="2709175" y="5887925"/>
            <a:ext cx="3855300" cy="538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300"/>
              <a:buFont typeface="Arial"/>
              <a:buNone/>
            </a:pPr>
            <a:r>
              <a:rPr b="0" i="0" lang="vi" sz="2300" u="none" cap="none" strike="noStrike">
                <a:solidFill>
                  <a:srgbClr val="000000"/>
                </a:solidFill>
                <a:latin typeface="Arial"/>
                <a:ea typeface="Arial"/>
                <a:cs typeface="Arial"/>
                <a:sym typeface="Arial"/>
              </a:rPr>
              <a:t>Vận động tiến lên</a:t>
            </a:r>
            <a:endParaRPr b="0" i="0" sz="2300" u="none" cap="none" strike="noStrike">
              <a:solidFill>
                <a:srgbClr val="000000"/>
              </a:solidFill>
              <a:latin typeface="Arial"/>
              <a:ea typeface="Arial"/>
              <a:cs typeface="Arial"/>
              <a:sym typeface="Arial"/>
            </a:endParaRPr>
          </a:p>
        </p:txBody>
      </p:sp>
      <p:sp>
        <p:nvSpPr>
          <p:cNvPr id="154" name="Google Shape;154;p10"/>
          <p:cNvSpPr txBox="1"/>
          <p:nvPr/>
        </p:nvSpPr>
        <p:spPr>
          <a:xfrm>
            <a:off x="188175" y="1268525"/>
            <a:ext cx="7510500" cy="175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374650" lvl="1" marL="1371600" marR="0" rtl="0" algn="l">
              <a:lnSpc>
                <a:spcPct val="100000"/>
              </a:lnSpc>
              <a:spcBef>
                <a:spcPts val="0"/>
              </a:spcBef>
              <a:spcAft>
                <a:spcPts val="0"/>
              </a:spcAft>
              <a:buClr>
                <a:srgbClr val="000000"/>
              </a:buClr>
              <a:buSzPts val="2300"/>
              <a:buFont typeface="Arial"/>
              <a:buChar char="➢"/>
            </a:pPr>
            <a:r>
              <a:rPr b="1" i="0" lang="vi" sz="2300" u="none" cap="none" strike="noStrike">
                <a:solidFill>
                  <a:srgbClr val="000000"/>
                </a:solidFill>
                <a:latin typeface="Arial"/>
                <a:ea typeface="Arial"/>
                <a:cs typeface="Arial"/>
                <a:sym typeface="Arial"/>
              </a:rPr>
              <a:t>Vận động:</a:t>
            </a:r>
            <a:r>
              <a:rPr b="0" i="0" lang="vi" sz="2300" u="none" cap="none" strike="noStrike">
                <a:solidFill>
                  <a:srgbClr val="000000"/>
                </a:solidFill>
                <a:latin typeface="Arial"/>
                <a:ea typeface="Arial"/>
                <a:cs typeface="Arial"/>
                <a:sym typeface="Arial"/>
              </a:rPr>
              <a:t> Mọi biến đổi chung</a:t>
            </a:r>
            <a:endParaRPr b="0" i="0" sz="23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374650" lvl="1" marL="1371600" marR="0" rtl="0" algn="l">
              <a:lnSpc>
                <a:spcPct val="100000"/>
              </a:lnSpc>
              <a:spcBef>
                <a:spcPts val="0"/>
              </a:spcBef>
              <a:spcAft>
                <a:spcPts val="0"/>
              </a:spcAft>
              <a:buClr>
                <a:srgbClr val="000000"/>
              </a:buClr>
              <a:buSzPts val="2300"/>
              <a:buFont typeface="Arial"/>
              <a:buChar char="➢"/>
            </a:pPr>
            <a:r>
              <a:rPr b="1" i="0" lang="vi" sz="2300" u="none" cap="none" strike="noStrike">
                <a:solidFill>
                  <a:srgbClr val="000000"/>
                </a:solidFill>
                <a:latin typeface="Arial"/>
                <a:ea typeface="Arial"/>
                <a:cs typeface="Arial"/>
                <a:sym typeface="Arial"/>
              </a:rPr>
              <a:t>Phát triển:</a:t>
            </a:r>
            <a:r>
              <a:rPr b="0" i="0" lang="vi" sz="2300" u="none" cap="none" strike="noStrike">
                <a:solidFill>
                  <a:srgbClr val="000000"/>
                </a:solidFill>
                <a:latin typeface="Arial"/>
                <a:ea typeface="Arial"/>
                <a:cs typeface="Arial"/>
                <a:sym typeface="Arial"/>
              </a:rPr>
              <a:t> là trường hợp đặc biệt của vận động (vận động tiến lên)</a:t>
            </a:r>
            <a:endParaRPr b="0" i="0" sz="2300" u="none" cap="none" strike="noStrike">
              <a:solidFill>
                <a:srgbClr val="000000"/>
              </a:solidFill>
              <a:latin typeface="Arial"/>
              <a:ea typeface="Arial"/>
              <a:cs typeface="Arial"/>
              <a:sym typeface="Arial"/>
            </a:endParaRPr>
          </a:p>
        </p:txBody>
      </p:sp>
      <p:sp>
        <p:nvSpPr>
          <p:cNvPr id="155" name="Google Shape;155;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idx="4294967295" type="title"/>
          </p:nvPr>
        </p:nvSpPr>
        <p:spPr>
          <a:xfrm>
            <a:off x="384725"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Nguyên lý về sự phát triển</a:t>
            </a:r>
            <a:endParaRPr b="0" sz="2600">
              <a:solidFill>
                <a:srgbClr val="0B5394"/>
              </a:solidFill>
              <a:latin typeface="Open Sans SemiBold"/>
              <a:ea typeface="Open Sans SemiBold"/>
              <a:cs typeface="Open Sans SemiBold"/>
              <a:sym typeface="Open Sans SemiBold"/>
            </a:endParaRPr>
          </a:p>
        </p:txBody>
      </p:sp>
      <p:cxnSp>
        <p:nvCxnSpPr>
          <p:cNvPr id="161" name="Google Shape;161;p11"/>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162" name="Google Shape;162;p11"/>
          <p:cNvSpPr txBox="1"/>
          <p:nvPr/>
        </p:nvSpPr>
        <p:spPr>
          <a:xfrm>
            <a:off x="431850" y="1155225"/>
            <a:ext cx="7750200" cy="37248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rgbClr val="0B5394"/>
              </a:buClr>
              <a:buSzPts val="2300"/>
              <a:buFont typeface="Open Sans SemiBold"/>
              <a:buChar char="❖"/>
            </a:pPr>
            <a:r>
              <a:rPr b="0" i="0" lang="vi" sz="2300" u="sng" cap="none" strike="noStrike">
                <a:solidFill>
                  <a:srgbClr val="0B5394"/>
                </a:solidFill>
                <a:latin typeface="Open Sans SemiBold"/>
                <a:ea typeface="Open Sans SemiBold"/>
                <a:cs typeface="Open Sans SemiBold"/>
                <a:sym typeface="Open Sans SemiBold"/>
              </a:rPr>
              <a:t>Tính chất</a:t>
            </a:r>
            <a:endParaRPr b="0" i="0" sz="1000" u="sng" cap="none" strike="noStrike">
              <a:solidFill>
                <a:srgbClr val="0B5394"/>
              </a:solidFill>
              <a:latin typeface="Open Sans SemiBold"/>
              <a:ea typeface="Open Sans SemiBold"/>
              <a:cs typeface="Open Sans SemiBold"/>
              <a:sym typeface="Open Sans SemiBold"/>
            </a:endParaRPr>
          </a:p>
          <a:p>
            <a:pPr indent="-374650" lvl="1" marL="914400" marR="0" rtl="0" algn="l">
              <a:lnSpc>
                <a:spcPct val="150000"/>
              </a:lnSpc>
              <a:spcBef>
                <a:spcPts val="0"/>
              </a:spcBef>
              <a:spcAft>
                <a:spcPts val="0"/>
              </a:spcAft>
              <a:buClr>
                <a:srgbClr val="000000"/>
              </a:buClr>
              <a:buSzPts val="2300"/>
              <a:buFont typeface="Arial"/>
              <a:buChar char="➢"/>
            </a:pPr>
            <a:r>
              <a:rPr b="1" i="0" lang="vi" sz="2300" u="none" cap="none" strike="noStrike">
                <a:solidFill>
                  <a:srgbClr val="000000"/>
                </a:solidFill>
                <a:latin typeface="Arial"/>
                <a:ea typeface="Arial"/>
                <a:cs typeface="Arial"/>
                <a:sym typeface="Arial"/>
              </a:rPr>
              <a:t>Tính phổ biến:</a:t>
            </a:r>
            <a:r>
              <a:rPr b="0" i="0" lang="vi" sz="2300" u="none" cap="none" strike="noStrike">
                <a:solidFill>
                  <a:srgbClr val="000000"/>
                </a:solidFill>
                <a:latin typeface="Arial"/>
                <a:ea typeface="Arial"/>
                <a:cs typeface="Arial"/>
                <a:sym typeface="Arial"/>
              </a:rPr>
              <a:t> mọi nơi (tự nhiên, xã hội, tư duy)</a:t>
            </a:r>
            <a:endParaRPr b="0" i="0" sz="23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374650" lvl="1" marL="914400" marR="0" rtl="0" algn="l">
              <a:lnSpc>
                <a:spcPct val="150000"/>
              </a:lnSpc>
              <a:spcBef>
                <a:spcPts val="0"/>
              </a:spcBef>
              <a:spcAft>
                <a:spcPts val="0"/>
              </a:spcAft>
              <a:buClr>
                <a:srgbClr val="000000"/>
              </a:buClr>
              <a:buSzPts val="2300"/>
              <a:buFont typeface="Arial"/>
              <a:buChar char="➢"/>
            </a:pPr>
            <a:r>
              <a:rPr b="1" i="0" lang="vi" sz="2300" u="none" cap="none" strike="noStrike">
                <a:solidFill>
                  <a:srgbClr val="000000"/>
                </a:solidFill>
                <a:latin typeface="Arial"/>
                <a:ea typeface="Arial"/>
                <a:cs typeface="Arial"/>
                <a:sym typeface="Arial"/>
              </a:rPr>
              <a:t>Tính phong phú, đa dạng</a:t>
            </a:r>
            <a:endParaRPr b="1" i="0" sz="2300" u="sng" cap="none" strike="noStrike">
              <a:solidFill>
                <a:srgbClr val="0B5394"/>
              </a:solidFill>
              <a:latin typeface="Open Sans"/>
              <a:ea typeface="Open Sans"/>
              <a:cs typeface="Open Sans"/>
              <a:sym typeface="Open Sans"/>
            </a:endParaRPr>
          </a:p>
        </p:txBody>
      </p:sp>
      <p:pic>
        <p:nvPicPr>
          <p:cNvPr id="163" name="Google Shape;163;p11"/>
          <p:cNvPicPr preferRelativeResize="0"/>
          <p:nvPr/>
        </p:nvPicPr>
        <p:blipFill rotWithShape="1">
          <a:blip r:embed="rId3">
            <a:alphaModFix/>
          </a:blip>
          <a:srcRect b="0" l="0" r="0" t="0"/>
          <a:stretch/>
        </p:blipFill>
        <p:spPr>
          <a:xfrm>
            <a:off x="384725" y="2428100"/>
            <a:ext cx="3280736" cy="1673175"/>
          </a:xfrm>
          <a:prstGeom prst="rect">
            <a:avLst/>
          </a:prstGeom>
          <a:noFill/>
          <a:ln>
            <a:noFill/>
          </a:ln>
        </p:spPr>
      </p:pic>
      <p:pic>
        <p:nvPicPr>
          <p:cNvPr id="164" name="Google Shape;164;p11"/>
          <p:cNvPicPr preferRelativeResize="0"/>
          <p:nvPr/>
        </p:nvPicPr>
        <p:blipFill rotWithShape="1">
          <a:blip r:embed="rId4">
            <a:alphaModFix/>
          </a:blip>
          <a:srcRect b="0" l="0" r="0" t="0"/>
          <a:stretch/>
        </p:blipFill>
        <p:spPr>
          <a:xfrm>
            <a:off x="3898975" y="2428100"/>
            <a:ext cx="2642550" cy="1673175"/>
          </a:xfrm>
          <a:prstGeom prst="rect">
            <a:avLst/>
          </a:prstGeom>
          <a:noFill/>
          <a:ln>
            <a:noFill/>
          </a:ln>
        </p:spPr>
      </p:pic>
      <p:pic>
        <p:nvPicPr>
          <p:cNvPr id="165" name="Google Shape;165;p11"/>
          <p:cNvPicPr preferRelativeResize="0"/>
          <p:nvPr/>
        </p:nvPicPr>
        <p:blipFill rotWithShape="1">
          <a:blip r:embed="rId5">
            <a:alphaModFix/>
          </a:blip>
          <a:srcRect b="0" l="0" r="0" t="0"/>
          <a:stretch/>
        </p:blipFill>
        <p:spPr>
          <a:xfrm>
            <a:off x="6410000" y="2428100"/>
            <a:ext cx="2581591" cy="1673175"/>
          </a:xfrm>
          <a:prstGeom prst="rect">
            <a:avLst/>
          </a:prstGeom>
          <a:noFill/>
          <a:ln>
            <a:noFill/>
          </a:ln>
        </p:spPr>
      </p:pic>
      <p:sp>
        <p:nvSpPr>
          <p:cNvPr id="166" name="Google Shape;166;p11"/>
          <p:cNvSpPr txBox="1"/>
          <p:nvPr/>
        </p:nvSpPr>
        <p:spPr>
          <a:xfrm>
            <a:off x="431850" y="2428100"/>
            <a:ext cx="141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vi" sz="2000" u="none" cap="none" strike="noStrike">
                <a:solidFill>
                  <a:srgbClr val="000000"/>
                </a:solidFill>
                <a:latin typeface="Open Sans"/>
                <a:ea typeface="Open Sans"/>
                <a:cs typeface="Open Sans"/>
                <a:sym typeface="Open Sans"/>
              </a:rPr>
              <a:t>Tự nhiên</a:t>
            </a:r>
            <a:endParaRPr b="1" i="0" sz="2000" u="none" cap="none" strike="noStrike">
              <a:solidFill>
                <a:srgbClr val="000000"/>
              </a:solidFill>
              <a:latin typeface="Open Sans"/>
              <a:ea typeface="Open Sans"/>
              <a:cs typeface="Open Sans"/>
              <a:sym typeface="Open Sans"/>
            </a:endParaRPr>
          </a:p>
        </p:txBody>
      </p:sp>
      <p:sp>
        <p:nvSpPr>
          <p:cNvPr id="167" name="Google Shape;167;p11"/>
          <p:cNvSpPr txBox="1"/>
          <p:nvPr/>
        </p:nvSpPr>
        <p:spPr>
          <a:xfrm>
            <a:off x="5966975" y="2428100"/>
            <a:ext cx="141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vi" sz="2000" u="none" cap="none" strike="noStrike">
                <a:solidFill>
                  <a:schemeClr val="lt1"/>
                </a:solidFill>
                <a:latin typeface="Open Sans"/>
                <a:ea typeface="Open Sans"/>
                <a:cs typeface="Open Sans"/>
                <a:sym typeface="Open Sans"/>
              </a:rPr>
              <a:t>Xã hội</a:t>
            </a:r>
            <a:endParaRPr b="1" i="0" sz="2000" u="none" cap="none" strike="noStrike">
              <a:solidFill>
                <a:schemeClr val="lt1"/>
              </a:solidFill>
              <a:latin typeface="Open Sans"/>
              <a:ea typeface="Open Sans"/>
              <a:cs typeface="Open Sans"/>
              <a:sym typeface="Open Sans"/>
            </a:endParaRPr>
          </a:p>
        </p:txBody>
      </p:sp>
      <p:sp>
        <p:nvSpPr>
          <p:cNvPr id="168" name="Google Shape;168;p11"/>
          <p:cNvSpPr txBox="1"/>
          <p:nvPr/>
        </p:nvSpPr>
        <p:spPr>
          <a:xfrm>
            <a:off x="644025" y="4960725"/>
            <a:ext cx="7919700" cy="1803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2300"/>
              <a:buFont typeface="Arial"/>
              <a:buNone/>
            </a:pPr>
            <a:r>
              <a:rPr b="1" i="0" lang="vi" sz="2300" u="none" cap="none" strike="noStrike">
                <a:solidFill>
                  <a:srgbClr val="000000"/>
                </a:solidFill>
                <a:latin typeface="Arial"/>
                <a:ea typeface="Arial"/>
                <a:cs typeface="Arial"/>
                <a:sym typeface="Arial"/>
              </a:rPr>
              <a:t>Ví dụ: </a:t>
            </a:r>
            <a:r>
              <a:rPr b="0" i="0" lang="vi" sz="2100" u="none" cap="none" strike="noStrike">
                <a:solidFill>
                  <a:srgbClr val="000000"/>
                </a:solidFill>
                <a:latin typeface="Arial"/>
                <a:ea typeface="Arial"/>
                <a:cs typeface="Arial"/>
                <a:sym typeface="Arial"/>
              </a:rPr>
              <a:t>Ngày nay trẻ em phát triển nhanh hơn cả về thể chất lẫn trí tuệ so với trẻ em ở thế hệ trước.</a:t>
            </a:r>
            <a:r>
              <a:rPr b="0" i="0" lang="vi" sz="2300" u="none" cap="none" strike="noStrike">
                <a:solidFill>
                  <a:srgbClr val="000000"/>
                </a:solidFill>
                <a:latin typeface="Arial"/>
                <a:ea typeface="Arial"/>
                <a:cs typeface="Arial"/>
                <a:sym typeface="Arial"/>
              </a:rPr>
              <a:t> </a:t>
            </a:r>
            <a:endParaRPr b="1" i="1" sz="2000" u="none" cap="none" strike="noStrike">
              <a:solidFill>
                <a:srgbClr val="000000"/>
              </a:solidFill>
              <a:latin typeface="Arial"/>
              <a:ea typeface="Arial"/>
              <a:cs typeface="Arial"/>
              <a:sym typeface="Arial"/>
            </a:endParaRPr>
          </a:p>
          <a:p>
            <a:pPr indent="0" lvl="0" marL="0" marR="0" rtl="0" algn="l">
              <a:lnSpc>
                <a:spcPct val="115000"/>
              </a:lnSpc>
              <a:spcBef>
                <a:spcPts val="600"/>
              </a:spcBef>
              <a:spcAft>
                <a:spcPts val="0"/>
              </a:spcAft>
              <a:buClr>
                <a:srgbClr val="000000"/>
              </a:buClr>
              <a:buSzPts val="2200"/>
              <a:buFont typeface="Arial"/>
              <a:buNone/>
            </a:pPr>
            <a:r>
              <a:t/>
            </a:r>
            <a:endParaRPr b="1" i="1"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169" name="Google Shape;169;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idx="4294967295" type="title"/>
          </p:nvPr>
        </p:nvSpPr>
        <p:spPr>
          <a:xfrm>
            <a:off x="384725"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Nguyên lý về sự phát triển</a:t>
            </a:r>
            <a:endParaRPr b="0" sz="2600">
              <a:solidFill>
                <a:srgbClr val="0B5394"/>
              </a:solidFill>
              <a:latin typeface="Open Sans SemiBold"/>
              <a:ea typeface="Open Sans SemiBold"/>
              <a:cs typeface="Open Sans SemiBold"/>
              <a:sym typeface="Open Sans SemiBold"/>
            </a:endParaRPr>
          </a:p>
        </p:txBody>
      </p:sp>
      <p:cxnSp>
        <p:nvCxnSpPr>
          <p:cNvPr id="175" name="Google Shape;175;p12"/>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176" name="Google Shape;176;p12"/>
          <p:cNvSpPr txBox="1"/>
          <p:nvPr/>
        </p:nvSpPr>
        <p:spPr>
          <a:xfrm>
            <a:off x="431850" y="1155225"/>
            <a:ext cx="7750200" cy="50178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rgbClr val="0B5394"/>
              </a:buClr>
              <a:buSzPts val="2300"/>
              <a:buFont typeface="Open Sans SemiBold"/>
              <a:buChar char="❖"/>
            </a:pPr>
            <a:r>
              <a:rPr b="0" i="0" lang="vi" sz="2300" u="sng" cap="none" strike="noStrike">
                <a:solidFill>
                  <a:srgbClr val="0B5394"/>
                </a:solidFill>
                <a:latin typeface="Open Sans SemiBold"/>
                <a:ea typeface="Open Sans SemiBold"/>
                <a:cs typeface="Open Sans SemiBold"/>
                <a:sym typeface="Open Sans SemiBold"/>
              </a:rPr>
              <a:t>Tính chất</a:t>
            </a:r>
            <a:endParaRPr b="0" i="0" sz="2300" u="none" cap="none" strike="noStrike">
              <a:solidFill>
                <a:srgbClr val="000000"/>
              </a:solidFill>
              <a:latin typeface="Arial"/>
              <a:ea typeface="Arial"/>
              <a:cs typeface="Arial"/>
              <a:sym typeface="Arial"/>
            </a:endParaRPr>
          </a:p>
          <a:p>
            <a:pPr indent="-374650" lvl="1" marL="914400" marR="0" rtl="0" algn="l">
              <a:lnSpc>
                <a:spcPct val="150000"/>
              </a:lnSpc>
              <a:spcBef>
                <a:spcPts val="0"/>
              </a:spcBef>
              <a:spcAft>
                <a:spcPts val="0"/>
              </a:spcAft>
              <a:buClr>
                <a:srgbClr val="000000"/>
              </a:buClr>
              <a:buSzPts val="2300"/>
              <a:buFont typeface="Arial"/>
              <a:buChar char="➢"/>
            </a:pPr>
            <a:r>
              <a:rPr b="1" i="0" lang="vi" sz="2300" u="none" cap="none" strike="noStrike">
                <a:solidFill>
                  <a:srgbClr val="000000"/>
                </a:solidFill>
                <a:latin typeface="Arial"/>
                <a:ea typeface="Arial"/>
                <a:cs typeface="Arial"/>
                <a:sym typeface="Arial"/>
              </a:rPr>
              <a:t>Tính kế thừa</a:t>
            </a:r>
            <a:endParaRPr b="1" i="0" sz="2300" u="none" cap="none" strike="noStrike">
              <a:solidFill>
                <a:srgbClr val="000000"/>
              </a:solidFill>
              <a:latin typeface="Arial"/>
              <a:ea typeface="Arial"/>
              <a:cs typeface="Arial"/>
              <a:sym typeface="Arial"/>
            </a:endParaRPr>
          </a:p>
          <a:p>
            <a:pPr indent="0" lvl="0" marL="914400" marR="0" rtl="0" algn="l">
              <a:lnSpc>
                <a:spcPct val="15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914400" marR="0" rtl="0" algn="l">
              <a:lnSpc>
                <a:spcPct val="15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374650" lvl="1" marL="914400" marR="0" rtl="0" algn="l">
              <a:lnSpc>
                <a:spcPct val="150000"/>
              </a:lnSpc>
              <a:spcBef>
                <a:spcPts val="0"/>
              </a:spcBef>
              <a:spcAft>
                <a:spcPts val="0"/>
              </a:spcAft>
              <a:buClr>
                <a:srgbClr val="000000"/>
              </a:buClr>
              <a:buSzPts val="2300"/>
              <a:buFont typeface="Arial"/>
              <a:buChar char="➢"/>
            </a:pPr>
            <a:r>
              <a:rPr b="1" i="0" lang="vi" sz="2300" u="none" cap="none" strike="noStrike">
                <a:solidFill>
                  <a:srgbClr val="000000"/>
                </a:solidFill>
                <a:latin typeface="Arial"/>
                <a:ea typeface="Arial"/>
                <a:cs typeface="Arial"/>
                <a:sym typeface="Arial"/>
              </a:rPr>
              <a:t>Tính khách quan:</a:t>
            </a:r>
            <a:r>
              <a:rPr b="0" i="0" lang="vi" sz="2300" u="none" cap="none" strike="noStrike">
                <a:solidFill>
                  <a:srgbClr val="000000"/>
                </a:solidFill>
                <a:latin typeface="Arial"/>
                <a:ea typeface="Arial"/>
                <a:cs typeface="Arial"/>
                <a:sym typeface="Arial"/>
              </a:rPr>
              <a:t> sự vật hiện tượng phát triển một cách khách quan, </a:t>
            </a:r>
            <a:r>
              <a:rPr b="0" i="1" lang="vi" sz="2300" u="none" cap="none" strike="noStrike">
                <a:solidFill>
                  <a:srgbClr val="FF0000"/>
                </a:solidFill>
                <a:latin typeface="Arial"/>
                <a:ea typeface="Arial"/>
                <a:cs typeface="Arial"/>
                <a:sym typeface="Arial"/>
              </a:rPr>
              <a:t>độc lập với ý thức</a:t>
            </a:r>
            <a:r>
              <a:rPr b="0" i="0" lang="vi" sz="2300" u="none" cap="none" strike="noStrike">
                <a:solidFill>
                  <a:srgbClr val="000000"/>
                </a:solidFill>
                <a:latin typeface="Arial"/>
                <a:ea typeface="Arial"/>
                <a:cs typeface="Arial"/>
                <a:sym typeface="Arial"/>
              </a:rPr>
              <a:t> </a:t>
            </a:r>
            <a:r>
              <a:rPr b="0" i="1" lang="vi" sz="2300" u="none" cap="none" strike="noStrike">
                <a:solidFill>
                  <a:srgbClr val="FF0000"/>
                </a:solidFill>
                <a:latin typeface="Arial"/>
                <a:ea typeface="Arial"/>
                <a:cs typeface="Arial"/>
                <a:sym typeface="Arial"/>
              </a:rPr>
              <a:t>của con người</a:t>
            </a:r>
            <a:r>
              <a:rPr b="0" i="0" lang="vi" sz="2300" u="none" cap="none" strike="noStrike">
                <a:solidFill>
                  <a:srgbClr val="000000"/>
                </a:solidFill>
                <a:latin typeface="Arial"/>
                <a:ea typeface="Arial"/>
                <a:cs typeface="Arial"/>
                <a:sym typeface="Arial"/>
              </a:rPr>
              <a:t>. </a:t>
            </a:r>
            <a:endParaRPr b="0" i="0" sz="2300" u="none" cap="none" strike="noStrike">
              <a:solidFill>
                <a:srgbClr val="000000"/>
              </a:solidFill>
              <a:latin typeface="Arial"/>
              <a:ea typeface="Arial"/>
              <a:cs typeface="Arial"/>
              <a:sym typeface="Arial"/>
            </a:endParaRPr>
          </a:p>
          <a:p>
            <a:pPr indent="0" lvl="0" marL="91440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300"/>
              <a:buFont typeface="Arial"/>
              <a:buNone/>
            </a:pPr>
            <a:r>
              <a:t/>
            </a:r>
            <a:endParaRPr b="0" i="0" sz="2300" u="sng" cap="none" strike="noStrike">
              <a:solidFill>
                <a:srgbClr val="0B5394"/>
              </a:solidFill>
              <a:latin typeface="Open Sans SemiBold"/>
              <a:ea typeface="Open Sans SemiBold"/>
              <a:cs typeface="Open Sans SemiBold"/>
              <a:sym typeface="Open Sans SemiBold"/>
            </a:endParaRPr>
          </a:p>
        </p:txBody>
      </p:sp>
      <p:cxnSp>
        <p:nvCxnSpPr>
          <p:cNvPr id="177" name="Google Shape;177;p12"/>
          <p:cNvCxnSpPr/>
          <p:nvPr/>
        </p:nvCxnSpPr>
        <p:spPr>
          <a:xfrm flipH="1">
            <a:off x="1114025" y="2019100"/>
            <a:ext cx="6979800" cy="1409700"/>
          </a:xfrm>
          <a:prstGeom prst="straightConnector1">
            <a:avLst/>
          </a:prstGeom>
          <a:noFill/>
          <a:ln cap="flat" cmpd="sng" w="28575">
            <a:solidFill>
              <a:srgbClr val="FF0000"/>
            </a:solidFill>
            <a:prstDash val="solid"/>
            <a:round/>
            <a:headEnd len="med" w="med" type="stealth"/>
            <a:tailEnd len="sm" w="sm" type="none"/>
          </a:ln>
        </p:spPr>
      </p:cxnSp>
      <p:sp>
        <p:nvSpPr>
          <p:cNvPr id="178" name="Google Shape;178;p12"/>
          <p:cNvSpPr/>
          <p:nvPr/>
        </p:nvSpPr>
        <p:spPr>
          <a:xfrm>
            <a:off x="835500" y="3150500"/>
            <a:ext cx="974700" cy="382800"/>
          </a:xfrm>
          <a:prstGeom prst="rect">
            <a:avLst/>
          </a:prstGeom>
          <a:solidFill>
            <a:schemeClr val="lt1"/>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vi" sz="2200" u="none" cap="none" strike="noStrike">
                <a:solidFill>
                  <a:srgbClr val="000000"/>
                </a:solidFill>
                <a:latin typeface="Arial"/>
                <a:ea typeface="Arial"/>
                <a:cs typeface="Arial"/>
                <a:sym typeface="Arial"/>
              </a:rPr>
              <a:t>CSNT</a:t>
            </a:r>
            <a:endParaRPr b="0" i="0" sz="2200" u="none" cap="none" strike="noStrike">
              <a:solidFill>
                <a:srgbClr val="000000"/>
              </a:solidFill>
              <a:latin typeface="Arial"/>
              <a:ea typeface="Arial"/>
              <a:cs typeface="Arial"/>
              <a:sym typeface="Arial"/>
            </a:endParaRPr>
          </a:p>
        </p:txBody>
      </p:sp>
      <p:sp>
        <p:nvSpPr>
          <p:cNvPr id="179" name="Google Shape;179;p12"/>
          <p:cNvSpPr/>
          <p:nvPr/>
        </p:nvSpPr>
        <p:spPr>
          <a:xfrm>
            <a:off x="2328150" y="2767700"/>
            <a:ext cx="974700" cy="382800"/>
          </a:xfrm>
          <a:prstGeom prst="rect">
            <a:avLst/>
          </a:prstGeom>
          <a:solidFill>
            <a:schemeClr val="lt1"/>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vi" sz="2200" u="none" cap="none" strike="noStrike">
                <a:solidFill>
                  <a:srgbClr val="000000"/>
                </a:solidFill>
                <a:latin typeface="Arial"/>
                <a:ea typeface="Arial"/>
                <a:cs typeface="Arial"/>
                <a:sym typeface="Arial"/>
              </a:rPr>
              <a:t>CHNL</a:t>
            </a:r>
            <a:endParaRPr b="0" i="0" sz="2200" u="none" cap="none" strike="noStrike">
              <a:solidFill>
                <a:srgbClr val="000000"/>
              </a:solidFill>
              <a:latin typeface="Arial"/>
              <a:ea typeface="Arial"/>
              <a:cs typeface="Arial"/>
              <a:sym typeface="Arial"/>
            </a:endParaRPr>
          </a:p>
        </p:txBody>
      </p:sp>
      <p:sp>
        <p:nvSpPr>
          <p:cNvPr id="180" name="Google Shape;180;p12"/>
          <p:cNvSpPr/>
          <p:nvPr/>
        </p:nvSpPr>
        <p:spPr>
          <a:xfrm>
            <a:off x="3630725" y="2384900"/>
            <a:ext cx="974700" cy="382800"/>
          </a:xfrm>
          <a:prstGeom prst="rect">
            <a:avLst/>
          </a:prstGeom>
          <a:solidFill>
            <a:schemeClr val="lt1"/>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vi" sz="2200" u="none" cap="none" strike="noStrike">
                <a:solidFill>
                  <a:srgbClr val="000000"/>
                </a:solidFill>
                <a:latin typeface="Arial"/>
                <a:ea typeface="Arial"/>
                <a:cs typeface="Arial"/>
                <a:sym typeface="Arial"/>
              </a:rPr>
              <a:t>PK</a:t>
            </a:r>
            <a:endParaRPr b="0" i="0" sz="2200" u="none" cap="none" strike="noStrike">
              <a:solidFill>
                <a:srgbClr val="000000"/>
              </a:solidFill>
              <a:latin typeface="Arial"/>
              <a:ea typeface="Arial"/>
              <a:cs typeface="Arial"/>
              <a:sym typeface="Arial"/>
            </a:endParaRPr>
          </a:p>
        </p:txBody>
      </p:sp>
      <p:sp>
        <p:nvSpPr>
          <p:cNvPr id="181" name="Google Shape;181;p12"/>
          <p:cNvSpPr/>
          <p:nvPr/>
        </p:nvSpPr>
        <p:spPr>
          <a:xfrm>
            <a:off x="4984838" y="2123550"/>
            <a:ext cx="974700" cy="382800"/>
          </a:xfrm>
          <a:prstGeom prst="rect">
            <a:avLst/>
          </a:prstGeom>
          <a:solidFill>
            <a:schemeClr val="lt1"/>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vi" sz="2200" u="none" cap="none" strike="noStrike">
                <a:solidFill>
                  <a:srgbClr val="000000"/>
                </a:solidFill>
                <a:latin typeface="Arial"/>
                <a:ea typeface="Arial"/>
                <a:cs typeface="Arial"/>
                <a:sym typeface="Arial"/>
              </a:rPr>
              <a:t>TBCN</a:t>
            </a:r>
            <a:endParaRPr b="0" i="0" sz="2200" u="none" cap="none" strike="noStrike">
              <a:solidFill>
                <a:srgbClr val="000000"/>
              </a:solidFill>
              <a:latin typeface="Arial"/>
              <a:ea typeface="Arial"/>
              <a:cs typeface="Arial"/>
              <a:sym typeface="Arial"/>
            </a:endParaRPr>
          </a:p>
        </p:txBody>
      </p:sp>
      <p:sp>
        <p:nvSpPr>
          <p:cNvPr id="182" name="Google Shape;182;p12"/>
          <p:cNvSpPr/>
          <p:nvPr/>
        </p:nvSpPr>
        <p:spPr>
          <a:xfrm>
            <a:off x="6338950" y="1810375"/>
            <a:ext cx="974700" cy="382800"/>
          </a:xfrm>
          <a:prstGeom prst="rect">
            <a:avLst/>
          </a:prstGeom>
          <a:solidFill>
            <a:schemeClr val="lt1"/>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vi" sz="2200" u="none" cap="none" strike="noStrike">
                <a:solidFill>
                  <a:srgbClr val="000000"/>
                </a:solidFill>
                <a:latin typeface="Arial"/>
                <a:ea typeface="Arial"/>
                <a:cs typeface="Arial"/>
                <a:sym typeface="Arial"/>
              </a:rPr>
              <a:t>XHCN</a:t>
            </a:r>
            <a:endParaRPr b="0" i="0" sz="2200" u="none" cap="none" strike="noStrike">
              <a:solidFill>
                <a:srgbClr val="000000"/>
              </a:solidFill>
              <a:latin typeface="Arial"/>
              <a:ea typeface="Arial"/>
              <a:cs typeface="Arial"/>
              <a:sym typeface="Arial"/>
            </a:endParaRPr>
          </a:p>
        </p:txBody>
      </p:sp>
      <p:sp>
        <p:nvSpPr>
          <p:cNvPr id="183" name="Google Shape;183;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3"/>
          <p:cNvSpPr txBox="1"/>
          <p:nvPr>
            <p:ph idx="4294967295" type="title"/>
          </p:nvPr>
        </p:nvSpPr>
        <p:spPr>
          <a:xfrm>
            <a:off x="384725"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Nguyên lý về sự phát triển</a:t>
            </a:r>
            <a:endParaRPr b="0" sz="2600">
              <a:solidFill>
                <a:srgbClr val="0B5394"/>
              </a:solidFill>
              <a:latin typeface="Open Sans SemiBold"/>
              <a:ea typeface="Open Sans SemiBold"/>
              <a:cs typeface="Open Sans SemiBold"/>
              <a:sym typeface="Open Sans SemiBold"/>
            </a:endParaRPr>
          </a:p>
        </p:txBody>
      </p:sp>
      <p:cxnSp>
        <p:nvCxnSpPr>
          <p:cNvPr id="189" name="Google Shape;189;p13"/>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190" name="Google Shape;190;p13"/>
          <p:cNvSpPr txBox="1"/>
          <p:nvPr/>
        </p:nvSpPr>
        <p:spPr>
          <a:xfrm>
            <a:off x="431850" y="1155225"/>
            <a:ext cx="7750200" cy="46485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rgbClr val="0B5394"/>
              </a:buClr>
              <a:buSzPts val="2300"/>
              <a:buFont typeface="Open Sans SemiBold"/>
              <a:buChar char="❖"/>
            </a:pPr>
            <a:r>
              <a:rPr b="0" i="0" lang="vi" sz="2300" u="sng" cap="none" strike="noStrike">
                <a:solidFill>
                  <a:srgbClr val="0B5394"/>
                </a:solidFill>
                <a:latin typeface="Open Sans SemiBold"/>
                <a:ea typeface="Open Sans SemiBold"/>
                <a:cs typeface="Open Sans SemiBold"/>
                <a:sym typeface="Open Sans SemiBold"/>
              </a:rPr>
              <a:t>Ý nghĩa</a:t>
            </a:r>
            <a:endParaRPr b="0" i="0" sz="2300" u="sng" cap="none" strike="noStrike">
              <a:solidFill>
                <a:srgbClr val="0B5394"/>
              </a:solidFill>
              <a:latin typeface="Open Sans SemiBold"/>
              <a:ea typeface="Open Sans SemiBold"/>
              <a:cs typeface="Open Sans SemiBold"/>
              <a:sym typeface="Open Sans SemiBold"/>
            </a:endParaRPr>
          </a:p>
          <a:p>
            <a:pPr indent="0" lvl="0" marL="0" marR="0" rtl="0" algn="l">
              <a:lnSpc>
                <a:spcPct val="150000"/>
              </a:lnSpc>
              <a:spcBef>
                <a:spcPts val="0"/>
              </a:spcBef>
              <a:spcAft>
                <a:spcPts val="0"/>
              </a:spcAft>
              <a:buClr>
                <a:srgbClr val="000000"/>
              </a:buClr>
              <a:buSzPts val="1000"/>
              <a:buFont typeface="Arial"/>
              <a:buNone/>
            </a:pPr>
            <a:r>
              <a:t/>
            </a:r>
            <a:endParaRPr b="0" i="0" sz="1000" u="sng" cap="none" strike="noStrike">
              <a:solidFill>
                <a:srgbClr val="0B5394"/>
              </a:solidFill>
              <a:latin typeface="Open Sans SemiBold"/>
              <a:ea typeface="Open Sans SemiBold"/>
              <a:cs typeface="Open Sans SemiBold"/>
              <a:sym typeface="Open Sans SemiBold"/>
            </a:endParaRPr>
          </a:p>
          <a:p>
            <a:pPr indent="-374650" lvl="1" marL="914400" marR="0" rtl="0" algn="l">
              <a:lnSpc>
                <a:spcPct val="150000"/>
              </a:lnSpc>
              <a:spcBef>
                <a:spcPts val="0"/>
              </a:spcBef>
              <a:spcAft>
                <a:spcPts val="0"/>
              </a:spcAft>
              <a:buClr>
                <a:srgbClr val="000000"/>
              </a:buClr>
              <a:buSzPts val="2300"/>
              <a:buFont typeface="Arial"/>
              <a:buChar char="➢"/>
            </a:pPr>
            <a:r>
              <a:rPr b="1" i="0" lang="vi" sz="2300" u="none" cap="none" strike="noStrike">
                <a:solidFill>
                  <a:srgbClr val="000000"/>
                </a:solidFill>
                <a:latin typeface="Arial"/>
                <a:ea typeface="Arial"/>
                <a:cs typeface="Arial"/>
                <a:sym typeface="Arial"/>
              </a:rPr>
              <a:t>Quan điểm phát triển</a:t>
            </a:r>
            <a:endParaRPr b="1" i="0" sz="2300" u="none" cap="none" strike="noStrike">
              <a:solidFill>
                <a:srgbClr val="000000"/>
              </a:solidFill>
              <a:latin typeface="Arial"/>
              <a:ea typeface="Arial"/>
              <a:cs typeface="Arial"/>
              <a:sym typeface="Arial"/>
            </a:endParaRPr>
          </a:p>
          <a:p>
            <a:pPr indent="0" lvl="0" marL="91440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374650" lvl="1" marL="914400" marR="0" rtl="0" algn="l">
              <a:lnSpc>
                <a:spcPct val="150000"/>
              </a:lnSpc>
              <a:spcBef>
                <a:spcPts val="0"/>
              </a:spcBef>
              <a:spcAft>
                <a:spcPts val="0"/>
              </a:spcAft>
              <a:buClr>
                <a:srgbClr val="000000"/>
              </a:buClr>
              <a:buSzPts val="2300"/>
              <a:buFont typeface="Arial"/>
              <a:buChar char="➢"/>
            </a:pPr>
            <a:r>
              <a:rPr b="0" i="0" lang="vi" sz="2300" u="none" cap="none" strike="noStrike">
                <a:solidFill>
                  <a:srgbClr val="000000"/>
                </a:solidFill>
                <a:latin typeface="Arial"/>
                <a:ea typeface="Arial"/>
                <a:cs typeface="Arial"/>
                <a:sym typeface="Arial"/>
              </a:rPr>
              <a:t>Khắc phục tư tưởng bảo thủ, trì trệ, định kiến</a:t>
            </a:r>
            <a:endParaRPr b="0" i="0" sz="2300" u="none" cap="none" strike="noStrike">
              <a:solidFill>
                <a:srgbClr val="000000"/>
              </a:solidFill>
              <a:latin typeface="Arial"/>
              <a:ea typeface="Arial"/>
              <a:cs typeface="Arial"/>
              <a:sym typeface="Arial"/>
            </a:endParaRPr>
          </a:p>
          <a:p>
            <a:pPr indent="0" lvl="0" marL="91440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374650" lvl="1" marL="914400" marR="0" rtl="0" algn="l">
              <a:lnSpc>
                <a:spcPct val="150000"/>
              </a:lnSpc>
              <a:spcBef>
                <a:spcPts val="0"/>
              </a:spcBef>
              <a:spcAft>
                <a:spcPts val="0"/>
              </a:spcAft>
              <a:buClr>
                <a:srgbClr val="000000"/>
              </a:buClr>
              <a:buSzPts val="2300"/>
              <a:buFont typeface="Arial"/>
              <a:buChar char="➢"/>
            </a:pPr>
            <a:r>
              <a:rPr b="0" i="0" lang="vi" sz="2300" u="none" cap="none" strike="noStrike">
                <a:solidFill>
                  <a:srgbClr val="000000"/>
                </a:solidFill>
                <a:latin typeface="Arial"/>
                <a:ea typeface="Arial"/>
                <a:cs typeface="Arial"/>
                <a:sym typeface="Arial"/>
              </a:rPr>
              <a:t>Nhìn nhận sự vật theo con đường biện chứng, bao hàm mâu thuẫn</a:t>
            </a:r>
            <a:endParaRPr b="0" i="0" sz="2300" u="none" cap="none" strike="noStrike">
              <a:solidFill>
                <a:srgbClr val="000000"/>
              </a:solidFill>
              <a:latin typeface="Arial"/>
              <a:ea typeface="Arial"/>
              <a:cs typeface="Arial"/>
              <a:sym typeface="Arial"/>
            </a:endParaRPr>
          </a:p>
          <a:p>
            <a:pPr indent="0" lvl="0" marL="91440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374650" lvl="1" marL="914400" marR="0" rtl="0" algn="l">
              <a:lnSpc>
                <a:spcPct val="150000"/>
              </a:lnSpc>
              <a:spcBef>
                <a:spcPts val="0"/>
              </a:spcBef>
              <a:spcAft>
                <a:spcPts val="0"/>
              </a:spcAft>
              <a:buClr>
                <a:srgbClr val="000000"/>
              </a:buClr>
              <a:buSzPts val="2300"/>
              <a:buFont typeface="Arial"/>
              <a:buChar char="➢"/>
            </a:pPr>
            <a:r>
              <a:rPr b="1" i="0" lang="vi" sz="2300" u="none" cap="none" strike="noStrike">
                <a:solidFill>
                  <a:srgbClr val="000000"/>
                </a:solidFill>
                <a:latin typeface="Arial"/>
                <a:ea typeface="Arial"/>
                <a:cs typeface="Arial"/>
                <a:sym typeface="Arial"/>
              </a:rPr>
              <a:t>Quan điểm lịch sử, cụ thể:</a:t>
            </a:r>
            <a:r>
              <a:rPr b="0" i="0" lang="vi" sz="2300" u="none" cap="none" strike="noStrike">
                <a:solidFill>
                  <a:srgbClr val="000000"/>
                </a:solidFill>
                <a:latin typeface="Arial"/>
                <a:ea typeface="Arial"/>
                <a:cs typeface="Arial"/>
                <a:sym typeface="Arial"/>
              </a:rPr>
              <a:t> giải quyết vấn đề phù hợp với thực tiễn</a:t>
            </a:r>
            <a:endParaRPr b="0" i="0" sz="2300" u="sng" cap="none" strike="noStrike">
              <a:solidFill>
                <a:srgbClr val="0B5394"/>
              </a:solidFill>
              <a:latin typeface="Open Sans SemiBold"/>
              <a:ea typeface="Open Sans SemiBold"/>
              <a:cs typeface="Open Sans SemiBold"/>
              <a:sym typeface="Open Sans SemiBold"/>
            </a:endParaRPr>
          </a:p>
        </p:txBody>
      </p:sp>
      <p:sp>
        <p:nvSpPr>
          <p:cNvPr id="191" name="Google Shape;191;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idx="4294967295" type="title"/>
          </p:nvPr>
        </p:nvSpPr>
        <p:spPr>
          <a:xfrm>
            <a:off x="384725"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2. Nguyên tắc phương pháp luận cơ bản của phép BCDV</a:t>
            </a:r>
            <a:endParaRPr b="0" sz="2600">
              <a:solidFill>
                <a:srgbClr val="0B5394"/>
              </a:solidFill>
              <a:latin typeface="Open Sans SemiBold"/>
              <a:ea typeface="Open Sans SemiBold"/>
              <a:cs typeface="Open Sans SemiBold"/>
              <a:sym typeface="Open Sans SemiBold"/>
            </a:endParaRPr>
          </a:p>
          <a:p>
            <a:pPr indent="0" lvl="0" marL="0" rtl="0" algn="l">
              <a:lnSpc>
                <a:spcPct val="100000"/>
              </a:lnSpc>
              <a:spcBef>
                <a:spcPts val="0"/>
              </a:spcBef>
              <a:spcAft>
                <a:spcPts val="0"/>
              </a:spcAft>
              <a:buSzPts val="3600"/>
              <a:buNone/>
            </a:pPr>
            <a:r>
              <a:t/>
            </a:r>
            <a:endParaRPr b="0" sz="2600">
              <a:solidFill>
                <a:srgbClr val="0B5394"/>
              </a:solidFill>
              <a:latin typeface="Open Sans SemiBold"/>
              <a:ea typeface="Open Sans SemiBold"/>
              <a:cs typeface="Open Sans SemiBold"/>
              <a:sym typeface="Open Sans SemiBold"/>
            </a:endParaRPr>
          </a:p>
        </p:txBody>
      </p:sp>
      <p:cxnSp>
        <p:nvCxnSpPr>
          <p:cNvPr id="197" name="Google Shape;197;p14"/>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198" name="Google Shape;198;p14"/>
          <p:cNvSpPr txBox="1"/>
          <p:nvPr/>
        </p:nvSpPr>
        <p:spPr>
          <a:xfrm>
            <a:off x="674400" y="1660025"/>
            <a:ext cx="268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99" name="Google Shape;199;p14"/>
          <p:cNvSpPr txBox="1"/>
          <p:nvPr/>
        </p:nvSpPr>
        <p:spPr>
          <a:xfrm>
            <a:off x="674400" y="1325225"/>
            <a:ext cx="5291400" cy="16008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rgbClr val="0B5394"/>
              </a:buClr>
              <a:buSzPts val="2300"/>
              <a:buFont typeface="Open Sans SemiBold"/>
              <a:buChar char="●"/>
            </a:pPr>
            <a:r>
              <a:rPr b="0" i="0" lang="vi" sz="2300" u="none" cap="none" strike="noStrike">
                <a:solidFill>
                  <a:srgbClr val="0B5394"/>
                </a:solidFill>
                <a:latin typeface="Open Sans SemiBold"/>
                <a:ea typeface="Open Sans SemiBold"/>
                <a:cs typeface="Open Sans SemiBold"/>
                <a:sym typeface="Open Sans SemiBold"/>
              </a:rPr>
              <a:t>Nguyên tắc toàn diện</a:t>
            </a:r>
            <a:endParaRPr b="0" i="0" sz="2300" u="none" cap="none" strike="noStrike">
              <a:solidFill>
                <a:srgbClr val="0B5394"/>
              </a:solidFill>
              <a:latin typeface="Open Sans SemiBold"/>
              <a:ea typeface="Open Sans SemiBold"/>
              <a:cs typeface="Open Sans SemiBold"/>
              <a:sym typeface="Open Sans SemiBold"/>
            </a:endParaRPr>
          </a:p>
          <a:p>
            <a:pPr indent="-374650" lvl="0" marL="457200" marR="0" rtl="0" algn="l">
              <a:lnSpc>
                <a:spcPct val="150000"/>
              </a:lnSpc>
              <a:spcBef>
                <a:spcPts val="0"/>
              </a:spcBef>
              <a:spcAft>
                <a:spcPts val="0"/>
              </a:spcAft>
              <a:buClr>
                <a:srgbClr val="0B5394"/>
              </a:buClr>
              <a:buSzPts val="2300"/>
              <a:buFont typeface="Open Sans"/>
              <a:buChar char="●"/>
            </a:pPr>
            <a:r>
              <a:rPr b="1" i="0" lang="vi" sz="2300" u="none" cap="none" strike="noStrike">
                <a:solidFill>
                  <a:srgbClr val="0B5394"/>
                </a:solidFill>
                <a:latin typeface="Open Sans"/>
                <a:ea typeface="Open Sans"/>
                <a:cs typeface="Open Sans"/>
                <a:sym typeface="Open Sans"/>
              </a:rPr>
              <a:t>Nguyên tắc phát triển</a:t>
            </a:r>
            <a:endParaRPr b="1" i="0" sz="2300" u="none" cap="none" strike="noStrike">
              <a:solidFill>
                <a:srgbClr val="0B5394"/>
              </a:solidFill>
              <a:latin typeface="Open Sans"/>
              <a:ea typeface="Open Sans"/>
              <a:cs typeface="Open Sans"/>
              <a:sym typeface="Open Sans"/>
            </a:endParaRPr>
          </a:p>
          <a:p>
            <a:pPr indent="-374650" lvl="0" marL="457200" marR="0" rtl="0" algn="l">
              <a:lnSpc>
                <a:spcPct val="150000"/>
              </a:lnSpc>
              <a:spcBef>
                <a:spcPts val="0"/>
              </a:spcBef>
              <a:spcAft>
                <a:spcPts val="0"/>
              </a:spcAft>
              <a:buClr>
                <a:srgbClr val="0B5394"/>
              </a:buClr>
              <a:buSzPts val="2300"/>
              <a:buFont typeface="Open Sans SemiBold"/>
              <a:buChar char="●"/>
            </a:pPr>
            <a:r>
              <a:rPr b="0" i="0" lang="vi" sz="2300" u="none" cap="none" strike="noStrike">
                <a:solidFill>
                  <a:srgbClr val="0B5394"/>
                </a:solidFill>
                <a:latin typeface="Open Sans SemiBold"/>
                <a:ea typeface="Open Sans SemiBold"/>
                <a:cs typeface="Open Sans SemiBold"/>
                <a:sym typeface="Open Sans SemiBold"/>
              </a:rPr>
              <a:t>Nguyên tắc lịch sử cụ thể</a:t>
            </a:r>
            <a:endParaRPr b="0" i="0" sz="2300" u="none" cap="none" strike="noStrike">
              <a:solidFill>
                <a:srgbClr val="0B5394"/>
              </a:solidFill>
              <a:latin typeface="Open Sans SemiBold"/>
              <a:ea typeface="Open Sans SemiBold"/>
              <a:cs typeface="Open Sans SemiBold"/>
              <a:sym typeface="Open Sans SemiBold"/>
            </a:endParaRPr>
          </a:p>
        </p:txBody>
      </p:sp>
      <p:sp>
        <p:nvSpPr>
          <p:cNvPr id="200" name="Google Shape;200;p1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idx="4294967295" type="title"/>
          </p:nvPr>
        </p:nvSpPr>
        <p:spPr>
          <a:xfrm>
            <a:off x="497288"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3. Nội dung nguyên tắc phát triển</a:t>
            </a:r>
            <a:endParaRPr b="0" sz="2600">
              <a:solidFill>
                <a:srgbClr val="0B5394"/>
              </a:solidFill>
              <a:latin typeface="Open Sans SemiBold"/>
              <a:ea typeface="Open Sans SemiBold"/>
              <a:cs typeface="Open Sans SemiBold"/>
              <a:sym typeface="Open Sans SemiBold"/>
            </a:endParaRPr>
          </a:p>
        </p:txBody>
      </p:sp>
      <p:cxnSp>
        <p:nvCxnSpPr>
          <p:cNvPr id="206" name="Google Shape;206;p15"/>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207" name="Google Shape;207;p15"/>
          <p:cNvSpPr txBox="1"/>
          <p:nvPr/>
        </p:nvSpPr>
        <p:spPr>
          <a:xfrm>
            <a:off x="939150" y="1179400"/>
            <a:ext cx="7251000" cy="465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08" name="Google Shape;208;p15"/>
          <p:cNvSpPr txBox="1"/>
          <p:nvPr/>
        </p:nvSpPr>
        <p:spPr>
          <a:xfrm>
            <a:off x="431850" y="1231425"/>
            <a:ext cx="7750200" cy="39711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rgbClr val="0B5394"/>
              </a:buClr>
              <a:buSzPts val="2300"/>
              <a:buFont typeface="Open Sans SemiBold"/>
              <a:buChar char="❖"/>
            </a:pPr>
            <a:r>
              <a:rPr b="0" i="0" lang="vi" sz="2300" u="sng" cap="none" strike="noStrike">
                <a:solidFill>
                  <a:srgbClr val="0B5394"/>
                </a:solidFill>
                <a:latin typeface="Open Sans SemiBold"/>
                <a:ea typeface="Open Sans SemiBold"/>
                <a:cs typeface="Open Sans SemiBold"/>
                <a:sym typeface="Open Sans SemiBold"/>
              </a:rPr>
              <a:t>Cơ sở lý luận:</a:t>
            </a:r>
            <a:r>
              <a:rPr b="0" i="0" lang="vi" sz="2300" u="none" cap="none" strike="noStrike">
                <a:solidFill>
                  <a:srgbClr val="0B5394"/>
                </a:solidFill>
                <a:latin typeface="Open Sans SemiBold"/>
                <a:ea typeface="Open Sans SemiBold"/>
                <a:cs typeface="Open Sans SemiBold"/>
                <a:sym typeface="Open Sans SemiBold"/>
              </a:rPr>
              <a:t> </a:t>
            </a:r>
            <a:r>
              <a:rPr b="0" i="1" lang="vi" sz="2300" u="none" cap="none" strike="noStrike">
                <a:solidFill>
                  <a:srgbClr val="FF0000"/>
                </a:solidFill>
                <a:highlight>
                  <a:srgbClr val="FFFFFF"/>
                </a:highlight>
                <a:latin typeface="Arial"/>
                <a:ea typeface="Arial"/>
                <a:cs typeface="Arial"/>
                <a:sym typeface="Arial"/>
              </a:rPr>
              <a:t>Nguyên lý về sự phát triển</a:t>
            </a:r>
            <a:r>
              <a:rPr b="0" i="0" lang="vi" sz="2300" u="none" cap="none" strike="noStrike">
                <a:solidFill>
                  <a:srgbClr val="000000"/>
                </a:solidFill>
                <a:highlight>
                  <a:srgbClr val="FFFFFF"/>
                </a:highlight>
                <a:latin typeface="Arial"/>
                <a:ea typeface="Arial"/>
                <a:cs typeface="Arial"/>
                <a:sym typeface="Arial"/>
              </a:rPr>
              <a:t> của phép biện chứng duy vật:</a:t>
            </a:r>
            <a:endParaRPr b="0" i="0" sz="2300" u="none" cap="none" strike="noStrike">
              <a:solidFill>
                <a:srgbClr val="000000"/>
              </a:solidFill>
              <a:highlight>
                <a:srgbClr val="FFFFFF"/>
              </a:highlight>
              <a:latin typeface="Arial"/>
              <a:ea typeface="Arial"/>
              <a:cs typeface="Arial"/>
              <a:sym typeface="Arial"/>
            </a:endParaRPr>
          </a:p>
          <a:p>
            <a:pPr indent="-368300" lvl="1" marL="914400" marR="0" rtl="0" algn="l">
              <a:lnSpc>
                <a:spcPct val="100000"/>
              </a:lnSpc>
              <a:spcBef>
                <a:spcPts val="0"/>
              </a:spcBef>
              <a:spcAft>
                <a:spcPts val="0"/>
              </a:spcAft>
              <a:buClr>
                <a:srgbClr val="000000"/>
              </a:buClr>
              <a:buSzPts val="2200"/>
              <a:buFont typeface="Arial"/>
              <a:buChar char="➢"/>
            </a:pPr>
            <a:r>
              <a:rPr b="0" i="0" lang="vi" sz="2200" u="none" cap="none" strike="noStrike">
                <a:solidFill>
                  <a:srgbClr val="000000"/>
                </a:solidFill>
                <a:highlight>
                  <a:srgbClr val="FFFFFF"/>
                </a:highlight>
                <a:latin typeface="Arial"/>
                <a:ea typeface="Arial"/>
                <a:cs typeface="Arial"/>
                <a:sym typeface="Arial"/>
              </a:rPr>
              <a:t>Phát triển là </a:t>
            </a:r>
            <a:r>
              <a:rPr b="0" i="1" lang="vi" sz="2200" u="none" cap="none" strike="noStrike">
                <a:solidFill>
                  <a:srgbClr val="FF0000"/>
                </a:solidFill>
                <a:highlight>
                  <a:srgbClr val="FFFFFF"/>
                </a:highlight>
                <a:latin typeface="Arial"/>
                <a:ea typeface="Arial"/>
                <a:cs typeface="Arial"/>
                <a:sym typeface="Arial"/>
              </a:rPr>
              <a:t>sự vận động tiến lên</a:t>
            </a:r>
            <a:r>
              <a:rPr b="0" i="0" lang="vi" sz="2200" u="none" cap="none" strike="noStrike">
                <a:solidFill>
                  <a:srgbClr val="000000"/>
                </a:solidFill>
                <a:highlight>
                  <a:srgbClr val="FFFFFF"/>
                </a:highlight>
                <a:latin typeface="Arial"/>
                <a:ea typeface="Arial"/>
                <a:cs typeface="Arial"/>
                <a:sym typeface="Arial"/>
              </a:rPr>
              <a:t> </a:t>
            </a:r>
            <a:endParaRPr b="0" i="0" sz="2200" u="none" cap="none" strike="noStrike">
              <a:solidFill>
                <a:srgbClr val="000000"/>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2200"/>
              <a:buFont typeface="Arial"/>
              <a:buNone/>
            </a:pPr>
            <a:r>
              <a:rPr b="0" i="0" lang="vi" sz="2200" u="none" cap="none" strike="noStrike">
                <a:solidFill>
                  <a:srgbClr val="000000"/>
                </a:solidFill>
                <a:highlight>
                  <a:srgbClr val="FFFFFF"/>
                </a:highlight>
                <a:latin typeface="Arial"/>
                <a:ea typeface="Arial"/>
                <a:cs typeface="Arial"/>
                <a:sym typeface="Arial"/>
              </a:rPr>
              <a:t> 	Thấp        =&gt; cao</a:t>
            </a:r>
            <a:endParaRPr b="0" i="0" sz="2200" u="none" cap="none" strike="noStrike">
              <a:solidFill>
                <a:srgbClr val="000000"/>
              </a:solidFill>
              <a:highlight>
                <a:srgbClr val="FFFFFF"/>
              </a:highlight>
              <a:latin typeface="Arial"/>
              <a:ea typeface="Arial"/>
              <a:cs typeface="Arial"/>
              <a:sym typeface="Arial"/>
            </a:endParaRPr>
          </a:p>
          <a:p>
            <a:pPr indent="0" lvl="0" marL="914400" marR="0" rtl="0" algn="l">
              <a:lnSpc>
                <a:spcPct val="100000"/>
              </a:lnSpc>
              <a:spcBef>
                <a:spcPts val="0"/>
              </a:spcBef>
              <a:spcAft>
                <a:spcPts val="0"/>
              </a:spcAft>
              <a:buClr>
                <a:srgbClr val="000000"/>
              </a:buClr>
              <a:buSzPts val="2200"/>
              <a:buFont typeface="Arial"/>
              <a:buNone/>
            </a:pPr>
            <a:r>
              <a:rPr b="0" i="0" lang="vi" sz="2200" u="none" cap="none" strike="noStrike">
                <a:solidFill>
                  <a:srgbClr val="000000"/>
                </a:solidFill>
                <a:highlight>
                  <a:srgbClr val="FFFFFF"/>
                </a:highlight>
                <a:latin typeface="Arial"/>
                <a:ea typeface="Arial"/>
                <a:cs typeface="Arial"/>
                <a:sym typeface="Arial"/>
              </a:rPr>
              <a:t>Đơn giản =&gt; Phức tạp</a:t>
            </a:r>
            <a:endParaRPr b="0" i="0" sz="2200" u="none" cap="none" strike="noStrike">
              <a:solidFill>
                <a:srgbClr val="000000"/>
              </a:solidFill>
              <a:highlight>
                <a:srgbClr val="FFFFFF"/>
              </a:highlight>
              <a:latin typeface="Arial"/>
              <a:ea typeface="Arial"/>
              <a:cs typeface="Arial"/>
              <a:sym typeface="Arial"/>
            </a:endParaRPr>
          </a:p>
          <a:p>
            <a:pPr indent="0" lvl="0" marL="914400" marR="0" rtl="0" algn="l">
              <a:lnSpc>
                <a:spcPct val="100000"/>
              </a:lnSpc>
              <a:spcBef>
                <a:spcPts val="0"/>
              </a:spcBef>
              <a:spcAft>
                <a:spcPts val="0"/>
              </a:spcAft>
              <a:buClr>
                <a:srgbClr val="000000"/>
              </a:buClr>
              <a:buSzPts val="2200"/>
              <a:buFont typeface="Arial"/>
              <a:buNone/>
            </a:pPr>
            <a:r>
              <a:rPr b="0" i="0" lang="vi" sz="2200" u="none" cap="none" strike="noStrike">
                <a:solidFill>
                  <a:srgbClr val="000000"/>
                </a:solidFill>
                <a:highlight>
                  <a:srgbClr val="FFFFFF"/>
                </a:highlight>
                <a:latin typeface="Arial"/>
                <a:ea typeface="Arial"/>
                <a:cs typeface="Arial"/>
                <a:sym typeface="Arial"/>
              </a:rPr>
              <a:t>Kém        =&gt; Hoàn thiện</a:t>
            </a:r>
            <a:endParaRPr b="0" i="0" sz="2200" u="none" cap="none" strike="noStrike">
              <a:solidFill>
                <a:srgbClr val="000000"/>
              </a:solidFill>
              <a:highlight>
                <a:srgbClr val="FFFFFF"/>
              </a:highlight>
              <a:latin typeface="Arial"/>
              <a:ea typeface="Arial"/>
              <a:cs typeface="Arial"/>
              <a:sym typeface="Arial"/>
            </a:endParaRPr>
          </a:p>
          <a:p>
            <a:pPr indent="0" lvl="0" marL="91440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highlight>
                <a:srgbClr val="FFFFFF"/>
              </a:highlight>
              <a:latin typeface="Arial"/>
              <a:ea typeface="Arial"/>
              <a:cs typeface="Arial"/>
              <a:sym typeface="Arial"/>
            </a:endParaRPr>
          </a:p>
          <a:p>
            <a:pPr indent="-368300" lvl="1" marL="914400" marR="0" rtl="0" algn="l">
              <a:lnSpc>
                <a:spcPct val="100000"/>
              </a:lnSpc>
              <a:spcBef>
                <a:spcPts val="0"/>
              </a:spcBef>
              <a:spcAft>
                <a:spcPts val="0"/>
              </a:spcAft>
              <a:buClr>
                <a:srgbClr val="000000"/>
              </a:buClr>
              <a:buSzPts val="2200"/>
              <a:buFont typeface="Arial"/>
              <a:buChar char="➢"/>
            </a:pPr>
            <a:r>
              <a:rPr b="0" i="0" lang="vi" sz="2200" u="none" cap="none" strike="noStrike">
                <a:solidFill>
                  <a:srgbClr val="000000"/>
                </a:solidFill>
                <a:highlight>
                  <a:srgbClr val="FFFFFF"/>
                </a:highlight>
                <a:latin typeface="Arial"/>
                <a:ea typeface="Arial"/>
                <a:cs typeface="Arial"/>
                <a:sym typeface="Arial"/>
              </a:rPr>
              <a:t>Phát triển là một trường hợp đặc biệt của sự vận động</a:t>
            </a:r>
            <a:endParaRPr b="0" i="0" sz="2200" u="none" cap="none" strike="noStrike">
              <a:solidFill>
                <a:srgbClr val="000000"/>
              </a:solidFill>
              <a:highlight>
                <a:srgbClr val="FFFFFF"/>
              </a:highlight>
              <a:latin typeface="Arial"/>
              <a:ea typeface="Arial"/>
              <a:cs typeface="Arial"/>
              <a:sym typeface="Arial"/>
            </a:endParaRPr>
          </a:p>
          <a:p>
            <a:pPr indent="0" lvl="0" marL="457200" marR="0" rtl="0" algn="l">
              <a:lnSpc>
                <a:spcPct val="150000"/>
              </a:lnSpc>
              <a:spcBef>
                <a:spcPts val="0"/>
              </a:spcBef>
              <a:spcAft>
                <a:spcPts val="0"/>
              </a:spcAft>
              <a:buClr>
                <a:srgbClr val="000000"/>
              </a:buClr>
              <a:buSzPts val="2300"/>
              <a:buFont typeface="Arial"/>
              <a:buNone/>
            </a:pPr>
            <a:r>
              <a:t/>
            </a:r>
            <a:endParaRPr b="0" i="0" sz="2300" u="none" cap="none" strike="noStrike">
              <a:solidFill>
                <a:srgbClr val="000000"/>
              </a:solidFill>
              <a:highlight>
                <a:srgbClr val="FFFFFF"/>
              </a:highlight>
              <a:latin typeface="Arial"/>
              <a:ea typeface="Arial"/>
              <a:cs typeface="Arial"/>
              <a:sym typeface="Arial"/>
            </a:endParaRPr>
          </a:p>
        </p:txBody>
      </p:sp>
      <p:pic>
        <p:nvPicPr>
          <p:cNvPr id="209" name="Google Shape;209;p15"/>
          <p:cNvPicPr preferRelativeResize="0"/>
          <p:nvPr/>
        </p:nvPicPr>
        <p:blipFill rotWithShape="1">
          <a:blip r:embed="rId3">
            <a:alphaModFix/>
          </a:blip>
          <a:srcRect b="0" l="0" r="0" t="0"/>
          <a:stretch/>
        </p:blipFill>
        <p:spPr>
          <a:xfrm>
            <a:off x="1115413" y="5071163"/>
            <a:ext cx="6821675" cy="1494975"/>
          </a:xfrm>
          <a:prstGeom prst="rect">
            <a:avLst/>
          </a:prstGeom>
          <a:noFill/>
          <a:ln>
            <a:noFill/>
          </a:ln>
        </p:spPr>
      </p:pic>
      <p:sp>
        <p:nvSpPr>
          <p:cNvPr id="210" name="Google Shape;210;p1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idx="4294967295" type="title"/>
          </p:nvPr>
        </p:nvSpPr>
        <p:spPr>
          <a:xfrm>
            <a:off x="497288"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3. Nội dung nguyên tắc phát triển</a:t>
            </a:r>
            <a:endParaRPr b="0" sz="2600">
              <a:solidFill>
                <a:srgbClr val="0B5394"/>
              </a:solidFill>
              <a:latin typeface="Open Sans SemiBold"/>
              <a:ea typeface="Open Sans SemiBold"/>
              <a:cs typeface="Open Sans SemiBold"/>
              <a:sym typeface="Open Sans SemiBold"/>
            </a:endParaRPr>
          </a:p>
        </p:txBody>
      </p:sp>
      <p:cxnSp>
        <p:nvCxnSpPr>
          <p:cNvPr id="216" name="Google Shape;216;p16"/>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217" name="Google Shape;217;p16"/>
          <p:cNvSpPr txBox="1"/>
          <p:nvPr/>
        </p:nvSpPr>
        <p:spPr>
          <a:xfrm>
            <a:off x="939150" y="1179400"/>
            <a:ext cx="725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18" name="Google Shape;218;p16"/>
          <p:cNvSpPr txBox="1"/>
          <p:nvPr/>
        </p:nvSpPr>
        <p:spPr>
          <a:xfrm>
            <a:off x="737625" y="1479600"/>
            <a:ext cx="7533900" cy="34788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00000"/>
              </a:lnSpc>
              <a:spcBef>
                <a:spcPts val="0"/>
              </a:spcBef>
              <a:spcAft>
                <a:spcPts val="0"/>
              </a:spcAft>
              <a:buClr>
                <a:srgbClr val="000000"/>
              </a:buClr>
              <a:buSzPts val="2300"/>
              <a:buFont typeface="Arial"/>
              <a:buChar char="❖"/>
            </a:pPr>
            <a:r>
              <a:rPr b="0" i="0" lang="vi" sz="2300" u="none" cap="none" strike="noStrike">
                <a:solidFill>
                  <a:srgbClr val="000000"/>
                </a:solidFill>
                <a:highlight>
                  <a:srgbClr val="FFFFFF"/>
                </a:highlight>
                <a:latin typeface="Arial"/>
                <a:ea typeface="Arial"/>
                <a:cs typeface="Arial"/>
                <a:sym typeface="Arial"/>
              </a:rPr>
              <a:t>Để nhận thức được sự tự vận động, phát triển sự vật, hiện tượng cần:</a:t>
            </a:r>
            <a:endParaRPr b="0" i="0" sz="23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374650" lvl="1" marL="914400" marR="0" rtl="0" algn="l">
              <a:lnSpc>
                <a:spcPct val="100000"/>
              </a:lnSpc>
              <a:spcBef>
                <a:spcPts val="0"/>
              </a:spcBef>
              <a:spcAft>
                <a:spcPts val="0"/>
              </a:spcAft>
              <a:buClr>
                <a:srgbClr val="000000"/>
              </a:buClr>
              <a:buSzPts val="2300"/>
              <a:buFont typeface="Arial"/>
              <a:buChar char="➢"/>
            </a:pPr>
            <a:r>
              <a:rPr b="0" i="0" lang="vi" sz="2300" u="none" cap="none" strike="noStrike">
                <a:solidFill>
                  <a:srgbClr val="000000"/>
                </a:solidFill>
                <a:highlight>
                  <a:srgbClr val="FFFFFF"/>
                </a:highlight>
                <a:latin typeface="Arial"/>
                <a:ea typeface="Arial"/>
                <a:cs typeface="Arial"/>
                <a:sym typeface="Arial"/>
              </a:rPr>
              <a:t>Thấy được </a:t>
            </a:r>
            <a:r>
              <a:rPr b="0" i="1" lang="vi" sz="2300" u="none" cap="none" strike="noStrike">
                <a:solidFill>
                  <a:srgbClr val="FF0000"/>
                </a:solidFill>
                <a:highlight>
                  <a:srgbClr val="FFFFFF"/>
                </a:highlight>
                <a:latin typeface="Arial"/>
                <a:ea typeface="Arial"/>
                <a:cs typeface="Arial"/>
                <a:sym typeface="Arial"/>
              </a:rPr>
              <a:t>sự thống nhất </a:t>
            </a:r>
            <a:r>
              <a:rPr b="0" i="0" lang="vi" sz="2300" u="none" cap="none" strike="noStrike">
                <a:solidFill>
                  <a:srgbClr val="000000"/>
                </a:solidFill>
                <a:highlight>
                  <a:srgbClr val="FFFFFF"/>
                </a:highlight>
                <a:latin typeface="Arial"/>
                <a:ea typeface="Arial"/>
                <a:cs typeface="Arial"/>
                <a:sym typeface="Arial"/>
              </a:rPr>
              <a:t>giữa: sự </a:t>
            </a:r>
            <a:r>
              <a:rPr b="0" i="1" lang="vi" sz="2300" u="none" cap="none" strike="noStrike">
                <a:solidFill>
                  <a:srgbClr val="FF0000"/>
                </a:solidFill>
                <a:highlight>
                  <a:srgbClr val="FFFFFF"/>
                </a:highlight>
                <a:latin typeface="Arial"/>
                <a:ea typeface="Arial"/>
                <a:cs typeface="Arial"/>
                <a:sym typeface="Arial"/>
              </a:rPr>
              <a:t>biến đổi về lượng</a:t>
            </a:r>
            <a:r>
              <a:rPr b="0" i="0" lang="vi" sz="2300" u="none" cap="none" strike="noStrike">
                <a:solidFill>
                  <a:srgbClr val="000000"/>
                </a:solidFill>
                <a:highlight>
                  <a:srgbClr val="FFFFFF"/>
                </a:highlight>
                <a:latin typeface="Arial"/>
                <a:ea typeface="Arial"/>
                <a:cs typeface="Arial"/>
                <a:sym typeface="Arial"/>
              </a:rPr>
              <a:t> và sự </a:t>
            </a:r>
            <a:r>
              <a:rPr b="0" i="1" lang="vi" sz="2300" u="none" cap="none" strike="noStrike">
                <a:solidFill>
                  <a:srgbClr val="FF0000"/>
                </a:solidFill>
                <a:highlight>
                  <a:srgbClr val="FFFFFF"/>
                </a:highlight>
                <a:latin typeface="Arial"/>
                <a:ea typeface="Arial"/>
                <a:cs typeface="Arial"/>
                <a:sym typeface="Arial"/>
              </a:rPr>
              <a:t>biến đổi về chất</a:t>
            </a:r>
            <a:r>
              <a:rPr b="0" i="1" lang="vi" sz="2300" u="none" cap="none" strike="noStrike">
                <a:solidFill>
                  <a:srgbClr val="000000"/>
                </a:solidFill>
                <a:highlight>
                  <a:srgbClr val="FFFFFF"/>
                </a:highlight>
                <a:latin typeface="Arial"/>
                <a:ea typeface="Arial"/>
                <a:cs typeface="Arial"/>
                <a:sym typeface="Arial"/>
              </a:rPr>
              <a:t> </a:t>
            </a:r>
            <a:r>
              <a:rPr b="0" i="0" lang="vi" sz="2300" u="none" cap="none" strike="noStrike">
                <a:solidFill>
                  <a:srgbClr val="000000"/>
                </a:solidFill>
                <a:highlight>
                  <a:srgbClr val="FFFFFF"/>
                </a:highlight>
                <a:latin typeface="Arial"/>
                <a:ea typeface="Arial"/>
                <a:cs typeface="Arial"/>
                <a:sym typeface="Arial"/>
              </a:rPr>
              <a:t>trong quá trình phát triển</a:t>
            </a:r>
            <a:endParaRPr b="0" i="0" sz="23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374650" lvl="1" marL="914400" marR="0" rtl="0" algn="l">
              <a:lnSpc>
                <a:spcPct val="100000"/>
              </a:lnSpc>
              <a:spcBef>
                <a:spcPts val="0"/>
              </a:spcBef>
              <a:spcAft>
                <a:spcPts val="0"/>
              </a:spcAft>
              <a:buClr>
                <a:srgbClr val="000000"/>
              </a:buClr>
              <a:buSzPts val="2300"/>
              <a:buFont typeface="Arial"/>
              <a:buChar char="➢"/>
            </a:pPr>
            <a:r>
              <a:rPr b="0" i="0" lang="vi" sz="2300" u="none" cap="none" strike="noStrike">
                <a:solidFill>
                  <a:srgbClr val="000000"/>
                </a:solidFill>
                <a:highlight>
                  <a:srgbClr val="FFFFFF"/>
                </a:highlight>
                <a:latin typeface="Arial"/>
                <a:ea typeface="Arial"/>
                <a:cs typeface="Arial"/>
                <a:sym typeface="Arial"/>
              </a:rPr>
              <a:t>Chỉ ra được </a:t>
            </a:r>
            <a:r>
              <a:rPr b="0" i="1" lang="vi" sz="2300" u="none" cap="none" strike="noStrike">
                <a:solidFill>
                  <a:srgbClr val="FF0000"/>
                </a:solidFill>
                <a:highlight>
                  <a:srgbClr val="FFFFFF"/>
                </a:highlight>
                <a:latin typeface="Arial"/>
                <a:ea typeface="Arial"/>
                <a:cs typeface="Arial"/>
                <a:sym typeface="Arial"/>
              </a:rPr>
              <a:t>nguồn gốc và động lực</a:t>
            </a:r>
            <a:r>
              <a:rPr b="0" i="0" lang="vi" sz="2300" u="none" cap="none" strike="noStrike">
                <a:solidFill>
                  <a:srgbClr val="000000"/>
                </a:solidFill>
                <a:highlight>
                  <a:srgbClr val="FFFFFF"/>
                </a:highlight>
                <a:latin typeface="Arial"/>
                <a:ea typeface="Arial"/>
                <a:cs typeface="Arial"/>
                <a:sym typeface="Arial"/>
              </a:rPr>
              <a:t> bên trong</a:t>
            </a:r>
            <a:endParaRPr b="0" i="0" sz="23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374650" lvl="1" marL="914400" marR="0" rtl="0" algn="l">
              <a:lnSpc>
                <a:spcPct val="100000"/>
              </a:lnSpc>
              <a:spcBef>
                <a:spcPts val="0"/>
              </a:spcBef>
              <a:spcAft>
                <a:spcPts val="0"/>
              </a:spcAft>
              <a:buClr>
                <a:srgbClr val="000000"/>
              </a:buClr>
              <a:buSzPts val="2300"/>
              <a:buFont typeface="Arial"/>
              <a:buChar char="➢"/>
            </a:pPr>
            <a:r>
              <a:rPr b="0" i="0" lang="vi" sz="2300" u="none" cap="none" strike="noStrike">
                <a:solidFill>
                  <a:srgbClr val="000000"/>
                </a:solidFill>
                <a:highlight>
                  <a:srgbClr val="FFFFFF"/>
                </a:highlight>
                <a:latin typeface="Arial"/>
                <a:ea typeface="Arial"/>
                <a:cs typeface="Arial"/>
                <a:sym typeface="Arial"/>
              </a:rPr>
              <a:t>Xác định xu hướng phát triển của sự vật, hiện tượng do </a:t>
            </a:r>
            <a:r>
              <a:rPr b="0" i="1" lang="vi" sz="2300" u="none" cap="none" strike="noStrike">
                <a:solidFill>
                  <a:srgbClr val="FF0000"/>
                </a:solidFill>
                <a:highlight>
                  <a:srgbClr val="FFFFFF"/>
                </a:highlight>
                <a:latin typeface="Arial"/>
                <a:ea typeface="Arial"/>
                <a:cs typeface="Arial"/>
                <a:sym typeface="Arial"/>
              </a:rPr>
              <a:t>sự phủ định biện chứng</a:t>
            </a:r>
            <a:r>
              <a:rPr b="0" i="0" lang="vi" sz="2300" u="none" cap="none" strike="noStrike">
                <a:solidFill>
                  <a:srgbClr val="000000"/>
                </a:solidFill>
                <a:highlight>
                  <a:srgbClr val="FFFFFF"/>
                </a:highlight>
                <a:latin typeface="Arial"/>
                <a:ea typeface="Arial"/>
                <a:cs typeface="Arial"/>
                <a:sym typeface="Arial"/>
              </a:rPr>
              <a:t> quy định</a:t>
            </a:r>
            <a:endParaRPr b="0" i="0" sz="2300" u="none" cap="none" strike="noStrike">
              <a:solidFill>
                <a:srgbClr val="000000"/>
              </a:solidFill>
              <a:highlight>
                <a:srgbClr val="FFFFFF"/>
              </a:highlight>
              <a:latin typeface="Arial"/>
              <a:ea typeface="Arial"/>
              <a:cs typeface="Arial"/>
              <a:sym typeface="Arial"/>
            </a:endParaRPr>
          </a:p>
        </p:txBody>
      </p:sp>
      <p:sp>
        <p:nvSpPr>
          <p:cNvPr id="219" name="Google Shape;219;p1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ph idx="4294967295" type="title"/>
          </p:nvPr>
        </p:nvSpPr>
        <p:spPr>
          <a:xfrm>
            <a:off x="497288"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3. Nội dung nguyên tắc phát triển</a:t>
            </a:r>
            <a:endParaRPr b="0" sz="2600">
              <a:solidFill>
                <a:srgbClr val="0B5394"/>
              </a:solidFill>
              <a:latin typeface="Open Sans SemiBold"/>
              <a:ea typeface="Open Sans SemiBold"/>
              <a:cs typeface="Open Sans SemiBold"/>
              <a:sym typeface="Open Sans SemiBold"/>
            </a:endParaRPr>
          </a:p>
        </p:txBody>
      </p:sp>
      <p:cxnSp>
        <p:nvCxnSpPr>
          <p:cNvPr id="225" name="Google Shape;225;p17"/>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226" name="Google Shape;226;p17"/>
          <p:cNvSpPr txBox="1"/>
          <p:nvPr/>
        </p:nvSpPr>
        <p:spPr>
          <a:xfrm>
            <a:off x="939150" y="1179400"/>
            <a:ext cx="725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27" name="Google Shape;227;p17"/>
          <p:cNvSpPr txBox="1"/>
          <p:nvPr/>
        </p:nvSpPr>
        <p:spPr>
          <a:xfrm>
            <a:off x="431850" y="1307625"/>
            <a:ext cx="8236500" cy="44100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rgbClr val="0B5394"/>
              </a:buClr>
              <a:buSzPts val="2300"/>
              <a:buFont typeface="Open Sans SemiBold"/>
              <a:buChar char="❖"/>
            </a:pPr>
            <a:r>
              <a:rPr b="0" i="0" lang="vi" sz="2300" u="none" cap="none" strike="noStrike">
                <a:solidFill>
                  <a:srgbClr val="0B5394"/>
                </a:solidFill>
                <a:latin typeface="Open Sans SemiBold"/>
                <a:ea typeface="Open Sans SemiBold"/>
                <a:cs typeface="Open Sans SemiBold"/>
                <a:sym typeface="Open Sans SemiBold"/>
              </a:rPr>
              <a:t>Nguyên tắc phát triển yêu cầu:</a:t>
            </a:r>
            <a:endParaRPr b="0" i="0" sz="2300" u="none" cap="none" strike="noStrike">
              <a:solidFill>
                <a:srgbClr val="0B5394"/>
              </a:solidFill>
              <a:latin typeface="Open Sans SemiBold"/>
              <a:ea typeface="Open Sans SemiBold"/>
              <a:cs typeface="Open Sans SemiBold"/>
              <a:sym typeface="Open Sans SemiBold"/>
            </a:endParaRPr>
          </a:p>
          <a:p>
            <a:pPr indent="-374650" lvl="1" marL="914400" marR="0" rtl="0" algn="l">
              <a:lnSpc>
                <a:spcPct val="100000"/>
              </a:lnSpc>
              <a:spcBef>
                <a:spcPts val="0"/>
              </a:spcBef>
              <a:spcAft>
                <a:spcPts val="0"/>
              </a:spcAft>
              <a:buClr>
                <a:srgbClr val="000000"/>
              </a:buClr>
              <a:buSzPts val="2300"/>
              <a:buFont typeface="Arial"/>
              <a:buChar char="➢"/>
            </a:pPr>
            <a:r>
              <a:rPr b="0" i="0" lang="vi" sz="2300" u="none" cap="none" strike="noStrike">
                <a:solidFill>
                  <a:srgbClr val="000000"/>
                </a:solidFill>
                <a:highlight>
                  <a:schemeClr val="lt1"/>
                </a:highlight>
                <a:latin typeface="Arial"/>
                <a:ea typeface="Arial"/>
                <a:cs typeface="Arial"/>
                <a:sym typeface="Arial"/>
              </a:rPr>
              <a:t>Khi xem xét sự vật, hiện tượng phải </a:t>
            </a:r>
            <a:r>
              <a:rPr b="0" i="1" lang="vi" sz="2300" u="none" cap="none" strike="noStrike">
                <a:solidFill>
                  <a:srgbClr val="FF0000"/>
                </a:solidFill>
                <a:highlight>
                  <a:schemeClr val="lt1"/>
                </a:highlight>
                <a:latin typeface="Arial"/>
                <a:ea typeface="Arial"/>
                <a:cs typeface="Arial"/>
                <a:sym typeface="Arial"/>
              </a:rPr>
              <a:t>đặt nó trong trạng thái vận động, biến đổi</a:t>
            </a:r>
            <a:r>
              <a:rPr b="0" i="0" lang="vi" sz="2300" u="none" cap="none" strike="noStrike">
                <a:solidFill>
                  <a:srgbClr val="000000"/>
                </a:solidFill>
                <a:highlight>
                  <a:schemeClr val="lt1"/>
                </a:highlight>
                <a:latin typeface="Arial"/>
                <a:ea typeface="Arial"/>
                <a:cs typeface="Arial"/>
                <a:sym typeface="Arial"/>
              </a:rPr>
              <a:t> chuyển hóa</a:t>
            </a:r>
            <a:endParaRPr b="0" i="0" sz="2300" u="none" cap="none" strike="noStrike">
              <a:solidFill>
                <a:srgbClr val="000000"/>
              </a:solidFill>
              <a:highlight>
                <a:schemeClr val="lt1"/>
              </a:highlight>
              <a:latin typeface="Arial"/>
              <a:ea typeface="Arial"/>
              <a:cs typeface="Arial"/>
              <a:sym typeface="Arial"/>
            </a:endParaRPr>
          </a:p>
          <a:p>
            <a:pPr indent="-374650" lvl="2" marL="1371600" marR="0" rtl="0" algn="l">
              <a:lnSpc>
                <a:spcPct val="100000"/>
              </a:lnSpc>
              <a:spcBef>
                <a:spcPts val="0"/>
              </a:spcBef>
              <a:spcAft>
                <a:spcPts val="0"/>
              </a:spcAft>
              <a:buClr>
                <a:srgbClr val="000000"/>
              </a:buClr>
              <a:buSzPts val="2300"/>
              <a:buFont typeface="Arial"/>
              <a:buChar char="■"/>
            </a:pPr>
            <a:r>
              <a:rPr b="0" i="0" lang="vi" sz="2300" u="none" cap="none" strike="noStrike">
                <a:solidFill>
                  <a:srgbClr val="000000"/>
                </a:solidFill>
                <a:highlight>
                  <a:schemeClr val="lt1"/>
                </a:highlight>
                <a:latin typeface="Arial"/>
                <a:ea typeface="Arial"/>
                <a:cs typeface="Arial"/>
                <a:sym typeface="Arial"/>
              </a:rPr>
              <a:t>Phải </a:t>
            </a:r>
            <a:r>
              <a:rPr b="0" i="1" lang="vi" sz="2300" u="none" cap="none" strike="noStrike">
                <a:solidFill>
                  <a:srgbClr val="FF0000"/>
                </a:solidFill>
                <a:highlight>
                  <a:schemeClr val="lt1"/>
                </a:highlight>
                <a:latin typeface="Arial"/>
                <a:ea typeface="Arial"/>
                <a:cs typeface="Arial"/>
                <a:sym typeface="Arial"/>
              </a:rPr>
              <a:t>xem xét, phân tích</a:t>
            </a:r>
            <a:r>
              <a:rPr b="0" i="0" lang="vi" sz="2300" u="none" cap="none" strike="noStrike">
                <a:solidFill>
                  <a:srgbClr val="000000"/>
                </a:solidFill>
                <a:highlight>
                  <a:schemeClr val="lt1"/>
                </a:highlight>
                <a:latin typeface="Arial"/>
                <a:ea typeface="Arial"/>
                <a:cs typeface="Arial"/>
                <a:sym typeface="Arial"/>
              </a:rPr>
              <a:t> những biến đổi, khái quát </a:t>
            </a:r>
            <a:r>
              <a:rPr b="0" i="1" lang="vi" sz="2300" u="none" cap="none" strike="noStrike">
                <a:solidFill>
                  <a:srgbClr val="FF0000"/>
                </a:solidFill>
                <a:highlight>
                  <a:schemeClr val="lt1"/>
                </a:highlight>
                <a:latin typeface="Arial"/>
                <a:ea typeface="Arial"/>
                <a:cs typeface="Arial"/>
                <a:sym typeface="Arial"/>
              </a:rPr>
              <a:t>tìm ra quy tắc</a:t>
            </a:r>
            <a:r>
              <a:rPr b="0" i="0" lang="vi" sz="2300" u="none" cap="none" strike="noStrike">
                <a:solidFill>
                  <a:srgbClr val="000000"/>
                </a:solidFill>
                <a:highlight>
                  <a:schemeClr val="lt1"/>
                </a:highlight>
                <a:latin typeface="Arial"/>
                <a:ea typeface="Arial"/>
                <a:cs typeface="Arial"/>
                <a:sym typeface="Arial"/>
              </a:rPr>
              <a:t>, khuynh hướng phát triển tương lai</a:t>
            </a:r>
            <a:endParaRPr b="0" i="0" sz="2300" u="none" cap="none" strike="noStrike">
              <a:solidFill>
                <a:srgbClr val="000000"/>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highlight>
                <a:schemeClr val="lt1"/>
              </a:highlight>
              <a:latin typeface="Arial"/>
              <a:ea typeface="Arial"/>
              <a:cs typeface="Arial"/>
              <a:sym typeface="Arial"/>
            </a:endParaRPr>
          </a:p>
          <a:p>
            <a:pPr indent="-374650" lvl="1" marL="914400" marR="0" rtl="0" algn="l">
              <a:lnSpc>
                <a:spcPct val="100000"/>
              </a:lnSpc>
              <a:spcBef>
                <a:spcPts val="0"/>
              </a:spcBef>
              <a:spcAft>
                <a:spcPts val="0"/>
              </a:spcAft>
              <a:buClr>
                <a:srgbClr val="000000"/>
              </a:buClr>
              <a:buSzPts val="2300"/>
              <a:buFont typeface="Arial"/>
              <a:buChar char="➢"/>
            </a:pPr>
            <a:r>
              <a:rPr b="0" i="0" lang="vi" sz="2300" u="none" cap="none" strike="noStrike">
                <a:solidFill>
                  <a:srgbClr val="000000"/>
                </a:solidFill>
                <a:highlight>
                  <a:schemeClr val="lt1"/>
                </a:highlight>
                <a:latin typeface="Arial"/>
                <a:ea typeface="Arial"/>
                <a:cs typeface="Arial"/>
                <a:sym typeface="Arial"/>
              </a:rPr>
              <a:t>Để xem xét sự vật, hiện tượng:</a:t>
            </a:r>
            <a:endParaRPr b="0" i="0" sz="2300" u="none" cap="none" strike="noStrike">
              <a:solidFill>
                <a:srgbClr val="000000"/>
              </a:solidFill>
              <a:highlight>
                <a:schemeClr val="lt1"/>
              </a:highlight>
              <a:latin typeface="Arial"/>
              <a:ea typeface="Arial"/>
              <a:cs typeface="Arial"/>
              <a:sym typeface="Arial"/>
            </a:endParaRPr>
          </a:p>
          <a:p>
            <a:pPr indent="-374650" lvl="2" marL="1371600" marR="0" rtl="0" algn="l">
              <a:lnSpc>
                <a:spcPct val="100000"/>
              </a:lnSpc>
              <a:spcBef>
                <a:spcPts val="0"/>
              </a:spcBef>
              <a:spcAft>
                <a:spcPts val="0"/>
              </a:spcAft>
              <a:buClr>
                <a:srgbClr val="000000"/>
              </a:buClr>
              <a:buSzPts val="2300"/>
              <a:buFont typeface="Arial"/>
              <a:buChar char="■"/>
            </a:pPr>
            <a:r>
              <a:rPr b="0" i="0" lang="vi" sz="2300" u="none" cap="none" strike="noStrike">
                <a:solidFill>
                  <a:srgbClr val="000000"/>
                </a:solidFill>
                <a:highlight>
                  <a:schemeClr val="lt1"/>
                </a:highlight>
                <a:latin typeface="Arial"/>
                <a:ea typeface="Arial"/>
                <a:cs typeface="Arial"/>
                <a:sym typeface="Arial"/>
              </a:rPr>
              <a:t>Xem xét sự vật, hiện tượng trong </a:t>
            </a:r>
            <a:r>
              <a:rPr b="0" i="1" lang="vi" sz="2300" u="none" cap="none" strike="noStrike">
                <a:solidFill>
                  <a:srgbClr val="FF0000"/>
                </a:solidFill>
                <a:highlight>
                  <a:schemeClr val="lt1"/>
                </a:highlight>
                <a:latin typeface="Arial"/>
                <a:ea typeface="Arial"/>
                <a:cs typeface="Arial"/>
                <a:sym typeface="Arial"/>
              </a:rPr>
              <a:t>sự thống nhất giữa các mặt đối lập</a:t>
            </a:r>
            <a:endParaRPr b="0" i="1" sz="2300" u="none" cap="none" strike="noStrike">
              <a:solidFill>
                <a:srgbClr val="FF0000"/>
              </a:solidFill>
              <a:highlight>
                <a:schemeClr val="lt1"/>
              </a:highlight>
              <a:latin typeface="Arial"/>
              <a:ea typeface="Arial"/>
              <a:cs typeface="Arial"/>
              <a:sym typeface="Arial"/>
            </a:endParaRPr>
          </a:p>
          <a:p>
            <a:pPr indent="-374650" lvl="2" marL="1371600" marR="0" rtl="0" algn="l">
              <a:lnSpc>
                <a:spcPct val="100000"/>
              </a:lnSpc>
              <a:spcBef>
                <a:spcPts val="0"/>
              </a:spcBef>
              <a:spcAft>
                <a:spcPts val="0"/>
              </a:spcAft>
              <a:buClr>
                <a:srgbClr val="000000"/>
              </a:buClr>
              <a:buSzPts val="2300"/>
              <a:buFont typeface="Arial"/>
              <a:buChar char="■"/>
            </a:pPr>
            <a:r>
              <a:rPr b="0" i="0" lang="vi" sz="2300" u="none" cap="none" strike="noStrike">
                <a:solidFill>
                  <a:srgbClr val="000000"/>
                </a:solidFill>
                <a:highlight>
                  <a:schemeClr val="lt1"/>
                </a:highlight>
                <a:latin typeface="Arial"/>
                <a:ea typeface="Arial"/>
                <a:cs typeface="Arial"/>
                <a:sym typeface="Arial"/>
              </a:rPr>
              <a:t>Phát hiện khuynh hướng mâu thuẫn và </a:t>
            </a:r>
            <a:r>
              <a:rPr b="0" i="1" lang="vi" sz="2300" u="none" cap="none" strike="noStrike">
                <a:solidFill>
                  <a:srgbClr val="FF0000"/>
                </a:solidFill>
                <a:highlight>
                  <a:schemeClr val="lt1"/>
                </a:highlight>
                <a:latin typeface="Arial"/>
                <a:ea typeface="Arial"/>
                <a:cs typeface="Arial"/>
                <a:sym typeface="Arial"/>
              </a:rPr>
              <a:t>sự đấu tranh</a:t>
            </a:r>
            <a:r>
              <a:rPr b="0" i="0" lang="vi" sz="2300" u="none" cap="none" strike="noStrike">
                <a:solidFill>
                  <a:srgbClr val="000000"/>
                </a:solidFill>
                <a:highlight>
                  <a:schemeClr val="lt1"/>
                </a:highlight>
                <a:latin typeface="Arial"/>
                <a:ea typeface="Arial"/>
                <a:cs typeface="Arial"/>
                <a:sym typeface="Arial"/>
              </a:rPr>
              <a:t> giữa các khuynh hướng</a:t>
            </a:r>
            <a:endParaRPr b="0" i="0" sz="2300" u="none" cap="none" strike="noStrike">
              <a:solidFill>
                <a:srgbClr val="000000"/>
              </a:solidFill>
              <a:highlight>
                <a:schemeClr val="lt1"/>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2300"/>
              <a:buFont typeface="Arial"/>
              <a:buNone/>
            </a:pPr>
            <a:r>
              <a:t/>
            </a:r>
            <a:endParaRPr b="0" i="0" sz="2300" u="none" cap="none" strike="noStrike">
              <a:solidFill>
                <a:srgbClr val="292929"/>
              </a:solidFill>
              <a:latin typeface="Open Sans SemiBold"/>
              <a:ea typeface="Open Sans SemiBold"/>
              <a:cs typeface="Open Sans SemiBold"/>
              <a:sym typeface="Open Sans SemiBold"/>
            </a:endParaRPr>
          </a:p>
        </p:txBody>
      </p:sp>
      <p:sp>
        <p:nvSpPr>
          <p:cNvPr id="228" name="Google Shape;228;p1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8"/>
          <p:cNvSpPr txBox="1"/>
          <p:nvPr>
            <p:ph idx="4294967295" type="title"/>
          </p:nvPr>
        </p:nvSpPr>
        <p:spPr>
          <a:xfrm>
            <a:off x="497288"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3. Nội dung nguyên tắc phát triển</a:t>
            </a:r>
            <a:endParaRPr b="0" sz="2600">
              <a:solidFill>
                <a:srgbClr val="0B5394"/>
              </a:solidFill>
              <a:latin typeface="Open Sans SemiBold"/>
              <a:ea typeface="Open Sans SemiBold"/>
              <a:cs typeface="Open Sans SemiBold"/>
              <a:sym typeface="Open Sans SemiBold"/>
            </a:endParaRPr>
          </a:p>
        </p:txBody>
      </p:sp>
      <p:cxnSp>
        <p:nvCxnSpPr>
          <p:cNvPr id="234" name="Google Shape;234;p18"/>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235" name="Google Shape;235;p18"/>
          <p:cNvSpPr txBox="1"/>
          <p:nvPr/>
        </p:nvSpPr>
        <p:spPr>
          <a:xfrm>
            <a:off x="939150" y="1179400"/>
            <a:ext cx="725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36" name="Google Shape;236;p18"/>
          <p:cNvSpPr txBox="1"/>
          <p:nvPr/>
        </p:nvSpPr>
        <p:spPr>
          <a:xfrm>
            <a:off x="431850" y="1307625"/>
            <a:ext cx="8306100" cy="31476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rgbClr val="0B5394"/>
              </a:buClr>
              <a:buSzPts val="2300"/>
              <a:buFont typeface="Open Sans SemiBold"/>
              <a:buChar char="❖"/>
            </a:pPr>
            <a:r>
              <a:rPr b="0" i="0" lang="vi" sz="2300" u="none" cap="none" strike="noStrike">
                <a:solidFill>
                  <a:srgbClr val="0B5394"/>
                </a:solidFill>
                <a:latin typeface="Open Sans SemiBold"/>
                <a:ea typeface="Open Sans SemiBold"/>
                <a:cs typeface="Open Sans SemiBold"/>
                <a:sym typeface="Open Sans SemiBold"/>
              </a:rPr>
              <a:t>Nguyên tắc phát triển yêu cầu:</a:t>
            </a:r>
            <a:endParaRPr b="0" i="0" sz="2300" u="none" cap="none" strike="noStrike">
              <a:solidFill>
                <a:srgbClr val="0B5394"/>
              </a:solidFill>
              <a:latin typeface="Open Sans SemiBold"/>
              <a:ea typeface="Open Sans SemiBold"/>
              <a:cs typeface="Open Sans SemiBold"/>
              <a:sym typeface="Open Sans SemiBold"/>
            </a:endParaRPr>
          </a:p>
          <a:p>
            <a:pPr indent="-374650" lvl="1" marL="914400" marR="0" rtl="0" algn="l">
              <a:lnSpc>
                <a:spcPct val="100000"/>
              </a:lnSpc>
              <a:spcBef>
                <a:spcPts val="0"/>
              </a:spcBef>
              <a:spcAft>
                <a:spcPts val="0"/>
              </a:spcAft>
              <a:buClr>
                <a:srgbClr val="000000"/>
              </a:buClr>
              <a:buSzPts val="2300"/>
              <a:buFont typeface="Arial"/>
              <a:buChar char="➢"/>
            </a:pPr>
            <a:r>
              <a:rPr b="0" i="0" lang="vi" sz="2300" u="none" cap="none" strike="noStrike">
                <a:solidFill>
                  <a:srgbClr val="000000"/>
                </a:solidFill>
                <a:highlight>
                  <a:schemeClr val="lt1"/>
                </a:highlight>
                <a:latin typeface="Arial"/>
                <a:ea typeface="Arial"/>
                <a:cs typeface="Arial"/>
                <a:sym typeface="Arial"/>
              </a:rPr>
              <a:t>Phải nhận thức sự phát triển là </a:t>
            </a:r>
            <a:r>
              <a:rPr b="0" i="1" lang="vi" sz="2300" u="none" cap="none" strike="noStrike">
                <a:solidFill>
                  <a:srgbClr val="FF0000"/>
                </a:solidFill>
                <a:highlight>
                  <a:schemeClr val="lt1"/>
                </a:highlight>
                <a:latin typeface="Arial"/>
                <a:ea typeface="Arial"/>
                <a:cs typeface="Arial"/>
                <a:sym typeface="Arial"/>
              </a:rPr>
              <a:t>quá trình</a:t>
            </a:r>
            <a:r>
              <a:rPr b="0" i="0" lang="vi" sz="2300" u="none" cap="none" strike="noStrike">
                <a:solidFill>
                  <a:srgbClr val="000000"/>
                </a:solidFill>
                <a:highlight>
                  <a:schemeClr val="lt1"/>
                </a:highlight>
                <a:latin typeface="Arial"/>
                <a:ea typeface="Arial"/>
                <a:cs typeface="Arial"/>
                <a:sym typeface="Arial"/>
              </a:rPr>
              <a:t> trải qua </a:t>
            </a:r>
            <a:r>
              <a:rPr b="0" i="1" lang="vi" sz="2300" u="none" cap="none" strike="noStrike">
                <a:solidFill>
                  <a:srgbClr val="FF0000"/>
                </a:solidFill>
                <a:highlight>
                  <a:schemeClr val="lt1"/>
                </a:highlight>
                <a:latin typeface="Arial"/>
                <a:ea typeface="Arial"/>
                <a:cs typeface="Arial"/>
                <a:sym typeface="Arial"/>
              </a:rPr>
              <a:t>nhiều giai đoạn</a:t>
            </a:r>
            <a:r>
              <a:rPr b="0" i="0" lang="vi" sz="2300" u="none" cap="none" strike="noStrike">
                <a:solidFill>
                  <a:srgbClr val="000000"/>
                </a:solidFill>
                <a:highlight>
                  <a:schemeClr val="lt1"/>
                </a:highlight>
                <a:latin typeface="Arial"/>
                <a:ea typeface="Arial"/>
                <a:cs typeface="Arial"/>
                <a:sym typeface="Arial"/>
              </a:rPr>
              <a:t> (thấp đến cao, đơn giản đến phức tạp, …)</a:t>
            </a:r>
            <a:endParaRPr b="0" i="0" sz="2300" u="none" cap="none" strike="noStrike">
              <a:solidFill>
                <a:srgbClr val="000000"/>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highlight>
                <a:schemeClr val="lt1"/>
              </a:highlight>
              <a:latin typeface="Arial"/>
              <a:ea typeface="Arial"/>
              <a:cs typeface="Arial"/>
              <a:sym typeface="Arial"/>
            </a:endParaRPr>
          </a:p>
          <a:p>
            <a:pPr indent="-374650" lvl="1" marL="914400" marR="0" rtl="0" algn="l">
              <a:lnSpc>
                <a:spcPct val="100000"/>
              </a:lnSpc>
              <a:spcBef>
                <a:spcPts val="0"/>
              </a:spcBef>
              <a:spcAft>
                <a:spcPts val="0"/>
              </a:spcAft>
              <a:buClr>
                <a:srgbClr val="000000"/>
              </a:buClr>
              <a:buSzPts val="2300"/>
              <a:buFont typeface="Arial"/>
              <a:buChar char="➢"/>
            </a:pPr>
            <a:r>
              <a:rPr b="0" i="0" lang="vi" sz="2300" u="none" cap="none" strike="noStrike">
                <a:solidFill>
                  <a:srgbClr val="000000"/>
                </a:solidFill>
                <a:highlight>
                  <a:schemeClr val="lt1"/>
                </a:highlight>
                <a:latin typeface="Arial"/>
                <a:ea typeface="Arial"/>
                <a:cs typeface="Arial"/>
                <a:sym typeface="Arial"/>
              </a:rPr>
              <a:t>Mỗi giai đoạn phát triển có những đặc điểm, tính chất, hình thức khác nhau</a:t>
            </a:r>
            <a:endParaRPr b="0" i="0" sz="2300" u="none" cap="none" strike="noStrike">
              <a:solidFill>
                <a:srgbClr val="000000"/>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highlight>
                <a:schemeClr val="lt1"/>
              </a:highlight>
              <a:latin typeface="Arial"/>
              <a:ea typeface="Arial"/>
              <a:cs typeface="Arial"/>
              <a:sym typeface="Arial"/>
            </a:endParaRPr>
          </a:p>
          <a:p>
            <a:pPr indent="-374650" lvl="1" marL="914400" marR="0" rtl="0" algn="l">
              <a:lnSpc>
                <a:spcPct val="100000"/>
              </a:lnSpc>
              <a:spcBef>
                <a:spcPts val="0"/>
              </a:spcBef>
              <a:spcAft>
                <a:spcPts val="0"/>
              </a:spcAft>
              <a:buClr>
                <a:srgbClr val="000000"/>
              </a:buClr>
              <a:buSzPts val="2300"/>
              <a:buFont typeface="Arial"/>
              <a:buChar char="➢"/>
            </a:pPr>
            <a:r>
              <a:rPr b="0" i="0" lang="vi" sz="2300" u="none" cap="none" strike="noStrike">
                <a:solidFill>
                  <a:srgbClr val="000000"/>
                </a:solidFill>
                <a:highlight>
                  <a:schemeClr val="lt1"/>
                </a:highlight>
                <a:latin typeface="Arial"/>
                <a:ea typeface="Arial"/>
                <a:cs typeface="Arial"/>
                <a:sym typeface="Arial"/>
              </a:rPr>
              <a:t>Phải có </a:t>
            </a:r>
            <a:r>
              <a:rPr b="0" i="1" lang="vi" sz="2300" u="none" cap="none" strike="noStrike">
                <a:solidFill>
                  <a:srgbClr val="FF0000"/>
                </a:solidFill>
                <a:highlight>
                  <a:schemeClr val="lt1"/>
                </a:highlight>
                <a:latin typeface="Arial"/>
                <a:ea typeface="Arial"/>
                <a:cs typeface="Arial"/>
                <a:sym typeface="Arial"/>
              </a:rPr>
              <a:t>phân tích</a:t>
            </a:r>
            <a:r>
              <a:rPr b="0" i="0" lang="vi" sz="2300" u="none" cap="none" strike="noStrike">
                <a:solidFill>
                  <a:srgbClr val="000000"/>
                </a:solidFill>
                <a:highlight>
                  <a:schemeClr val="lt1"/>
                </a:highlight>
                <a:latin typeface="Arial"/>
                <a:ea typeface="Arial"/>
                <a:cs typeface="Arial"/>
                <a:sym typeface="Arial"/>
              </a:rPr>
              <a:t> cụ thể </a:t>
            </a:r>
            <a:r>
              <a:rPr b="0" i="1" lang="vi" sz="2300" u="none" cap="none" strike="noStrike">
                <a:solidFill>
                  <a:srgbClr val="FF0000"/>
                </a:solidFill>
                <a:highlight>
                  <a:schemeClr val="lt1"/>
                </a:highlight>
                <a:latin typeface="Arial"/>
                <a:ea typeface="Arial"/>
                <a:cs typeface="Arial"/>
                <a:sym typeface="Arial"/>
              </a:rPr>
              <a:t>tìm ra hình thức tác động</a:t>
            </a:r>
            <a:r>
              <a:rPr b="0" i="0" lang="vi" sz="2300" u="none" cap="none" strike="noStrike">
                <a:solidFill>
                  <a:srgbClr val="000000"/>
                </a:solidFill>
                <a:highlight>
                  <a:schemeClr val="lt1"/>
                </a:highlight>
                <a:latin typeface="Arial"/>
                <a:ea typeface="Arial"/>
                <a:cs typeface="Arial"/>
                <a:sym typeface="Arial"/>
              </a:rPr>
              <a:t> phù hợp hoặc để thúc đẩy, hoặc hạn chế sự phát triển</a:t>
            </a:r>
            <a:endParaRPr b="0" i="0" sz="2300" u="none" cap="none" strike="noStrike">
              <a:solidFill>
                <a:srgbClr val="292929"/>
              </a:solidFill>
              <a:latin typeface="Open Sans SemiBold"/>
              <a:ea typeface="Open Sans SemiBold"/>
              <a:cs typeface="Open Sans SemiBold"/>
              <a:sym typeface="Open Sans SemiBold"/>
            </a:endParaRPr>
          </a:p>
        </p:txBody>
      </p:sp>
      <p:sp>
        <p:nvSpPr>
          <p:cNvPr id="237" name="Google Shape;237;p1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9"/>
          <p:cNvSpPr txBox="1"/>
          <p:nvPr>
            <p:ph idx="4294967295" type="title"/>
          </p:nvPr>
        </p:nvSpPr>
        <p:spPr>
          <a:xfrm>
            <a:off x="497288"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3. Nội dung nguyên tắc phát triển</a:t>
            </a:r>
            <a:endParaRPr b="0" sz="2600">
              <a:solidFill>
                <a:srgbClr val="0B5394"/>
              </a:solidFill>
              <a:latin typeface="Open Sans SemiBold"/>
              <a:ea typeface="Open Sans SemiBold"/>
              <a:cs typeface="Open Sans SemiBold"/>
              <a:sym typeface="Open Sans SemiBold"/>
            </a:endParaRPr>
          </a:p>
        </p:txBody>
      </p:sp>
      <p:cxnSp>
        <p:nvCxnSpPr>
          <p:cNvPr id="243" name="Google Shape;243;p19"/>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244" name="Google Shape;244;p19"/>
          <p:cNvSpPr txBox="1"/>
          <p:nvPr/>
        </p:nvSpPr>
        <p:spPr>
          <a:xfrm>
            <a:off x="939150" y="1179400"/>
            <a:ext cx="725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45" name="Google Shape;245;p19"/>
          <p:cNvSpPr txBox="1"/>
          <p:nvPr/>
        </p:nvSpPr>
        <p:spPr>
          <a:xfrm>
            <a:off x="431850" y="1307625"/>
            <a:ext cx="7174500" cy="33171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rgbClr val="0B5394"/>
              </a:buClr>
              <a:buSzPts val="2300"/>
              <a:buFont typeface="Open Sans SemiBold"/>
              <a:buChar char="❖"/>
            </a:pPr>
            <a:r>
              <a:rPr b="0" i="0" lang="vi" sz="2300" u="none" cap="none" strike="noStrike">
                <a:solidFill>
                  <a:srgbClr val="0B5394"/>
                </a:solidFill>
                <a:latin typeface="Open Sans SemiBold"/>
                <a:ea typeface="Open Sans SemiBold"/>
                <a:cs typeface="Open Sans SemiBold"/>
                <a:sym typeface="Open Sans SemiBold"/>
              </a:rPr>
              <a:t>Nguyên tắc phát triển đòi hỏi:</a:t>
            </a:r>
            <a:endParaRPr b="0" i="0" sz="2300" u="none" cap="none" strike="noStrike">
              <a:solidFill>
                <a:srgbClr val="0B5394"/>
              </a:solidFill>
              <a:latin typeface="Open Sans SemiBold"/>
              <a:ea typeface="Open Sans SemiBold"/>
              <a:cs typeface="Open Sans SemiBold"/>
              <a:sym typeface="Open Sans SemiBold"/>
            </a:endParaRPr>
          </a:p>
          <a:p>
            <a:pPr indent="-374650" lvl="1" marL="914400" marR="0" rtl="0" algn="l">
              <a:lnSpc>
                <a:spcPct val="100000"/>
              </a:lnSpc>
              <a:spcBef>
                <a:spcPts val="0"/>
              </a:spcBef>
              <a:spcAft>
                <a:spcPts val="0"/>
              </a:spcAft>
              <a:buClr>
                <a:srgbClr val="000000"/>
              </a:buClr>
              <a:buSzPts val="2300"/>
              <a:buFont typeface="Arial"/>
              <a:buChar char="➢"/>
            </a:pPr>
            <a:r>
              <a:rPr b="0" i="0" lang="vi" sz="2300" u="none" cap="none" strike="noStrike">
                <a:solidFill>
                  <a:srgbClr val="000000"/>
                </a:solidFill>
                <a:highlight>
                  <a:schemeClr val="lt1"/>
                </a:highlight>
                <a:latin typeface="Arial"/>
                <a:ea typeface="Arial"/>
                <a:cs typeface="Arial"/>
                <a:sym typeface="Arial"/>
              </a:rPr>
              <a:t>Hoạt động nhận thức và hoạt động thực tiễn </a:t>
            </a:r>
            <a:r>
              <a:rPr b="0" i="1" lang="vi" sz="2300" u="none" cap="none" strike="noStrike">
                <a:solidFill>
                  <a:srgbClr val="FF0000"/>
                </a:solidFill>
                <a:highlight>
                  <a:schemeClr val="lt1"/>
                </a:highlight>
                <a:latin typeface="Arial"/>
                <a:ea typeface="Arial"/>
                <a:cs typeface="Arial"/>
                <a:sym typeface="Arial"/>
              </a:rPr>
              <a:t>phải nhạy cảm với cái mới</a:t>
            </a:r>
            <a:r>
              <a:rPr b="0" i="0" lang="vi" sz="2300" u="none" cap="none" strike="noStrike">
                <a:solidFill>
                  <a:srgbClr val="000000"/>
                </a:solidFill>
                <a:highlight>
                  <a:schemeClr val="lt1"/>
                </a:highlight>
                <a:latin typeface="Arial"/>
                <a:ea typeface="Arial"/>
                <a:cs typeface="Arial"/>
                <a:sym typeface="Arial"/>
              </a:rPr>
              <a:t>:</a:t>
            </a:r>
            <a:endParaRPr b="0" i="0" sz="2300" u="none" cap="none" strike="noStrike">
              <a:solidFill>
                <a:srgbClr val="000000"/>
              </a:solidFill>
              <a:highlight>
                <a:schemeClr val="lt1"/>
              </a:highlight>
              <a:latin typeface="Arial"/>
              <a:ea typeface="Arial"/>
              <a:cs typeface="Arial"/>
              <a:sym typeface="Arial"/>
            </a:endParaRPr>
          </a:p>
          <a:p>
            <a:pPr indent="0" lvl="0" marL="9144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highlight>
                <a:schemeClr val="lt1"/>
              </a:highlight>
              <a:latin typeface="Arial"/>
              <a:ea typeface="Arial"/>
              <a:cs typeface="Arial"/>
              <a:sym typeface="Arial"/>
            </a:endParaRPr>
          </a:p>
          <a:p>
            <a:pPr indent="-374650" lvl="2" marL="1371600" marR="0" rtl="0" algn="l">
              <a:lnSpc>
                <a:spcPct val="100000"/>
              </a:lnSpc>
              <a:spcBef>
                <a:spcPts val="0"/>
              </a:spcBef>
              <a:spcAft>
                <a:spcPts val="0"/>
              </a:spcAft>
              <a:buClr>
                <a:srgbClr val="000000"/>
              </a:buClr>
              <a:buSzPts val="2300"/>
              <a:buFont typeface="Arial"/>
              <a:buChar char="■"/>
            </a:pPr>
            <a:r>
              <a:rPr b="0" i="0" lang="vi" sz="2300" u="none" cap="none" strike="noStrike">
                <a:solidFill>
                  <a:srgbClr val="000000"/>
                </a:solidFill>
                <a:highlight>
                  <a:schemeClr val="lt1"/>
                </a:highlight>
                <a:latin typeface="Arial"/>
                <a:ea typeface="Arial"/>
                <a:cs typeface="Arial"/>
                <a:sym typeface="Arial"/>
              </a:rPr>
              <a:t>Sớm phát hiện cái mới hợp quy luật 	</a:t>
            </a:r>
            <a:endParaRPr b="0" i="0" sz="2300" u="none" cap="none" strike="noStrike">
              <a:solidFill>
                <a:srgbClr val="000000"/>
              </a:solidFill>
              <a:highlight>
                <a:schemeClr val="lt1"/>
              </a:highlight>
              <a:latin typeface="Arial"/>
              <a:ea typeface="Arial"/>
              <a:cs typeface="Arial"/>
              <a:sym typeface="Arial"/>
            </a:endParaRPr>
          </a:p>
          <a:p>
            <a:pPr indent="-374650" lvl="2" marL="1371600" marR="0" rtl="0" algn="l">
              <a:lnSpc>
                <a:spcPct val="100000"/>
              </a:lnSpc>
              <a:spcBef>
                <a:spcPts val="0"/>
              </a:spcBef>
              <a:spcAft>
                <a:spcPts val="0"/>
              </a:spcAft>
              <a:buClr>
                <a:srgbClr val="000000"/>
              </a:buClr>
              <a:buSzPts val="2300"/>
              <a:buFont typeface="Arial"/>
              <a:buChar char="■"/>
            </a:pPr>
            <a:r>
              <a:rPr b="0" i="0" lang="vi" sz="2300" u="none" cap="none" strike="noStrike">
                <a:solidFill>
                  <a:srgbClr val="000000"/>
                </a:solidFill>
                <a:highlight>
                  <a:schemeClr val="lt1"/>
                </a:highlight>
                <a:latin typeface="Arial"/>
                <a:ea typeface="Arial"/>
                <a:cs typeface="Arial"/>
                <a:sym typeface="Arial"/>
              </a:rPr>
              <a:t>Ủng hộ cái mới</a:t>
            </a:r>
            <a:endParaRPr b="0" i="0" sz="2300" u="none" cap="none" strike="noStrike">
              <a:solidFill>
                <a:srgbClr val="000000"/>
              </a:solidFill>
              <a:highlight>
                <a:schemeClr val="lt1"/>
              </a:highlight>
              <a:latin typeface="Arial"/>
              <a:ea typeface="Arial"/>
              <a:cs typeface="Arial"/>
              <a:sym typeface="Arial"/>
            </a:endParaRPr>
          </a:p>
          <a:p>
            <a:pPr indent="-374650" lvl="2" marL="1371600" marR="0" rtl="0" algn="l">
              <a:lnSpc>
                <a:spcPct val="100000"/>
              </a:lnSpc>
              <a:spcBef>
                <a:spcPts val="0"/>
              </a:spcBef>
              <a:spcAft>
                <a:spcPts val="0"/>
              </a:spcAft>
              <a:buClr>
                <a:srgbClr val="000000"/>
              </a:buClr>
              <a:buSzPts val="2300"/>
              <a:buFont typeface="Arial"/>
              <a:buChar char="■"/>
            </a:pPr>
            <a:r>
              <a:rPr b="0" i="0" lang="vi" sz="2300" u="none" cap="none" strike="noStrike">
                <a:solidFill>
                  <a:srgbClr val="000000"/>
                </a:solidFill>
                <a:highlight>
                  <a:schemeClr val="lt1"/>
                </a:highlight>
                <a:latin typeface="Arial"/>
                <a:ea typeface="Arial"/>
                <a:cs typeface="Arial"/>
                <a:sym typeface="Arial"/>
              </a:rPr>
              <a:t>Tạo điều kiện cái mới phát triển thay thế cái cũ</a:t>
            </a:r>
            <a:endParaRPr b="0" i="0" sz="2300" u="none" cap="none" strike="noStrike">
              <a:solidFill>
                <a:srgbClr val="000000"/>
              </a:solidFill>
              <a:highlight>
                <a:schemeClr val="lt1"/>
              </a:highlight>
              <a:latin typeface="Arial"/>
              <a:ea typeface="Arial"/>
              <a:cs typeface="Arial"/>
              <a:sym typeface="Arial"/>
            </a:endParaRPr>
          </a:p>
          <a:p>
            <a:pPr indent="-374650" lvl="2" marL="1371600" marR="0" rtl="0" algn="l">
              <a:lnSpc>
                <a:spcPct val="100000"/>
              </a:lnSpc>
              <a:spcBef>
                <a:spcPts val="0"/>
              </a:spcBef>
              <a:spcAft>
                <a:spcPts val="0"/>
              </a:spcAft>
              <a:buClr>
                <a:srgbClr val="000000"/>
              </a:buClr>
              <a:buSzPts val="2300"/>
              <a:buFont typeface="Arial"/>
              <a:buChar char="■"/>
            </a:pPr>
            <a:r>
              <a:rPr b="0" i="0" lang="vi" sz="2300" u="none" cap="none" strike="noStrike">
                <a:solidFill>
                  <a:srgbClr val="000000"/>
                </a:solidFill>
                <a:highlight>
                  <a:schemeClr val="lt1"/>
                </a:highlight>
                <a:latin typeface="Arial"/>
                <a:ea typeface="Arial"/>
                <a:cs typeface="Arial"/>
                <a:sym typeface="Arial"/>
              </a:rPr>
              <a:t>Chống quan điểm bảo thủ, trì trệ</a:t>
            </a:r>
            <a:endParaRPr b="0" i="0" sz="2300" u="none" cap="none" strike="noStrike">
              <a:solidFill>
                <a:srgbClr val="292929"/>
              </a:solidFill>
              <a:latin typeface="Open Sans SemiBold"/>
              <a:ea typeface="Open Sans SemiBold"/>
              <a:cs typeface="Open Sans SemiBold"/>
              <a:sym typeface="Open Sans SemiBold"/>
            </a:endParaRPr>
          </a:p>
        </p:txBody>
      </p:sp>
      <p:sp>
        <p:nvSpPr>
          <p:cNvPr id="246" name="Google Shape;246;p1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ph idx="4294967295" type="title"/>
          </p:nvPr>
        </p:nvSpPr>
        <p:spPr>
          <a:xfrm>
            <a:off x="232325"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vi">
                <a:solidFill>
                  <a:srgbClr val="0B5394"/>
                </a:solidFill>
                <a:latin typeface="Open Sans SemiBold"/>
                <a:ea typeface="Open Sans SemiBold"/>
                <a:cs typeface="Open Sans SemiBold"/>
                <a:sym typeface="Open Sans SemiBold"/>
              </a:rPr>
              <a:t>Nội dung</a:t>
            </a:r>
            <a:endParaRPr b="0">
              <a:solidFill>
                <a:srgbClr val="0B5394"/>
              </a:solidFill>
              <a:latin typeface="Open Sans SemiBold"/>
              <a:ea typeface="Open Sans SemiBold"/>
              <a:cs typeface="Open Sans SemiBold"/>
              <a:sym typeface="Open Sans SemiBold"/>
            </a:endParaRPr>
          </a:p>
        </p:txBody>
      </p:sp>
      <p:sp>
        <p:nvSpPr>
          <p:cNvPr id="80" name="Google Shape;80;p2"/>
          <p:cNvSpPr txBox="1"/>
          <p:nvPr>
            <p:ph idx="4294967295" type="body"/>
          </p:nvPr>
        </p:nvSpPr>
        <p:spPr>
          <a:xfrm>
            <a:off x="559675" y="1426417"/>
            <a:ext cx="7308300" cy="43245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0B5394"/>
              </a:buClr>
              <a:buSzPts val="2400"/>
              <a:buFont typeface="Roboto Medium"/>
              <a:buChar char="●"/>
            </a:pPr>
            <a:r>
              <a:rPr lang="vi" sz="2400">
                <a:solidFill>
                  <a:srgbClr val="0B5394"/>
                </a:solidFill>
                <a:latin typeface="Roboto Medium"/>
                <a:ea typeface="Roboto Medium"/>
                <a:cs typeface="Roboto Medium"/>
                <a:sym typeface="Roboto Medium"/>
              </a:rPr>
              <a:t>Nội dung cơ bản của biện chứng duy vật</a:t>
            </a:r>
            <a:endParaRPr sz="2400">
              <a:solidFill>
                <a:srgbClr val="0B5394"/>
              </a:solidFill>
              <a:latin typeface="Roboto Medium"/>
              <a:ea typeface="Roboto Medium"/>
              <a:cs typeface="Roboto Medium"/>
              <a:sym typeface="Roboto Medium"/>
            </a:endParaRPr>
          </a:p>
          <a:p>
            <a:pPr indent="-381000" lvl="0" marL="457200" rtl="0" algn="l">
              <a:lnSpc>
                <a:spcPct val="150000"/>
              </a:lnSpc>
              <a:spcBef>
                <a:spcPts val="0"/>
              </a:spcBef>
              <a:spcAft>
                <a:spcPts val="0"/>
              </a:spcAft>
              <a:buClr>
                <a:srgbClr val="0B5394"/>
              </a:buClr>
              <a:buSzPts val="2400"/>
              <a:buFont typeface="Roboto Medium"/>
              <a:buChar char="●"/>
            </a:pPr>
            <a:r>
              <a:rPr lang="vi" sz="2400">
                <a:solidFill>
                  <a:srgbClr val="0B5394"/>
                </a:solidFill>
                <a:latin typeface="Roboto Medium"/>
                <a:ea typeface="Roboto Medium"/>
                <a:cs typeface="Roboto Medium"/>
                <a:sym typeface="Roboto Medium"/>
              </a:rPr>
              <a:t>Nguyên tắc phương pháp luận cơ bản của phép biện chứng duy vật</a:t>
            </a:r>
            <a:endParaRPr sz="2400">
              <a:solidFill>
                <a:srgbClr val="0B5394"/>
              </a:solidFill>
              <a:latin typeface="Roboto Medium"/>
              <a:ea typeface="Roboto Medium"/>
              <a:cs typeface="Roboto Medium"/>
              <a:sym typeface="Roboto Medium"/>
            </a:endParaRPr>
          </a:p>
          <a:p>
            <a:pPr indent="-381000" lvl="0" marL="457200" rtl="0" algn="l">
              <a:lnSpc>
                <a:spcPct val="150000"/>
              </a:lnSpc>
              <a:spcBef>
                <a:spcPts val="0"/>
              </a:spcBef>
              <a:spcAft>
                <a:spcPts val="0"/>
              </a:spcAft>
              <a:buClr>
                <a:srgbClr val="0B5394"/>
              </a:buClr>
              <a:buSzPts val="2400"/>
              <a:buFont typeface="Roboto Medium"/>
              <a:buChar char="●"/>
            </a:pPr>
            <a:r>
              <a:rPr lang="vi" sz="2400">
                <a:solidFill>
                  <a:srgbClr val="0B5394"/>
                </a:solidFill>
                <a:latin typeface="Roboto Medium"/>
                <a:ea typeface="Roboto Medium"/>
                <a:cs typeface="Roboto Medium"/>
                <a:sym typeface="Roboto Medium"/>
              </a:rPr>
              <a:t>Nội dung nguyên tắc phát triển</a:t>
            </a:r>
            <a:endParaRPr sz="2400">
              <a:solidFill>
                <a:srgbClr val="0B5394"/>
              </a:solidFill>
              <a:latin typeface="Roboto Medium"/>
              <a:ea typeface="Roboto Medium"/>
              <a:cs typeface="Roboto Medium"/>
              <a:sym typeface="Roboto Medium"/>
            </a:endParaRPr>
          </a:p>
          <a:p>
            <a:pPr indent="-381000" lvl="0" marL="457200" rtl="0" algn="l">
              <a:lnSpc>
                <a:spcPct val="150000"/>
              </a:lnSpc>
              <a:spcBef>
                <a:spcPts val="0"/>
              </a:spcBef>
              <a:spcAft>
                <a:spcPts val="0"/>
              </a:spcAft>
              <a:buClr>
                <a:srgbClr val="0B5394"/>
              </a:buClr>
              <a:buSzPts val="2400"/>
              <a:buFont typeface="Roboto Medium"/>
              <a:buChar char="●"/>
            </a:pPr>
            <a:r>
              <a:rPr lang="vi" sz="2400">
                <a:solidFill>
                  <a:srgbClr val="0B5394"/>
                </a:solidFill>
                <a:latin typeface="Roboto Medium"/>
                <a:ea typeface="Roboto Medium"/>
                <a:cs typeface="Roboto Medium"/>
                <a:sym typeface="Roboto Medium"/>
              </a:rPr>
              <a:t>Vận dụng nguyên tắc phát triển</a:t>
            </a:r>
            <a:endParaRPr sz="2400">
              <a:solidFill>
                <a:srgbClr val="0B5394"/>
              </a:solidFill>
              <a:latin typeface="Roboto Medium"/>
              <a:ea typeface="Roboto Medium"/>
              <a:cs typeface="Roboto Medium"/>
              <a:sym typeface="Roboto Medium"/>
            </a:endParaRPr>
          </a:p>
          <a:p>
            <a:pPr indent="0" lvl="0" marL="457200" rtl="0" algn="l">
              <a:lnSpc>
                <a:spcPct val="150000"/>
              </a:lnSpc>
              <a:spcBef>
                <a:spcPts val="0"/>
              </a:spcBef>
              <a:spcAft>
                <a:spcPts val="0"/>
              </a:spcAft>
              <a:buSzPts val="1800"/>
              <a:buNone/>
            </a:pPr>
            <a:r>
              <a:t/>
            </a:r>
            <a:endParaRPr sz="2200">
              <a:solidFill>
                <a:srgbClr val="0B5394"/>
              </a:solidFill>
              <a:latin typeface="Roboto Medium"/>
              <a:ea typeface="Roboto Medium"/>
              <a:cs typeface="Roboto Medium"/>
              <a:sym typeface="Roboto Medium"/>
            </a:endParaRPr>
          </a:p>
          <a:p>
            <a:pPr indent="0" lvl="0" marL="0" rtl="0" algn="l">
              <a:lnSpc>
                <a:spcPct val="150000"/>
              </a:lnSpc>
              <a:spcBef>
                <a:spcPts val="0"/>
              </a:spcBef>
              <a:spcAft>
                <a:spcPts val="0"/>
              </a:spcAft>
              <a:buSzPts val="1800"/>
              <a:buNone/>
            </a:pPr>
            <a:r>
              <a:t/>
            </a:r>
            <a:endParaRPr sz="2200">
              <a:solidFill>
                <a:srgbClr val="000000"/>
              </a:solidFill>
              <a:latin typeface="Roboto Medium"/>
              <a:ea typeface="Roboto Medium"/>
              <a:cs typeface="Roboto Medium"/>
              <a:sym typeface="Roboto Medium"/>
            </a:endParaRPr>
          </a:p>
        </p:txBody>
      </p:sp>
      <p:cxnSp>
        <p:nvCxnSpPr>
          <p:cNvPr id="81" name="Google Shape;81;p2"/>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82" name="Google Shape;8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0"/>
          <p:cNvSpPr txBox="1"/>
          <p:nvPr>
            <p:ph idx="4294967295" type="title"/>
          </p:nvPr>
        </p:nvSpPr>
        <p:spPr>
          <a:xfrm>
            <a:off x="497288"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4. Vận dụng nguyên tắc phát triển</a:t>
            </a:r>
            <a:endParaRPr b="0" sz="2600">
              <a:solidFill>
                <a:srgbClr val="0B5394"/>
              </a:solidFill>
              <a:latin typeface="Open Sans SemiBold"/>
              <a:ea typeface="Open Sans SemiBold"/>
              <a:cs typeface="Open Sans SemiBold"/>
              <a:sym typeface="Open Sans SemiBold"/>
            </a:endParaRPr>
          </a:p>
        </p:txBody>
      </p:sp>
      <p:cxnSp>
        <p:nvCxnSpPr>
          <p:cNvPr id="252" name="Google Shape;252;p20"/>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253" name="Google Shape;253;p20"/>
          <p:cNvSpPr txBox="1"/>
          <p:nvPr/>
        </p:nvSpPr>
        <p:spPr>
          <a:xfrm>
            <a:off x="431850" y="1155225"/>
            <a:ext cx="7750200" cy="5388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rgbClr val="0B5394"/>
              </a:buClr>
              <a:buSzPts val="2300"/>
              <a:buFont typeface="Open Sans SemiBold"/>
              <a:buChar char="❖"/>
            </a:pPr>
            <a:r>
              <a:rPr b="0" i="0" lang="vi" sz="2300" u="none" cap="none" strike="noStrike">
                <a:solidFill>
                  <a:srgbClr val="0B5394"/>
                </a:solidFill>
                <a:latin typeface="Open Sans SemiBold"/>
                <a:ea typeface="Open Sans SemiBold"/>
                <a:cs typeface="Open Sans SemiBold"/>
                <a:sym typeface="Open Sans SemiBold"/>
              </a:rPr>
              <a:t>Vận dụng trong cuộc sống</a:t>
            </a:r>
            <a:endParaRPr b="0" i="0" sz="2300" u="none" cap="none" strike="noStrike">
              <a:solidFill>
                <a:srgbClr val="0B5394"/>
              </a:solidFill>
              <a:latin typeface="Open Sans SemiBold"/>
              <a:ea typeface="Open Sans SemiBold"/>
              <a:cs typeface="Open Sans SemiBold"/>
              <a:sym typeface="Open Sans SemiBold"/>
            </a:endParaRPr>
          </a:p>
        </p:txBody>
      </p:sp>
      <p:pic>
        <p:nvPicPr>
          <p:cNvPr id="254" name="Google Shape;254;p20"/>
          <p:cNvPicPr preferRelativeResize="0"/>
          <p:nvPr/>
        </p:nvPicPr>
        <p:blipFill rotWithShape="1">
          <a:blip r:embed="rId3">
            <a:alphaModFix/>
          </a:blip>
          <a:srcRect b="10154" l="25783" r="14214" t="7809"/>
          <a:stretch/>
        </p:blipFill>
        <p:spPr>
          <a:xfrm>
            <a:off x="1834975" y="1694025"/>
            <a:ext cx="4800600" cy="4561900"/>
          </a:xfrm>
          <a:prstGeom prst="rect">
            <a:avLst/>
          </a:prstGeom>
          <a:noFill/>
          <a:ln>
            <a:noFill/>
          </a:ln>
        </p:spPr>
      </p:pic>
      <p:sp>
        <p:nvSpPr>
          <p:cNvPr id="255" name="Google Shape;255;p20"/>
          <p:cNvSpPr txBox="1"/>
          <p:nvPr/>
        </p:nvSpPr>
        <p:spPr>
          <a:xfrm>
            <a:off x="2372500" y="1964750"/>
            <a:ext cx="16866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vi" sz="2000" u="none" cap="none" strike="noStrike">
                <a:solidFill>
                  <a:srgbClr val="000000"/>
                </a:solidFill>
                <a:latin typeface="Open Sans"/>
                <a:ea typeface="Open Sans"/>
                <a:cs typeface="Open Sans"/>
                <a:sym typeface="Open Sans"/>
              </a:rPr>
              <a:t>Lập DS mục tiêu</a:t>
            </a:r>
            <a:endParaRPr b="1" i="0" sz="2000" u="none" cap="none" strike="noStrike">
              <a:solidFill>
                <a:srgbClr val="000000"/>
              </a:solidFill>
              <a:latin typeface="Open Sans"/>
              <a:ea typeface="Open Sans"/>
              <a:cs typeface="Open Sans"/>
              <a:sym typeface="Open Sans"/>
            </a:endParaRPr>
          </a:p>
        </p:txBody>
      </p:sp>
      <p:sp>
        <p:nvSpPr>
          <p:cNvPr id="256" name="Google Shape;256;p20"/>
          <p:cNvSpPr txBox="1"/>
          <p:nvPr/>
        </p:nvSpPr>
        <p:spPr>
          <a:xfrm>
            <a:off x="4823250" y="1964750"/>
            <a:ext cx="16866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vi" sz="2000" u="none" cap="none" strike="noStrike">
                <a:solidFill>
                  <a:srgbClr val="000000"/>
                </a:solidFill>
                <a:latin typeface="Open Sans"/>
                <a:ea typeface="Open Sans"/>
                <a:cs typeface="Open Sans"/>
                <a:sym typeface="Open Sans"/>
              </a:rPr>
              <a:t>Lựa chọn mục tiêu</a:t>
            </a:r>
            <a:endParaRPr b="1" i="0" sz="2000" u="none" cap="none" strike="noStrike">
              <a:solidFill>
                <a:srgbClr val="000000"/>
              </a:solidFill>
              <a:latin typeface="Open Sans"/>
              <a:ea typeface="Open Sans"/>
              <a:cs typeface="Open Sans"/>
              <a:sym typeface="Open Sans"/>
            </a:endParaRPr>
          </a:p>
        </p:txBody>
      </p:sp>
      <p:sp>
        <p:nvSpPr>
          <p:cNvPr id="257" name="Google Shape;257;p20"/>
          <p:cNvSpPr txBox="1"/>
          <p:nvPr/>
        </p:nvSpPr>
        <p:spPr>
          <a:xfrm>
            <a:off x="4948975" y="5457575"/>
            <a:ext cx="1686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vi" sz="2000" u="none" cap="none" strike="noStrike">
                <a:solidFill>
                  <a:srgbClr val="000000"/>
                </a:solidFill>
                <a:latin typeface="Open Sans"/>
                <a:ea typeface="Open Sans"/>
                <a:cs typeface="Open Sans"/>
                <a:sym typeface="Open Sans"/>
              </a:rPr>
              <a:t>Học tập</a:t>
            </a:r>
            <a:endParaRPr b="1" i="0" sz="2000" u="none" cap="none" strike="noStrike">
              <a:solidFill>
                <a:srgbClr val="000000"/>
              </a:solidFill>
              <a:latin typeface="Open Sans"/>
              <a:ea typeface="Open Sans"/>
              <a:cs typeface="Open Sans"/>
              <a:sym typeface="Open Sans"/>
            </a:endParaRPr>
          </a:p>
        </p:txBody>
      </p:sp>
      <p:sp>
        <p:nvSpPr>
          <p:cNvPr id="258" name="Google Shape;258;p20"/>
          <p:cNvSpPr txBox="1"/>
          <p:nvPr/>
        </p:nvSpPr>
        <p:spPr>
          <a:xfrm>
            <a:off x="2246950" y="5457575"/>
            <a:ext cx="1686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vi" sz="2000" u="none" cap="none" strike="noStrike">
                <a:solidFill>
                  <a:srgbClr val="000000"/>
                </a:solidFill>
                <a:latin typeface="Open Sans"/>
                <a:ea typeface="Open Sans"/>
                <a:cs typeface="Open Sans"/>
                <a:sym typeface="Open Sans"/>
              </a:rPr>
              <a:t>Đánh giá</a:t>
            </a:r>
            <a:endParaRPr b="1" i="0" sz="2000" u="none" cap="none" strike="noStrike">
              <a:solidFill>
                <a:srgbClr val="000000"/>
              </a:solidFill>
              <a:latin typeface="Open Sans"/>
              <a:ea typeface="Open Sans"/>
              <a:cs typeface="Open Sans"/>
              <a:sym typeface="Open Sans"/>
            </a:endParaRPr>
          </a:p>
        </p:txBody>
      </p:sp>
      <p:sp>
        <p:nvSpPr>
          <p:cNvPr id="259" name="Google Shape;259;p20"/>
          <p:cNvSpPr txBox="1"/>
          <p:nvPr/>
        </p:nvSpPr>
        <p:spPr>
          <a:xfrm>
            <a:off x="2357300" y="6126413"/>
            <a:ext cx="4800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vi" sz="2000" u="none" cap="none" strike="noStrike">
                <a:solidFill>
                  <a:srgbClr val="000000"/>
                </a:solidFill>
                <a:latin typeface="Open Sans"/>
                <a:ea typeface="Open Sans"/>
                <a:cs typeface="Open Sans"/>
                <a:sym typeface="Open Sans"/>
              </a:rPr>
              <a:t>Kế hoạch phát triển bản thân</a:t>
            </a:r>
            <a:endParaRPr b="1" i="0" sz="2000" u="none" cap="none" strike="noStrike">
              <a:solidFill>
                <a:srgbClr val="000000"/>
              </a:solidFill>
              <a:latin typeface="Open Sans"/>
              <a:ea typeface="Open Sans"/>
              <a:cs typeface="Open Sans"/>
              <a:sym typeface="Open Sans"/>
            </a:endParaRPr>
          </a:p>
        </p:txBody>
      </p:sp>
      <p:sp>
        <p:nvSpPr>
          <p:cNvPr id="260" name="Google Shape;260;p2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1"/>
          <p:cNvSpPr txBox="1"/>
          <p:nvPr>
            <p:ph idx="4294967295" type="title"/>
          </p:nvPr>
        </p:nvSpPr>
        <p:spPr>
          <a:xfrm>
            <a:off x="497288"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4. Vận dụng nguyên tắc phát triển</a:t>
            </a:r>
            <a:endParaRPr b="0" sz="2600">
              <a:solidFill>
                <a:srgbClr val="0B5394"/>
              </a:solidFill>
              <a:latin typeface="Open Sans SemiBold"/>
              <a:ea typeface="Open Sans SemiBold"/>
              <a:cs typeface="Open Sans SemiBold"/>
              <a:sym typeface="Open Sans SemiBold"/>
            </a:endParaRPr>
          </a:p>
        </p:txBody>
      </p:sp>
      <p:cxnSp>
        <p:nvCxnSpPr>
          <p:cNvPr id="266" name="Google Shape;266;p21"/>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267" name="Google Shape;267;p21"/>
          <p:cNvSpPr txBox="1"/>
          <p:nvPr/>
        </p:nvSpPr>
        <p:spPr>
          <a:xfrm>
            <a:off x="431850" y="1155225"/>
            <a:ext cx="7750200" cy="5388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rgbClr val="0B5394"/>
              </a:buClr>
              <a:buSzPts val="2300"/>
              <a:buFont typeface="Open Sans SemiBold"/>
              <a:buChar char="❖"/>
            </a:pPr>
            <a:r>
              <a:rPr b="0" i="0" lang="vi" sz="2300" u="none" cap="none" strike="noStrike">
                <a:solidFill>
                  <a:srgbClr val="0B5394"/>
                </a:solidFill>
                <a:latin typeface="Open Sans SemiBold"/>
                <a:ea typeface="Open Sans SemiBold"/>
                <a:cs typeface="Open Sans SemiBold"/>
                <a:sym typeface="Open Sans SemiBold"/>
              </a:rPr>
              <a:t>Vận dụng trong nhận thức</a:t>
            </a:r>
            <a:endParaRPr b="0" i="0" sz="2300" u="none" cap="none" strike="noStrike">
              <a:solidFill>
                <a:srgbClr val="0B5394"/>
              </a:solidFill>
              <a:latin typeface="Open Sans SemiBold"/>
              <a:ea typeface="Open Sans SemiBold"/>
              <a:cs typeface="Open Sans SemiBold"/>
              <a:sym typeface="Open Sans SemiBold"/>
            </a:endParaRPr>
          </a:p>
        </p:txBody>
      </p:sp>
      <p:sp>
        <p:nvSpPr>
          <p:cNvPr id="268" name="Google Shape;268;p21"/>
          <p:cNvSpPr/>
          <p:nvPr/>
        </p:nvSpPr>
        <p:spPr>
          <a:xfrm>
            <a:off x="222425" y="2353975"/>
            <a:ext cx="2280000" cy="1186200"/>
          </a:xfrm>
          <a:prstGeom prst="ellipse">
            <a:avLst/>
          </a:prstGeom>
          <a:solidFill>
            <a:schemeClr val="lt1"/>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vi" sz="2300" u="none" cap="none" strike="noStrike">
                <a:solidFill>
                  <a:srgbClr val="000000"/>
                </a:solidFill>
                <a:latin typeface="Arial"/>
                <a:ea typeface="Arial"/>
                <a:cs typeface="Arial"/>
                <a:sym typeface="Arial"/>
              </a:rPr>
              <a:t>Không biết</a:t>
            </a:r>
            <a:endParaRPr b="0" i="0" sz="2300" u="none" cap="none" strike="noStrike">
              <a:solidFill>
                <a:srgbClr val="000000"/>
              </a:solidFill>
              <a:latin typeface="Arial"/>
              <a:ea typeface="Arial"/>
              <a:cs typeface="Arial"/>
              <a:sym typeface="Arial"/>
            </a:endParaRPr>
          </a:p>
        </p:txBody>
      </p:sp>
      <p:sp>
        <p:nvSpPr>
          <p:cNvPr id="269" name="Google Shape;269;p21"/>
          <p:cNvSpPr/>
          <p:nvPr/>
        </p:nvSpPr>
        <p:spPr>
          <a:xfrm>
            <a:off x="3606000" y="2353975"/>
            <a:ext cx="1932000" cy="1186200"/>
          </a:xfrm>
          <a:prstGeom prst="ellipse">
            <a:avLst/>
          </a:prstGeom>
          <a:solidFill>
            <a:schemeClr val="lt1"/>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vi" sz="2300" u="none" cap="none" strike="noStrike">
                <a:solidFill>
                  <a:srgbClr val="000000"/>
                </a:solidFill>
                <a:latin typeface="Arial"/>
                <a:ea typeface="Arial"/>
                <a:cs typeface="Arial"/>
                <a:sym typeface="Arial"/>
              </a:rPr>
              <a:t>Biết ít</a:t>
            </a:r>
            <a:endParaRPr b="0" i="0" sz="2300" u="none" cap="none" strike="noStrike">
              <a:solidFill>
                <a:srgbClr val="000000"/>
              </a:solidFill>
              <a:latin typeface="Arial"/>
              <a:ea typeface="Arial"/>
              <a:cs typeface="Arial"/>
              <a:sym typeface="Arial"/>
            </a:endParaRPr>
          </a:p>
        </p:txBody>
      </p:sp>
      <p:sp>
        <p:nvSpPr>
          <p:cNvPr id="270" name="Google Shape;270;p21"/>
          <p:cNvSpPr/>
          <p:nvPr/>
        </p:nvSpPr>
        <p:spPr>
          <a:xfrm>
            <a:off x="6363550" y="2353975"/>
            <a:ext cx="2396700" cy="1186200"/>
          </a:xfrm>
          <a:prstGeom prst="ellipse">
            <a:avLst/>
          </a:prstGeom>
          <a:solidFill>
            <a:schemeClr val="lt1"/>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vi" sz="2300" u="none" cap="none" strike="noStrike">
                <a:solidFill>
                  <a:srgbClr val="000000"/>
                </a:solidFill>
                <a:latin typeface="Arial"/>
                <a:ea typeface="Arial"/>
                <a:cs typeface="Arial"/>
                <a:sym typeface="Arial"/>
              </a:rPr>
              <a:t>Biết nhiều</a:t>
            </a:r>
            <a:endParaRPr b="0" i="0" sz="2300" u="none" cap="none" strike="noStrike">
              <a:solidFill>
                <a:srgbClr val="000000"/>
              </a:solidFill>
              <a:latin typeface="Arial"/>
              <a:ea typeface="Arial"/>
              <a:cs typeface="Arial"/>
              <a:sym typeface="Arial"/>
            </a:endParaRPr>
          </a:p>
        </p:txBody>
      </p:sp>
      <p:sp>
        <p:nvSpPr>
          <p:cNvPr id="271" name="Google Shape;271;p21"/>
          <p:cNvSpPr/>
          <p:nvPr/>
        </p:nvSpPr>
        <p:spPr>
          <a:xfrm>
            <a:off x="2613425" y="2761675"/>
            <a:ext cx="648900" cy="370800"/>
          </a:xfrm>
          <a:prstGeom prst="rightArrow">
            <a:avLst>
              <a:gd fmla="val 50000" name="adj1"/>
              <a:gd fmla="val 50000" name="adj2"/>
            </a:avLst>
          </a:prstGeom>
          <a:solidFill>
            <a:srgbClr val="3D85C6"/>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1"/>
          <p:cNvSpPr/>
          <p:nvPr/>
        </p:nvSpPr>
        <p:spPr>
          <a:xfrm>
            <a:off x="5626325" y="2761675"/>
            <a:ext cx="648900" cy="370800"/>
          </a:xfrm>
          <a:prstGeom prst="rightArrow">
            <a:avLst>
              <a:gd fmla="val 50000" name="adj1"/>
              <a:gd fmla="val 50000" name="adj2"/>
            </a:avLst>
          </a:prstGeom>
          <a:solidFill>
            <a:srgbClr val="3C78D8"/>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2"/>
          <p:cNvSpPr txBox="1"/>
          <p:nvPr>
            <p:ph idx="4294967295" type="title"/>
          </p:nvPr>
        </p:nvSpPr>
        <p:spPr>
          <a:xfrm>
            <a:off x="497288"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4. Vận dụng nguyên tắc phát triển</a:t>
            </a:r>
            <a:endParaRPr b="0" sz="2600">
              <a:solidFill>
                <a:srgbClr val="0B5394"/>
              </a:solidFill>
              <a:latin typeface="Open Sans SemiBold"/>
              <a:ea typeface="Open Sans SemiBold"/>
              <a:cs typeface="Open Sans SemiBold"/>
              <a:sym typeface="Open Sans SemiBold"/>
            </a:endParaRPr>
          </a:p>
        </p:txBody>
      </p:sp>
      <p:cxnSp>
        <p:nvCxnSpPr>
          <p:cNvPr id="279" name="Google Shape;279;p22"/>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280" name="Google Shape;280;p22"/>
          <p:cNvSpPr txBox="1"/>
          <p:nvPr/>
        </p:nvSpPr>
        <p:spPr>
          <a:xfrm>
            <a:off x="431850" y="1155225"/>
            <a:ext cx="7750200" cy="5388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rgbClr val="0B5394"/>
              </a:buClr>
              <a:buSzPts val="2300"/>
              <a:buFont typeface="Open Sans SemiBold"/>
              <a:buChar char="❖"/>
            </a:pPr>
            <a:r>
              <a:rPr b="0" i="0" lang="vi" sz="2300" u="none" cap="none" strike="noStrike">
                <a:solidFill>
                  <a:srgbClr val="0B5394"/>
                </a:solidFill>
                <a:latin typeface="Open Sans SemiBold"/>
                <a:ea typeface="Open Sans SemiBold"/>
                <a:cs typeface="Open Sans SemiBold"/>
                <a:sym typeface="Open Sans SemiBold"/>
              </a:rPr>
              <a:t>Vận dụng trong hoạt động nghề nghiệp</a:t>
            </a:r>
            <a:endParaRPr b="0" i="0" sz="2300" u="none" cap="none" strike="noStrike">
              <a:solidFill>
                <a:srgbClr val="0B5394"/>
              </a:solidFill>
              <a:latin typeface="Open Sans SemiBold"/>
              <a:ea typeface="Open Sans SemiBold"/>
              <a:cs typeface="Open Sans SemiBold"/>
              <a:sym typeface="Open Sans SemiBold"/>
            </a:endParaRPr>
          </a:p>
        </p:txBody>
      </p:sp>
      <p:pic>
        <p:nvPicPr>
          <p:cNvPr id="281" name="Google Shape;281;p22"/>
          <p:cNvPicPr preferRelativeResize="0"/>
          <p:nvPr/>
        </p:nvPicPr>
        <p:blipFill rotWithShape="1">
          <a:blip r:embed="rId3">
            <a:alphaModFix/>
          </a:blip>
          <a:srcRect b="11211" l="13954" r="5800" t="27487"/>
          <a:stretch/>
        </p:blipFill>
        <p:spPr>
          <a:xfrm>
            <a:off x="1041763" y="1871300"/>
            <a:ext cx="6530375" cy="3741775"/>
          </a:xfrm>
          <a:prstGeom prst="rect">
            <a:avLst/>
          </a:prstGeom>
          <a:noFill/>
          <a:ln>
            <a:noFill/>
          </a:ln>
        </p:spPr>
      </p:pic>
      <p:sp>
        <p:nvSpPr>
          <p:cNvPr id="282" name="Google Shape;282;p22"/>
          <p:cNvSpPr txBox="1"/>
          <p:nvPr/>
        </p:nvSpPr>
        <p:spPr>
          <a:xfrm>
            <a:off x="1441500" y="5613075"/>
            <a:ext cx="73734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vi" sz="2300" u="none" cap="none" strike="noStrike">
                <a:solidFill>
                  <a:srgbClr val="000000"/>
                </a:solidFill>
                <a:latin typeface="Arial"/>
                <a:ea typeface="Arial"/>
                <a:cs typeface="Arial"/>
                <a:sym typeface="Arial"/>
              </a:rPr>
              <a:t>Mô hình xoắn ốc trong phát triển phần mềm</a:t>
            </a:r>
            <a:endParaRPr b="0" i="0" sz="2300" u="none" cap="none" strike="noStrike">
              <a:solidFill>
                <a:srgbClr val="000000"/>
              </a:solidFill>
              <a:latin typeface="Arial"/>
              <a:ea typeface="Arial"/>
              <a:cs typeface="Arial"/>
              <a:sym typeface="Arial"/>
            </a:endParaRPr>
          </a:p>
        </p:txBody>
      </p:sp>
      <p:sp>
        <p:nvSpPr>
          <p:cNvPr id="283" name="Google Shape;283;p22"/>
          <p:cNvSpPr txBox="1"/>
          <p:nvPr/>
        </p:nvSpPr>
        <p:spPr>
          <a:xfrm>
            <a:off x="4033375" y="6242400"/>
            <a:ext cx="5263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 sz="1400" u="sng" cap="none" strike="noStrike">
                <a:solidFill>
                  <a:schemeClr val="hlink"/>
                </a:solidFill>
                <a:latin typeface="Open Sans"/>
                <a:ea typeface="Open Sans"/>
                <a:cs typeface="Open Sans"/>
                <a:sym typeface="Open Sans"/>
                <a:hlinkClick r:id="rId4"/>
              </a:rPr>
              <a:t>https://www.slideshare.net/caolanphuong/chuong-2-cnpm</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84" name="Google Shape;284;p2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3"/>
          <p:cNvSpPr txBox="1"/>
          <p:nvPr>
            <p:ph idx="4294967295" type="title"/>
          </p:nvPr>
        </p:nvSpPr>
        <p:spPr>
          <a:xfrm>
            <a:off x="384725"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5. Kết luận</a:t>
            </a:r>
            <a:endParaRPr b="0" sz="2600">
              <a:solidFill>
                <a:srgbClr val="0B5394"/>
              </a:solidFill>
              <a:latin typeface="Open Sans SemiBold"/>
              <a:ea typeface="Open Sans SemiBold"/>
              <a:cs typeface="Open Sans SemiBold"/>
              <a:sym typeface="Open Sans SemiBold"/>
            </a:endParaRPr>
          </a:p>
        </p:txBody>
      </p:sp>
      <p:cxnSp>
        <p:nvCxnSpPr>
          <p:cNvPr id="290" name="Google Shape;290;p23"/>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291" name="Google Shape;291;p23"/>
          <p:cNvSpPr txBox="1"/>
          <p:nvPr>
            <p:ph idx="4294967295" type="body"/>
          </p:nvPr>
        </p:nvSpPr>
        <p:spPr>
          <a:xfrm>
            <a:off x="559675" y="1426417"/>
            <a:ext cx="7308300" cy="43245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0B5394"/>
              </a:buClr>
              <a:buSzPts val="2400"/>
              <a:buFont typeface="Roboto Medium"/>
              <a:buChar char="●"/>
            </a:pPr>
            <a:r>
              <a:rPr lang="vi" sz="2400">
                <a:solidFill>
                  <a:srgbClr val="0B5394"/>
                </a:solidFill>
                <a:latin typeface="Roboto Medium"/>
                <a:ea typeface="Roboto Medium"/>
                <a:cs typeface="Roboto Medium"/>
                <a:sym typeface="Roboto Medium"/>
              </a:rPr>
              <a:t>Nội dung cơ bản của biện chứng duy vật</a:t>
            </a:r>
            <a:endParaRPr sz="2400">
              <a:solidFill>
                <a:srgbClr val="0B5394"/>
              </a:solidFill>
              <a:latin typeface="Roboto Medium"/>
              <a:ea typeface="Roboto Medium"/>
              <a:cs typeface="Roboto Medium"/>
              <a:sym typeface="Roboto Medium"/>
            </a:endParaRPr>
          </a:p>
          <a:p>
            <a:pPr indent="-381000" lvl="0" marL="457200" rtl="0" algn="l">
              <a:lnSpc>
                <a:spcPct val="150000"/>
              </a:lnSpc>
              <a:spcBef>
                <a:spcPts val="0"/>
              </a:spcBef>
              <a:spcAft>
                <a:spcPts val="0"/>
              </a:spcAft>
              <a:buClr>
                <a:srgbClr val="0B5394"/>
              </a:buClr>
              <a:buSzPts val="2400"/>
              <a:buFont typeface="Roboto Medium"/>
              <a:buChar char="●"/>
            </a:pPr>
            <a:r>
              <a:rPr lang="vi" sz="2400">
                <a:solidFill>
                  <a:srgbClr val="0B5394"/>
                </a:solidFill>
                <a:latin typeface="Roboto Medium"/>
                <a:ea typeface="Roboto Medium"/>
                <a:cs typeface="Roboto Medium"/>
                <a:sym typeface="Roboto Medium"/>
              </a:rPr>
              <a:t>Nguyên tắc phương pháp luận cơ bản của phép biện chứng duy vật</a:t>
            </a:r>
            <a:endParaRPr sz="2400">
              <a:solidFill>
                <a:srgbClr val="0B5394"/>
              </a:solidFill>
              <a:latin typeface="Roboto Medium"/>
              <a:ea typeface="Roboto Medium"/>
              <a:cs typeface="Roboto Medium"/>
              <a:sym typeface="Roboto Medium"/>
            </a:endParaRPr>
          </a:p>
          <a:p>
            <a:pPr indent="-381000" lvl="0" marL="457200" rtl="0" algn="l">
              <a:lnSpc>
                <a:spcPct val="150000"/>
              </a:lnSpc>
              <a:spcBef>
                <a:spcPts val="0"/>
              </a:spcBef>
              <a:spcAft>
                <a:spcPts val="0"/>
              </a:spcAft>
              <a:buClr>
                <a:srgbClr val="0B5394"/>
              </a:buClr>
              <a:buSzPts val="2400"/>
              <a:buFont typeface="Roboto Medium"/>
              <a:buChar char="●"/>
            </a:pPr>
            <a:r>
              <a:rPr lang="vi" sz="2400">
                <a:solidFill>
                  <a:srgbClr val="0B5394"/>
                </a:solidFill>
                <a:latin typeface="Roboto Medium"/>
                <a:ea typeface="Roboto Medium"/>
                <a:cs typeface="Roboto Medium"/>
                <a:sym typeface="Roboto Medium"/>
              </a:rPr>
              <a:t>Nội dung nguyên tắc phát triển</a:t>
            </a:r>
            <a:endParaRPr sz="2400">
              <a:solidFill>
                <a:srgbClr val="0B5394"/>
              </a:solidFill>
              <a:latin typeface="Roboto Medium"/>
              <a:ea typeface="Roboto Medium"/>
              <a:cs typeface="Roboto Medium"/>
              <a:sym typeface="Roboto Medium"/>
            </a:endParaRPr>
          </a:p>
          <a:p>
            <a:pPr indent="-381000" lvl="0" marL="457200" rtl="0" algn="l">
              <a:lnSpc>
                <a:spcPct val="150000"/>
              </a:lnSpc>
              <a:spcBef>
                <a:spcPts val="0"/>
              </a:spcBef>
              <a:spcAft>
                <a:spcPts val="0"/>
              </a:spcAft>
              <a:buClr>
                <a:srgbClr val="0B5394"/>
              </a:buClr>
              <a:buSzPts val="2400"/>
              <a:buFont typeface="Roboto Medium"/>
              <a:buChar char="●"/>
            </a:pPr>
            <a:r>
              <a:rPr lang="vi" sz="2400">
                <a:solidFill>
                  <a:srgbClr val="0B5394"/>
                </a:solidFill>
                <a:latin typeface="Roboto Medium"/>
                <a:ea typeface="Roboto Medium"/>
                <a:cs typeface="Roboto Medium"/>
                <a:sym typeface="Roboto Medium"/>
              </a:rPr>
              <a:t>Vận dụng nguyên tắc phát triển</a:t>
            </a:r>
            <a:endParaRPr sz="2400">
              <a:solidFill>
                <a:srgbClr val="0B5394"/>
              </a:solidFill>
              <a:latin typeface="Roboto Medium"/>
              <a:ea typeface="Roboto Medium"/>
              <a:cs typeface="Roboto Medium"/>
              <a:sym typeface="Roboto Medium"/>
            </a:endParaRPr>
          </a:p>
          <a:p>
            <a:pPr indent="0" lvl="0" marL="457200" rtl="0" algn="l">
              <a:lnSpc>
                <a:spcPct val="150000"/>
              </a:lnSpc>
              <a:spcBef>
                <a:spcPts val="0"/>
              </a:spcBef>
              <a:spcAft>
                <a:spcPts val="0"/>
              </a:spcAft>
              <a:buSzPts val="1800"/>
              <a:buNone/>
            </a:pPr>
            <a:r>
              <a:t/>
            </a:r>
            <a:endParaRPr sz="2200">
              <a:solidFill>
                <a:srgbClr val="0B5394"/>
              </a:solidFill>
              <a:latin typeface="Roboto Medium"/>
              <a:ea typeface="Roboto Medium"/>
              <a:cs typeface="Roboto Medium"/>
              <a:sym typeface="Roboto Medium"/>
            </a:endParaRPr>
          </a:p>
          <a:p>
            <a:pPr indent="0" lvl="0" marL="0" rtl="0" algn="l">
              <a:lnSpc>
                <a:spcPct val="150000"/>
              </a:lnSpc>
              <a:spcBef>
                <a:spcPts val="0"/>
              </a:spcBef>
              <a:spcAft>
                <a:spcPts val="0"/>
              </a:spcAft>
              <a:buSzPts val="1800"/>
              <a:buNone/>
            </a:pPr>
            <a:r>
              <a:t/>
            </a:r>
            <a:endParaRPr sz="2200">
              <a:solidFill>
                <a:srgbClr val="000000"/>
              </a:solidFill>
              <a:latin typeface="Roboto Medium"/>
              <a:ea typeface="Roboto Medium"/>
              <a:cs typeface="Roboto Medium"/>
              <a:sym typeface="Roboto Medium"/>
            </a:endParaRPr>
          </a:p>
        </p:txBody>
      </p:sp>
      <p:sp>
        <p:nvSpPr>
          <p:cNvPr id="292" name="Google Shape;292;p2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idx="4294967295" type="title"/>
          </p:nvPr>
        </p:nvSpPr>
        <p:spPr>
          <a:xfrm>
            <a:off x="384725" y="390167"/>
            <a:ext cx="8520600" cy="9432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rgbClr val="0B5394"/>
              </a:buClr>
              <a:buSzPts val="2800"/>
              <a:buFont typeface="Open Sans SemiBold"/>
              <a:buAutoNum type="arabicPeriod"/>
            </a:pPr>
            <a:r>
              <a:rPr b="0" lang="vi" sz="2600">
                <a:solidFill>
                  <a:srgbClr val="0B5394"/>
                </a:solidFill>
                <a:latin typeface="Open Sans SemiBold"/>
                <a:ea typeface="Open Sans SemiBold"/>
                <a:cs typeface="Open Sans SemiBold"/>
                <a:sym typeface="Open Sans SemiBold"/>
              </a:rPr>
              <a:t>Nội dung cơ bản của biện chứng duy vật</a:t>
            </a:r>
            <a:endParaRPr b="0" sz="2800">
              <a:solidFill>
                <a:srgbClr val="0B5394"/>
              </a:solidFill>
              <a:latin typeface="Open Sans SemiBold"/>
              <a:ea typeface="Open Sans SemiBold"/>
              <a:cs typeface="Open Sans SemiBold"/>
              <a:sym typeface="Open Sans SemiBold"/>
            </a:endParaRPr>
          </a:p>
        </p:txBody>
      </p:sp>
      <p:cxnSp>
        <p:nvCxnSpPr>
          <p:cNvPr id="88" name="Google Shape;88;p3"/>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89" name="Google Shape;89;p3"/>
          <p:cNvSpPr txBox="1"/>
          <p:nvPr/>
        </p:nvSpPr>
        <p:spPr>
          <a:xfrm>
            <a:off x="736650" y="1307625"/>
            <a:ext cx="5291400" cy="12546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rgbClr val="0B5394"/>
              </a:buClr>
              <a:buSzPts val="2300"/>
              <a:buFont typeface="Open Sans SemiBold"/>
              <a:buChar char="●"/>
            </a:pPr>
            <a:r>
              <a:rPr b="0" i="0" lang="vi" sz="2300" u="none" cap="none" strike="noStrike">
                <a:solidFill>
                  <a:srgbClr val="0B5394"/>
                </a:solidFill>
                <a:latin typeface="Open Sans SemiBold"/>
                <a:ea typeface="Open Sans SemiBold"/>
                <a:cs typeface="Open Sans SemiBold"/>
                <a:sym typeface="Open Sans SemiBold"/>
              </a:rPr>
              <a:t>Nguyên lý mối liên hệ phổ biến</a:t>
            </a:r>
            <a:endParaRPr b="0" i="0" sz="2300" u="none" cap="none" strike="noStrike">
              <a:solidFill>
                <a:srgbClr val="0B5394"/>
              </a:solidFill>
              <a:latin typeface="Open Sans SemiBold"/>
              <a:ea typeface="Open Sans SemiBold"/>
              <a:cs typeface="Open Sans SemiBold"/>
              <a:sym typeface="Open Sans SemiBold"/>
            </a:endParaRPr>
          </a:p>
          <a:p>
            <a:pPr indent="0" lvl="0" marL="0" marR="0" rtl="0" algn="l">
              <a:lnSpc>
                <a:spcPct val="150000"/>
              </a:lnSpc>
              <a:spcBef>
                <a:spcPts val="0"/>
              </a:spcBef>
              <a:spcAft>
                <a:spcPts val="0"/>
              </a:spcAft>
              <a:buClr>
                <a:srgbClr val="000000"/>
              </a:buClr>
              <a:buSzPts val="800"/>
              <a:buFont typeface="Arial"/>
              <a:buNone/>
            </a:pPr>
            <a:r>
              <a:t/>
            </a:r>
            <a:endParaRPr b="0" i="0" sz="800" u="none" cap="none" strike="noStrike">
              <a:solidFill>
                <a:srgbClr val="0B5394"/>
              </a:solidFill>
              <a:latin typeface="Open Sans SemiBold"/>
              <a:ea typeface="Open Sans SemiBold"/>
              <a:cs typeface="Open Sans SemiBold"/>
              <a:sym typeface="Open Sans SemiBold"/>
            </a:endParaRPr>
          </a:p>
          <a:p>
            <a:pPr indent="-374650" lvl="0" marL="457200" marR="0" rtl="0" algn="l">
              <a:lnSpc>
                <a:spcPct val="150000"/>
              </a:lnSpc>
              <a:spcBef>
                <a:spcPts val="0"/>
              </a:spcBef>
              <a:spcAft>
                <a:spcPts val="0"/>
              </a:spcAft>
              <a:buClr>
                <a:srgbClr val="0B5394"/>
              </a:buClr>
              <a:buSzPts val="2300"/>
              <a:buFont typeface="Open Sans SemiBold"/>
              <a:buChar char="●"/>
            </a:pPr>
            <a:r>
              <a:rPr b="0" i="0" lang="vi" sz="2300" u="none" cap="none" strike="noStrike">
                <a:solidFill>
                  <a:srgbClr val="0B5394"/>
                </a:solidFill>
                <a:latin typeface="Open Sans SemiBold"/>
                <a:ea typeface="Open Sans SemiBold"/>
                <a:cs typeface="Open Sans SemiBold"/>
                <a:sym typeface="Open Sans SemiBold"/>
              </a:rPr>
              <a:t>Nguyên lý về sự phát triển</a:t>
            </a:r>
            <a:endParaRPr b="0" i="0" sz="2300" u="none" cap="none" strike="noStrike">
              <a:solidFill>
                <a:srgbClr val="0B5394"/>
              </a:solidFill>
              <a:latin typeface="Open Sans SemiBold"/>
              <a:ea typeface="Open Sans SemiBold"/>
              <a:cs typeface="Open Sans SemiBold"/>
              <a:sym typeface="Open Sans SemiBold"/>
            </a:endParaRPr>
          </a:p>
        </p:txBody>
      </p:sp>
      <p:sp>
        <p:nvSpPr>
          <p:cNvPr id="90" name="Google Shape;90;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idx="4294967295" type="title"/>
          </p:nvPr>
        </p:nvSpPr>
        <p:spPr>
          <a:xfrm>
            <a:off x="384725"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Nguyên lý mối liên hệ phổ biến</a:t>
            </a:r>
            <a:endParaRPr b="0" sz="2600">
              <a:solidFill>
                <a:srgbClr val="0B5394"/>
              </a:solidFill>
              <a:latin typeface="Open Sans SemiBold"/>
              <a:ea typeface="Open Sans SemiBold"/>
              <a:cs typeface="Open Sans SemiBold"/>
              <a:sym typeface="Open Sans SemiBold"/>
            </a:endParaRPr>
          </a:p>
        </p:txBody>
      </p:sp>
      <p:cxnSp>
        <p:nvCxnSpPr>
          <p:cNvPr id="96" name="Google Shape;96;p4"/>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pic>
        <p:nvPicPr>
          <p:cNvPr id="97" name="Google Shape;97;p4"/>
          <p:cNvPicPr preferRelativeResize="0"/>
          <p:nvPr/>
        </p:nvPicPr>
        <p:blipFill rotWithShape="1">
          <a:blip r:embed="rId3">
            <a:alphaModFix/>
          </a:blip>
          <a:srcRect b="0" l="0" r="0" t="0"/>
          <a:stretch/>
        </p:blipFill>
        <p:spPr>
          <a:xfrm>
            <a:off x="0" y="1172450"/>
            <a:ext cx="9144000" cy="4846016"/>
          </a:xfrm>
          <a:prstGeom prst="rect">
            <a:avLst/>
          </a:prstGeom>
          <a:noFill/>
          <a:ln>
            <a:noFill/>
          </a:ln>
        </p:spPr>
      </p:pic>
      <p:sp>
        <p:nvSpPr>
          <p:cNvPr id="98" name="Google Shape;98;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idx="4294967295" type="title"/>
          </p:nvPr>
        </p:nvSpPr>
        <p:spPr>
          <a:xfrm>
            <a:off x="384725"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Nguyên lý mối liên hệ phổ biến</a:t>
            </a:r>
            <a:endParaRPr b="0" sz="2600">
              <a:solidFill>
                <a:srgbClr val="0B5394"/>
              </a:solidFill>
              <a:latin typeface="Open Sans SemiBold"/>
              <a:ea typeface="Open Sans SemiBold"/>
              <a:cs typeface="Open Sans SemiBold"/>
              <a:sym typeface="Open Sans SemiBold"/>
            </a:endParaRPr>
          </a:p>
        </p:txBody>
      </p:sp>
      <p:cxnSp>
        <p:nvCxnSpPr>
          <p:cNvPr id="104" name="Google Shape;104;p5"/>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105" name="Google Shape;105;p5"/>
          <p:cNvSpPr txBox="1"/>
          <p:nvPr/>
        </p:nvSpPr>
        <p:spPr>
          <a:xfrm>
            <a:off x="431850" y="1155225"/>
            <a:ext cx="7750200" cy="31245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rgbClr val="0B5394"/>
              </a:buClr>
              <a:buSzPts val="2300"/>
              <a:buFont typeface="Open Sans SemiBold"/>
              <a:buChar char="❖"/>
            </a:pPr>
            <a:r>
              <a:rPr b="0" i="0" lang="vi" sz="2300" u="sng" cap="none" strike="noStrike">
                <a:solidFill>
                  <a:srgbClr val="0B5394"/>
                </a:solidFill>
                <a:latin typeface="Open Sans SemiBold"/>
                <a:ea typeface="Open Sans SemiBold"/>
                <a:cs typeface="Open Sans SemiBold"/>
                <a:sym typeface="Open Sans SemiBold"/>
              </a:rPr>
              <a:t>Khái niệm</a:t>
            </a:r>
            <a:endParaRPr b="0" i="0" sz="2300" u="sng" cap="none" strike="noStrike">
              <a:solidFill>
                <a:srgbClr val="0B5394"/>
              </a:solidFill>
              <a:latin typeface="Open Sans SemiBold"/>
              <a:ea typeface="Open Sans SemiBold"/>
              <a:cs typeface="Open Sans SemiBold"/>
              <a:sym typeface="Open Sans SemiBold"/>
            </a:endParaRPr>
          </a:p>
          <a:p>
            <a:pPr indent="-374650" lvl="1" marL="914400" marR="0" rtl="0" algn="l">
              <a:lnSpc>
                <a:spcPct val="150000"/>
              </a:lnSpc>
              <a:spcBef>
                <a:spcPts val="0"/>
              </a:spcBef>
              <a:spcAft>
                <a:spcPts val="0"/>
              </a:spcAft>
              <a:buClr>
                <a:srgbClr val="0B5394"/>
              </a:buClr>
              <a:buSzPts val="2300"/>
              <a:buFont typeface="Open Sans SemiBold"/>
              <a:buChar char="➢"/>
            </a:pPr>
            <a:r>
              <a:rPr b="1" i="0" lang="vi" sz="2300" u="none" cap="none" strike="noStrike">
                <a:solidFill>
                  <a:srgbClr val="000000"/>
                </a:solidFill>
                <a:latin typeface="Arial"/>
                <a:ea typeface="Arial"/>
                <a:cs typeface="Arial"/>
                <a:sym typeface="Arial"/>
              </a:rPr>
              <a:t>Mối liên hệ</a:t>
            </a:r>
            <a:r>
              <a:rPr b="0" i="0" lang="vi" sz="2300" u="none" cap="none" strike="noStrike">
                <a:solidFill>
                  <a:srgbClr val="000000"/>
                </a:solidFill>
                <a:latin typeface="Open Sans SemiBold"/>
                <a:ea typeface="Open Sans SemiBold"/>
                <a:cs typeface="Open Sans SemiBold"/>
                <a:sym typeface="Open Sans SemiBold"/>
              </a:rPr>
              <a:t>:</a:t>
            </a:r>
            <a:r>
              <a:rPr b="0" i="0" lang="vi" sz="2300" u="none" cap="none" strike="noStrike">
                <a:solidFill>
                  <a:srgbClr val="000000"/>
                </a:solidFill>
                <a:latin typeface="Arial"/>
                <a:ea typeface="Arial"/>
                <a:cs typeface="Arial"/>
                <a:sym typeface="Arial"/>
              </a:rPr>
              <a:t> </a:t>
            </a:r>
            <a:r>
              <a:rPr b="0" i="0" lang="vi" sz="2200" u="none" cap="none" strike="noStrike">
                <a:solidFill>
                  <a:srgbClr val="000000"/>
                </a:solidFill>
                <a:latin typeface="Arial"/>
                <a:ea typeface="Arial"/>
                <a:cs typeface="Arial"/>
                <a:sym typeface="Arial"/>
              </a:rPr>
              <a:t>chỉ </a:t>
            </a:r>
            <a:r>
              <a:rPr b="0" i="1" lang="vi" sz="2200" u="none" cap="none" strike="noStrike">
                <a:solidFill>
                  <a:srgbClr val="FF0000"/>
                </a:solidFill>
                <a:latin typeface="Arial"/>
                <a:ea typeface="Arial"/>
                <a:cs typeface="Arial"/>
                <a:sym typeface="Arial"/>
              </a:rPr>
              <a:t>sự quy định</a:t>
            </a:r>
            <a:r>
              <a:rPr b="0" i="0" lang="vi" sz="2200" u="none" cap="none" strike="noStrike">
                <a:solidFill>
                  <a:srgbClr val="000000"/>
                </a:solidFill>
                <a:latin typeface="Arial"/>
                <a:ea typeface="Arial"/>
                <a:cs typeface="Arial"/>
                <a:sym typeface="Arial"/>
              </a:rPr>
              <a:t>, </a:t>
            </a:r>
            <a:r>
              <a:rPr b="0" i="1" lang="vi" sz="2200" u="none" cap="none" strike="noStrike">
                <a:solidFill>
                  <a:srgbClr val="FF0000"/>
                </a:solidFill>
                <a:latin typeface="Arial"/>
                <a:ea typeface="Arial"/>
                <a:cs typeface="Arial"/>
                <a:sym typeface="Arial"/>
              </a:rPr>
              <a:t>sự tác động</a:t>
            </a:r>
            <a:r>
              <a:rPr b="0" i="0" lang="vi" sz="2200" u="none" cap="none" strike="noStrike">
                <a:solidFill>
                  <a:srgbClr val="000000"/>
                </a:solidFill>
                <a:latin typeface="Arial"/>
                <a:ea typeface="Arial"/>
                <a:cs typeface="Arial"/>
                <a:sym typeface="Arial"/>
              </a:rPr>
              <a:t> và </a:t>
            </a:r>
            <a:r>
              <a:rPr b="0" i="1" lang="vi" sz="2200" u="none" cap="none" strike="noStrike">
                <a:solidFill>
                  <a:srgbClr val="FF0000"/>
                </a:solidFill>
                <a:latin typeface="Arial"/>
                <a:ea typeface="Arial"/>
                <a:cs typeface="Arial"/>
                <a:sym typeface="Arial"/>
              </a:rPr>
              <a:t>chuyển hóa lẫn nhau</a:t>
            </a:r>
            <a:r>
              <a:rPr b="0" i="0" lang="vi" sz="2200" u="none" cap="none" strike="noStrike">
                <a:solidFill>
                  <a:srgbClr val="000000"/>
                </a:solidFill>
                <a:latin typeface="Arial"/>
                <a:ea typeface="Arial"/>
                <a:cs typeface="Arial"/>
                <a:sym typeface="Arial"/>
              </a:rPr>
              <a:t> giữa các sự vật, hiện tượng hay giữa các mặt, các yếu tố của mỗi sự vật, hiện tượng trong thế giới</a:t>
            </a:r>
            <a:endParaRPr b="0" i="0" sz="2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300"/>
              <a:buFont typeface="Arial"/>
              <a:buNone/>
            </a:pPr>
            <a:r>
              <a:t/>
            </a:r>
            <a:endParaRPr b="0" i="0" sz="2300" u="none" cap="none" strike="noStrike">
              <a:solidFill>
                <a:srgbClr val="000000"/>
              </a:solidFill>
              <a:latin typeface="Open Sans SemiBold"/>
              <a:ea typeface="Open Sans SemiBold"/>
              <a:cs typeface="Open Sans SemiBold"/>
              <a:sym typeface="Open Sans SemiBold"/>
            </a:endParaRPr>
          </a:p>
        </p:txBody>
      </p:sp>
      <p:pic>
        <p:nvPicPr>
          <p:cNvPr id="106" name="Google Shape;106;p5"/>
          <p:cNvPicPr preferRelativeResize="0"/>
          <p:nvPr/>
        </p:nvPicPr>
        <p:blipFill rotWithShape="1">
          <a:blip r:embed="rId3">
            <a:alphaModFix/>
          </a:blip>
          <a:srcRect b="0" l="0" r="0" t="0"/>
          <a:stretch/>
        </p:blipFill>
        <p:spPr>
          <a:xfrm>
            <a:off x="4073025" y="3283325"/>
            <a:ext cx="3690099" cy="3390050"/>
          </a:xfrm>
          <a:prstGeom prst="rect">
            <a:avLst/>
          </a:prstGeom>
          <a:noFill/>
          <a:ln>
            <a:noFill/>
          </a:ln>
        </p:spPr>
      </p:pic>
      <p:sp>
        <p:nvSpPr>
          <p:cNvPr id="107" name="Google Shape;107;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idx="4294967295" type="title"/>
          </p:nvPr>
        </p:nvSpPr>
        <p:spPr>
          <a:xfrm>
            <a:off x="384725"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Nguyên lý mối liên hệ phổ biến</a:t>
            </a:r>
            <a:endParaRPr b="0" sz="2600">
              <a:solidFill>
                <a:srgbClr val="0B5394"/>
              </a:solidFill>
              <a:latin typeface="Open Sans SemiBold"/>
              <a:ea typeface="Open Sans SemiBold"/>
              <a:cs typeface="Open Sans SemiBold"/>
              <a:sym typeface="Open Sans SemiBold"/>
            </a:endParaRPr>
          </a:p>
        </p:txBody>
      </p:sp>
      <p:cxnSp>
        <p:nvCxnSpPr>
          <p:cNvPr id="113" name="Google Shape;113;p6"/>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114" name="Google Shape;114;p6"/>
          <p:cNvSpPr txBox="1"/>
          <p:nvPr/>
        </p:nvSpPr>
        <p:spPr>
          <a:xfrm>
            <a:off x="431850" y="1155225"/>
            <a:ext cx="7750200" cy="54798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rgbClr val="0B5394"/>
              </a:buClr>
              <a:buSzPts val="2300"/>
              <a:buFont typeface="Open Sans SemiBold"/>
              <a:buChar char="❖"/>
            </a:pPr>
            <a:r>
              <a:rPr b="0" i="0" lang="vi" sz="2300" u="sng" cap="none" strike="noStrike">
                <a:solidFill>
                  <a:srgbClr val="0B5394"/>
                </a:solidFill>
                <a:latin typeface="Open Sans SemiBold"/>
                <a:ea typeface="Open Sans SemiBold"/>
                <a:cs typeface="Open Sans SemiBold"/>
                <a:sym typeface="Open Sans SemiBold"/>
              </a:rPr>
              <a:t>Khái niệm</a:t>
            </a:r>
            <a:endParaRPr b="0" i="0" sz="2300" u="sng" cap="none" strike="noStrike">
              <a:solidFill>
                <a:srgbClr val="0B5394"/>
              </a:solidFill>
              <a:latin typeface="Open Sans SemiBold"/>
              <a:ea typeface="Open Sans SemiBold"/>
              <a:cs typeface="Open Sans SemiBold"/>
              <a:sym typeface="Open Sans SemiBold"/>
            </a:endParaRPr>
          </a:p>
          <a:p>
            <a:pPr indent="0" lvl="0" marL="0" marR="0" rtl="0" algn="l">
              <a:lnSpc>
                <a:spcPct val="150000"/>
              </a:lnSpc>
              <a:spcBef>
                <a:spcPts val="0"/>
              </a:spcBef>
              <a:spcAft>
                <a:spcPts val="0"/>
              </a:spcAft>
              <a:buClr>
                <a:srgbClr val="000000"/>
              </a:buClr>
              <a:buSzPts val="300"/>
              <a:buFont typeface="Arial"/>
              <a:buNone/>
            </a:pPr>
            <a:r>
              <a:t/>
            </a:r>
            <a:endParaRPr b="0" i="0" sz="300" u="none" cap="none" strike="noStrike">
              <a:solidFill>
                <a:srgbClr val="000000"/>
              </a:solidFill>
              <a:latin typeface="Open Sans SemiBold"/>
              <a:ea typeface="Open Sans SemiBold"/>
              <a:cs typeface="Open Sans SemiBold"/>
              <a:sym typeface="Open Sans SemiBold"/>
            </a:endParaRPr>
          </a:p>
          <a:p>
            <a:pPr indent="-374650" lvl="1" marL="914400" marR="0" rtl="0" algn="l">
              <a:lnSpc>
                <a:spcPct val="150000"/>
              </a:lnSpc>
              <a:spcBef>
                <a:spcPts val="0"/>
              </a:spcBef>
              <a:spcAft>
                <a:spcPts val="0"/>
              </a:spcAft>
              <a:buClr>
                <a:srgbClr val="000000"/>
              </a:buClr>
              <a:buSzPts val="2300"/>
              <a:buFont typeface="Open Sans SemiBold"/>
              <a:buChar char="➢"/>
            </a:pPr>
            <a:r>
              <a:rPr b="1" i="0" lang="vi" sz="2300" u="none" cap="none" strike="noStrike">
                <a:solidFill>
                  <a:srgbClr val="000000"/>
                </a:solidFill>
                <a:latin typeface="Arial"/>
                <a:ea typeface="Arial"/>
                <a:cs typeface="Arial"/>
                <a:sym typeface="Arial"/>
              </a:rPr>
              <a:t>Mối liên hệ</a:t>
            </a:r>
            <a:r>
              <a:rPr b="0" i="0" lang="vi" sz="2300" u="none" cap="none" strike="noStrike">
                <a:solidFill>
                  <a:srgbClr val="000000"/>
                </a:solidFill>
                <a:latin typeface="Open Sans SemiBold"/>
                <a:ea typeface="Open Sans SemiBold"/>
                <a:cs typeface="Open Sans SemiBold"/>
                <a:sym typeface="Open Sans SemiBold"/>
              </a:rPr>
              <a:t>:</a:t>
            </a:r>
            <a:r>
              <a:rPr b="0" i="0" lang="vi" sz="2300" u="none" cap="none" strike="noStrike">
                <a:solidFill>
                  <a:srgbClr val="000000"/>
                </a:solidFill>
                <a:latin typeface="Arial"/>
                <a:ea typeface="Arial"/>
                <a:cs typeface="Arial"/>
                <a:sym typeface="Arial"/>
              </a:rPr>
              <a:t> </a:t>
            </a:r>
            <a:r>
              <a:rPr b="0" i="0" lang="vi" sz="2200" u="none" cap="none" strike="noStrike">
                <a:solidFill>
                  <a:srgbClr val="000000"/>
                </a:solidFill>
                <a:latin typeface="Arial"/>
                <a:ea typeface="Arial"/>
                <a:cs typeface="Arial"/>
                <a:sym typeface="Arial"/>
              </a:rPr>
              <a:t>chỉ </a:t>
            </a:r>
            <a:r>
              <a:rPr b="0" i="1" lang="vi" sz="2200" u="none" cap="none" strike="noStrike">
                <a:solidFill>
                  <a:srgbClr val="FF0000"/>
                </a:solidFill>
                <a:latin typeface="Arial"/>
                <a:ea typeface="Arial"/>
                <a:cs typeface="Arial"/>
                <a:sym typeface="Arial"/>
              </a:rPr>
              <a:t>sự quy định</a:t>
            </a:r>
            <a:r>
              <a:rPr b="0" i="0" lang="vi" sz="2200" u="none" cap="none" strike="noStrike">
                <a:solidFill>
                  <a:srgbClr val="000000"/>
                </a:solidFill>
                <a:latin typeface="Arial"/>
                <a:ea typeface="Arial"/>
                <a:cs typeface="Arial"/>
                <a:sym typeface="Arial"/>
              </a:rPr>
              <a:t>, </a:t>
            </a:r>
            <a:r>
              <a:rPr b="0" i="1" lang="vi" sz="2200" u="none" cap="none" strike="noStrike">
                <a:solidFill>
                  <a:srgbClr val="FF0000"/>
                </a:solidFill>
                <a:latin typeface="Arial"/>
                <a:ea typeface="Arial"/>
                <a:cs typeface="Arial"/>
                <a:sym typeface="Arial"/>
              </a:rPr>
              <a:t>sự tác động</a:t>
            </a:r>
            <a:r>
              <a:rPr b="0" i="0" lang="vi" sz="2200" u="none" cap="none" strike="noStrike">
                <a:solidFill>
                  <a:srgbClr val="000000"/>
                </a:solidFill>
                <a:latin typeface="Arial"/>
                <a:ea typeface="Arial"/>
                <a:cs typeface="Arial"/>
                <a:sym typeface="Arial"/>
              </a:rPr>
              <a:t> và </a:t>
            </a:r>
            <a:r>
              <a:rPr b="0" i="1" lang="vi" sz="2200" u="none" cap="none" strike="noStrike">
                <a:solidFill>
                  <a:srgbClr val="FF0000"/>
                </a:solidFill>
                <a:latin typeface="Arial"/>
                <a:ea typeface="Arial"/>
                <a:cs typeface="Arial"/>
                <a:sym typeface="Arial"/>
              </a:rPr>
              <a:t>chuyển hóa lẫn nhau</a:t>
            </a:r>
            <a:r>
              <a:rPr b="0" i="0" lang="vi" sz="2200" u="none" cap="none" strike="noStrike">
                <a:solidFill>
                  <a:srgbClr val="000000"/>
                </a:solidFill>
                <a:latin typeface="Arial"/>
                <a:ea typeface="Arial"/>
                <a:cs typeface="Arial"/>
                <a:sym typeface="Arial"/>
              </a:rPr>
              <a:t> giữa các sự vật, hiện tượng hay giữa các mặt, các yếu tố của mỗi sự vật, hiện tượng trong thế giới</a:t>
            </a:r>
            <a:endParaRPr b="0" i="0" sz="2200" u="none" cap="none" strike="noStrike">
              <a:solidFill>
                <a:srgbClr val="000000"/>
              </a:solidFill>
              <a:latin typeface="Arial"/>
              <a:ea typeface="Arial"/>
              <a:cs typeface="Arial"/>
              <a:sym typeface="Arial"/>
            </a:endParaRPr>
          </a:p>
          <a:p>
            <a:pPr indent="0" lvl="0" marL="91440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374650" lvl="1" marL="914400" marR="0" rtl="0" algn="l">
              <a:lnSpc>
                <a:spcPct val="150000"/>
              </a:lnSpc>
              <a:spcBef>
                <a:spcPts val="0"/>
              </a:spcBef>
              <a:spcAft>
                <a:spcPts val="0"/>
              </a:spcAft>
              <a:buClr>
                <a:srgbClr val="000000"/>
              </a:buClr>
              <a:buSzPts val="2300"/>
              <a:buFont typeface="Open Sans SemiBold"/>
              <a:buChar char="➢"/>
            </a:pPr>
            <a:r>
              <a:rPr b="1" i="0" lang="vi" sz="2300" u="none" cap="none" strike="noStrike">
                <a:solidFill>
                  <a:srgbClr val="000000"/>
                </a:solidFill>
                <a:latin typeface="Arial"/>
                <a:ea typeface="Arial"/>
                <a:cs typeface="Arial"/>
                <a:sym typeface="Arial"/>
              </a:rPr>
              <a:t>Mối liên hệ phổ biến:</a:t>
            </a:r>
            <a:r>
              <a:rPr b="1" i="0" lang="vi" sz="2200" u="none" cap="none" strike="noStrike">
                <a:solidFill>
                  <a:srgbClr val="000000"/>
                </a:solidFill>
                <a:latin typeface="Arial"/>
                <a:ea typeface="Arial"/>
                <a:cs typeface="Arial"/>
                <a:sym typeface="Arial"/>
              </a:rPr>
              <a:t> </a:t>
            </a:r>
            <a:r>
              <a:rPr b="0" i="0" lang="vi" sz="2200" u="none" cap="none" strike="noStrike">
                <a:solidFill>
                  <a:srgbClr val="000000"/>
                </a:solidFill>
                <a:latin typeface="Arial"/>
                <a:ea typeface="Arial"/>
                <a:cs typeface="Arial"/>
                <a:sym typeface="Arial"/>
              </a:rPr>
              <a:t>dùng để </a:t>
            </a:r>
            <a:r>
              <a:rPr b="0" i="1" lang="vi" sz="2200" u="none" cap="none" strike="noStrike">
                <a:solidFill>
                  <a:srgbClr val="FF0000"/>
                </a:solidFill>
                <a:latin typeface="Arial"/>
                <a:ea typeface="Arial"/>
                <a:cs typeface="Arial"/>
                <a:sym typeface="Arial"/>
              </a:rPr>
              <a:t>chỉ tính phổ biến</a:t>
            </a:r>
            <a:r>
              <a:rPr b="0" i="0" lang="vi" sz="2200" u="none" cap="none" strike="noStrike">
                <a:solidFill>
                  <a:srgbClr val="000000"/>
                </a:solidFill>
                <a:latin typeface="Arial"/>
                <a:ea typeface="Arial"/>
                <a:cs typeface="Arial"/>
                <a:sym typeface="Arial"/>
              </a:rPr>
              <a:t> của </a:t>
            </a:r>
            <a:r>
              <a:rPr b="0" i="1" lang="vi" sz="2200" u="none" cap="none" strike="noStrike">
                <a:solidFill>
                  <a:srgbClr val="FF0000"/>
                </a:solidFill>
                <a:latin typeface="Arial"/>
                <a:ea typeface="Arial"/>
                <a:cs typeface="Arial"/>
                <a:sym typeface="Arial"/>
              </a:rPr>
              <a:t>các mối liên hệ</a:t>
            </a:r>
            <a:r>
              <a:rPr b="0" i="0" lang="vi" sz="2200" u="none" cap="none" strike="noStrike">
                <a:solidFill>
                  <a:srgbClr val="000000"/>
                </a:solidFill>
                <a:latin typeface="Arial"/>
                <a:ea typeface="Arial"/>
                <a:cs typeface="Arial"/>
                <a:sym typeface="Arial"/>
              </a:rPr>
              <a:t> của các sự vật, hiện tượng của thế giới. Đồng thời cũng dùng để chỉ </a:t>
            </a:r>
            <a:r>
              <a:rPr b="0" i="1" lang="vi" sz="2200" u="none" cap="none" strike="noStrike">
                <a:solidFill>
                  <a:srgbClr val="FF0000"/>
                </a:solidFill>
                <a:latin typeface="Arial"/>
                <a:ea typeface="Arial"/>
                <a:cs typeface="Arial"/>
                <a:sym typeface="Arial"/>
              </a:rPr>
              <a:t>các mối liên hệ tồn tại ở nhiều sự vật</a:t>
            </a:r>
            <a:r>
              <a:rPr b="0" i="0" lang="vi" sz="2200" u="none" cap="none" strike="noStrike">
                <a:solidFill>
                  <a:srgbClr val="000000"/>
                </a:solidFill>
                <a:latin typeface="Arial"/>
                <a:ea typeface="Arial"/>
                <a:cs typeface="Arial"/>
                <a:sym typeface="Arial"/>
              </a:rPr>
              <a:t>, hiện tượng của thế giới.</a:t>
            </a:r>
            <a:endParaRPr b="0" i="0" sz="2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300"/>
              <a:buFont typeface="Arial"/>
              <a:buNone/>
            </a:pPr>
            <a:r>
              <a:t/>
            </a:r>
            <a:endParaRPr b="0" i="0" sz="2300" u="none" cap="none" strike="noStrike">
              <a:solidFill>
                <a:srgbClr val="000000"/>
              </a:solidFill>
              <a:latin typeface="Open Sans SemiBold"/>
              <a:ea typeface="Open Sans SemiBold"/>
              <a:cs typeface="Open Sans SemiBold"/>
              <a:sym typeface="Open Sans SemiBold"/>
            </a:endParaRPr>
          </a:p>
        </p:txBody>
      </p:sp>
      <p:sp>
        <p:nvSpPr>
          <p:cNvPr id="115" name="Google Shape;115;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idx="4294967295" type="title"/>
          </p:nvPr>
        </p:nvSpPr>
        <p:spPr>
          <a:xfrm>
            <a:off x="384725"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Nguyên lý mối liên hệ phổ biến</a:t>
            </a:r>
            <a:endParaRPr b="0" sz="2600">
              <a:solidFill>
                <a:srgbClr val="0B5394"/>
              </a:solidFill>
              <a:latin typeface="Open Sans SemiBold"/>
              <a:ea typeface="Open Sans SemiBold"/>
              <a:cs typeface="Open Sans SemiBold"/>
              <a:sym typeface="Open Sans SemiBold"/>
            </a:endParaRPr>
          </a:p>
        </p:txBody>
      </p:sp>
      <p:cxnSp>
        <p:nvCxnSpPr>
          <p:cNvPr id="121" name="Google Shape;121;p7"/>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122" name="Google Shape;122;p7"/>
          <p:cNvSpPr txBox="1"/>
          <p:nvPr/>
        </p:nvSpPr>
        <p:spPr>
          <a:xfrm>
            <a:off x="456550" y="1192300"/>
            <a:ext cx="8002800" cy="63108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rgbClr val="0B5394"/>
              </a:buClr>
              <a:buSzPts val="2300"/>
              <a:buFont typeface="Open Sans SemiBold"/>
              <a:buChar char="❖"/>
            </a:pPr>
            <a:r>
              <a:rPr b="0" i="0" lang="vi" sz="2300" u="sng" cap="none" strike="noStrike">
                <a:solidFill>
                  <a:srgbClr val="0B5394"/>
                </a:solidFill>
                <a:latin typeface="Open Sans SemiBold"/>
                <a:ea typeface="Open Sans SemiBold"/>
                <a:cs typeface="Open Sans SemiBold"/>
                <a:sym typeface="Open Sans SemiBold"/>
              </a:rPr>
              <a:t>Tính chất</a:t>
            </a:r>
            <a:endParaRPr b="0" i="0" sz="1000" u="sng" cap="none" strike="noStrike">
              <a:solidFill>
                <a:srgbClr val="0B5394"/>
              </a:solidFill>
              <a:latin typeface="Open Sans SemiBold"/>
              <a:ea typeface="Open Sans SemiBold"/>
              <a:cs typeface="Open Sans SemiBold"/>
              <a:sym typeface="Open Sans SemiBold"/>
            </a:endParaRPr>
          </a:p>
          <a:p>
            <a:pPr indent="-374650" lvl="1" marL="914400" marR="0" rtl="0" algn="l">
              <a:lnSpc>
                <a:spcPct val="150000"/>
              </a:lnSpc>
              <a:spcBef>
                <a:spcPts val="0"/>
              </a:spcBef>
              <a:spcAft>
                <a:spcPts val="0"/>
              </a:spcAft>
              <a:buClr>
                <a:srgbClr val="000000"/>
              </a:buClr>
              <a:buSzPts val="2300"/>
              <a:buFont typeface="Arial"/>
              <a:buChar char="➢"/>
            </a:pPr>
            <a:r>
              <a:rPr b="1" i="0" lang="vi" sz="2300" u="none" cap="none" strike="noStrike">
                <a:solidFill>
                  <a:srgbClr val="000000"/>
                </a:solidFill>
                <a:latin typeface="Arial"/>
                <a:ea typeface="Arial"/>
                <a:cs typeface="Arial"/>
                <a:sym typeface="Arial"/>
              </a:rPr>
              <a:t>Tính khách quan:</a:t>
            </a:r>
            <a:r>
              <a:rPr b="0" i="0" lang="vi" sz="2300" u="none" cap="none" strike="noStrike">
                <a:solidFill>
                  <a:srgbClr val="000000"/>
                </a:solidFill>
                <a:latin typeface="Arial"/>
                <a:ea typeface="Arial"/>
                <a:cs typeface="Arial"/>
                <a:sym typeface="Arial"/>
              </a:rPr>
              <a:t> Sự quy định, tác động chuyển hóa lẫn nhau của sự vật hiện tượng độc lập, </a:t>
            </a:r>
            <a:r>
              <a:rPr b="0" i="1" lang="vi" sz="2300" u="none" cap="none" strike="noStrike">
                <a:solidFill>
                  <a:srgbClr val="FF0000"/>
                </a:solidFill>
                <a:latin typeface="Arial"/>
                <a:ea typeface="Arial"/>
                <a:cs typeface="Arial"/>
                <a:sym typeface="Arial"/>
              </a:rPr>
              <a:t>không phụ thuộc ý chí con người</a:t>
            </a:r>
            <a:endParaRPr b="0" i="1" sz="2300" u="none" cap="none" strike="noStrike">
              <a:solidFill>
                <a:srgbClr val="FF0000"/>
              </a:solidFill>
              <a:latin typeface="Arial"/>
              <a:ea typeface="Arial"/>
              <a:cs typeface="Arial"/>
              <a:sym typeface="Arial"/>
            </a:endParaRPr>
          </a:p>
          <a:p>
            <a:pPr indent="0" lvl="0" marL="91440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374650" lvl="1" marL="914400" marR="0" rtl="0" algn="l">
              <a:lnSpc>
                <a:spcPct val="150000"/>
              </a:lnSpc>
              <a:spcBef>
                <a:spcPts val="0"/>
              </a:spcBef>
              <a:spcAft>
                <a:spcPts val="0"/>
              </a:spcAft>
              <a:buClr>
                <a:srgbClr val="000000"/>
              </a:buClr>
              <a:buSzPts val="2300"/>
              <a:buFont typeface="Arial"/>
              <a:buChar char="➢"/>
            </a:pPr>
            <a:r>
              <a:rPr b="1" i="0" lang="vi" sz="2300" u="none" cap="none" strike="noStrike">
                <a:solidFill>
                  <a:srgbClr val="000000"/>
                </a:solidFill>
                <a:latin typeface="Arial"/>
                <a:ea typeface="Arial"/>
                <a:cs typeface="Arial"/>
                <a:sym typeface="Arial"/>
              </a:rPr>
              <a:t>Tính phổ biến: </a:t>
            </a:r>
            <a:r>
              <a:rPr b="0" i="0" lang="vi" sz="2300" u="none" cap="none" strike="noStrike">
                <a:solidFill>
                  <a:srgbClr val="000000"/>
                </a:solidFill>
                <a:latin typeface="Arial"/>
                <a:ea typeface="Arial"/>
                <a:cs typeface="Arial"/>
                <a:sym typeface="Arial"/>
              </a:rPr>
              <a:t>Các sự vật hiện tượng </a:t>
            </a:r>
            <a:r>
              <a:rPr b="0" i="1" lang="vi" sz="2300" u="none" cap="none" strike="noStrike">
                <a:solidFill>
                  <a:srgbClr val="FF0000"/>
                </a:solidFill>
                <a:latin typeface="Arial"/>
                <a:ea typeface="Arial"/>
                <a:cs typeface="Arial"/>
                <a:sym typeface="Arial"/>
              </a:rPr>
              <a:t>không tồn tại cô lập</a:t>
            </a:r>
            <a:r>
              <a:rPr b="0" i="0" lang="vi" sz="2300" u="none" cap="none" strike="noStrike">
                <a:solidFill>
                  <a:srgbClr val="000000"/>
                </a:solidFill>
                <a:latin typeface="Arial"/>
                <a:ea typeface="Arial"/>
                <a:cs typeface="Arial"/>
                <a:sym typeface="Arial"/>
              </a:rPr>
              <a:t> mà là </a:t>
            </a:r>
            <a:r>
              <a:rPr b="0" i="1" lang="vi" sz="2300" u="none" cap="none" strike="noStrike">
                <a:solidFill>
                  <a:srgbClr val="FF0000"/>
                </a:solidFill>
                <a:latin typeface="Arial"/>
                <a:ea typeface="Arial"/>
                <a:cs typeface="Arial"/>
                <a:sym typeface="Arial"/>
              </a:rPr>
              <a:t>một thể thống nhất</a:t>
            </a:r>
            <a:endParaRPr b="0" i="1" sz="2300" u="none" cap="none" strike="noStrike">
              <a:solidFill>
                <a:srgbClr val="FF0000"/>
              </a:solidFill>
              <a:latin typeface="Arial"/>
              <a:ea typeface="Arial"/>
              <a:cs typeface="Arial"/>
              <a:sym typeface="Arial"/>
            </a:endParaRPr>
          </a:p>
          <a:p>
            <a:pPr indent="0" lvl="0" marL="91440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374650" lvl="1" marL="914400" marR="0" rtl="0" algn="l">
              <a:lnSpc>
                <a:spcPct val="150000"/>
              </a:lnSpc>
              <a:spcBef>
                <a:spcPts val="0"/>
              </a:spcBef>
              <a:spcAft>
                <a:spcPts val="0"/>
              </a:spcAft>
              <a:buClr>
                <a:srgbClr val="000000"/>
              </a:buClr>
              <a:buSzPts val="2300"/>
              <a:buFont typeface="Arial"/>
              <a:buChar char="➢"/>
            </a:pPr>
            <a:r>
              <a:rPr b="1" i="0" lang="vi" sz="2300" u="none" cap="none" strike="noStrike">
                <a:solidFill>
                  <a:srgbClr val="000000"/>
                </a:solidFill>
                <a:latin typeface="Arial"/>
                <a:ea typeface="Arial"/>
                <a:cs typeface="Arial"/>
                <a:sym typeface="Arial"/>
              </a:rPr>
              <a:t>Tính phong phú, đa dạng: </a:t>
            </a:r>
            <a:r>
              <a:rPr b="0" i="0" lang="vi" sz="2300" u="none" cap="none" strike="noStrike">
                <a:solidFill>
                  <a:srgbClr val="000000"/>
                </a:solidFill>
                <a:latin typeface="Arial"/>
                <a:ea typeface="Arial"/>
                <a:cs typeface="Arial"/>
                <a:sym typeface="Arial"/>
              </a:rPr>
              <a:t>Sự vật hiện khác nhau, hiện tượng khác nhau, thời gian khác nhau thì các </a:t>
            </a:r>
            <a:r>
              <a:rPr b="0" i="1" lang="vi" sz="2300" u="none" cap="none" strike="noStrike">
                <a:solidFill>
                  <a:srgbClr val="FF0000"/>
                </a:solidFill>
                <a:latin typeface="Arial"/>
                <a:ea typeface="Arial"/>
                <a:cs typeface="Arial"/>
                <a:sym typeface="Arial"/>
              </a:rPr>
              <a:t>mối liên hệ biểu hiện khác nhau</a:t>
            </a:r>
            <a:r>
              <a:rPr b="0" i="0" lang="vi" sz="2300" u="none" cap="none" strike="noStrike">
                <a:solidFill>
                  <a:srgbClr val="000000"/>
                </a:solidFill>
                <a:latin typeface="Arial"/>
                <a:ea typeface="Arial"/>
                <a:cs typeface="Arial"/>
                <a:sym typeface="Arial"/>
              </a:rPr>
              <a:t>.</a:t>
            </a:r>
            <a:endParaRPr b="0" i="0" sz="23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300"/>
              <a:buFont typeface="Arial"/>
              <a:buNone/>
            </a:pPr>
            <a:r>
              <a:t/>
            </a:r>
            <a:endParaRPr b="0" i="0" sz="2300" u="sng" cap="none" strike="noStrike">
              <a:solidFill>
                <a:srgbClr val="0B5394"/>
              </a:solidFill>
              <a:latin typeface="Open Sans SemiBold"/>
              <a:ea typeface="Open Sans SemiBold"/>
              <a:cs typeface="Open Sans SemiBold"/>
              <a:sym typeface="Open Sans SemiBold"/>
            </a:endParaRPr>
          </a:p>
          <a:p>
            <a:pPr indent="0" lvl="0" marL="0" marR="0" rtl="0" algn="l">
              <a:lnSpc>
                <a:spcPct val="150000"/>
              </a:lnSpc>
              <a:spcBef>
                <a:spcPts val="0"/>
              </a:spcBef>
              <a:spcAft>
                <a:spcPts val="0"/>
              </a:spcAft>
              <a:buClr>
                <a:srgbClr val="000000"/>
              </a:buClr>
              <a:buSzPts val="2300"/>
              <a:buFont typeface="Arial"/>
              <a:buNone/>
            </a:pPr>
            <a:r>
              <a:t/>
            </a:r>
            <a:endParaRPr b="0" i="0" sz="2300" u="none" cap="none" strike="noStrike">
              <a:solidFill>
                <a:srgbClr val="000000"/>
              </a:solidFill>
              <a:latin typeface="Open Sans SemiBold"/>
              <a:ea typeface="Open Sans SemiBold"/>
              <a:cs typeface="Open Sans SemiBold"/>
              <a:sym typeface="Open Sans SemiBold"/>
            </a:endParaRPr>
          </a:p>
        </p:txBody>
      </p:sp>
      <p:sp>
        <p:nvSpPr>
          <p:cNvPr id="123" name="Google Shape;123;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idx="4294967295" type="title"/>
          </p:nvPr>
        </p:nvSpPr>
        <p:spPr>
          <a:xfrm>
            <a:off x="384725"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Nguyên lý mối liên hệ phổ biến</a:t>
            </a:r>
            <a:endParaRPr b="0" sz="2600">
              <a:solidFill>
                <a:srgbClr val="0B5394"/>
              </a:solidFill>
              <a:latin typeface="Open Sans SemiBold"/>
              <a:ea typeface="Open Sans SemiBold"/>
              <a:cs typeface="Open Sans SemiBold"/>
              <a:sym typeface="Open Sans SemiBold"/>
            </a:endParaRPr>
          </a:p>
        </p:txBody>
      </p:sp>
      <p:cxnSp>
        <p:nvCxnSpPr>
          <p:cNvPr id="129" name="Google Shape;129;p8"/>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130" name="Google Shape;130;p8"/>
          <p:cNvSpPr txBox="1"/>
          <p:nvPr/>
        </p:nvSpPr>
        <p:spPr>
          <a:xfrm>
            <a:off x="217650" y="1155250"/>
            <a:ext cx="8215800" cy="55488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rgbClr val="0B5394"/>
              </a:buClr>
              <a:buSzPts val="2300"/>
              <a:buFont typeface="Open Sans SemiBold"/>
              <a:buChar char="❖"/>
            </a:pPr>
            <a:r>
              <a:rPr b="0" i="0" lang="vi" sz="2300" u="sng" cap="none" strike="noStrike">
                <a:solidFill>
                  <a:srgbClr val="0B5394"/>
                </a:solidFill>
                <a:latin typeface="Open Sans SemiBold"/>
                <a:ea typeface="Open Sans SemiBold"/>
                <a:cs typeface="Open Sans SemiBold"/>
                <a:sym typeface="Open Sans SemiBold"/>
              </a:rPr>
              <a:t>Ý nghĩa</a:t>
            </a:r>
            <a:endParaRPr b="0" i="0" sz="1000" u="sng" cap="none" strike="noStrike">
              <a:solidFill>
                <a:srgbClr val="0B5394"/>
              </a:solidFill>
              <a:latin typeface="Open Sans SemiBold"/>
              <a:ea typeface="Open Sans SemiBold"/>
              <a:cs typeface="Open Sans SemiBold"/>
              <a:sym typeface="Open Sans SemiBold"/>
            </a:endParaRPr>
          </a:p>
          <a:p>
            <a:pPr indent="-374650" lvl="1" marL="914400" marR="0" rtl="0" algn="l">
              <a:lnSpc>
                <a:spcPct val="150000"/>
              </a:lnSpc>
              <a:spcBef>
                <a:spcPts val="0"/>
              </a:spcBef>
              <a:spcAft>
                <a:spcPts val="0"/>
              </a:spcAft>
              <a:buClr>
                <a:srgbClr val="000000"/>
              </a:buClr>
              <a:buSzPts val="2300"/>
              <a:buFont typeface="Arial"/>
              <a:buChar char="➢"/>
            </a:pPr>
            <a:r>
              <a:rPr b="0" i="0" lang="vi" sz="2300" u="none" cap="none" strike="noStrike">
                <a:solidFill>
                  <a:srgbClr val="000000"/>
                </a:solidFill>
                <a:latin typeface="Arial"/>
                <a:ea typeface="Arial"/>
                <a:cs typeface="Arial"/>
                <a:sym typeface="Arial"/>
              </a:rPr>
              <a:t>Tính khách quan + phổ biến =&gt; </a:t>
            </a:r>
            <a:r>
              <a:rPr b="1" i="0" lang="vi" sz="2300" u="none" cap="none" strike="noStrike">
                <a:solidFill>
                  <a:srgbClr val="000000"/>
                </a:solidFill>
                <a:latin typeface="Arial"/>
                <a:ea typeface="Arial"/>
                <a:cs typeface="Arial"/>
                <a:sym typeface="Arial"/>
              </a:rPr>
              <a:t>Quan điểm toàn diện</a:t>
            </a:r>
            <a:r>
              <a:rPr b="0" i="0" lang="vi" sz="2300" u="none" cap="none" strike="noStrike">
                <a:solidFill>
                  <a:srgbClr val="000000"/>
                </a:solidFill>
                <a:latin typeface="Arial"/>
                <a:ea typeface="Arial"/>
                <a:cs typeface="Arial"/>
                <a:sym typeface="Arial"/>
              </a:rPr>
              <a:t>:</a:t>
            </a:r>
            <a:endParaRPr b="0" i="0" sz="2300" u="none" cap="none" strike="noStrike">
              <a:solidFill>
                <a:srgbClr val="000000"/>
              </a:solidFill>
              <a:latin typeface="Arial"/>
              <a:ea typeface="Arial"/>
              <a:cs typeface="Arial"/>
              <a:sym typeface="Arial"/>
            </a:endParaRPr>
          </a:p>
          <a:p>
            <a:pPr indent="-374650" lvl="2" marL="1371600" marR="0" rtl="0" algn="l">
              <a:lnSpc>
                <a:spcPct val="150000"/>
              </a:lnSpc>
              <a:spcBef>
                <a:spcPts val="0"/>
              </a:spcBef>
              <a:spcAft>
                <a:spcPts val="0"/>
              </a:spcAft>
              <a:buClr>
                <a:srgbClr val="000000"/>
              </a:buClr>
              <a:buSzPts val="2300"/>
              <a:buFont typeface="Arial"/>
              <a:buChar char="■"/>
            </a:pPr>
            <a:r>
              <a:rPr b="0" i="0" lang="vi" sz="2300" u="none" cap="none" strike="noStrike">
                <a:solidFill>
                  <a:srgbClr val="000000"/>
                </a:solidFill>
                <a:latin typeface="Arial"/>
                <a:ea typeface="Arial"/>
                <a:cs typeface="Arial"/>
                <a:sym typeface="Arial"/>
              </a:rPr>
              <a:t>“Muốn thực sự hiểu được sự vật, </a:t>
            </a:r>
            <a:r>
              <a:rPr b="0" i="1" lang="vi" sz="2300" u="none" cap="none" strike="noStrike">
                <a:solidFill>
                  <a:srgbClr val="FF0000"/>
                </a:solidFill>
                <a:latin typeface="Arial"/>
                <a:ea typeface="Arial"/>
                <a:cs typeface="Arial"/>
                <a:sym typeface="Arial"/>
              </a:rPr>
              <a:t>cần phải nhìn bao quát </a:t>
            </a:r>
            <a:r>
              <a:rPr b="0" i="0" lang="vi" sz="2300" u="none" cap="none" strike="noStrike">
                <a:solidFill>
                  <a:srgbClr val="000000"/>
                </a:solidFill>
                <a:latin typeface="Arial"/>
                <a:ea typeface="Arial"/>
                <a:cs typeface="Arial"/>
                <a:sym typeface="Arial"/>
              </a:rPr>
              <a:t>và nghiên cứu tất cả các mặt, </a:t>
            </a:r>
            <a:r>
              <a:rPr b="0" i="1" lang="vi" sz="2300" u="none" cap="none" strike="noStrike">
                <a:solidFill>
                  <a:srgbClr val="FF0000"/>
                </a:solidFill>
                <a:latin typeface="Arial"/>
                <a:ea typeface="Arial"/>
                <a:cs typeface="Arial"/>
                <a:sym typeface="Arial"/>
              </a:rPr>
              <a:t>tất cả các mối liên hệ </a:t>
            </a:r>
            <a:r>
              <a:rPr b="0" i="0" lang="vi" sz="2300" u="none" cap="none" strike="noStrike">
                <a:solidFill>
                  <a:srgbClr val="000000"/>
                </a:solidFill>
                <a:latin typeface="Arial"/>
                <a:ea typeface="Arial"/>
                <a:cs typeface="Arial"/>
                <a:sym typeface="Arial"/>
              </a:rPr>
              <a:t>và “quan hệ gián tiếp” của sự vật đó” - V.I.Lênin</a:t>
            </a:r>
            <a:endParaRPr b="0" i="0" sz="2300" u="none" cap="none" strike="noStrike">
              <a:solidFill>
                <a:srgbClr val="000000"/>
              </a:solidFill>
              <a:latin typeface="Arial"/>
              <a:ea typeface="Arial"/>
              <a:cs typeface="Arial"/>
              <a:sym typeface="Arial"/>
            </a:endParaRPr>
          </a:p>
          <a:p>
            <a:pPr indent="0" lvl="0" marL="91440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374650" lvl="1" marL="914400" marR="0" rtl="0" algn="l">
              <a:lnSpc>
                <a:spcPct val="150000"/>
              </a:lnSpc>
              <a:spcBef>
                <a:spcPts val="0"/>
              </a:spcBef>
              <a:spcAft>
                <a:spcPts val="0"/>
              </a:spcAft>
              <a:buClr>
                <a:srgbClr val="000000"/>
              </a:buClr>
              <a:buSzPts val="2300"/>
              <a:buFont typeface="Arial"/>
              <a:buChar char="➢"/>
            </a:pPr>
            <a:r>
              <a:rPr b="0" i="0" lang="vi" sz="2300" u="none" cap="none" strike="noStrike">
                <a:solidFill>
                  <a:srgbClr val="000000"/>
                </a:solidFill>
                <a:latin typeface="Arial"/>
                <a:ea typeface="Arial"/>
                <a:cs typeface="Arial"/>
                <a:sym typeface="Arial"/>
              </a:rPr>
              <a:t>Tính đa dạng phong phú =&gt; khi thực quan điểm toàn diện cần  kết hợp với </a:t>
            </a:r>
            <a:r>
              <a:rPr b="1" i="0" lang="vi" sz="2300" u="none" cap="none" strike="noStrike">
                <a:solidFill>
                  <a:srgbClr val="000000"/>
                </a:solidFill>
                <a:latin typeface="Arial"/>
                <a:ea typeface="Arial"/>
                <a:cs typeface="Arial"/>
                <a:sym typeface="Arial"/>
              </a:rPr>
              <a:t>Quan điểm lịch sử cụ thể</a:t>
            </a:r>
            <a:endParaRPr b="1" i="0" sz="23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300"/>
              <a:buFont typeface="Arial"/>
              <a:buNone/>
            </a:pPr>
            <a:r>
              <a:t/>
            </a:r>
            <a:endParaRPr b="0" i="0" sz="2300" u="sng" cap="none" strike="noStrike">
              <a:solidFill>
                <a:srgbClr val="0B5394"/>
              </a:solidFill>
              <a:latin typeface="Open Sans SemiBold"/>
              <a:ea typeface="Open Sans SemiBold"/>
              <a:cs typeface="Open Sans SemiBold"/>
              <a:sym typeface="Open Sans SemiBold"/>
            </a:endParaRPr>
          </a:p>
          <a:p>
            <a:pPr indent="0" lvl="0" marL="0" marR="0" rtl="0" algn="l">
              <a:lnSpc>
                <a:spcPct val="150000"/>
              </a:lnSpc>
              <a:spcBef>
                <a:spcPts val="0"/>
              </a:spcBef>
              <a:spcAft>
                <a:spcPts val="0"/>
              </a:spcAft>
              <a:buClr>
                <a:srgbClr val="000000"/>
              </a:buClr>
              <a:buSzPts val="2300"/>
              <a:buFont typeface="Arial"/>
              <a:buNone/>
            </a:pPr>
            <a:r>
              <a:t/>
            </a:r>
            <a:endParaRPr b="0" i="0" sz="2300" u="none" cap="none" strike="noStrike">
              <a:solidFill>
                <a:srgbClr val="000000"/>
              </a:solidFill>
              <a:latin typeface="Open Sans SemiBold"/>
              <a:ea typeface="Open Sans SemiBold"/>
              <a:cs typeface="Open Sans SemiBold"/>
              <a:sym typeface="Open Sans SemiBold"/>
            </a:endParaRPr>
          </a:p>
        </p:txBody>
      </p:sp>
      <p:sp>
        <p:nvSpPr>
          <p:cNvPr id="131" name="Google Shape;131;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idx="4294967295" type="title"/>
          </p:nvPr>
        </p:nvSpPr>
        <p:spPr>
          <a:xfrm>
            <a:off x="384725" y="3901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3600"/>
              <a:buNone/>
            </a:pPr>
            <a:r>
              <a:rPr b="0" lang="vi" sz="2600">
                <a:solidFill>
                  <a:srgbClr val="0B5394"/>
                </a:solidFill>
                <a:latin typeface="Open Sans SemiBold"/>
                <a:ea typeface="Open Sans SemiBold"/>
                <a:cs typeface="Open Sans SemiBold"/>
                <a:sym typeface="Open Sans SemiBold"/>
              </a:rPr>
              <a:t>Nguyên lý về sự phát triển</a:t>
            </a:r>
            <a:endParaRPr b="0" sz="2600">
              <a:solidFill>
                <a:srgbClr val="0B5394"/>
              </a:solidFill>
              <a:latin typeface="Open Sans SemiBold"/>
              <a:ea typeface="Open Sans SemiBold"/>
              <a:cs typeface="Open Sans SemiBold"/>
              <a:sym typeface="Open Sans SemiBold"/>
            </a:endParaRPr>
          </a:p>
        </p:txBody>
      </p:sp>
      <p:cxnSp>
        <p:nvCxnSpPr>
          <p:cNvPr id="137" name="Google Shape;137;p9"/>
          <p:cNvCxnSpPr/>
          <p:nvPr/>
        </p:nvCxnSpPr>
        <p:spPr>
          <a:xfrm>
            <a:off x="0" y="6795250"/>
            <a:ext cx="9144000" cy="0"/>
          </a:xfrm>
          <a:prstGeom prst="straightConnector1">
            <a:avLst/>
          </a:prstGeom>
          <a:noFill/>
          <a:ln cap="flat" cmpd="sng" w="114300">
            <a:solidFill>
              <a:srgbClr val="3D85C6"/>
            </a:solidFill>
            <a:prstDash val="solid"/>
            <a:round/>
            <a:headEnd len="sm" w="sm" type="none"/>
            <a:tailEnd len="sm" w="sm" type="none"/>
          </a:ln>
        </p:spPr>
      </p:cxnSp>
      <p:sp>
        <p:nvSpPr>
          <p:cNvPr id="138" name="Google Shape;138;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
              <a:t>‹#›</a:t>
            </a:fld>
            <a:endParaRPr/>
          </a:p>
        </p:txBody>
      </p:sp>
      <p:pic>
        <p:nvPicPr>
          <p:cNvPr id="139" name="Google Shape;139;p9"/>
          <p:cNvPicPr preferRelativeResize="0"/>
          <p:nvPr/>
        </p:nvPicPr>
        <p:blipFill rotWithShape="1">
          <a:blip r:embed="rId3">
            <a:alphaModFix/>
          </a:blip>
          <a:srcRect b="0" l="0" r="0" t="0"/>
          <a:stretch/>
        </p:blipFill>
        <p:spPr>
          <a:xfrm>
            <a:off x="0" y="1335300"/>
            <a:ext cx="9143999" cy="44560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