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8" r:id="rId4"/>
    <p:sldId id="257" r:id="rId5"/>
    <p:sldId id="266" r:id="rId6"/>
    <p:sldId id="269" r:id="rId7"/>
    <p:sldId id="270" r:id="rId8"/>
    <p:sldId id="267" r:id="rId9"/>
    <p:sldId id="271" r:id="rId10"/>
    <p:sldId id="272" r:id="rId11"/>
    <p:sldId id="273" r:id="rId12"/>
    <p:sldId id="274" r:id="rId13"/>
    <p:sldId id="268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724C1-0542-42B2-BA3E-F5B87CEBB326}">
          <p14:sldIdLst>
            <p14:sldId id="256"/>
            <p14:sldId id="265"/>
            <p14:sldId id="258"/>
            <p14:sldId id="257"/>
            <p14:sldId id="266"/>
            <p14:sldId id="269"/>
            <p14:sldId id="270"/>
            <p14:sldId id="267"/>
            <p14:sldId id="271"/>
            <p14:sldId id="272"/>
          </p14:sldIdLst>
        </p14:section>
        <p14:section name="Untitled Section" id="{E58C224E-BD82-44AD-BF0F-120525582F0D}">
          <p14:sldIdLst>
            <p14:sldId id="273"/>
            <p14:sldId id="274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ỗ Hải Sơn" initials="ĐHS" lastIdx="1" clrIdx="0">
    <p:extLst>
      <p:ext uri="{19B8F6BF-5375-455C-9EA6-DF929625EA0E}">
        <p15:presenceInfo xmlns:p15="http://schemas.microsoft.com/office/powerpoint/2012/main" userId="a913ba2090e4a9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DE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33D8-0E98-4189-8902-B116DDE2DD0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A233-2922-4FEB-BC4C-408E361A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77E-1D56-4F20-B95D-108C082A698D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65748AE-573D-4C37-BE44-E0319E992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3D97-D49D-4246-8E4B-34D5B9A76678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091-E74D-4D58-93AA-E18869F9DDD5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5FDF-5694-4043-B386-8236201F33CC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C86-0E54-4275-BFCC-866399908024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C058-E786-4A46-8EB8-C4C834D51212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ED9E-B8D6-45C0-9F85-2558FCFB441E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3BA-C4D3-493B-8F8B-4880F7A1E0BB}" type="datetime1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D3DE-7E4B-4CBF-B1DE-575A920EC876}" type="datetime1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4C5-421D-4553-AACF-F3E4F1F019C6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D037-14A2-49B5-8583-FD9F3317089D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E08E-FC19-4901-9EBF-23AA455FF2AD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C00000"/>
                </a:solidFill>
              </a:defRPr>
            </a:lvl1pPr>
          </a:lstStyle>
          <a:p>
            <a:fld id="{965748AE-573D-4C37-BE44-E0319E992E03}" type="slidenum">
              <a:rPr lang="en-US" smtClean="0"/>
              <a:pPr/>
              <a:t>‹#›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">
            <a:extLst>
              <a:ext uri="{FF2B5EF4-FFF2-40B4-BE49-F238E27FC236}">
                <a16:creationId xmlns:a16="http://schemas.microsoft.com/office/drawing/2014/main" id="{C1946CFE-D8FB-4918-8F1A-18D593D50145}"/>
              </a:ext>
            </a:extLst>
          </p:cNvPr>
          <p:cNvSpPr/>
          <p:nvPr/>
        </p:nvSpPr>
        <p:spPr>
          <a:xfrm>
            <a:off x="412480" y="1312590"/>
            <a:ext cx="97210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7C0CCE44-FD9B-43B5-98C0-FC76A55AE1B7}"/>
              </a:ext>
            </a:extLst>
          </p:cNvPr>
          <p:cNvSpPr/>
          <p:nvPr/>
        </p:nvSpPr>
        <p:spPr>
          <a:xfrm>
            <a:off x="2287829" y="2041671"/>
            <a:ext cx="486054" cy="48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4D4B523B-5BF8-4859-B9DA-2C0BAB12408C}"/>
              </a:ext>
            </a:extLst>
          </p:cNvPr>
          <p:cNvSpPr/>
          <p:nvPr/>
        </p:nvSpPr>
        <p:spPr>
          <a:xfrm>
            <a:off x="3393913" y="1690766"/>
            <a:ext cx="486054" cy="48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47D9F6D4-FCA3-4336-B618-B7AD6A860E64}"/>
              </a:ext>
            </a:extLst>
          </p:cNvPr>
          <p:cNvSpPr/>
          <p:nvPr/>
        </p:nvSpPr>
        <p:spPr>
          <a:xfrm>
            <a:off x="4618573" y="2696833"/>
            <a:ext cx="378042" cy="378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F79C843F-0074-452F-B339-9F32001247A9}"/>
              </a:ext>
            </a:extLst>
          </p:cNvPr>
          <p:cNvSpPr/>
          <p:nvPr/>
        </p:nvSpPr>
        <p:spPr>
          <a:xfrm>
            <a:off x="4841241" y="1531892"/>
            <a:ext cx="1289856" cy="1289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3797FDAA-1F97-49C5-ACF3-B5011C15AB00}"/>
              </a:ext>
            </a:extLst>
          </p:cNvPr>
          <p:cNvSpPr/>
          <p:nvPr/>
        </p:nvSpPr>
        <p:spPr>
          <a:xfrm>
            <a:off x="1744833" y="2831924"/>
            <a:ext cx="274564" cy="274564"/>
          </a:xfrm>
          <a:prstGeom prst="rect">
            <a:avLst/>
          </a:prstGeom>
          <a:solidFill>
            <a:srgbClr val="FACB46"/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005FFA2D-D18C-416B-B56E-6A129C82BD16}"/>
              </a:ext>
            </a:extLst>
          </p:cNvPr>
          <p:cNvSpPr/>
          <p:nvPr/>
        </p:nvSpPr>
        <p:spPr>
          <a:xfrm>
            <a:off x="8053646" y="2176820"/>
            <a:ext cx="486054" cy="48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9616C6C7-FB6C-4DD7-BB52-703B3E468005}"/>
              </a:ext>
            </a:extLst>
          </p:cNvPr>
          <p:cNvSpPr/>
          <p:nvPr/>
        </p:nvSpPr>
        <p:spPr>
          <a:xfrm>
            <a:off x="6918857" y="1160748"/>
            <a:ext cx="486054" cy="486054"/>
          </a:xfrm>
          <a:prstGeom prst="rect">
            <a:avLst/>
          </a:prstGeom>
          <a:solidFill>
            <a:srgbClr val="FB6A52"/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1">
            <a:extLst>
              <a:ext uri="{FF2B5EF4-FFF2-40B4-BE49-F238E27FC236}">
                <a16:creationId xmlns:a16="http://schemas.microsoft.com/office/drawing/2014/main" id="{16E62765-9713-4912-84B3-A4C48ABF5C42}"/>
              </a:ext>
            </a:extLst>
          </p:cNvPr>
          <p:cNvSpPr/>
          <p:nvPr/>
        </p:nvSpPr>
        <p:spPr>
          <a:xfrm>
            <a:off x="6584253" y="2726178"/>
            <a:ext cx="486054" cy="486054"/>
          </a:xfrm>
          <a:prstGeom prst="rect">
            <a:avLst/>
          </a:prstGeom>
          <a:solidFill>
            <a:srgbClr val="77C8A1"/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27FA8CA6-BBCA-4700-BD6C-92849490D6BE}"/>
              </a:ext>
            </a:extLst>
          </p:cNvPr>
          <p:cNvSpPr/>
          <p:nvPr/>
        </p:nvSpPr>
        <p:spPr>
          <a:xfrm>
            <a:off x="6933025" y="2295368"/>
            <a:ext cx="274564" cy="274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DDBC7-7830-4463-8C57-D8BE315F3377}"/>
              </a:ext>
            </a:extLst>
          </p:cNvPr>
          <p:cNvSpPr txBox="1"/>
          <p:nvPr/>
        </p:nvSpPr>
        <p:spPr>
          <a:xfrm>
            <a:off x="629872" y="3210241"/>
            <a:ext cx="7560530" cy="7576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6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Đỗ Hải Sơn</a:t>
            </a:r>
            <a:endParaRPr lang="en-US" altLang="ko-KR" sz="6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3">
            <a:extLst>
              <a:ext uri="{FF2B5EF4-FFF2-40B4-BE49-F238E27FC236}">
                <a16:creationId xmlns:a16="http://schemas.microsoft.com/office/drawing/2014/main" id="{27F70675-705D-4AA8-8DE1-BDA55257C17A}"/>
              </a:ext>
            </a:extLst>
          </p:cNvPr>
          <p:cNvSpPr/>
          <p:nvPr/>
        </p:nvSpPr>
        <p:spPr>
          <a:xfrm>
            <a:off x="629872" y="4052050"/>
            <a:ext cx="8116261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3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TRICE: A Channel Estimation Framework for</a:t>
            </a:r>
          </a:p>
          <a:p>
            <a:r>
              <a:rPr lang="en-US" altLang="ko-KR" sz="3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RIS-Aided Millimeter-Wave MIMO Systems</a:t>
            </a:r>
            <a:r>
              <a:rPr lang="en-US" altLang="ko-KR" sz="30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52E60-9C97-44FF-9A46-CDBBDBACD405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1 </a:t>
            </a:r>
            <a:r>
              <a:rPr lang="en-US" sz="1100"/>
              <a:t>: K. Ardah, S. Gherekhloo, A. L. F. de Almeida and M. Haardt, "TRICE: A Channel Estimation Framework for RIS-Aided Millimeter-Wave MIMO Systems,“ in </a:t>
            </a:r>
            <a:r>
              <a:rPr lang="en-US" sz="1100" i="1"/>
              <a:t>IEEE Signal Processing Letters</a:t>
            </a:r>
            <a:r>
              <a:rPr lang="en-US" sz="1100"/>
              <a:t>, vol. 28, pp. 513-517, 2021, doi: 10.1109/LSP.2021.3059363.</a:t>
            </a:r>
          </a:p>
        </p:txBody>
      </p:sp>
    </p:spTree>
    <p:extLst>
      <p:ext uri="{BB962C8B-B14F-4D97-AF65-F5344CB8AC3E}">
        <p14:creationId xmlns:p14="http://schemas.microsoft.com/office/powerpoint/2010/main" val="17985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353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Propose method, from (1):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◇</m:t>
                    </m:r>
                  </m:oMath>
                </a14:m>
                <a:r>
                  <a:rPr lang="en-US" b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b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From (2): </a:t>
                </a:r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Y = AX + Z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(5)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A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i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i="1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b="1" i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i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), X = GBQ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are matrices of 1D steering vector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is estimated by 2D DOA problem.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Sub-space methods: ESPRIT, MUSIC, … (good performance but high complexity and require a number of samples)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OMP method in compressed sensing techniques: this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≪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estimated matrix of </a:t>
                </a:r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, multipy (5)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𝒀</m:t>
                          </m:r>
                        </m:e>
                      </m:ba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𝑮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BQ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Z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𝒀</m:t>
                            </m:r>
                          </m:e>
                        </m:ba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Q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Z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3538597"/>
              </a:xfrm>
              <a:prstGeom prst="rect">
                <a:avLst/>
              </a:prstGeom>
              <a:blipFill>
                <a:blip r:embed="rId2"/>
                <a:stretch>
                  <a:fillRect l="-574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</p:spTree>
    <p:extLst>
      <p:ext uri="{BB962C8B-B14F-4D97-AF65-F5344CB8AC3E}">
        <p14:creationId xmlns:p14="http://schemas.microsoft.com/office/powerpoint/2010/main" val="128293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368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Exploit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𝑸</m:t>
                    </m:r>
                  </m:oMath>
                </a14:m>
                <a:r>
                  <a:rPr lang="en-US" b="1" i="1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>
                    <a:latin typeface="Cambria Math" panose="02040503050406030204" pitchFamily="18" charset="0"/>
                    <a:cs typeface="Arial" panose="020B0604020202020204" pitchFamily="34" charset="0"/>
                  </a:rPr>
                  <a:t>by h,v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𝒀</m:t>
                              </m:r>
                            </m:e>
                          </m:ba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◇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Z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are characterized by path azimuth and elevation DOAs (DODs) spatial frequencies at the RIS.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</m:sub>
                          </m:sSub>
                        </m:e>
                      </m:ba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◇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Z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Apply the OMP method to (6), we obtained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sup>
                        </m:sSub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for given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which is the </a:t>
                </a:r>
                <a:r>
                  <a:rPr lang="en-US" i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th diagonal entry of </a:t>
                </a: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◇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, we apply them to (4) to find 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3685048"/>
              </a:xfrm>
              <a:prstGeom prst="rect">
                <a:avLst/>
              </a:prstGeom>
              <a:blipFill>
                <a:blip r:embed="rId2"/>
                <a:stretch>
                  <a:fillRect l="-574" t="-1325" b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</p:spTree>
    <p:extLst>
      <p:ext uri="{BB962C8B-B14F-4D97-AF65-F5344CB8AC3E}">
        <p14:creationId xmlns:p14="http://schemas.microsoft.com/office/powerpoint/2010/main" val="234306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C93FA-B051-4997-A2D3-6FA6CAEF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7" y="1567821"/>
            <a:ext cx="714474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2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IV. Conclusion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12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EA7CDD-1C3F-4A0E-AEB9-D4F2EB552368}"/>
              </a:ext>
            </a:extLst>
          </p:cNvPr>
          <p:cNvSpPr txBox="1"/>
          <p:nvPr/>
        </p:nvSpPr>
        <p:spPr>
          <a:xfrm>
            <a:off x="341926" y="1285875"/>
            <a:ext cx="849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Simulation:</a:t>
            </a:r>
          </a:p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A97AA-4BBB-4715-B7CD-17DCE7BE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6" y="1831690"/>
            <a:ext cx="4061483" cy="3382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4E64F8-0699-4E94-828E-26F505CC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497" y="1831690"/>
            <a:ext cx="3958017" cy="33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3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B0704097-9EBD-4D5C-AFD4-671E63DC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66" y="-9525"/>
            <a:ext cx="9525532" cy="68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Question?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3681F-473A-45E0-879D-A79259457656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How can we improve efficiency of wireless communication system in 5G and beyond?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Optimize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freq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domain 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by OFDM (1870).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 the quality of service (QoS): spatial modulation (SM), </a:t>
                </a:r>
                <a:r>
                  <a:rPr lang="en-US" sz="1600" dirty="0">
                    <a:effectLst/>
                    <a:latin typeface="Arial" panose="020B0604020202020204" pitchFamily="34" charset="0"/>
                  </a:rPr>
                  <a:t>media-based modulation (MBM), … 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Improve number of UEs at once: Time-Frequency resources (from 4G).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Antenna array configuration : MIMO, Massive-MIMO, Multi-user Massive-MIMO.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Arial" panose="020B0604020202020204" pitchFamily="34" charset="0"/>
                  </a:rPr>
                  <a:t>Can we optimize environment (smart environment) to improve efficiency of wireless communication?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Reconfigurable intelligent surfaces (RIS) (2018) </a:t>
                </a:r>
                <a:r>
                  <a:rPr lang="en-US" sz="1600" baseline="30000" dirty="0">
                    <a:latin typeface="Arial" panose="020B0604020202020204" pitchFamily="34" charset="0"/>
                  </a:rPr>
                  <a:t>2</a:t>
                </a:r>
                <a:r>
                  <a:rPr lang="en-US" sz="1600" dirty="0">
                    <a:latin typeface="Arial" panose="020B0604020202020204" pitchFamily="34" charset="0"/>
                  </a:rPr>
                  <a:t>.</a:t>
                </a:r>
              </a:p>
              <a:p>
                <a:pPr lvl="2"/>
                <a:endParaRPr lang="en-US" sz="1600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endParaRPr lang="vi-V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3681F-473A-45E0-879D-A79259457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3108543"/>
              </a:xfrm>
              <a:prstGeom prst="rect">
                <a:avLst/>
              </a:prstGeom>
              <a:blipFill>
                <a:blip r:embed="rId2"/>
                <a:stretch>
                  <a:fillRect l="-4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5661486-6788-4183-8764-09B2F7CE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29" y="3882217"/>
            <a:ext cx="3973542" cy="2400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233E3-DB22-40B5-9278-3411536D48B4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2 </a:t>
            </a:r>
            <a:r>
              <a:rPr lang="en-US" sz="1100"/>
              <a:t>: C. Liaskos, S. Nie, A. Tsioliaridou, A. Pitsillides, S. Ioannidis and I. Akyildiz, "A New Wireless Communication Paradigm through</a:t>
            </a:r>
          </a:p>
          <a:p>
            <a:r>
              <a:rPr lang="en-US" sz="1100"/>
              <a:t>Software-Controlled Metasurfaces," in </a:t>
            </a:r>
            <a:r>
              <a:rPr lang="en-US" sz="1100" i="1"/>
              <a:t>IEEE Communications Magazine</a:t>
            </a:r>
            <a:r>
              <a:rPr lang="en-US" sz="1100"/>
              <a:t>, vol. 56, no. 9, pp. 162-169, Sept. 2018.</a:t>
            </a:r>
          </a:p>
        </p:txBody>
      </p:sp>
    </p:spTree>
    <p:extLst>
      <p:ext uri="{BB962C8B-B14F-4D97-AF65-F5344CB8AC3E}">
        <p14:creationId xmlns:p14="http://schemas.microsoft.com/office/powerpoint/2010/main" val="386837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2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Outline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A13A1-86F3-4E70-8E6D-47122CD12DB7}"/>
              </a:ext>
            </a:extLst>
          </p:cNvPr>
          <p:cNvSpPr txBox="1"/>
          <p:nvPr/>
        </p:nvSpPr>
        <p:spPr>
          <a:xfrm>
            <a:off x="341927" y="1400175"/>
            <a:ext cx="81734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b="1">
                <a:cs typeface="Arial" panose="020B0604020202020204" pitchFamily="34" charset="0"/>
              </a:rPr>
              <a:t>    </a:t>
            </a:r>
            <a:r>
              <a:rPr lang="en-US" sz="3200" b="1">
                <a:cs typeface="Arial" panose="020B0604020202020204" pitchFamily="34" charset="0"/>
              </a:rPr>
              <a:t>Channel Estimation</a:t>
            </a:r>
            <a:endParaRPr lang="en-US" sz="3600" b="1"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3600" b="1">
                <a:cs typeface="Arial" panose="020B0604020202020204" pitchFamily="34" charset="0"/>
              </a:rPr>
              <a:t>    </a:t>
            </a:r>
            <a:r>
              <a:rPr lang="en-US" sz="3200" b="1">
                <a:cs typeface="Arial" panose="020B0604020202020204" pitchFamily="34" charset="0"/>
              </a:rPr>
              <a:t>RIS-Aided Wireless Communications</a:t>
            </a:r>
            <a:endParaRPr lang="en-US" sz="3600" b="1"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3600" b="1">
                <a:cs typeface="Arial" panose="020B0604020202020204" pitchFamily="34" charset="0"/>
              </a:rPr>
              <a:t>   </a:t>
            </a:r>
            <a:r>
              <a:rPr lang="en-US" sz="3200" b="1">
                <a:cs typeface="Arial" panose="020B0604020202020204" pitchFamily="34" charset="0"/>
              </a:rPr>
              <a:t>T</a:t>
            </a:r>
            <a:r>
              <a:rPr lang="en-US" sz="3200">
                <a:cs typeface="Arial" panose="020B0604020202020204" pitchFamily="34" charset="0"/>
              </a:rPr>
              <a:t>wo-Stage</a:t>
            </a:r>
            <a:r>
              <a:rPr lang="en-US" sz="3200" b="1">
                <a:cs typeface="Arial" panose="020B0604020202020204" pitchFamily="34" charset="0"/>
              </a:rPr>
              <a:t> RI</a:t>
            </a:r>
            <a:r>
              <a:rPr lang="en-US" sz="3200">
                <a:cs typeface="Arial" panose="020B0604020202020204" pitchFamily="34" charset="0"/>
              </a:rPr>
              <a:t>S-Aided</a:t>
            </a:r>
            <a:r>
              <a:rPr lang="en-US" sz="3200" b="1">
                <a:cs typeface="Arial" panose="020B0604020202020204" pitchFamily="34" charset="0"/>
              </a:rPr>
              <a:t> </a:t>
            </a:r>
            <a:r>
              <a:rPr lang="en-US" sz="3200">
                <a:cs typeface="Arial" panose="020B0604020202020204" pitchFamily="34" charset="0"/>
              </a:rPr>
              <a:t>MIMO</a:t>
            </a:r>
            <a:r>
              <a:rPr lang="en-US" sz="3200" b="1">
                <a:cs typeface="Arial" panose="020B0604020202020204" pitchFamily="34" charset="0"/>
              </a:rPr>
              <a:t> </a:t>
            </a:r>
            <a:r>
              <a:rPr lang="en-US" sz="3200">
                <a:cs typeface="Arial" panose="020B0604020202020204" pitchFamily="34" charset="0"/>
              </a:rPr>
              <a:t>Channel</a:t>
            </a:r>
          </a:p>
          <a:p>
            <a:r>
              <a:rPr lang="en-US" sz="3200" b="1">
                <a:cs typeface="Arial" panose="020B0604020202020204" pitchFamily="34" charset="0"/>
              </a:rPr>
              <a:t>E</a:t>
            </a:r>
            <a:r>
              <a:rPr lang="en-US" sz="3200">
                <a:cs typeface="Arial" panose="020B0604020202020204" pitchFamily="34" charset="0"/>
              </a:rPr>
              <a:t>stimation</a:t>
            </a:r>
            <a:r>
              <a:rPr lang="en-US" sz="3200" b="1">
                <a:cs typeface="Arial" panose="020B0604020202020204" pitchFamily="34" charset="0"/>
              </a:rPr>
              <a:t> (TRICE)</a:t>
            </a:r>
            <a:endParaRPr lang="en-US" sz="3600" b="1">
              <a:cs typeface="Arial" panose="020B0604020202020204" pitchFamily="34" charset="0"/>
            </a:endParaRPr>
          </a:p>
          <a:p>
            <a:pPr marL="857250" indent="-857250">
              <a:buFont typeface="+mj-lt"/>
              <a:buAutoNum type="romanUcPeriod" startAt="4"/>
            </a:pPr>
            <a:r>
              <a:rPr lang="en-US" sz="3200" b="1">
                <a:cs typeface="Arial" panose="020B0604020202020204" pitchFamily="34" charset="0"/>
              </a:rPr>
              <a:t>Conclusion</a:t>
            </a:r>
            <a:endParaRPr lang="en-US" sz="3600" b="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0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I. Channel Estimation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19" descr="Diagram, text&#10;&#10;Description automatically generated">
            <a:extLst>
              <a:ext uri="{FF2B5EF4-FFF2-40B4-BE49-F238E27FC236}">
                <a16:creationId xmlns:a16="http://schemas.microsoft.com/office/drawing/2014/main" id="{51E6A92D-A98E-4D37-BCD3-AA86DD61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64" y="2029737"/>
            <a:ext cx="3300681" cy="2798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462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simplest model of channel estimation:</a:t>
                </a: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∗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𝒘𝒉𝒆𝒓𝒆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𝑵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𝑪𝑵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  <m:r>
                          <a:rPr lang="en-U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𝑳</m:t>
                        </m:r>
                      </m:sup>
                    </m:sSup>
                  </m:oMath>
                </a14:m>
                <a:endParaRPr 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Find h if we known y, x: </a:t>
                </a:r>
                <a:r>
                  <a:rPr lang="en-US" sz="16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 base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Find h if we just known about y: </a:t>
                </a:r>
                <a:r>
                  <a:rPr lang="en-US" sz="16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blind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sz="16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Example of MLE estimator (LS method):</a:t>
                </a: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𝑵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𝒚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𝑿𝒉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𝑿𝒉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find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maximum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h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4622612"/>
              </a:xfrm>
              <a:prstGeom prst="rect">
                <a:avLst/>
              </a:prstGeom>
              <a:blipFill>
                <a:blip r:embed="rId3"/>
                <a:stretch>
                  <a:fillRect l="-430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II. RIS-Aided </a:t>
            </a:r>
            <a:r>
              <a:rPr lang="en-US" sz="2800" baseline="30000"/>
              <a:t>3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4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EA7CDD-1C3F-4A0E-AEB9-D4F2EB552368}"/>
              </a:ext>
            </a:extLst>
          </p:cNvPr>
          <p:cNvSpPr txBox="1"/>
          <p:nvPr/>
        </p:nvSpPr>
        <p:spPr>
          <a:xfrm>
            <a:off x="341926" y="1285875"/>
            <a:ext cx="8497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Metasurface tuned by varactor diodes with </a:t>
            </a:r>
            <a:r>
              <a:rPr lang="en-US">
                <a:effectLst/>
                <a:latin typeface="Arial" panose="020B0604020202020204" pitchFamily="34" charset="0"/>
              </a:rPr>
              <a:t>vertical and horizontal spacings are smaller than half the wavelength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Varying the bias voltage from 0 to 19 V is sufficient  to  modify  the  phase-shift  by  at  least  180  degrees.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Each elements in RIS turns phase of TX-RIS (beamforming) to optimize value of SNR in RX by Varying the bias voltage.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3 </a:t>
            </a:r>
            <a:r>
              <a:rPr lang="en-US" sz="1100"/>
              <a:t>: PEI, Xilong, et al., " RIS-aided wireless communications: Prototyping, adaptive beamforming, and indoor/outdoor field trials., " </a:t>
            </a:r>
            <a:r>
              <a:rPr lang="en-US" sz="1100" i="1"/>
              <a:t>arXiv preprint arXiv:2103.00534</a:t>
            </a:r>
            <a:r>
              <a:rPr lang="en-US" sz="1100"/>
              <a:t>, 2021.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3D2B2-835C-4104-B3FF-341367B1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39" y="3145855"/>
            <a:ext cx="3790127" cy="3149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FD5F1-7027-4F19-99D4-84F5761E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76" y="3145856"/>
            <a:ext cx="2482998" cy="31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II. RIS-Aided </a:t>
            </a:r>
            <a:r>
              <a:rPr lang="en-US" sz="2800" baseline="30000"/>
              <a:t>3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They are built a beamforming codebook for the RIS.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In  thier  prototype, the phase shifts are quantized  to being either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Algorithm: set the corresponding bias values on each row or column of RIS with initialize value: homogeneous configuration. Then depending on the Reference Signal Receiving Power (RSRP) at RX, change the matrix reflection coefficients.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2215991"/>
              </a:xfrm>
              <a:prstGeom prst="rect">
                <a:avLst/>
              </a:prstGeom>
              <a:blipFill>
                <a:blip r:embed="rId2"/>
                <a:stretch>
                  <a:fillRect l="-430" t="-6061" r="-2869" b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3 </a:t>
            </a:r>
            <a:r>
              <a:rPr lang="en-US" sz="1100"/>
              <a:t>: PEI, Xilong, et al., " RIS-aided wireless communications: Prototyping, adaptive beamforming, and indoor/outdoor field trials., " </a:t>
            </a:r>
            <a:r>
              <a:rPr lang="en-US" sz="1100" i="1"/>
              <a:t>arXiv preprint arXiv:2103.00534</a:t>
            </a:r>
            <a:r>
              <a:rPr lang="en-US" sz="1100"/>
              <a:t>, 2021.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ABB7B-30EC-417E-945B-358702C19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18" y="1975598"/>
            <a:ext cx="2748165" cy="51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2FB19-A8DE-4C72-8059-56E6C13F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71" y="3504455"/>
            <a:ext cx="2306658" cy="2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II. RIS-Aided </a:t>
            </a:r>
            <a:r>
              <a:rPr lang="en-US" sz="2800" baseline="30000"/>
              <a:t>3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78210-DB92-4E72-9650-389CDDBA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4" y="3966866"/>
            <a:ext cx="6633713" cy="23894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3 </a:t>
            </a:r>
            <a:r>
              <a:rPr lang="en-US" sz="1100"/>
              <a:t>: PEI, Xilong, et al., " RIS-aided wireless communications: Prototyping, adaptive beamforming, and indoor/outdoor field trials., " </a:t>
            </a:r>
            <a:r>
              <a:rPr lang="en-US" sz="1100" i="1"/>
              <a:t>arXiv preprint arXiv:2103.00534</a:t>
            </a:r>
            <a:r>
              <a:rPr lang="en-US" sz="1100"/>
              <a:t>, 2021.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0E571D-AAA0-4C7F-A1BD-9ADB30F0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18" y="2435176"/>
            <a:ext cx="4771164" cy="1457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762B1-FC50-4C9C-9E89-2094F1869B1D}"/>
              </a:ext>
            </a:extLst>
          </p:cNvPr>
          <p:cNvSpPr txBox="1"/>
          <p:nvPr/>
        </p:nvSpPr>
        <p:spPr>
          <a:xfrm>
            <a:off x="341926" y="1285875"/>
            <a:ext cx="8497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Arial" panose="020B0604020202020204" pitchFamily="34" charset="0"/>
              </a:rPr>
              <a:t>Experimental results: their RIS prototype provides a 26dB power gain compared to the baseline case where the RIS is replaced by a copper plate.</a:t>
            </a:r>
          </a:p>
          <a:p>
            <a:r>
              <a:rPr lang="en-US">
                <a:effectLst/>
                <a:latin typeface="Arial" panose="020B0604020202020204" pitchFamily="34" charset="0"/>
              </a:rPr>
              <a:t>     A 27 dB power gain was observed in the short-distance outdoor measurement.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8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221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Channel are modeled as </a:t>
                </a:r>
                <a:r>
                  <a:rPr lang="en-US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Saleh-Valenzuela model</a:t>
                </a:r>
                <a:r>
                  <a:rPr lang="en-US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(1)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2214965"/>
              </a:xfrm>
              <a:prstGeom prst="rect">
                <a:avLst/>
              </a:prstGeom>
              <a:blipFill>
                <a:blip r:embed="rId2"/>
                <a:stretch>
                  <a:fillRect l="-430" t="-1653" b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C984-D09C-4BD1-AD6B-03A74D08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44" y="3996529"/>
            <a:ext cx="4551512" cy="23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370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Each block, we need </a:t>
                </a:r>
                <a:r>
                  <a:rPr lang="en-US" i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frames for training process.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sub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frames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…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matrix holding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training vectors of the BS.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: matrix holding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phase shift vectors of the RIS.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RIS has h x v elements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Output of RIS-Aided as follow: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𝑯𝑸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where W, H, Z denote decoding matrix,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◇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), AWGN(0,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(2) can re-write as: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𝒛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(3)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By LS method, (3) can solved by: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In Massive-MIMO: we need a large number of K and long channel coherece-time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3707490"/>
              </a:xfrm>
              <a:prstGeom prst="rect">
                <a:avLst/>
              </a:prstGeom>
              <a:blipFill>
                <a:blip r:embed="rId2"/>
                <a:stretch>
                  <a:fillRect l="-574" t="-987" b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</p:spTree>
    <p:extLst>
      <p:ext uri="{BB962C8B-B14F-4D97-AF65-F5344CB8AC3E}">
        <p14:creationId xmlns:p14="http://schemas.microsoft.com/office/powerpoint/2010/main" val="15213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</TotalTime>
  <Words>1529</Words>
  <Application>Microsoft Office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나눔스퀘어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Hải Sơn</dc:creator>
  <cp:lastModifiedBy>Đỗ Hải Sơn</cp:lastModifiedBy>
  <cp:revision>87</cp:revision>
  <dcterms:created xsi:type="dcterms:W3CDTF">2021-05-12T12:04:36Z</dcterms:created>
  <dcterms:modified xsi:type="dcterms:W3CDTF">2021-10-15T03:19:30Z</dcterms:modified>
</cp:coreProperties>
</file>