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1" r:id="rId2"/>
    <p:sldId id="307" r:id="rId3"/>
    <p:sldId id="286" r:id="rId4"/>
    <p:sldId id="287" r:id="rId5"/>
    <p:sldId id="288" r:id="rId6"/>
    <p:sldId id="289" r:id="rId7"/>
    <p:sldId id="308" r:id="rId8"/>
    <p:sldId id="309" r:id="rId9"/>
    <p:sldId id="310" r:id="rId10"/>
    <p:sldId id="315" r:id="rId11"/>
    <p:sldId id="311" r:id="rId12"/>
    <p:sldId id="312" r:id="rId13"/>
    <p:sldId id="295" r:id="rId14"/>
    <p:sldId id="296" r:id="rId15"/>
    <p:sldId id="329" r:id="rId16"/>
    <p:sldId id="317" r:id="rId17"/>
    <p:sldId id="297" r:id="rId18"/>
    <p:sldId id="298" r:id="rId19"/>
    <p:sldId id="330" r:id="rId20"/>
    <p:sldId id="300" r:id="rId21"/>
    <p:sldId id="318" r:id="rId22"/>
    <p:sldId id="301" r:id="rId23"/>
    <p:sldId id="319" r:id="rId24"/>
    <p:sldId id="321" r:id="rId25"/>
    <p:sldId id="322" r:id="rId26"/>
    <p:sldId id="323" r:id="rId27"/>
    <p:sldId id="324" r:id="rId28"/>
    <p:sldId id="326" r:id="rId29"/>
    <p:sldId id="328" r:id="rId30"/>
    <p:sldId id="32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964262-429F-40F5-AFDA-5E5C876BAB3B}" type="datetimeFigureOut">
              <a:rPr lang="vi-VN" smtClean="0"/>
              <a:t>04/12/2020</a:t>
            </a:fld>
            <a:endParaRPr lang="vi-V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6253DA-613D-4533-ABE5-E49278DC93E6}" type="slidenum">
              <a:rPr lang="vi-VN" smtClean="0"/>
              <a:t>‹#›</a:t>
            </a:fld>
            <a:endParaRPr lang="vi-VN"/>
          </a:p>
        </p:txBody>
      </p:sp>
    </p:spTree>
    <p:extLst>
      <p:ext uri="{BB962C8B-B14F-4D97-AF65-F5344CB8AC3E}">
        <p14:creationId xmlns:p14="http://schemas.microsoft.com/office/powerpoint/2010/main" val="1020180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12/4/2020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dirty="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Times New Roman" pitchFamily="18" charset="0"/>
            </a:endParaRPr>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Times New Roman" pitchFamily="18" charset="0"/>
            </a:endParaRP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dirty="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Times New Roman" pitchFamily="18" charset="0"/>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Times New Roman" pitchFamily="18"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Times New Roman" pitchFamily="18" charset="0"/>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Times New Roman" pitchFamily="18" charset="0"/>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itchFamily="18" charset="0"/>
              </a:defRPr>
            </a:lvl1pPr>
          </a:lstStyle>
          <a:p>
            <a:fld id="{1D8BD707-D9CF-40AE-B4C6-C98DA3205C09}" type="datetimeFigureOut">
              <a:rPr lang="en-US" smtClean="0"/>
              <a:pPr/>
              <a:t>12/4/2020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itchFamily="18" charset="0"/>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Times New Roman" pitchFamily="18" charset="0"/>
              </a:defRPr>
            </a:lvl1pPr>
          </a:lstStyle>
          <a:p>
            <a:fld id="{B6F15528-21DE-4FAA-801E-634DDDAF4B2B}"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latin typeface="Times New Roman"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latin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Times New Roman" pitchFamily="18" charset="0"/>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Times New Roman" pitchFamily="18" charset="0"/>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Times New Roman" pitchFamily="18" charset="0"/>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Times New Roman" pitchFamily="18" charset="0"/>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Times New Roman" pitchFamily="18"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1219200" y="914400"/>
            <a:ext cx="9677400" cy="5257800"/>
          </a:xfrm>
        </p:spPr>
        <p:txBody>
          <a:bodyPr>
            <a:normAutofit/>
          </a:bodyPr>
          <a:lstStyle/>
          <a:p>
            <a:pPr algn="ctr">
              <a:lnSpc>
                <a:spcPct val="90000"/>
              </a:lnSpc>
              <a:buFontTx/>
              <a:buNone/>
            </a:pPr>
            <a:r>
              <a:rPr lang="en-US" sz="2800" b="1" dirty="0">
                <a:solidFill>
                  <a:srgbClr val="C00000"/>
                </a:solidFill>
                <a:effectLst>
                  <a:outerShdw blurRad="38100" dist="38100" dir="2700000" algn="tl">
                    <a:srgbClr val="000000">
                      <a:alpha val="43137"/>
                    </a:srgbClr>
                  </a:outerShdw>
                </a:effectLst>
              </a:rPr>
              <a:t>ĐẠI HỌC QUỐC GIA HÀ NỘI</a:t>
            </a:r>
          </a:p>
          <a:p>
            <a:pPr algn="ctr">
              <a:lnSpc>
                <a:spcPct val="90000"/>
              </a:lnSpc>
              <a:buFontTx/>
              <a:buNone/>
            </a:pPr>
            <a:r>
              <a:rPr lang="en-US" sz="2800" b="1" dirty="0">
                <a:solidFill>
                  <a:srgbClr val="C00000"/>
                </a:solidFill>
                <a:effectLst>
                  <a:outerShdw blurRad="38100" dist="38100" dir="2700000" algn="tl">
                    <a:srgbClr val="000000">
                      <a:alpha val="43137"/>
                    </a:srgbClr>
                  </a:outerShdw>
                </a:effectLst>
              </a:rPr>
              <a:t>TRƯỜNG ĐẠI  HỌC KHXH &amp; NV</a:t>
            </a:r>
          </a:p>
          <a:p>
            <a:pPr algn="ctr">
              <a:lnSpc>
                <a:spcPct val="90000"/>
              </a:lnSpc>
              <a:buFontTx/>
              <a:buNone/>
            </a:pPr>
            <a:endParaRPr lang="en-US" sz="2000" b="1" dirty="0">
              <a:solidFill>
                <a:srgbClr val="FFFF00"/>
              </a:solidFill>
            </a:endParaRPr>
          </a:p>
          <a:p>
            <a:pPr algn="ctr">
              <a:lnSpc>
                <a:spcPct val="90000"/>
              </a:lnSpc>
              <a:buFontTx/>
              <a:buNone/>
            </a:pPr>
            <a:endParaRPr lang="en-US" sz="2000" b="1" dirty="0">
              <a:solidFill>
                <a:srgbClr val="FFFF00"/>
              </a:solidFill>
            </a:endParaRPr>
          </a:p>
          <a:p>
            <a:pPr algn="ctr">
              <a:lnSpc>
                <a:spcPct val="90000"/>
              </a:lnSpc>
              <a:buFontTx/>
              <a:buNone/>
            </a:pPr>
            <a:endParaRPr lang="en-US" b="1" dirty="0">
              <a:solidFill>
                <a:srgbClr val="FFFF00"/>
              </a:solidFill>
            </a:endParaRPr>
          </a:p>
          <a:p>
            <a:pPr algn="ctr">
              <a:lnSpc>
                <a:spcPct val="90000"/>
              </a:lnSpc>
              <a:buFontTx/>
              <a:buNone/>
            </a:pPr>
            <a:endParaRPr lang="en-US" b="1" dirty="0">
              <a:solidFill>
                <a:srgbClr val="FFFF00"/>
              </a:solidFill>
            </a:endParaRPr>
          </a:p>
          <a:p>
            <a:pPr algn="ctr">
              <a:lnSpc>
                <a:spcPct val="90000"/>
              </a:lnSpc>
              <a:buFontTx/>
              <a:buNone/>
            </a:pPr>
            <a:endParaRPr lang="en-US" b="1" dirty="0">
              <a:solidFill>
                <a:srgbClr val="FFFF00"/>
              </a:solidFill>
            </a:endParaRPr>
          </a:p>
          <a:p>
            <a:pPr algn="ctr">
              <a:lnSpc>
                <a:spcPct val="90000"/>
              </a:lnSpc>
              <a:buFontTx/>
              <a:buNone/>
            </a:pPr>
            <a:endParaRPr lang="en-US" b="1" dirty="0">
              <a:solidFill>
                <a:srgbClr val="FFFF00"/>
              </a:solidFill>
            </a:endParaRPr>
          </a:p>
          <a:p>
            <a:pPr algn="ctr">
              <a:lnSpc>
                <a:spcPct val="90000"/>
              </a:lnSpc>
              <a:buFontTx/>
              <a:buNone/>
            </a:pPr>
            <a:endParaRPr lang="en-US" sz="2000" b="1" dirty="0">
              <a:solidFill>
                <a:srgbClr val="FFFF00"/>
              </a:solidFill>
            </a:endParaRPr>
          </a:p>
          <a:p>
            <a:pPr algn="ctr">
              <a:lnSpc>
                <a:spcPct val="90000"/>
              </a:lnSpc>
              <a:buFontTx/>
              <a:buNone/>
            </a:pPr>
            <a:endParaRPr lang="en-US" b="1" dirty="0"/>
          </a:p>
          <a:p>
            <a:pPr algn="ctr">
              <a:lnSpc>
                <a:spcPct val="90000"/>
              </a:lnSpc>
              <a:buFontTx/>
              <a:buNone/>
            </a:pPr>
            <a:r>
              <a:rPr lang="en-US" sz="2800" b="1" dirty="0">
                <a:solidFill>
                  <a:srgbClr val="FF0000"/>
                </a:solidFill>
              </a:rPr>
              <a:t>TS. NGUYỄN THỊ LAN</a:t>
            </a:r>
          </a:p>
        </p:txBody>
      </p:sp>
      <p:pic>
        <p:nvPicPr>
          <p:cNvPr id="3075" name="Picture 7" descr="Biểu trưng Đại học Khoa học Xã hội và Nhân văn"/>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105400" y="2373314"/>
            <a:ext cx="1752600"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038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fade">
                                      <p:cBhvr>
                                        <p:cTn id="7" dur="1000"/>
                                        <p:tgtEl>
                                          <p:spTgt spid="3074">
                                            <p:txEl>
                                              <p:pRg st="0" end="0"/>
                                            </p:txEl>
                                          </p:spTgt>
                                        </p:tgtEl>
                                      </p:cBhvr>
                                    </p:animEffect>
                                    <p:anim calcmode="lin" valueType="num">
                                      <p:cBhvr>
                                        <p:cTn id="8" dur="1000" fill="hold"/>
                                        <p:tgtEl>
                                          <p:spTgt spid="30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74">
                                            <p:txEl>
                                              <p:pRg st="1" end="1"/>
                                            </p:txEl>
                                          </p:spTgt>
                                        </p:tgtEl>
                                        <p:attrNameLst>
                                          <p:attrName>style.visibility</p:attrName>
                                        </p:attrNameLst>
                                      </p:cBhvr>
                                      <p:to>
                                        <p:strVal val="visible"/>
                                      </p:to>
                                    </p:set>
                                    <p:animEffect transition="in" filter="fade">
                                      <p:cBhvr>
                                        <p:cTn id="14" dur="1000"/>
                                        <p:tgtEl>
                                          <p:spTgt spid="3074">
                                            <p:txEl>
                                              <p:pRg st="1" end="1"/>
                                            </p:txEl>
                                          </p:spTgt>
                                        </p:tgtEl>
                                      </p:cBhvr>
                                    </p:animEffect>
                                    <p:anim calcmode="lin" valueType="num">
                                      <p:cBhvr>
                                        <p:cTn id="15" dur="1000" fill="hold"/>
                                        <p:tgtEl>
                                          <p:spTgt spid="307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0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74">
                                            <p:txEl>
                                              <p:pRg st="10" end="10"/>
                                            </p:txEl>
                                          </p:spTgt>
                                        </p:tgtEl>
                                        <p:attrNameLst>
                                          <p:attrName>style.visibility</p:attrName>
                                        </p:attrNameLst>
                                      </p:cBhvr>
                                      <p:to>
                                        <p:strVal val="visible"/>
                                      </p:to>
                                    </p:set>
                                    <p:animEffect transition="in" filter="fade">
                                      <p:cBhvr>
                                        <p:cTn id="21" dur="1000"/>
                                        <p:tgtEl>
                                          <p:spTgt spid="3074">
                                            <p:txEl>
                                              <p:pRg st="10" end="10"/>
                                            </p:txEl>
                                          </p:spTgt>
                                        </p:tgtEl>
                                      </p:cBhvr>
                                    </p:animEffect>
                                    <p:anim calcmode="lin" valueType="num">
                                      <p:cBhvr>
                                        <p:cTn id="22" dur="1000" fill="hold"/>
                                        <p:tgtEl>
                                          <p:spTgt spid="3074">
                                            <p:txEl>
                                              <p:pRg st="10" end="10"/>
                                            </p:txEl>
                                          </p:spTgt>
                                        </p:tgtEl>
                                        <p:attrNameLst>
                                          <p:attrName>ppt_x</p:attrName>
                                        </p:attrNameLst>
                                      </p:cBhvr>
                                      <p:tavLst>
                                        <p:tav tm="0">
                                          <p:val>
                                            <p:strVal val="#ppt_x"/>
                                          </p:val>
                                        </p:tav>
                                        <p:tav tm="100000">
                                          <p:val>
                                            <p:strVal val="#ppt_x"/>
                                          </p:val>
                                        </p:tav>
                                      </p:tavLst>
                                    </p:anim>
                                    <p:anim calcmode="lin" valueType="num">
                                      <p:cBhvr>
                                        <p:cTn id="23" dur="1000" fill="hold"/>
                                        <p:tgtEl>
                                          <p:spTgt spid="307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solidFill>
                  <a:srgbClr val="FF0000"/>
                </a:solidFill>
                <a:latin typeface="Times New Roman" pitchFamily="18" charset="0"/>
                <a:cs typeface="Times New Roman" pitchFamily="18" charset="0"/>
              </a:rPr>
              <a:t>Triết học là gì</a:t>
            </a:r>
          </a:p>
        </p:txBody>
      </p:sp>
      <p:sp>
        <p:nvSpPr>
          <p:cNvPr id="3" name="Content Placeholder 2"/>
          <p:cNvSpPr>
            <a:spLocks noGrp="1"/>
          </p:cNvSpPr>
          <p:nvPr>
            <p:ph idx="1"/>
          </p:nvPr>
        </p:nvSpPr>
        <p:spPr>
          <a:xfrm>
            <a:off x="1981200" y="2362200"/>
            <a:ext cx="8229600" cy="3962400"/>
          </a:xfrm>
        </p:spPr>
        <p:txBody>
          <a:bodyPr>
            <a:normAutofit/>
          </a:bodyPr>
          <a:lstStyle/>
          <a:p>
            <a:r>
              <a:rPr lang="vi-VN" sz="3600" dirty="0">
                <a:solidFill>
                  <a:srgbClr val="002060"/>
                </a:solidFill>
              </a:rPr>
              <a:t>Triết học có phức tạp và khó hiểu không?</a:t>
            </a:r>
          </a:p>
        </p:txBody>
      </p:sp>
    </p:spTree>
    <p:extLst>
      <p:ext uri="{BB962C8B-B14F-4D97-AF65-F5344CB8AC3E}">
        <p14:creationId xmlns:p14="http://schemas.microsoft.com/office/powerpoint/2010/main" val="290394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normAutofit fontScale="90000"/>
          </a:bodyPr>
          <a:lstStyle/>
          <a:p>
            <a:r>
              <a:rPr lang="en-US" dirty="0" err="1">
                <a:solidFill>
                  <a:srgbClr val="FF0000"/>
                </a:solidFill>
                <a:latin typeface="Times New Roman" pitchFamily="18" charset="0"/>
                <a:cs typeface="Times New Roman" pitchFamily="18" charset="0"/>
              </a:rPr>
              <a:t>Nguồn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gốc</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ngôn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ngữ</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của</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Triết</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học</a:t>
            </a:r>
            <a:endParaRPr lang="vi-VN" dirty="0">
              <a:solidFill>
                <a:srgbClr val="FF0000"/>
              </a:solidFill>
              <a:latin typeface="Times New Roman" pitchFamily="18" charset="0"/>
              <a:cs typeface="Times New Roman" pitchFamily="18" charset="0"/>
            </a:endParaRPr>
          </a:p>
        </p:txBody>
      </p:sp>
      <p:sp>
        <p:nvSpPr>
          <p:cNvPr id="5" name="Rectangle 3"/>
          <p:cNvSpPr>
            <a:spLocks noGrp="1" noChangeArrowheads="1"/>
          </p:cNvSpPr>
          <p:nvPr>
            <p:ph idx="1"/>
          </p:nvPr>
        </p:nvSpPr>
        <p:spPr>
          <a:xfrm>
            <a:off x="1066800" y="1905000"/>
            <a:ext cx="5943600" cy="4572000"/>
          </a:xfrm>
        </p:spPr>
        <p:style>
          <a:lnRef idx="2">
            <a:schemeClr val="accent6"/>
          </a:lnRef>
          <a:fillRef idx="1">
            <a:schemeClr val="lt1"/>
          </a:fillRef>
          <a:effectRef idx="0">
            <a:schemeClr val="accent6"/>
          </a:effectRef>
          <a:fontRef idx="minor">
            <a:schemeClr val="dk1"/>
          </a:fontRef>
        </p:style>
        <p:txBody>
          <a:bodyPr>
            <a:normAutofit fontScale="25000" lnSpcReduction="20000"/>
          </a:bodyPr>
          <a:lstStyle/>
          <a:p>
            <a:pPr marL="609600" indent="-609600" algn="r">
              <a:buNone/>
            </a:pPr>
            <a:r>
              <a:rPr lang="en-US" sz="2400" b="1" dirty="0">
                <a:solidFill>
                  <a:srgbClr val="FFFF00"/>
                </a:solidFill>
              </a:rPr>
              <a:t>	 </a:t>
            </a:r>
          </a:p>
          <a:p>
            <a:pPr marL="609600" indent="-609600" algn="r">
              <a:buNone/>
            </a:pPr>
            <a:endParaRPr lang="en-US" sz="2400" b="1" dirty="0">
              <a:solidFill>
                <a:srgbClr val="FFFF00"/>
              </a:solidFill>
            </a:endParaRPr>
          </a:p>
          <a:p>
            <a:pPr marL="609600" indent="-609600" algn="r">
              <a:buNone/>
            </a:pPr>
            <a:r>
              <a:rPr lang="en-US" sz="2400" dirty="0"/>
              <a:t>    </a:t>
            </a:r>
            <a:endParaRPr lang="en-US" sz="1200" dirty="0"/>
          </a:p>
          <a:p>
            <a:pPr marL="609600" indent="-609600" algn="r">
              <a:lnSpc>
                <a:spcPct val="170000"/>
              </a:lnSpc>
              <a:buClr>
                <a:srgbClr val="0BD0D9"/>
              </a:buClr>
              <a:buNone/>
            </a:pPr>
            <a:r>
              <a:rPr lang="en-US" sz="6500" dirty="0">
                <a:solidFill>
                  <a:prstClr val="black"/>
                </a:solidFill>
              </a:rPr>
              <a:t> </a:t>
            </a:r>
            <a:r>
              <a:rPr lang="en-US" sz="11200" b="1" dirty="0">
                <a:solidFill>
                  <a:srgbClr val="C00000"/>
                </a:solidFill>
              </a:rPr>
              <a:t>Ở </a:t>
            </a:r>
            <a:r>
              <a:rPr lang="en-US" sz="11200" b="1" dirty="0" err="1">
                <a:solidFill>
                  <a:srgbClr val="C00000"/>
                </a:solidFill>
              </a:rPr>
              <a:t>phương</a:t>
            </a:r>
            <a:r>
              <a:rPr lang="en-US" sz="11200" b="1" dirty="0">
                <a:solidFill>
                  <a:srgbClr val="C00000"/>
                </a:solidFill>
              </a:rPr>
              <a:t> </a:t>
            </a:r>
            <a:r>
              <a:rPr lang="en-US" sz="11200" b="1" dirty="0" err="1">
                <a:solidFill>
                  <a:srgbClr val="C00000"/>
                </a:solidFill>
              </a:rPr>
              <a:t>Đông</a:t>
            </a:r>
            <a:r>
              <a:rPr lang="en-US" sz="11200" dirty="0">
                <a:solidFill>
                  <a:srgbClr val="FF0000"/>
                </a:solidFill>
              </a:rPr>
              <a:t>,</a:t>
            </a:r>
          </a:p>
          <a:p>
            <a:pPr marL="609600" indent="-609600" algn="r">
              <a:lnSpc>
                <a:spcPct val="170000"/>
              </a:lnSpc>
              <a:buClr>
                <a:srgbClr val="0BD0D9"/>
              </a:buClr>
              <a:buNone/>
            </a:pPr>
            <a:r>
              <a:rPr lang="en-US" sz="11200" dirty="0">
                <a:solidFill>
                  <a:prstClr val="black"/>
                </a:solidFill>
              </a:rPr>
              <a:t> “</a:t>
            </a:r>
            <a:r>
              <a:rPr lang="en-US" sz="11200" dirty="0" err="1">
                <a:solidFill>
                  <a:prstClr val="black"/>
                </a:solidFill>
              </a:rPr>
              <a:t>Triết</a:t>
            </a:r>
            <a:r>
              <a:rPr lang="en-US" sz="11200" dirty="0">
                <a:solidFill>
                  <a:prstClr val="black"/>
                </a:solidFill>
              </a:rPr>
              <a:t> </a:t>
            </a:r>
            <a:r>
              <a:rPr lang="en-US" sz="11200" dirty="0" err="1">
                <a:solidFill>
                  <a:prstClr val="black"/>
                </a:solidFill>
              </a:rPr>
              <a:t>học</a:t>
            </a:r>
            <a:r>
              <a:rPr lang="en-US" sz="11200" dirty="0">
                <a:solidFill>
                  <a:prstClr val="black"/>
                </a:solidFill>
              </a:rPr>
              <a:t>” có </a:t>
            </a:r>
            <a:r>
              <a:rPr lang="en-US" sz="11200" dirty="0" err="1">
                <a:solidFill>
                  <a:prstClr val="black"/>
                </a:solidFill>
              </a:rPr>
              <a:t>gốc</a:t>
            </a:r>
            <a:r>
              <a:rPr lang="en-US" sz="11200" dirty="0">
                <a:solidFill>
                  <a:prstClr val="black"/>
                </a:solidFill>
              </a:rPr>
              <a:t> </a:t>
            </a:r>
            <a:r>
              <a:rPr lang="en-US" sz="11200" dirty="0" err="1">
                <a:solidFill>
                  <a:prstClr val="black"/>
                </a:solidFill>
              </a:rPr>
              <a:t>ngôn</a:t>
            </a:r>
            <a:r>
              <a:rPr lang="en-US" sz="11200" dirty="0">
                <a:solidFill>
                  <a:prstClr val="black"/>
                </a:solidFill>
              </a:rPr>
              <a:t> </a:t>
            </a:r>
            <a:r>
              <a:rPr lang="en-US" sz="11200" dirty="0" err="1">
                <a:solidFill>
                  <a:prstClr val="black"/>
                </a:solidFill>
              </a:rPr>
              <a:t>ngư</a:t>
            </a:r>
            <a:r>
              <a:rPr lang="en-US" sz="11200" dirty="0">
                <a:solidFill>
                  <a:prstClr val="black"/>
                </a:solidFill>
              </a:rPr>
              <a:t>̃ </a:t>
            </a:r>
            <a:r>
              <a:rPr lang="en-US" sz="11200" dirty="0" err="1">
                <a:solidFill>
                  <a:prstClr val="black"/>
                </a:solidFill>
              </a:rPr>
              <a:t>tư</a:t>
            </a:r>
            <a:r>
              <a:rPr lang="en-US" sz="11200" dirty="0">
                <a:solidFill>
                  <a:prstClr val="black"/>
                </a:solidFill>
              </a:rPr>
              <a:t>̀ </a:t>
            </a:r>
            <a:r>
              <a:rPr lang="en-US" sz="11200" dirty="0" err="1">
                <a:solidFill>
                  <a:prstClr val="black"/>
                </a:solidFill>
              </a:rPr>
              <a:t>chữ</a:t>
            </a:r>
            <a:r>
              <a:rPr lang="en-US" sz="11200" dirty="0">
                <a:solidFill>
                  <a:prstClr val="black"/>
                </a:solidFill>
              </a:rPr>
              <a:t> “</a:t>
            </a:r>
            <a:r>
              <a:rPr lang="en-US" sz="11200" dirty="0" err="1">
                <a:solidFill>
                  <a:prstClr val="black"/>
                </a:solidFill>
              </a:rPr>
              <a:t>Triết</a:t>
            </a:r>
            <a:r>
              <a:rPr lang="en-US" sz="11200" dirty="0">
                <a:solidFill>
                  <a:prstClr val="black"/>
                </a:solidFill>
              </a:rPr>
              <a:t>” </a:t>
            </a:r>
            <a:r>
              <a:rPr lang="en-US" sz="11200" dirty="0" err="1">
                <a:solidFill>
                  <a:prstClr val="black"/>
                </a:solidFill>
              </a:rPr>
              <a:t>của</a:t>
            </a:r>
            <a:r>
              <a:rPr lang="en-US" sz="11200" dirty="0">
                <a:solidFill>
                  <a:prstClr val="black"/>
                </a:solidFill>
              </a:rPr>
              <a:t> </a:t>
            </a:r>
            <a:r>
              <a:rPr lang="en-US" sz="11200" dirty="0" err="1">
                <a:solidFill>
                  <a:prstClr val="black"/>
                </a:solidFill>
              </a:rPr>
              <a:t>người</a:t>
            </a:r>
            <a:r>
              <a:rPr lang="en-US" sz="11200" dirty="0">
                <a:solidFill>
                  <a:prstClr val="black"/>
                </a:solidFill>
              </a:rPr>
              <a:t> </a:t>
            </a:r>
            <a:r>
              <a:rPr lang="en-US" sz="11200" dirty="0" err="1">
                <a:solidFill>
                  <a:prstClr val="black"/>
                </a:solidFill>
              </a:rPr>
              <a:t>Trung</a:t>
            </a:r>
            <a:r>
              <a:rPr lang="en-US" sz="11200" dirty="0">
                <a:solidFill>
                  <a:prstClr val="black"/>
                </a:solidFill>
              </a:rPr>
              <a:t> </a:t>
            </a:r>
            <a:r>
              <a:rPr lang="en-US" sz="11200" dirty="0" err="1">
                <a:solidFill>
                  <a:prstClr val="black"/>
                </a:solidFill>
              </a:rPr>
              <a:t>Quốc</a:t>
            </a:r>
            <a:r>
              <a:rPr lang="en-US" sz="11200" dirty="0">
                <a:solidFill>
                  <a:prstClr val="black"/>
                </a:solidFill>
              </a:rPr>
              <a:t>, </a:t>
            </a:r>
            <a:r>
              <a:rPr lang="en-US" sz="11200" dirty="0" err="1">
                <a:solidFill>
                  <a:prstClr val="black"/>
                </a:solidFill>
              </a:rPr>
              <a:t>với</a:t>
            </a:r>
            <a:r>
              <a:rPr lang="en-US" sz="11200" dirty="0">
                <a:solidFill>
                  <a:prstClr val="black"/>
                </a:solidFill>
              </a:rPr>
              <a:t> </a:t>
            </a:r>
            <a:r>
              <a:rPr lang="en-US" sz="11200" dirty="0" err="1">
                <a:solidFill>
                  <a:prstClr val="black"/>
                </a:solidFill>
              </a:rPr>
              <a:t>hàm</a:t>
            </a:r>
            <a:r>
              <a:rPr lang="en-US" sz="11200" dirty="0">
                <a:solidFill>
                  <a:prstClr val="black"/>
                </a:solidFill>
              </a:rPr>
              <a:t> </a:t>
            </a:r>
            <a:r>
              <a:rPr lang="en-US" sz="11200" dirty="0" err="1">
                <a:solidFill>
                  <a:prstClr val="black"/>
                </a:solidFill>
              </a:rPr>
              <a:t>nghĩa</a:t>
            </a:r>
            <a:r>
              <a:rPr lang="en-US" sz="11200" dirty="0">
                <a:solidFill>
                  <a:prstClr val="black"/>
                </a:solidFill>
              </a:rPr>
              <a:t> </a:t>
            </a:r>
            <a:r>
              <a:rPr lang="en-US" sz="11200" dirty="0" err="1">
                <a:solidFill>
                  <a:srgbClr val="FF0000"/>
                </a:solidFill>
              </a:rPr>
              <a:t>truy</a:t>
            </a:r>
            <a:r>
              <a:rPr lang="en-US" sz="11200" dirty="0">
                <a:solidFill>
                  <a:srgbClr val="FF0000"/>
                </a:solidFill>
              </a:rPr>
              <a:t> </a:t>
            </a:r>
            <a:r>
              <a:rPr lang="en-US" sz="11200" dirty="0" err="1">
                <a:solidFill>
                  <a:srgbClr val="FF0000"/>
                </a:solidFill>
              </a:rPr>
              <a:t>tìm</a:t>
            </a:r>
            <a:r>
              <a:rPr lang="en-US" sz="11200" dirty="0">
                <a:solidFill>
                  <a:srgbClr val="FF0000"/>
                </a:solidFill>
              </a:rPr>
              <a:t> </a:t>
            </a:r>
            <a:r>
              <a:rPr lang="en-US" sz="11200" dirty="0" err="1">
                <a:solidFill>
                  <a:srgbClr val="FF0000"/>
                </a:solidFill>
              </a:rPr>
              <a:t>nội</a:t>
            </a:r>
            <a:r>
              <a:rPr lang="en-US" sz="11200" dirty="0">
                <a:solidFill>
                  <a:srgbClr val="FF0000"/>
                </a:solidFill>
              </a:rPr>
              <a:t> dung, </a:t>
            </a:r>
            <a:r>
              <a:rPr lang="en-US" sz="11200" dirty="0" err="1">
                <a:solidFill>
                  <a:srgbClr val="FF0000"/>
                </a:solidFill>
              </a:rPr>
              <a:t>bản</a:t>
            </a:r>
            <a:r>
              <a:rPr lang="en-US" sz="11200" dirty="0">
                <a:solidFill>
                  <a:srgbClr val="FF0000"/>
                </a:solidFill>
              </a:rPr>
              <a:t> </a:t>
            </a:r>
            <a:r>
              <a:rPr lang="en-US" sz="11200" dirty="0" err="1">
                <a:solidFill>
                  <a:srgbClr val="FF0000"/>
                </a:solidFill>
              </a:rPr>
              <a:t>chất</a:t>
            </a:r>
            <a:r>
              <a:rPr lang="en-US" sz="11200" dirty="0">
                <a:solidFill>
                  <a:srgbClr val="FF0000"/>
                </a:solidFill>
              </a:rPr>
              <a:t> </a:t>
            </a:r>
            <a:r>
              <a:rPr lang="en-US" sz="11200" dirty="0" err="1">
                <a:solidFill>
                  <a:srgbClr val="FF0000"/>
                </a:solidFill>
              </a:rPr>
              <a:t>của</a:t>
            </a:r>
            <a:r>
              <a:rPr lang="en-US" sz="11200" dirty="0">
                <a:solidFill>
                  <a:srgbClr val="FF0000"/>
                </a:solidFill>
              </a:rPr>
              <a:t> </a:t>
            </a:r>
            <a:r>
              <a:rPr lang="en-US" sz="11200" dirty="0" err="1">
                <a:solidFill>
                  <a:srgbClr val="FF0000"/>
                </a:solidFill>
              </a:rPr>
              <a:t>đối</a:t>
            </a:r>
            <a:r>
              <a:rPr lang="en-US" sz="11200" dirty="0">
                <a:solidFill>
                  <a:srgbClr val="FF0000"/>
                </a:solidFill>
              </a:rPr>
              <a:t> </a:t>
            </a:r>
            <a:r>
              <a:rPr lang="en-US" sz="11200" dirty="0" err="1">
                <a:solidFill>
                  <a:srgbClr val="FF0000"/>
                </a:solidFill>
              </a:rPr>
              <a:t>tượng</a:t>
            </a:r>
            <a:endParaRPr lang="en-US" sz="11200" dirty="0">
              <a:solidFill>
                <a:srgbClr val="FF0000"/>
              </a:solidFill>
            </a:endParaRPr>
          </a:p>
          <a:p>
            <a:pPr marL="609600" indent="-609600" algn="r">
              <a:lnSpc>
                <a:spcPct val="170000"/>
              </a:lnSpc>
              <a:buNone/>
            </a:pPr>
            <a:r>
              <a:rPr lang="en-US" sz="11200" b="1" dirty="0">
                <a:solidFill>
                  <a:srgbClr val="FFFF00"/>
                </a:solidFill>
              </a:rPr>
              <a:t> </a:t>
            </a:r>
          </a:p>
          <a:p>
            <a:pPr marL="609600" indent="-609600">
              <a:lnSpc>
                <a:spcPct val="170000"/>
              </a:lnSpc>
              <a:buNone/>
            </a:pPr>
            <a:r>
              <a:rPr lang="en-US" sz="11200" dirty="0"/>
              <a:t>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273" y="1905000"/>
            <a:ext cx="3664527" cy="4495800"/>
          </a:xfrm>
          <a:prstGeom prst="rect">
            <a:avLst/>
          </a:prstGeom>
          <a:ln/>
        </p:spPr>
        <p:style>
          <a:lnRef idx="2">
            <a:schemeClr val="accent4">
              <a:shade val="50000"/>
            </a:schemeClr>
          </a:lnRef>
          <a:fillRef idx="1">
            <a:schemeClr val="accent4"/>
          </a:fillRef>
          <a:effectRef idx="0">
            <a:schemeClr val="accent4"/>
          </a:effectRef>
          <a:fontRef idx="minor">
            <a:schemeClr val="lt1"/>
          </a:fontRef>
        </p:style>
      </p:pic>
    </p:spTree>
    <p:extLst>
      <p:ext uri="{BB962C8B-B14F-4D97-AF65-F5344CB8AC3E}">
        <p14:creationId xmlns:p14="http://schemas.microsoft.com/office/powerpoint/2010/main" val="370818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1000"/>
                                        <p:tgtEl>
                                          <p:spTgt spid="5">
                                            <p:bg/>
                                          </p:spTgt>
                                        </p:tgtEl>
                                      </p:cBhvr>
                                    </p:animEffect>
                                    <p:anim calcmode="lin" valueType="num">
                                      <p:cBhvr>
                                        <p:cTn id="8" dur="1000" fill="hold"/>
                                        <p:tgtEl>
                                          <p:spTgt spid="5">
                                            <p:bg/>
                                          </p:spTgt>
                                        </p:tgtEl>
                                        <p:attrNameLst>
                                          <p:attrName>ppt_x</p:attrName>
                                        </p:attrNameLst>
                                      </p:cBhvr>
                                      <p:tavLst>
                                        <p:tav tm="0">
                                          <p:val>
                                            <p:strVal val="#ppt_x"/>
                                          </p:val>
                                        </p:tav>
                                        <p:tav tm="100000">
                                          <p:val>
                                            <p:strVal val="#ppt_x"/>
                                          </p:val>
                                        </p:tav>
                                      </p:tavLst>
                                    </p:anim>
                                    <p:anim calcmode="lin" valueType="num">
                                      <p:cBhvr>
                                        <p:cTn id="9" dur="1000" fill="hold"/>
                                        <p:tgtEl>
                                          <p:spTgt spid="5">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normAutofit fontScale="90000"/>
          </a:bodyPr>
          <a:lstStyle/>
          <a:p>
            <a:r>
              <a:rPr lang="en-US" dirty="0" err="1">
                <a:solidFill>
                  <a:srgbClr val="FF0000"/>
                </a:solidFill>
                <a:latin typeface="Times New Roman" pitchFamily="18" charset="0"/>
                <a:cs typeface="Times New Roman" pitchFamily="18" charset="0"/>
              </a:rPr>
              <a:t>Nguồn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gốc</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ngôn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ngữ</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của</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Triết</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học</a:t>
            </a:r>
            <a:endParaRPr lang="vi-VN" dirty="0">
              <a:solidFill>
                <a:srgbClr val="FF0000"/>
              </a:solidFill>
              <a:latin typeface="Times New Roman" pitchFamily="18" charset="0"/>
              <a:cs typeface="Times New Roman" pitchFamily="18" charset="0"/>
            </a:endParaRPr>
          </a:p>
        </p:txBody>
      </p:sp>
      <p:sp>
        <p:nvSpPr>
          <p:cNvPr id="5" name="Rectangle 3"/>
          <p:cNvSpPr>
            <a:spLocks noGrp="1" noChangeArrowheads="1"/>
          </p:cNvSpPr>
          <p:nvPr>
            <p:ph idx="1"/>
          </p:nvPr>
        </p:nvSpPr>
        <p:spPr>
          <a:xfrm>
            <a:off x="914400" y="1905000"/>
            <a:ext cx="5334000" cy="4572000"/>
          </a:xfrm>
        </p:spPr>
        <p:style>
          <a:lnRef idx="2">
            <a:schemeClr val="accent6"/>
          </a:lnRef>
          <a:fillRef idx="1">
            <a:schemeClr val="lt1"/>
          </a:fillRef>
          <a:effectRef idx="0">
            <a:schemeClr val="accent6"/>
          </a:effectRef>
          <a:fontRef idx="minor">
            <a:schemeClr val="dk1"/>
          </a:fontRef>
        </p:style>
        <p:txBody>
          <a:bodyPr>
            <a:noAutofit/>
          </a:bodyPr>
          <a:lstStyle/>
          <a:p>
            <a:pPr marL="609600" indent="-609600" algn="r">
              <a:lnSpc>
                <a:spcPct val="150000"/>
              </a:lnSpc>
              <a:buNone/>
            </a:pPr>
            <a:r>
              <a:rPr lang="en-US" sz="2800" dirty="0">
                <a:latin typeface="Times New Roman" pitchFamily="18" charset="0"/>
                <a:cs typeface="Times New Roman" pitchFamily="18" charset="0"/>
              </a:rPr>
              <a:t> </a:t>
            </a:r>
            <a:r>
              <a:rPr lang="vi-VN" sz="2800" b="1" dirty="0">
                <a:solidFill>
                  <a:srgbClr val="C00000"/>
                </a:solidFill>
                <a:latin typeface="Times New Roman" pitchFamily="18" charset="0"/>
                <a:cs typeface="Times New Roman" pitchFamily="18" charset="0"/>
              </a:rPr>
              <a:t>Ở phương Tây, </a:t>
            </a:r>
            <a:r>
              <a:rPr lang="vi-VN" sz="2800" b="1" dirty="0">
                <a:solidFill>
                  <a:srgbClr val="002060"/>
                </a:solidFill>
                <a:latin typeface="Times New Roman" pitchFamily="18" charset="0"/>
                <a:cs typeface="Times New Roman" pitchFamily="18" charset="0"/>
              </a:rPr>
              <a:t>“Triết học” bắt nguồn từ chữ philosophia (yêu mến sự thông thái) </a:t>
            </a:r>
            <a:r>
              <a:rPr lang="vi-VN" sz="2800" b="1" dirty="0">
                <a:solidFill>
                  <a:schemeClr val="tx1"/>
                </a:solidFill>
                <a:latin typeface="Times New Roman" pitchFamily="18" charset="0"/>
                <a:cs typeface="Times New Roman" pitchFamily="18" charset="0"/>
              </a:rPr>
              <a:t>của người Hy Lạp, với hàm nghĩa quý trọng kiến thức uyên thâm</a:t>
            </a:r>
            <a:r>
              <a:rPr lang="vi-VN" sz="2800" b="1" dirty="0">
                <a:solidFill>
                  <a:srgbClr val="C00000"/>
                </a:solidFill>
                <a:latin typeface="Times New Roman" pitchFamily="18" charset="0"/>
                <a:cs typeface="Times New Roman" pitchFamily="18" charset="0"/>
              </a:rPr>
              <a:t>.</a:t>
            </a:r>
            <a:r>
              <a:rPr lang="en-US" sz="2800" b="1" dirty="0">
                <a:solidFill>
                  <a:srgbClr val="FFFF00"/>
                </a:solidFill>
                <a:latin typeface="Times New Roman" pitchFamily="18" charset="0"/>
                <a:cs typeface="Times New Roman" pitchFamily="18" charset="0"/>
              </a:rPr>
              <a:t> </a:t>
            </a:r>
          </a:p>
          <a:p>
            <a:pPr marL="609600" indent="-609600">
              <a:lnSpc>
                <a:spcPct val="150000"/>
              </a:lnSpc>
              <a:buNone/>
            </a:pPr>
            <a:r>
              <a:rPr lang="en-US" sz="2800" dirty="0">
                <a:latin typeface="Times New Roman" pitchFamily="18" charset="0"/>
                <a:cs typeface="Times New Roman" pitchFamily="18" charset="0"/>
              </a:rPr>
              <a:t>       </a:t>
            </a:r>
          </a:p>
        </p:txBody>
      </p:sp>
      <p:sp>
        <p:nvSpPr>
          <p:cNvPr id="3" name="Rectangle 2"/>
          <p:cNvSpPr/>
          <p:nvPr/>
        </p:nvSpPr>
        <p:spPr>
          <a:xfrm>
            <a:off x="6553201" y="3138055"/>
            <a:ext cx="4038599" cy="2382191"/>
          </a:xfrm>
          <a:prstGeom prst="rect">
            <a:avLst/>
          </a:prstGeom>
        </p:spPr>
        <p:txBody>
          <a:bodyPr wrap="square">
            <a:spAutoFit/>
          </a:bodyPr>
          <a:lstStyle/>
          <a:p>
            <a:pPr marL="274320" indent="-274320">
              <a:spcBef>
                <a:spcPct val="20000"/>
              </a:spcBef>
              <a:buClr>
                <a:srgbClr val="0BD0D9"/>
              </a:buClr>
              <a:buSzPct val="95000"/>
            </a:pPr>
            <a:r>
              <a:rPr lang="en-US" sz="3600" b="1" dirty="0">
                <a:solidFill>
                  <a:srgbClr val="C00000"/>
                </a:solidFill>
                <a:latin typeface=".Vn3DH" pitchFamily="34" charset="0"/>
                <a:ea typeface="HGSHeiseiKakugothictaiW9" pitchFamily="50" charset="-128"/>
              </a:rPr>
              <a:t>PHILOSOPHIA</a:t>
            </a:r>
          </a:p>
          <a:p>
            <a:pPr marL="274320" indent="-274320">
              <a:spcBef>
                <a:spcPct val="20000"/>
              </a:spcBef>
              <a:buClr>
                <a:srgbClr val="0BD0D9"/>
              </a:buClr>
              <a:buSzPct val="95000"/>
            </a:pPr>
            <a:r>
              <a:rPr lang="en-US" sz="3400" b="1" dirty="0">
                <a:solidFill>
                  <a:prstClr val="black"/>
                </a:solidFill>
                <a:latin typeface="Old English Text MT" pitchFamily="66" charset="0"/>
                <a:ea typeface="HGSHeiseiKakugothictaiW9" pitchFamily="50" charset="-128"/>
              </a:rPr>
              <a:t>PHILOSOPHIA</a:t>
            </a:r>
          </a:p>
          <a:p>
            <a:pPr marL="274320" indent="-274320">
              <a:spcBef>
                <a:spcPct val="20000"/>
              </a:spcBef>
              <a:buClr>
                <a:srgbClr val="0BD0D9"/>
              </a:buClr>
              <a:buSzPct val="95000"/>
            </a:pPr>
            <a:endParaRPr lang="en-US" sz="2600" b="1" dirty="0">
              <a:solidFill>
                <a:srgbClr val="FFFF00"/>
              </a:solidFill>
              <a:latin typeface="Times New Roman" pitchFamily="18" charset="0"/>
              <a:ea typeface="HGSHeiseiKakugothictaiW9" pitchFamily="50" charset="-128"/>
            </a:endParaRPr>
          </a:p>
          <a:p>
            <a:pPr marL="274320" indent="-274320">
              <a:spcBef>
                <a:spcPct val="20000"/>
              </a:spcBef>
              <a:buClr>
                <a:srgbClr val="0BD0D9"/>
              </a:buClr>
              <a:buSzPct val="95000"/>
            </a:pPr>
            <a:endParaRPr lang="en-US" sz="800" b="1" dirty="0">
              <a:solidFill>
                <a:prstClr val="black"/>
              </a:solidFill>
              <a:latin typeface="Times New Roman" pitchFamily="18" charset="0"/>
            </a:endParaRPr>
          </a:p>
          <a:p>
            <a:pPr marL="274320" indent="-274320">
              <a:spcBef>
                <a:spcPct val="20000"/>
              </a:spcBef>
              <a:buClr>
                <a:srgbClr val="0BD0D9"/>
              </a:buClr>
              <a:buSzPct val="95000"/>
            </a:pPr>
            <a:r>
              <a:rPr lang="en-US" sz="2600" b="1" dirty="0">
                <a:solidFill>
                  <a:srgbClr val="FF0000"/>
                </a:solidFill>
                <a:latin typeface="Times New Roman" pitchFamily="18" charset="0"/>
              </a:rPr>
              <a:t>PHILO SOPHIA</a:t>
            </a:r>
          </a:p>
        </p:txBody>
      </p:sp>
    </p:spTree>
    <p:extLst>
      <p:ext uri="{BB962C8B-B14F-4D97-AF65-F5344CB8AC3E}">
        <p14:creationId xmlns:p14="http://schemas.microsoft.com/office/powerpoint/2010/main" val="262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1000"/>
                                        <p:tgtEl>
                                          <p:spTgt spid="5">
                                            <p:bg/>
                                          </p:spTgt>
                                        </p:tgtEl>
                                      </p:cBhvr>
                                    </p:animEffect>
                                    <p:anim calcmode="lin" valueType="num">
                                      <p:cBhvr>
                                        <p:cTn id="8" dur="1000" fill="hold"/>
                                        <p:tgtEl>
                                          <p:spTgt spid="5">
                                            <p:bg/>
                                          </p:spTgt>
                                        </p:tgtEl>
                                        <p:attrNameLst>
                                          <p:attrName>ppt_x</p:attrName>
                                        </p:attrNameLst>
                                      </p:cBhvr>
                                      <p:tavLst>
                                        <p:tav tm="0">
                                          <p:val>
                                            <p:strVal val="#ppt_x"/>
                                          </p:val>
                                        </p:tav>
                                        <p:tav tm="100000">
                                          <p:val>
                                            <p:strVal val="#ppt_x"/>
                                          </p:val>
                                        </p:tav>
                                      </p:tavLst>
                                    </p:anim>
                                    <p:anim calcmode="lin" valueType="num">
                                      <p:cBhvr>
                                        <p:cTn id="9" dur="1000" fill="hold"/>
                                        <p:tgtEl>
                                          <p:spTgt spid="5">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990600" y="685800"/>
            <a:ext cx="10058400" cy="5257800"/>
          </a:xfrm>
        </p:spPr>
        <p:txBody>
          <a:bodyPr>
            <a:normAutofit/>
          </a:bodyPr>
          <a:lstStyle/>
          <a:p>
            <a:pPr eaLnBrk="1" hangingPunct="1">
              <a:lnSpc>
                <a:spcPct val="150000"/>
              </a:lnSpc>
              <a:buFontTx/>
              <a:buNone/>
            </a:pPr>
            <a:r>
              <a:rPr lang="en-US" b="1" dirty="0">
                <a:solidFill>
                  <a:srgbClr val="FFFF00"/>
                </a:solidFill>
              </a:rPr>
              <a:t>  </a:t>
            </a:r>
            <a:r>
              <a:rPr lang="en-US" sz="2400" b="1" dirty="0">
                <a:solidFill>
                  <a:srgbClr val="FFFF00"/>
                </a:solidFill>
              </a:rPr>
              <a:t> 	</a:t>
            </a:r>
            <a:r>
              <a:rPr lang="en-US" dirty="0">
                <a:solidFill>
                  <a:srgbClr val="66FFFF"/>
                </a:solidFill>
              </a:rPr>
              <a:t> </a:t>
            </a:r>
            <a:r>
              <a:rPr lang="en-US" sz="2800" dirty="0"/>
              <a:t>  </a:t>
            </a:r>
            <a:r>
              <a:rPr lang="en-US" sz="2800" dirty="0">
                <a:solidFill>
                  <a:srgbClr val="66FFFF"/>
                </a:solidFill>
              </a:rPr>
              <a:t> 	</a:t>
            </a:r>
            <a:r>
              <a:rPr lang="en-US" sz="3600" b="1" dirty="0" err="1">
                <a:solidFill>
                  <a:srgbClr val="FF0000"/>
                </a:solidFill>
              </a:rPr>
              <a:t>Đặc</a:t>
            </a:r>
            <a:r>
              <a:rPr lang="en-US" sz="3600" b="1" dirty="0">
                <a:solidFill>
                  <a:srgbClr val="FF0000"/>
                </a:solidFill>
              </a:rPr>
              <a:t> </a:t>
            </a:r>
            <a:r>
              <a:rPr lang="en-US" sz="3600" b="1" dirty="0" err="1">
                <a:solidFill>
                  <a:srgbClr val="FF0000"/>
                </a:solidFill>
              </a:rPr>
              <a:t>trưng</a:t>
            </a:r>
            <a:r>
              <a:rPr lang="en-US" sz="3600" b="1" dirty="0">
                <a:solidFill>
                  <a:srgbClr val="FF0000"/>
                </a:solidFill>
              </a:rPr>
              <a:t> </a:t>
            </a:r>
            <a:r>
              <a:rPr lang="en-US" sz="3600" b="1" dirty="0" err="1">
                <a:solidFill>
                  <a:srgbClr val="FF0000"/>
                </a:solidFill>
              </a:rPr>
              <a:t>cơ</a:t>
            </a:r>
            <a:r>
              <a:rPr lang="en-US" sz="3600" b="1" dirty="0">
                <a:solidFill>
                  <a:srgbClr val="FF0000"/>
                </a:solidFill>
              </a:rPr>
              <a:t> </a:t>
            </a:r>
            <a:r>
              <a:rPr lang="en-US" sz="3600" b="1" dirty="0" err="1">
                <a:solidFill>
                  <a:srgbClr val="FF0000"/>
                </a:solidFill>
              </a:rPr>
              <a:t>bản</a:t>
            </a:r>
            <a:r>
              <a:rPr lang="en-US" sz="3600" b="1" dirty="0">
                <a:solidFill>
                  <a:srgbClr val="FF0000"/>
                </a:solidFill>
              </a:rPr>
              <a:t> </a:t>
            </a:r>
            <a:r>
              <a:rPr lang="en-US" sz="3600" b="1" dirty="0" err="1">
                <a:solidFill>
                  <a:srgbClr val="FF0000"/>
                </a:solidFill>
              </a:rPr>
              <a:t>của</a:t>
            </a:r>
            <a:r>
              <a:rPr lang="en-US" sz="3600" b="1" dirty="0">
                <a:solidFill>
                  <a:srgbClr val="FF0000"/>
                </a:solidFill>
              </a:rPr>
              <a:t> tri </a:t>
            </a:r>
            <a:r>
              <a:rPr lang="en-US" sz="3600" b="1" dirty="0" err="1">
                <a:solidFill>
                  <a:srgbClr val="FF0000"/>
                </a:solidFill>
              </a:rPr>
              <a:t>thức</a:t>
            </a:r>
            <a:r>
              <a:rPr lang="en-US" sz="3600" b="1" dirty="0">
                <a:solidFill>
                  <a:srgbClr val="FF0000"/>
                </a:solidFill>
              </a:rPr>
              <a:t> </a:t>
            </a:r>
            <a:r>
              <a:rPr lang="en-US" sz="3600" b="1" dirty="0" err="1">
                <a:solidFill>
                  <a:srgbClr val="FF0000"/>
                </a:solidFill>
              </a:rPr>
              <a:t>Triết</a:t>
            </a:r>
            <a:r>
              <a:rPr lang="en-US" sz="3600" b="1" dirty="0">
                <a:solidFill>
                  <a:srgbClr val="FF0000"/>
                </a:solidFill>
              </a:rPr>
              <a:t> </a:t>
            </a:r>
            <a:r>
              <a:rPr lang="en-US" sz="3600" b="1" dirty="0" err="1">
                <a:solidFill>
                  <a:srgbClr val="FF0000"/>
                </a:solidFill>
              </a:rPr>
              <a:t>học</a:t>
            </a:r>
            <a:endParaRPr lang="en-US" sz="3600" b="1" dirty="0">
              <a:solidFill>
                <a:srgbClr val="FF0000"/>
              </a:solidFill>
            </a:endParaRPr>
          </a:p>
          <a:p>
            <a:pPr algn="just" eaLnBrk="1" hangingPunct="1">
              <a:lnSpc>
                <a:spcPct val="150000"/>
              </a:lnSpc>
              <a:buFontTx/>
              <a:buNone/>
            </a:pPr>
            <a:endParaRPr lang="en-US" sz="1200" b="1" dirty="0">
              <a:solidFill>
                <a:srgbClr val="FFFF00"/>
              </a:solidFill>
            </a:endParaRPr>
          </a:p>
          <a:p>
            <a:pPr algn="just" eaLnBrk="1" hangingPunct="1">
              <a:lnSpc>
                <a:spcPct val="150000"/>
              </a:lnSpc>
              <a:buFontTx/>
              <a:buNone/>
            </a:pPr>
            <a:r>
              <a:rPr lang="en-US" sz="2800" b="1" dirty="0">
                <a:solidFill>
                  <a:srgbClr val="FFFF00"/>
                </a:solidFill>
              </a:rPr>
              <a:t>  </a:t>
            </a:r>
            <a:r>
              <a:rPr lang="en-US" sz="2800" b="1" dirty="0">
                <a:solidFill>
                  <a:srgbClr val="002060"/>
                </a:solidFill>
              </a:rPr>
              <a:t>	</a:t>
            </a:r>
            <a:r>
              <a:rPr lang="vi-VN" sz="3200" dirty="0">
                <a:solidFill>
                  <a:srgbClr val="002060"/>
                </a:solidFill>
              </a:rPr>
              <a:t>1. Hệ thống tri thức có tính khái quát</a:t>
            </a:r>
          </a:p>
          <a:p>
            <a:pPr algn="just" eaLnBrk="1" hangingPunct="1">
              <a:lnSpc>
                <a:spcPct val="150000"/>
              </a:lnSpc>
              <a:buFontTx/>
              <a:buNone/>
            </a:pPr>
            <a:r>
              <a:rPr lang="vi-VN" sz="3200" dirty="0">
                <a:solidFill>
                  <a:srgbClr val="002060"/>
                </a:solidFill>
              </a:rPr>
              <a:t>	2. Xem xét thế giới trong tính chỉnh thể của nó</a:t>
            </a:r>
          </a:p>
          <a:p>
            <a:pPr algn="just" eaLnBrk="1" hangingPunct="1">
              <a:lnSpc>
                <a:spcPct val="150000"/>
              </a:lnSpc>
              <a:buFontTx/>
              <a:buNone/>
            </a:pPr>
            <a:r>
              <a:rPr lang="vi-VN" sz="3200" dirty="0">
                <a:solidFill>
                  <a:srgbClr val="002060"/>
                </a:solidFill>
              </a:rPr>
              <a:t>	3. Truy tìm quy luật chi phối cái chỉnh thể bao gồm cả tự nhiên, xã hội và tư duy</a:t>
            </a:r>
          </a:p>
        </p:txBody>
      </p:sp>
    </p:spTree>
    <p:extLst>
      <p:ext uri="{BB962C8B-B14F-4D97-AF65-F5344CB8AC3E}">
        <p14:creationId xmlns:p14="http://schemas.microsoft.com/office/powerpoint/2010/main" val="4249607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 calcmode="lin" valueType="num">
                                      <p:cBhvr additive="base">
                                        <p:cTn id="7"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anim calcmode="lin" valueType="num">
                                      <p:cBhvr additive="base">
                                        <p:cTn id="13"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 calcmode="lin" valueType="num">
                                      <p:cBhvr additive="base">
                                        <p:cTn id="19"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914400" y="685800"/>
            <a:ext cx="9982200" cy="5257800"/>
          </a:xfrm>
        </p:spPr>
        <p:txBody>
          <a:bodyPr/>
          <a:lstStyle/>
          <a:p>
            <a:pPr eaLnBrk="1" hangingPunct="1">
              <a:lnSpc>
                <a:spcPct val="150000"/>
              </a:lnSpc>
              <a:buFontTx/>
              <a:buNone/>
            </a:pPr>
            <a:r>
              <a:rPr lang="en-US" b="1" dirty="0">
                <a:solidFill>
                  <a:srgbClr val="FFFF00"/>
                </a:solidFill>
              </a:rPr>
              <a:t>  </a:t>
            </a:r>
            <a:r>
              <a:rPr lang="en-US" sz="2400" b="1" dirty="0">
                <a:solidFill>
                  <a:srgbClr val="FFFF00"/>
                </a:solidFill>
              </a:rPr>
              <a:t> 	</a:t>
            </a:r>
            <a:r>
              <a:rPr lang="en-US" dirty="0">
                <a:solidFill>
                  <a:srgbClr val="66FFFF"/>
                </a:solidFill>
              </a:rPr>
              <a:t> </a:t>
            </a:r>
          </a:p>
          <a:p>
            <a:pPr eaLnBrk="1" hangingPunct="1">
              <a:lnSpc>
                <a:spcPct val="150000"/>
              </a:lnSpc>
              <a:buFontTx/>
              <a:buNone/>
            </a:pPr>
            <a:r>
              <a:rPr lang="en-US" sz="1200" b="1" dirty="0">
                <a:solidFill>
                  <a:srgbClr val="FFFF00"/>
                </a:solidFill>
              </a:rPr>
              <a:t>	</a:t>
            </a:r>
            <a:r>
              <a:rPr lang="en-US" sz="2800" dirty="0"/>
              <a:t>  </a:t>
            </a:r>
            <a:r>
              <a:rPr lang="en-US" sz="2800" dirty="0">
                <a:solidFill>
                  <a:srgbClr val="66FFFF"/>
                </a:solidFill>
              </a:rPr>
              <a:t> 	 </a:t>
            </a:r>
            <a:r>
              <a:rPr lang="en-US" sz="3600" b="1" dirty="0" err="1">
                <a:solidFill>
                  <a:srgbClr val="FF0000"/>
                </a:solidFill>
              </a:rPr>
              <a:t>Nội</a:t>
            </a:r>
            <a:r>
              <a:rPr lang="en-US" sz="3600" b="1" dirty="0">
                <a:solidFill>
                  <a:srgbClr val="FF0000"/>
                </a:solidFill>
              </a:rPr>
              <a:t> dung </a:t>
            </a:r>
            <a:r>
              <a:rPr lang="en-US" sz="3600" b="1" dirty="0" err="1">
                <a:solidFill>
                  <a:srgbClr val="FF0000"/>
                </a:solidFill>
              </a:rPr>
              <a:t>của</a:t>
            </a:r>
            <a:r>
              <a:rPr lang="en-US" sz="3600" b="1" dirty="0">
                <a:solidFill>
                  <a:srgbClr val="FF0000"/>
                </a:solidFill>
              </a:rPr>
              <a:t> </a:t>
            </a:r>
            <a:r>
              <a:rPr lang="en-US" sz="3600" b="1" dirty="0" err="1">
                <a:solidFill>
                  <a:srgbClr val="FF0000"/>
                </a:solidFill>
              </a:rPr>
              <a:t>triết</a:t>
            </a:r>
            <a:r>
              <a:rPr lang="en-US" sz="3600" b="1" dirty="0">
                <a:solidFill>
                  <a:srgbClr val="FF0000"/>
                </a:solidFill>
              </a:rPr>
              <a:t> </a:t>
            </a:r>
            <a:r>
              <a:rPr lang="en-US" sz="3600" b="1" dirty="0" err="1">
                <a:solidFill>
                  <a:srgbClr val="FF0000"/>
                </a:solidFill>
              </a:rPr>
              <a:t>học</a:t>
            </a:r>
            <a:r>
              <a:rPr lang="en-US" sz="3600" b="1" dirty="0">
                <a:solidFill>
                  <a:srgbClr val="FF0000"/>
                </a:solidFill>
              </a:rPr>
              <a:t> </a:t>
            </a:r>
            <a:r>
              <a:rPr lang="en-US" sz="3600" b="1" dirty="0" err="1">
                <a:solidFill>
                  <a:srgbClr val="FF0000"/>
                </a:solidFill>
              </a:rPr>
              <a:t>phản</a:t>
            </a:r>
            <a:r>
              <a:rPr lang="en-US" sz="3600" b="1" dirty="0">
                <a:solidFill>
                  <a:srgbClr val="FF0000"/>
                </a:solidFill>
              </a:rPr>
              <a:t> </a:t>
            </a:r>
            <a:r>
              <a:rPr lang="en-US" sz="3600" b="1" dirty="0" err="1">
                <a:solidFill>
                  <a:srgbClr val="FF0000"/>
                </a:solidFill>
              </a:rPr>
              <a:t>ánh</a:t>
            </a:r>
            <a:r>
              <a:rPr lang="en-US" sz="3600" b="1" dirty="0">
                <a:solidFill>
                  <a:srgbClr val="FF0000"/>
                </a:solidFill>
              </a:rPr>
              <a:t>:</a:t>
            </a:r>
          </a:p>
          <a:p>
            <a:pPr algn="just" eaLnBrk="1" hangingPunct="1">
              <a:lnSpc>
                <a:spcPct val="150000"/>
              </a:lnSpc>
              <a:buFontTx/>
              <a:buNone/>
            </a:pPr>
            <a:endParaRPr lang="en-US" sz="1400" dirty="0">
              <a:solidFill>
                <a:srgbClr val="66FFFF"/>
              </a:solidFill>
            </a:endParaRPr>
          </a:p>
          <a:p>
            <a:pPr eaLnBrk="1" hangingPunct="1">
              <a:lnSpc>
                <a:spcPct val="150000"/>
              </a:lnSpc>
              <a:buFontTx/>
              <a:buNone/>
            </a:pPr>
            <a:r>
              <a:rPr lang="en-US" dirty="0">
                <a:solidFill>
                  <a:srgbClr val="66FFFF"/>
                </a:solidFill>
              </a:rPr>
              <a:t>	</a:t>
            </a:r>
            <a:r>
              <a:rPr lang="en-US" sz="3200" dirty="0">
                <a:solidFill>
                  <a:srgbClr val="002060"/>
                </a:solidFill>
              </a:rPr>
              <a:t>- </a:t>
            </a:r>
            <a:r>
              <a:rPr lang="en-US" sz="3200" dirty="0" err="1">
                <a:solidFill>
                  <a:srgbClr val="002060"/>
                </a:solidFill>
              </a:rPr>
              <a:t>Những</a:t>
            </a:r>
            <a:r>
              <a:rPr lang="en-US" sz="3200" dirty="0">
                <a:solidFill>
                  <a:srgbClr val="002060"/>
                </a:solidFill>
              </a:rPr>
              <a:t> </a:t>
            </a:r>
            <a:r>
              <a:rPr lang="en-US" sz="3200" dirty="0" err="1">
                <a:solidFill>
                  <a:srgbClr val="002060"/>
                </a:solidFill>
              </a:rPr>
              <a:t>vấn</a:t>
            </a:r>
            <a:r>
              <a:rPr lang="en-US" sz="3200" dirty="0">
                <a:solidFill>
                  <a:srgbClr val="002060"/>
                </a:solidFill>
              </a:rPr>
              <a:t> </a:t>
            </a:r>
            <a:r>
              <a:rPr lang="en-US" sz="3200" dirty="0" err="1">
                <a:solidFill>
                  <a:srgbClr val="002060"/>
                </a:solidFill>
              </a:rPr>
              <a:t>đề</a:t>
            </a:r>
            <a:r>
              <a:rPr lang="en-US" sz="3200" dirty="0">
                <a:solidFill>
                  <a:srgbClr val="002060"/>
                </a:solidFill>
              </a:rPr>
              <a:t> </a:t>
            </a:r>
            <a:r>
              <a:rPr lang="en-US" sz="3200" dirty="0" err="1">
                <a:solidFill>
                  <a:srgbClr val="002060"/>
                </a:solidFill>
              </a:rPr>
              <a:t>về</a:t>
            </a:r>
            <a:r>
              <a:rPr lang="en-US" sz="3200" dirty="0">
                <a:solidFill>
                  <a:srgbClr val="002060"/>
                </a:solidFill>
              </a:rPr>
              <a:t> </a:t>
            </a:r>
            <a:r>
              <a:rPr lang="en-US" sz="3200" dirty="0" err="1">
                <a:solidFill>
                  <a:srgbClr val="002060"/>
                </a:solidFill>
              </a:rPr>
              <a:t>thế</a:t>
            </a:r>
            <a:r>
              <a:rPr lang="en-US" sz="3200" dirty="0">
                <a:solidFill>
                  <a:srgbClr val="002060"/>
                </a:solidFill>
              </a:rPr>
              <a:t> </a:t>
            </a:r>
            <a:r>
              <a:rPr lang="en-US" sz="3200" dirty="0" err="1">
                <a:solidFill>
                  <a:srgbClr val="002060"/>
                </a:solidFill>
              </a:rPr>
              <a:t>giới</a:t>
            </a:r>
            <a:r>
              <a:rPr lang="en-US" sz="3200" dirty="0">
                <a:solidFill>
                  <a:srgbClr val="002060"/>
                </a:solidFill>
              </a:rPr>
              <a:t> (</a:t>
            </a:r>
            <a:r>
              <a:rPr lang="en-US" sz="3200" dirty="0" err="1">
                <a:solidFill>
                  <a:srgbClr val="002060"/>
                </a:solidFill>
              </a:rPr>
              <a:t>vũ</a:t>
            </a:r>
            <a:r>
              <a:rPr lang="en-US" sz="3200" dirty="0">
                <a:solidFill>
                  <a:srgbClr val="002060"/>
                </a:solidFill>
              </a:rPr>
              <a:t> </a:t>
            </a:r>
            <a:r>
              <a:rPr lang="en-US" sz="3200" dirty="0" err="1">
                <a:solidFill>
                  <a:srgbClr val="002060"/>
                </a:solidFill>
              </a:rPr>
              <a:t>trụ</a:t>
            </a:r>
            <a:r>
              <a:rPr lang="en-US" sz="3200" dirty="0">
                <a:solidFill>
                  <a:srgbClr val="002060"/>
                </a:solidFill>
              </a:rPr>
              <a:t>);</a:t>
            </a:r>
          </a:p>
          <a:p>
            <a:pPr eaLnBrk="1" hangingPunct="1">
              <a:lnSpc>
                <a:spcPct val="150000"/>
              </a:lnSpc>
              <a:buFontTx/>
              <a:buNone/>
            </a:pPr>
            <a:r>
              <a:rPr lang="en-US" sz="3200" dirty="0">
                <a:solidFill>
                  <a:srgbClr val="002060"/>
                </a:solidFill>
              </a:rPr>
              <a:t>	- </a:t>
            </a:r>
            <a:r>
              <a:rPr lang="en-US" sz="3200" dirty="0" err="1">
                <a:solidFill>
                  <a:srgbClr val="002060"/>
                </a:solidFill>
              </a:rPr>
              <a:t>Những</a:t>
            </a:r>
            <a:r>
              <a:rPr lang="en-US" sz="3200" dirty="0">
                <a:solidFill>
                  <a:srgbClr val="002060"/>
                </a:solidFill>
              </a:rPr>
              <a:t> </a:t>
            </a:r>
            <a:r>
              <a:rPr lang="en-US" sz="3200" dirty="0" err="1">
                <a:solidFill>
                  <a:srgbClr val="002060"/>
                </a:solidFill>
              </a:rPr>
              <a:t>vấn</a:t>
            </a:r>
            <a:r>
              <a:rPr lang="en-US" sz="3200" dirty="0">
                <a:solidFill>
                  <a:srgbClr val="002060"/>
                </a:solidFill>
              </a:rPr>
              <a:t> </a:t>
            </a:r>
            <a:r>
              <a:rPr lang="en-US" sz="3200" dirty="0" err="1">
                <a:solidFill>
                  <a:srgbClr val="002060"/>
                </a:solidFill>
              </a:rPr>
              <a:t>đề</a:t>
            </a:r>
            <a:r>
              <a:rPr lang="en-US" sz="3200" dirty="0">
                <a:solidFill>
                  <a:srgbClr val="002060"/>
                </a:solidFill>
              </a:rPr>
              <a:t> </a:t>
            </a:r>
            <a:r>
              <a:rPr lang="en-US" sz="3200" dirty="0" err="1">
                <a:solidFill>
                  <a:srgbClr val="002060"/>
                </a:solidFill>
              </a:rPr>
              <a:t>về</a:t>
            </a:r>
            <a:r>
              <a:rPr lang="en-US" sz="3200" dirty="0">
                <a:solidFill>
                  <a:srgbClr val="002060"/>
                </a:solidFill>
              </a:rPr>
              <a:t> con </a:t>
            </a:r>
            <a:r>
              <a:rPr lang="en-US" sz="3200" dirty="0" err="1">
                <a:solidFill>
                  <a:srgbClr val="002060"/>
                </a:solidFill>
              </a:rPr>
              <a:t>người</a:t>
            </a:r>
            <a:r>
              <a:rPr lang="en-US" sz="3200" dirty="0">
                <a:solidFill>
                  <a:srgbClr val="002060"/>
                </a:solidFill>
              </a:rPr>
              <a:t>, </a:t>
            </a:r>
            <a:r>
              <a:rPr lang="en-US" sz="3200" dirty="0" err="1">
                <a:solidFill>
                  <a:srgbClr val="002060"/>
                </a:solidFill>
              </a:rPr>
              <a:t>xã</a:t>
            </a:r>
            <a:r>
              <a:rPr lang="en-US" sz="3200" dirty="0">
                <a:solidFill>
                  <a:srgbClr val="002060"/>
                </a:solidFill>
              </a:rPr>
              <a:t> </a:t>
            </a:r>
            <a:r>
              <a:rPr lang="en-US" sz="3200" dirty="0" err="1">
                <a:solidFill>
                  <a:srgbClr val="002060"/>
                </a:solidFill>
              </a:rPr>
              <a:t>hội</a:t>
            </a:r>
            <a:r>
              <a:rPr lang="en-US" sz="3200" dirty="0">
                <a:solidFill>
                  <a:srgbClr val="002060"/>
                </a:solidFill>
              </a:rPr>
              <a:t> </a:t>
            </a:r>
            <a:r>
              <a:rPr lang="en-US" sz="3200" dirty="0" err="1">
                <a:solidFill>
                  <a:srgbClr val="002060"/>
                </a:solidFill>
              </a:rPr>
              <a:t>loài</a:t>
            </a:r>
            <a:r>
              <a:rPr lang="en-US" sz="3200" dirty="0">
                <a:solidFill>
                  <a:srgbClr val="002060"/>
                </a:solidFill>
              </a:rPr>
              <a:t> </a:t>
            </a:r>
            <a:r>
              <a:rPr lang="en-US" sz="3200" dirty="0" err="1">
                <a:solidFill>
                  <a:srgbClr val="002060"/>
                </a:solidFill>
              </a:rPr>
              <a:t>người</a:t>
            </a:r>
            <a:r>
              <a:rPr lang="en-US" sz="3200" dirty="0">
                <a:solidFill>
                  <a:srgbClr val="002060"/>
                </a:solidFill>
              </a:rPr>
              <a:t> ;</a:t>
            </a:r>
          </a:p>
          <a:p>
            <a:pPr eaLnBrk="1" hangingPunct="1">
              <a:lnSpc>
                <a:spcPct val="150000"/>
              </a:lnSpc>
              <a:buFontTx/>
              <a:buNone/>
            </a:pPr>
            <a:r>
              <a:rPr lang="en-US" sz="3200" dirty="0">
                <a:solidFill>
                  <a:srgbClr val="002060"/>
                </a:solidFill>
              </a:rPr>
              <a:t>	- </a:t>
            </a:r>
            <a:r>
              <a:rPr lang="en-US" sz="3200" dirty="0" err="1">
                <a:solidFill>
                  <a:srgbClr val="002060"/>
                </a:solidFill>
              </a:rPr>
              <a:t>Vị</a:t>
            </a:r>
            <a:r>
              <a:rPr lang="en-US" sz="3200" dirty="0">
                <a:solidFill>
                  <a:srgbClr val="002060"/>
                </a:solidFill>
              </a:rPr>
              <a:t> </a:t>
            </a:r>
            <a:r>
              <a:rPr lang="en-US" sz="3200" dirty="0" err="1">
                <a:solidFill>
                  <a:srgbClr val="002060"/>
                </a:solidFill>
              </a:rPr>
              <a:t>trí</a:t>
            </a:r>
            <a:r>
              <a:rPr lang="en-US" sz="3200" dirty="0">
                <a:solidFill>
                  <a:srgbClr val="002060"/>
                </a:solidFill>
              </a:rPr>
              <a:t>, </a:t>
            </a:r>
            <a:r>
              <a:rPr lang="en-US" sz="3200" dirty="0" err="1">
                <a:solidFill>
                  <a:srgbClr val="002060"/>
                </a:solidFill>
              </a:rPr>
              <a:t>vai</a:t>
            </a:r>
            <a:r>
              <a:rPr lang="en-US" sz="3200" dirty="0">
                <a:solidFill>
                  <a:srgbClr val="002060"/>
                </a:solidFill>
              </a:rPr>
              <a:t> </a:t>
            </a:r>
            <a:r>
              <a:rPr lang="en-US" sz="3200" dirty="0" err="1">
                <a:solidFill>
                  <a:srgbClr val="002060"/>
                </a:solidFill>
              </a:rPr>
              <a:t>trò</a:t>
            </a:r>
            <a:r>
              <a:rPr lang="en-US" sz="3200" dirty="0">
                <a:solidFill>
                  <a:srgbClr val="002060"/>
                </a:solidFill>
              </a:rPr>
              <a:t> </a:t>
            </a:r>
            <a:r>
              <a:rPr lang="en-US" sz="3200" dirty="0" err="1">
                <a:solidFill>
                  <a:srgbClr val="002060"/>
                </a:solidFill>
              </a:rPr>
              <a:t>của</a:t>
            </a:r>
            <a:r>
              <a:rPr lang="en-US" sz="3200" dirty="0">
                <a:solidFill>
                  <a:srgbClr val="002060"/>
                </a:solidFill>
              </a:rPr>
              <a:t> con </a:t>
            </a:r>
            <a:r>
              <a:rPr lang="en-US" sz="3200" dirty="0" err="1">
                <a:solidFill>
                  <a:srgbClr val="002060"/>
                </a:solidFill>
              </a:rPr>
              <a:t>người</a:t>
            </a:r>
            <a:r>
              <a:rPr lang="en-US" sz="3200" dirty="0">
                <a:solidFill>
                  <a:srgbClr val="002060"/>
                </a:solidFill>
              </a:rPr>
              <a:t> </a:t>
            </a:r>
            <a:r>
              <a:rPr lang="en-US" sz="3200" dirty="0" err="1">
                <a:solidFill>
                  <a:srgbClr val="002060"/>
                </a:solidFill>
              </a:rPr>
              <a:t>trong</a:t>
            </a:r>
            <a:r>
              <a:rPr lang="en-US" sz="3200" dirty="0">
                <a:solidFill>
                  <a:srgbClr val="002060"/>
                </a:solidFill>
              </a:rPr>
              <a:t> </a:t>
            </a:r>
            <a:r>
              <a:rPr lang="en-US" sz="3200" dirty="0" err="1">
                <a:solidFill>
                  <a:srgbClr val="002060"/>
                </a:solidFill>
              </a:rPr>
              <a:t>thế</a:t>
            </a:r>
            <a:r>
              <a:rPr lang="en-US" sz="3200" dirty="0">
                <a:solidFill>
                  <a:srgbClr val="002060"/>
                </a:solidFill>
              </a:rPr>
              <a:t> </a:t>
            </a:r>
            <a:r>
              <a:rPr lang="en-US" sz="3200" dirty="0" err="1">
                <a:solidFill>
                  <a:srgbClr val="002060"/>
                </a:solidFill>
              </a:rPr>
              <a:t>giới</a:t>
            </a:r>
            <a:r>
              <a:rPr lang="en-US" sz="3200" dirty="0">
                <a:solidFill>
                  <a:srgbClr val="002060"/>
                </a:solidFill>
              </a:rPr>
              <a:t>.</a:t>
            </a:r>
          </a:p>
          <a:p>
            <a:pPr algn="just" eaLnBrk="1" hangingPunct="1">
              <a:lnSpc>
                <a:spcPct val="150000"/>
              </a:lnSpc>
              <a:buFontTx/>
              <a:buNone/>
            </a:pPr>
            <a:endParaRPr lang="en-US" sz="3200" b="1" dirty="0">
              <a:solidFill>
                <a:srgbClr val="7030A0"/>
              </a:solidFill>
            </a:endParaRPr>
          </a:p>
        </p:txBody>
      </p:sp>
    </p:spTree>
    <p:extLst>
      <p:ext uri="{BB962C8B-B14F-4D97-AF65-F5344CB8AC3E}">
        <p14:creationId xmlns:p14="http://schemas.microsoft.com/office/powerpoint/2010/main" val="4090021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 calcmode="lin" valueType="num">
                                      <p:cBhvr additive="base">
                                        <p:cTn id="7"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4" end="4"/>
                                            </p:txEl>
                                          </p:spTgt>
                                        </p:tgtEl>
                                        <p:attrNameLst>
                                          <p:attrName>style.visibility</p:attrName>
                                        </p:attrNameLst>
                                      </p:cBhvr>
                                      <p:to>
                                        <p:strVal val="visible"/>
                                      </p:to>
                                    </p:set>
                                    <p:anim calcmode="lin" valueType="num">
                                      <p:cBhvr additive="base">
                                        <p:cTn id="13"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anim calcmode="lin" valueType="num">
                                      <p:cBhvr additive="base">
                                        <p:cTn id="19"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err="1">
                <a:solidFill>
                  <a:srgbClr val="FF0000"/>
                </a:solidFill>
                <a:latin typeface="Times New Roman" pitchFamily="18" charset="0"/>
                <a:cs typeface="Times New Roman" pitchFamily="18" charset="0"/>
              </a:rPr>
              <a:t>Định</a:t>
            </a:r>
            <a:r>
              <a:rPr lang="en-US" sz="4400" b="1" dirty="0">
                <a:solidFill>
                  <a:srgbClr val="FF0000"/>
                </a:solidFill>
                <a:latin typeface="Times New Roman" pitchFamily="18" charset="0"/>
                <a:cs typeface="Times New Roman" pitchFamily="18" charset="0"/>
              </a:rPr>
              <a:t> </a:t>
            </a:r>
            <a:r>
              <a:rPr lang="en-US" sz="4400" b="1" dirty="0" err="1">
                <a:solidFill>
                  <a:srgbClr val="FF0000"/>
                </a:solidFill>
                <a:latin typeface="Times New Roman" pitchFamily="18" charset="0"/>
                <a:cs typeface="Times New Roman" pitchFamily="18" charset="0"/>
              </a:rPr>
              <a:t>nghĩa</a:t>
            </a:r>
            <a:endParaRPr lang="vi-VN" sz="4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990600" y="2286000"/>
            <a:ext cx="9829800" cy="4038600"/>
          </a:xfrm>
        </p:spPr>
        <p:txBody>
          <a:bodyPr>
            <a:normAutofit/>
          </a:bodyPr>
          <a:lstStyle/>
          <a:p>
            <a:pPr algn="just">
              <a:lnSpc>
                <a:spcPct val="150000"/>
              </a:lnSpc>
            </a:pPr>
            <a:r>
              <a:rPr lang="vi-VN" sz="3600" dirty="0">
                <a:solidFill>
                  <a:srgbClr val="002060"/>
                </a:solidFill>
              </a:rPr>
              <a:t>Triết học là hệ thống tri thức lý luận chung nhất của con người về thế giới; về bản thân con người và vị trí của con người trong thế giới đó.</a:t>
            </a:r>
          </a:p>
          <a:p>
            <a:pPr algn="just">
              <a:lnSpc>
                <a:spcPct val="150000"/>
              </a:lnSpc>
            </a:pPr>
            <a:endParaRPr lang="vi-VN" sz="3600" dirty="0"/>
          </a:p>
        </p:txBody>
      </p:sp>
    </p:spTree>
    <p:extLst>
      <p:ext uri="{BB962C8B-B14F-4D97-AF65-F5344CB8AC3E}">
        <p14:creationId xmlns:p14="http://schemas.microsoft.com/office/powerpoint/2010/main" val="338592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19912"/>
          </a:xfrm>
        </p:spPr>
        <p:txBody>
          <a:bodyPr>
            <a:normAutofit/>
          </a:bodyPr>
          <a:lstStyle/>
          <a:p>
            <a:pPr algn="ctr"/>
            <a:r>
              <a:rPr lang="en-US" sz="4000" b="1" dirty="0">
                <a:solidFill>
                  <a:srgbClr val="FF0000"/>
                </a:solidFill>
                <a:latin typeface="Times New Roman" pitchFamily="18" charset="0"/>
                <a:cs typeface="Times New Roman" pitchFamily="18" charset="0"/>
              </a:rPr>
              <a:t>2. </a:t>
            </a:r>
            <a:r>
              <a:rPr lang="en-US" sz="4000" b="1" dirty="0" err="1">
                <a:solidFill>
                  <a:srgbClr val="FF0000"/>
                </a:solidFill>
                <a:latin typeface="Times New Roman" pitchFamily="18" charset="0"/>
                <a:cs typeface="Times New Roman" pitchFamily="18" charset="0"/>
              </a:rPr>
              <a:t>Đối</a:t>
            </a:r>
            <a:r>
              <a:rPr lang="en-US" sz="4000" b="1" dirty="0">
                <a:solidFill>
                  <a:srgbClr val="FF0000"/>
                </a:solidFill>
                <a:latin typeface="Times New Roman" pitchFamily="18" charset="0"/>
                <a:cs typeface="Times New Roman" pitchFamily="18" charset="0"/>
              </a:rPr>
              <a:t> </a:t>
            </a:r>
            <a:r>
              <a:rPr lang="en-US" sz="4000" b="1" dirty="0" err="1">
                <a:solidFill>
                  <a:srgbClr val="FF0000"/>
                </a:solidFill>
                <a:latin typeface="Times New Roman" pitchFamily="18" charset="0"/>
                <a:cs typeface="Times New Roman" pitchFamily="18" charset="0"/>
              </a:rPr>
              <a:t>tượng</a:t>
            </a:r>
            <a:r>
              <a:rPr lang="en-US" sz="4000" b="1" dirty="0">
                <a:solidFill>
                  <a:srgbClr val="FF0000"/>
                </a:solidFill>
                <a:latin typeface="Times New Roman" pitchFamily="18" charset="0"/>
                <a:cs typeface="Times New Roman" pitchFamily="18" charset="0"/>
              </a:rPr>
              <a:t> </a:t>
            </a:r>
            <a:r>
              <a:rPr lang="en-US" sz="4000" b="1" dirty="0" err="1">
                <a:solidFill>
                  <a:srgbClr val="FF0000"/>
                </a:solidFill>
                <a:latin typeface="Times New Roman" pitchFamily="18" charset="0"/>
                <a:cs typeface="Times New Roman" pitchFamily="18" charset="0"/>
              </a:rPr>
              <a:t>nghiên</a:t>
            </a:r>
            <a:r>
              <a:rPr lang="en-US" sz="4000" b="1" dirty="0">
                <a:solidFill>
                  <a:srgbClr val="FF0000"/>
                </a:solidFill>
                <a:latin typeface="Times New Roman" pitchFamily="18" charset="0"/>
                <a:cs typeface="Times New Roman" pitchFamily="18" charset="0"/>
              </a:rPr>
              <a:t> </a:t>
            </a:r>
            <a:r>
              <a:rPr lang="en-US" sz="4000" b="1" dirty="0" err="1">
                <a:solidFill>
                  <a:srgbClr val="FF0000"/>
                </a:solidFill>
                <a:latin typeface="Times New Roman" pitchFamily="18" charset="0"/>
                <a:cs typeface="Times New Roman" pitchFamily="18" charset="0"/>
              </a:rPr>
              <a:t>cứu</a:t>
            </a:r>
            <a:r>
              <a:rPr lang="en-US" sz="4000" b="1" dirty="0">
                <a:solidFill>
                  <a:srgbClr val="FF0000"/>
                </a:solidFill>
                <a:latin typeface="Times New Roman" pitchFamily="18" charset="0"/>
                <a:cs typeface="Times New Roman" pitchFamily="18" charset="0"/>
              </a:rPr>
              <a:t> </a:t>
            </a:r>
            <a:r>
              <a:rPr lang="en-US" sz="4000" b="1" dirty="0" err="1">
                <a:solidFill>
                  <a:srgbClr val="FF0000"/>
                </a:solidFill>
                <a:latin typeface="Times New Roman" pitchFamily="18" charset="0"/>
                <a:cs typeface="Times New Roman" pitchFamily="18" charset="0"/>
              </a:rPr>
              <a:t>của</a:t>
            </a:r>
            <a:r>
              <a:rPr lang="en-US" sz="4000" b="1" dirty="0">
                <a:solidFill>
                  <a:srgbClr val="FF0000"/>
                </a:solidFill>
                <a:latin typeface="Times New Roman" pitchFamily="18" charset="0"/>
                <a:cs typeface="Times New Roman" pitchFamily="18" charset="0"/>
              </a:rPr>
              <a:t> </a:t>
            </a:r>
            <a:r>
              <a:rPr lang="en-US" sz="4000" b="1" dirty="0" err="1">
                <a:solidFill>
                  <a:srgbClr val="FF0000"/>
                </a:solidFill>
                <a:latin typeface="Times New Roman" pitchFamily="18" charset="0"/>
                <a:cs typeface="Times New Roman" pitchFamily="18" charset="0"/>
              </a:rPr>
              <a:t>triết</a:t>
            </a:r>
            <a:r>
              <a:rPr lang="en-US" sz="4000" b="1" dirty="0">
                <a:solidFill>
                  <a:srgbClr val="FF0000"/>
                </a:solidFill>
                <a:latin typeface="Times New Roman" pitchFamily="18" charset="0"/>
                <a:cs typeface="Times New Roman" pitchFamily="18" charset="0"/>
              </a:rPr>
              <a:t> </a:t>
            </a:r>
            <a:r>
              <a:rPr lang="en-US" sz="4000" b="1" dirty="0" err="1">
                <a:solidFill>
                  <a:srgbClr val="FF0000"/>
                </a:solidFill>
                <a:latin typeface="Times New Roman" pitchFamily="18" charset="0"/>
                <a:cs typeface="Times New Roman" pitchFamily="18" charset="0"/>
              </a:rPr>
              <a:t>học</a:t>
            </a:r>
            <a:endParaRPr lang="vi-VN"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457200" algn="just">
              <a:lnSpc>
                <a:spcPct val="150000"/>
              </a:lnSpc>
              <a:spcAft>
                <a:spcPts val="1000"/>
              </a:spcAft>
            </a:pPr>
            <a:r>
              <a:rPr lang="en-US" sz="2800" b="1" dirty="0" err="1">
                <a:latin typeface="Times New Roman"/>
                <a:ea typeface="Arial"/>
                <a:cs typeface="Times New Roman"/>
              </a:rPr>
              <a:t>Triết</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nghiên</a:t>
            </a:r>
            <a:r>
              <a:rPr lang="en-US" sz="2800" b="1" dirty="0">
                <a:latin typeface="Times New Roman"/>
                <a:ea typeface="Arial"/>
                <a:cs typeface="Times New Roman"/>
              </a:rPr>
              <a:t> </a:t>
            </a:r>
            <a:r>
              <a:rPr lang="en-US" sz="2800" b="1" dirty="0" err="1">
                <a:latin typeface="Times New Roman"/>
                <a:ea typeface="Arial"/>
                <a:cs typeface="Times New Roman"/>
              </a:rPr>
              <a:t>cứu</a:t>
            </a:r>
            <a:r>
              <a:rPr lang="en-US" sz="2800" b="1" dirty="0">
                <a:latin typeface="Times New Roman"/>
                <a:ea typeface="Arial"/>
                <a:cs typeface="Times New Roman"/>
              </a:rPr>
              <a:t> </a:t>
            </a:r>
            <a:r>
              <a:rPr lang="en-US" sz="2800" b="1" dirty="0" err="1">
                <a:latin typeface="Times New Roman"/>
                <a:ea typeface="Arial"/>
                <a:cs typeface="Times New Roman"/>
              </a:rPr>
              <a:t>cái</a:t>
            </a:r>
            <a:r>
              <a:rPr lang="en-US" sz="2800" b="1" dirty="0">
                <a:latin typeface="Times New Roman"/>
                <a:ea typeface="Arial"/>
                <a:cs typeface="Times New Roman"/>
              </a:rPr>
              <a:t> </a:t>
            </a:r>
            <a:r>
              <a:rPr lang="en-US" sz="2800" b="1" dirty="0" err="1">
                <a:latin typeface="Times New Roman"/>
                <a:ea typeface="Arial"/>
                <a:cs typeface="Times New Roman"/>
              </a:rPr>
              <a:t>gì</a:t>
            </a:r>
            <a:r>
              <a:rPr lang="en-US" sz="2800" b="1" dirty="0">
                <a:latin typeface="Times New Roman"/>
                <a:ea typeface="Arial"/>
                <a:cs typeface="Times New Roman"/>
              </a:rPr>
              <a:t>? Hay </a:t>
            </a:r>
            <a:r>
              <a:rPr lang="en-US" sz="2800" b="1" dirty="0" err="1">
                <a:latin typeface="Times New Roman"/>
                <a:ea typeface="Arial"/>
                <a:cs typeface="Times New Roman"/>
              </a:rPr>
              <a:t>nói</a:t>
            </a:r>
            <a:r>
              <a:rPr lang="en-US" sz="2800" b="1" dirty="0">
                <a:latin typeface="Times New Roman"/>
                <a:ea typeface="Arial"/>
                <a:cs typeface="Times New Roman"/>
              </a:rPr>
              <a:t> </a:t>
            </a:r>
            <a:r>
              <a:rPr lang="en-US" sz="2800" b="1" dirty="0" err="1">
                <a:latin typeface="Times New Roman"/>
                <a:ea typeface="Arial"/>
                <a:cs typeface="Times New Roman"/>
              </a:rPr>
              <a:t>cách</a:t>
            </a:r>
            <a:r>
              <a:rPr lang="en-US" sz="2800" b="1" dirty="0">
                <a:latin typeface="Times New Roman"/>
                <a:ea typeface="Arial"/>
                <a:cs typeface="Times New Roman"/>
              </a:rPr>
              <a:t> </a:t>
            </a:r>
            <a:r>
              <a:rPr lang="en-US" sz="2800" b="1" dirty="0" err="1">
                <a:latin typeface="Times New Roman"/>
                <a:ea typeface="Arial"/>
                <a:cs typeface="Times New Roman"/>
              </a:rPr>
              <a:t>khác</a:t>
            </a:r>
            <a:r>
              <a:rPr lang="en-US" sz="2800" b="1" dirty="0">
                <a:latin typeface="Times New Roman"/>
                <a:ea typeface="Arial"/>
                <a:cs typeface="Times New Roman"/>
              </a:rPr>
              <a:t>, </a:t>
            </a:r>
            <a:r>
              <a:rPr lang="en-US" sz="2800" b="1" dirty="0" err="1">
                <a:latin typeface="Times New Roman"/>
                <a:ea typeface="Arial"/>
                <a:cs typeface="Times New Roman"/>
              </a:rPr>
              <a:t>đối</a:t>
            </a:r>
            <a:r>
              <a:rPr lang="en-US" sz="2800" b="1" dirty="0">
                <a:latin typeface="Times New Roman"/>
                <a:ea typeface="Arial"/>
                <a:cs typeface="Times New Roman"/>
              </a:rPr>
              <a:t> </a:t>
            </a:r>
            <a:r>
              <a:rPr lang="en-US" sz="2800" b="1" dirty="0" err="1">
                <a:latin typeface="Times New Roman"/>
                <a:ea typeface="Arial"/>
                <a:cs typeface="Times New Roman"/>
              </a:rPr>
              <a:t>tượng</a:t>
            </a:r>
            <a:r>
              <a:rPr lang="en-US" sz="2800" b="1" dirty="0">
                <a:latin typeface="Times New Roman"/>
                <a:ea typeface="Arial"/>
                <a:cs typeface="Times New Roman"/>
              </a:rPr>
              <a:t> </a:t>
            </a:r>
            <a:r>
              <a:rPr lang="en-US" sz="2800" b="1" dirty="0" err="1">
                <a:latin typeface="Times New Roman"/>
                <a:ea typeface="Arial"/>
                <a:cs typeface="Times New Roman"/>
              </a:rPr>
              <a:t>nghiên</a:t>
            </a:r>
            <a:r>
              <a:rPr lang="en-US" sz="2800" b="1" dirty="0">
                <a:latin typeface="Times New Roman"/>
                <a:ea typeface="Arial"/>
                <a:cs typeface="Times New Roman"/>
              </a:rPr>
              <a:t> </a:t>
            </a:r>
            <a:r>
              <a:rPr lang="en-US" sz="2800" b="1" dirty="0" err="1">
                <a:latin typeface="Times New Roman"/>
                <a:ea typeface="Arial"/>
                <a:cs typeface="Times New Roman"/>
              </a:rPr>
              <a:t>cứu</a:t>
            </a:r>
            <a:r>
              <a:rPr lang="en-US" sz="2800" b="1" dirty="0">
                <a:latin typeface="Times New Roman"/>
                <a:ea typeface="Arial"/>
                <a:cs typeface="Times New Roman"/>
              </a:rPr>
              <a:t> </a:t>
            </a:r>
            <a:r>
              <a:rPr lang="en-US" sz="2800" b="1" dirty="0" err="1">
                <a:latin typeface="Times New Roman"/>
                <a:ea typeface="Arial"/>
                <a:cs typeface="Times New Roman"/>
              </a:rPr>
              <a:t>của</a:t>
            </a:r>
            <a:r>
              <a:rPr lang="en-US" sz="2800" b="1" dirty="0">
                <a:latin typeface="Times New Roman"/>
                <a:ea typeface="Arial"/>
                <a:cs typeface="Times New Roman"/>
              </a:rPr>
              <a:t> </a:t>
            </a:r>
            <a:r>
              <a:rPr lang="en-US" sz="2800" b="1" dirty="0" err="1">
                <a:latin typeface="Times New Roman"/>
                <a:ea typeface="Arial"/>
                <a:cs typeface="Times New Roman"/>
              </a:rPr>
              <a:t>triết</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là</a:t>
            </a:r>
            <a:r>
              <a:rPr lang="en-US" sz="2800" b="1" dirty="0">
                <a:latin typeface="Times New Roman"/>
                <a:ea typeface="Arial"/>
                <a:cs typeface="Times New Roman"/>
              </a:rPr>
              <a:t> </a:t>
            </a:r>
            <a:r>
              <a:rPr lang="en-US" sz="2800" b="1" dirty="0" err="1">
                <a:latin typeface="Times New Roman"/>
                <a:ea typeface="Arial"/>
                <a:cs typeface="Times New Roman"/>
              </a:rPr>
              <a:t>gì</a:t>
            </a:r>
            <a:r>
              <a:rPr lang="en-US" sz="2800" b="1" dirty="0">
                <a:latin typeface="Times New Roman"/>
                <a:ea typeface="Arial"/>
                <a:cs typeface="Times New Roman"/>
              </a:rPr>
              <a:t>?</a:t>
            </a:r>
          </a:p>
          <a:p>
            <a:pPr marL="457200" algn="just">
              <a:lnSpc>
                <a:spcPct val="150000"/>
              </a:lnSpc>
              <a:spcAft>
                <a:spcPts val="1000"/>
              </a:spcAft>
            </a:pPr>
            <a:r>
              <a:rPr lang="en-US" sz="2800" b="1" dirty="0">
                <a:latin typeface="Times New Roman"/>
                <a:ea typeface="Arial"/>
                <a:cs typeface="Times New Roman"/>
              </a:rPr>
              <a:t> </a:t>
            </a:r>
            <a:r>
              <a:rPr lang="en-US" sz="2800" b="1" dirty="0" err="1">
                <a:latin typeface="Times New Roman"/>
                <a:ea typeface="Arial"/>
                <a:cs typeface="Times New Roman"/>
              </a:rPr>
              <a:t>Đối</a:t>
            </a:r>
            <a:r>
              <a:rPr lang="en-US" sz="2800" b="1" dirty="0">
                <a:latin typeface="Times New Roman"/>
                <a:ea typeface="Arial"/>
                <a:cs typeface="Times New Roman"/>
              </a:rPr>
              <a:t> </a:t>
            </a:r>
            <a:r>
              <a:rPr lang="en-US" sz="2800" b="1" dirty="0" err="1">
                <a:latin typeface="Times New Roman"/>
                <a:ea typeface="Arial"/>
                <a:cs typeface="Times New Roman"/>
              </a:rPr>
              <a:t>tượng</a:t>
            </a:r>
            <a:r>
              <a:rPr lang="en-US" sz="2800" b="1" dirty="0">
                <a:latin typeface="Times New Roman"/>
                <a:ea typeface="Arial"/>
                <a:cs typeface="Times New Roman"/>
              </a:rPr>
              <a:t> </a:t>
            </a:r>
            <a:r>
              <a:rPr lang="en-US" sz="2800" b="1" dirty="0" err="1">
                <a:latin typeface="Times New Roman"/>
                <a:ea typeface="Arial"/>
                <a:cs typeface="Times New Roman"/>
              </a:rPr>
              <a:t>nghiên</a:t>
            </a:r>
            <a:r>
              <a:rPr lang="en-US" sz="2800" b="1" dirty="0">
                <a:latin typeface="Times New Roman"/>
                <a:ea typeface="Arial"/>
                <a:cs typeface="Times New Roman"/>
              </a:rPr>
              <a:t> </a:t>
            </a:r>
            <a:r>
              <a:rPr lang="en-US" sz="2800" b="1" dirty="0" err="1">
                <a:latin typeface="Times New Roman"/>
                <a:ea typeface="Arial"/>
                <a:cs typeface="Times New Roman"/>
              </a:rPr>
              <a:t>cứu</a:t>
            </a:r>
            <a:r>
              <a:rPr lang="en-US" sz="2800" b="1" dirty="0">
                <a:latin typeface="Times New Roman"/>
                <a:ea typeface="Arial"/>
                <a:cs typeface="Times New Roman"/>
              </a:rPr>
              <a:t> </a:t>
            </a:r>
            <a:r>
              <a:rPr lang="en-US" sz="2800" b="1" dirty="0" err="1">
                <a:latin typeface="Times New Roman"/>
                <a:ea typeface="Arial"/>
                <a:cs typeface="Times New Roman"/>
              </a:rPr>
              <a:t>của</a:t>
            </a:r>
            <a:r>
              <a:rPr lang="en-US" sz="2800" b="1" dirty="0">
                <a:latin typeface="Times New Roman"/>
                <a:ea typeface="Arial"/>
                <a:cs typeface="Times New Roman"/>
              </a:rPr>
              <a:t> </a:t>
            </a:r>
            <a:r>
              <a:rPr lang="en-US" sz="2800" b="1" dirty="0" err="1">
                <a:latin typeface="Times New Roman"/>
                <a:ea typeface="Arial"/>
                <a:cs typeface="Times New Roman"/>
              </a:rPr>
              <a:t>triết</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khác</a:t>
            </a:r>
            <a:r>
              <a:rPr lang="en-US" sz="2800" b="1" dirty="0">
                <a:latin typeface="Times New Roman"/>
                <a:ea typeface="Arial"/>
                <a:cs typeface="Times New Roman"/>
              </a:rPr>
              <a:t> </a:t>
            </a:r>
            <a:r>
              <a:rPr lang="en-US" sz="2800" b="1" dirty="0" err="1">
                <a:latin typeface="Times New Roman"/>
                <a:ea typeface="Arial"/>
                <a:cs typeface="Times New Roman"/>
              </a:rPr>
              <a:t>với</a:t>
            </a:r>
            <a:r>
              <a:rPr lang="en-US" sz="2800" b="1" dirty="0">
                <a:latin typeface="Times New Roman"/>
                <a:ea typeface="Arial"/>
                <a:cs typeface="Times New Roman"/>
              </a:rPr>
              <a:t> </a:t>
            </a:r>
            <a:r>
              <a:rPr lang="en-US" sz="2800" b="1" dirty="0" err="1">
                <a:latin typeface="Times New Roman"/>
                <a:ea typeface="Arial"/>
                <a:cs typeface="Times New Roman"/>
              </a:rPr>
              <a:t>các</a:t>
            </a:r>
            <a:r>
              <a:rPr lang="en-US" sz="2800" b="1" dirty="0">
                <a:latin typeface="Times New Roman"/>
                <a:ea typeface="Arial"/>
                <a:cs typeface="Times New Roman"/>
              </a:rPr>
              <a:t> </a:t>
            </a:r>
            <a:r>
              <a:rPr lang="en-US" sz="2800" b="1" dirty="0" err="1">
                <a:latin typeface="Times New Roman"/>
                <a:ea typeface="Arial"/>
                <a:cs typeface="Times New Roman"/>
              </a:rPr>
              <a:t>khoa</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khác</a:t>
            </a:r>
            <a:r>
              <a:rPr lang="en-US" sz="2800" b="1" dirty="0">
                <a:latin typeface="Times New Roman"/>
                <a:ea typeface="Arial"/>
                <a:cs typeface="Times New Roman"/>
              </a:rPr>
              <a:t> ở </a:t>
            </a:r>
            <a:r>
              <a:rPr lang="en-US" sz="2800" b="1" dirty="0" err="1">
                <a:latin typeface="Times New Roman"/>
                <a:ea typeface="Arial"/>
                <a:cs typeface="Times New Roman"/>
              </a:rPr>
              <a:t>chỗ</a:t>
            </a:r>
            <a:r>
              <a:rPr lang="en-US" sz="2800" b="1" dirty="0">
                <a:latin typeface="Times New Roman"/>
                <a:ea typeface="Arial"/>
                <a:cs typeface="Times New Roman"/>
              </a:rPr>
              <a:t> </a:t>
            </a:r>
            <a:r>
              <a:rPr lang="en-US" sz="2800" b="1" dirty="0" err="1">
                <a:latin typeface="Times New Roman"/>
                <a:ea typeface="Arial"/>
                <a:cs typeface="Times New Roman"/>
              </a:rPr>
              <a:t>nào</a:t>
            </a:r>
            <a:r>
              <a:rPr lang="en-US" sz="2800" b="1" dirty="0">
                <a:latin typeface="Times New Roman"/>
                <a:ea typeface="Arial"/>
                <a:cs typeface="Times New Roman"/>
              </a:rPr>
              <a:t>?</a:t>
            </a:r>
            <a:endParaRPr lang="vi-VN" sz="2800" dirty="0">
              <a:latin typeface="Times New Roman"/>
              <a:ea typeface="Arial"/>
              <a:cs typeface="Times New Roman"/>
            </a:endParaRPr>
          </a:p>
          <a:p>
            <a:endParaRPr lang="vi-VN" dirty="0"/>
          </a:p>
        </p:txBody>
      </p:sp>
    </p:spTree>
    <p:extLst>
      <p:ext uri="{BB962C8B-B14F-4D97-AF65-F5344CB8AC3E}">
        <p14:creationId xmlns:p14="http://schemas.microsoft.com/office/powerpoint/2010/main" val="129790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z="3000" b="1" dirty="0">
                <a:solidFill>
                  <a:srgbClr val="00FF00"/>
                </a:solidFill>
              </a:rPr>
              <a:t> </a:t>
            </a:r>
          </a:p>
        </p:txBody>
      </p:sp>
      <p:sp>
        <p:nvSpPr>
          <p:cNvPr id="17411" name="Rectangle 3"/>
          <p:cNvSpPr>
            <a:spLocks noGrp="1" noChangeArrowheads="1"/>
          </p:cNvSpPr>
          <p:nvPr>
            <p:ph sz="half" idx="1"/>
          </p:nvPr>
        </p:nvSpPr>
        <p:spPr>
          <a:xfrm>
            <a:off x="609600" y="2099973"/>
            <a:ext cx="6019800" cy="4300827"/>
          </a:xfrm>
        </p:spPr>
        <p:txBody>
          <a:bodyPr>
            <a:noAutofit/>
          </a:bodyPr>
          <a:lstStyle/>
          <a:p>
            <a:pPr algn="ctr" eaLnBrk="1" hangingPunct="1">
              <a:lnSpc>
                <a:spcPct val="170000"/>
              </a:lnSpc>
              <a:buFontTx/>
              <a:buNone/>
            </a:pPr>
            <a:r>
              <a:rPr lang="en-US" sz="2400" dirty="0"/>
              <a:t>   </a:t>
            </a:r>
            <a:r>
              <a:rPr lang="en-US" sz="2800" b="1" dirty="0" err="1">
                <a:solidFill>
                  <a:srgbClr val="FF0000"/>
                </a:solidFill>
              </a:rPr>
              <a:t>Thời</a:t>
            </a:r>
            <a:r>
              <a:rPr lang="en-US" sz="2800" b="1" dirty="0">
                <a:solidFill>
                  <a:srgbClr val="FF0000"/>
                </a:solidFill>
              </a:rPr>
              <a:t> </a:t>
            </a:r>
            <a:r>
              <a:rPr lang="en-US" sz="2800" b="1" dirty="0" err="1">
                <a:solidFill>
                  <a:srgbClr val="FF0000"/>
                </a:solidFill>
              </a:rPr>
              <a:t>cô</a:t>
            </a:r>
            <a:r>
              <a:rPr lang="en-US" sz="2800" b="1" dirty="0">
                <a:solidFill>
                  <a:srgbClr val="FF0000"/>
                </a:solidFill>
              </a:rPr>
              <a:t>̉ </a:t>
            </a:r>
            <a:r>
              <a:rPr lang="en-US" sz="2800" b="1" dirty="0" err="1">
                <a:solidFill>
                  <a:srgbClr val="FF0000"/>
                </a:solidFill>
              </a:rPr>
              <a:t>đại</a:t>
            </a:r>
            <a:endParaRPr lang="en-US" sz="2800" b="1" dirty="0">
              <a:solidFill>
                <a:srgbClr val="FFFF00"/>
              </a:solidFill>
            </a:endParaRPr>
          </a:p>
          <a:p>
            <a:pPr algn="just" eaLnBrk="1" hangingPunct="1">
              <a:lnSpc>
                <a:spcPct val="170000"/>
              </a:lnSpc>
              <a:buFontTx/>
              <a:buNone/>
            </a:pPr>
            <a:r>
              <a:rPr lang="en-US" sz="2400" b="1" dirty="0"/>
              <a:t>	</a:t>
            </a:r>
            <a:r>
              <a:rPr lang="en-US" sz="2400" b="1" dirty="0" err="1"/>
              <a:t>Triết</a:t>
            </a:r>
            <a:r>
              <a:rPr lang="en-US" sz="2400" b="1" dirty="0"/>
              <a:t> </a:t>
            </a:r>
            <a:r>
              <a:rPr lang="en-US" sz="2400" b="1" dirty="0" err="1"/>
              <a:t>học</a:t>
            </a:r>
            <a:r>
              <a:rPr lang="en-US" sz="2400" b="1" dirty="0"/>
              <a:t> </a:t>
            </a:r>
            <a:r>
              <a:rPr lang="en-US" sz="2400" b="1" dirty="0" err="1"/>
              <a:t>nghiên</a:t>
            </a:r>
            <a:r>
              <a:rPr lang="en-US" sz="2400" b="1" dirty="0"/>
              <a:t> </a:t>
            </a:r>
            <a:r>
              <a:rPr lang="en-US" sz="2400" b="1" dirty="0" err="1"/>
              <a:t>cứu</a:t>
            </a:r>
            <a:r>
              <a:rPr lang="en-US" sz="2400" b="1" dirty="0"/>
              <a:t> </a:t>
            </a:r>
            <a:r>
              <a:rPr lang="en-US" sz="2400" b="1" dirty="0" err="1"/>
              <a:t>mọi</a:t>
            </a:r>
            <a:r>
              <a:rPr lang="en-US" sz="2400" b="1" dirty="0"/>
              <a:t> </a:t>
            </a:r>
            <a:r>
              <a:rPr lang="en-US" sz="2400" b="1" dirty="0" err="1"/>
              <a:t>lĩnh</a:t>
            </a:r>
            <a:r>
              <a:rPr lang="en-US" sz="2400" b="1" dirty="0"/>
              <a:t> </a:t>
            </a:r>
            <a:r>
              <a:rPr lang="en-US" sz="2400" b="1" dirty="0" err="1"/>
              <a:t>vực</a:t>
            </a:r>
            <a:r>
              <a:rPr lang="en-US" sz="2400" b="1" dirty="0"/>
              <a:t> </a:t>
            </a:r>
            <a:r>
              <a:rPr lang="en-US" sz="2400" b="1" dirty="0" err="1"/>
              <a:t>của</a:t>
            </a:r>
            <a:r>
              <a:rPr lang="en-US" sz="2400" b="1" dirty="0"/>
              <a:t> </a:t>
            </a:r>
            <a:r>
              <a:rPr lang="en-US" sz="2400" b="1" dirty="0" err="1"/>
              <a:t>thê</a:t>
            </a:r>
            <a:r>
              <a:rPr lang="en-US" sz="2400" b="1" dirty="0"/>
              <a:t>́ </a:t>
            </a:r>
            <a:r>
              <a:rPr lang="en-US" sz="2400" b="1" dirty="0" err="1"/>
              <a:t>giới</a:t>
            </a:r>
            <a:r>
              <a:rPr lang="en-US" sz="2400" b="1" dirty="0"/>
              <a:t> song </a:t>
            </a:r>
            <a:r>
              <a:rPr lang="en-US" sz="2400" b="1" dirty="0" err="1"/>
              <a:t>triết</a:t>
            </a:r>
            <a:r>
              <a:rPr lang="en-US" sz="2400" b="1" dirty="0"/>
              <a:t> </a:t>
            </a:r>
            <a:r>
              <a:rPr lang="en-US" sz="2400" b="1" dirty="0" err="1"/>
              <a:t>học</a:t>
            </a:r>
            <a:r>
              <a:rPr lang="en-US" sz="2400" b="1" dirty="0"/>
              <a:t> </a:t>
            </a:r>
            <a:r>
              <a:rPr lang="en-US" sz="2400" b="1" dirty="0" err="1"/>
              <a:t>phương</a:t>
            </a:r>
            <a:r>
              <a:rPr lang="en-US" sz="2400" b="1" dirty="0"/>
              <a:t> </a:t>
            </a:r>
            <a:r>
              <a:rPr lang="en-US" sz="2400" b="1" dirty="0" err="1">
                <a:solidFill>
                  <a:srgbClr val="C00000"/>
                </a:solidFill>
              </a:rPr>
              <a:t>Đông</a:t>
            </a:r>
            <a:r>
              <a:rPr lang="en-US" sz="2400" b="1" dirty="0">
                <a:solidFill>
                  <a:srgbClr val="C00000"/>
                </a:solidFill>
              </a:rPr>
              <a:t> </a:t>
            </a:r>
            <a:r>
              <a:rPr lang="en-US" sz="2400" b="1" dirty="0" err="1">
                <a:solidFill>
                  <a:srgbClr val="C00000"/>
                </a:solidFill>
              </a:rPr>
              <a:t>thiên</a:t>
            </a:r>
            <a:r>
              <a:rPr lang="en-US" sz="2400" b="1" dirty="0">
                <a:solidFill>
                  <a:srgbClr val="C00000"/>
                </a:solidFill>
              </a:rPr>
              <a:t> </a:t>
            </a:r>
            <a:r>
              <a:rPr lang="en-US" sz="2400" b="1" dirty="0" err="1">
                <a:solidFill>
                  <a:srgbClr val="C00000"/>
                </a:solidFill>
              </a:rPr>
              <a:t>vê</a:t>
            </a:r>
            <a:r>
              <a:rPr lang="en-US" sz="2400" b="1" dirty="0">
                <a:solidFill>
                  <a:srgbClr val="C00000"/>
                </a:solidFill>
              </a:rPr>
              <a:t>̀ con </a:t>
            </a:r>
            <a:r>
              <a:rPr lang="en-US" sz="2400" b="1" dirty="0" err="1">
                <a:solidFill>
                  <a:srgbClr val="C00000"/>
                </a:solidFill>
              </a:rPr>
              <a:t>người</a:t>
            </a:r>
            <a:r>
              <a:rPr lang="en-US" sz="2400" b="1" dirty="0">
                <a:solidFill>
                  <a:srgbClr val="C00000"/>
                </a:solidFill>
              </a:rPr>
              <a:t> </a:t>
            </a:r>
            <a:r>
              <a:rPr lang="en-US" sz="2400" b="1" dirty="0" err="1"/>
              <a:t>va</a:t>
            </a:r>
            <a:r>
              <a:rPr lang="en-US" sz="2400" b="1" dirty="0"/>
              <a:t>̀ </a:t>
            </a:r>
            <a:r>
              <a:rPr lang="en-US" sz="2400" b="1" dirty="0" err="1"/>
              <a:t>xa</a:t>
            </a:r>
            <a:r>
              <a:rPr lang="en-US" sz="2400" b="1" dirty="0"/>
              <a:t>̃ </a:t>
            </a:r>
            <a:r>
              <a:rPr lang="en-US" sz="2400" b="1" dirty="0" err="1"/>
              <a:t>hội</a:t>
            </a:r>
            <a:r>
              <a:rPr lang="en-US" sz="2400" b="1" dirty="0"/>
              <a:t>; </a:t>
            </a:r>
            <a:r>
              <a:rPr lang="en-US" sz="2400" b="1" dirty="0" err="1"/>
              <a:t>triết</a:t>
            </a:r>
            <a:r>
              <a:rPr lang="en-US" sz="2400" b="1" dirty="0"/>
              <a:t> </a:t>
            </a:r>
            <a:r>
              <a:rPr lang="en-US" sz="2400" b="1" dirty="0" err="1"/>
              <a:t>học</a:t>
            </a:r>
            <a:r>
              <a:rPr lang="en-US" sz="2400" b="1" dirty="0"/>
              <a:t> </a:t>
            </a:r>
            <a:r>
              <a:rPr lang="en-US" sz="2400" b="1" dirty="0" err="1"/>
              <a:t>phương</a:t>
            </a:r>
            <a:r>
              <a:rPr lang="en-US" sz="2400" b="1" dirty="0"/>
              <a:t> </a:t>
            </a:r>
            <a:r>
              <a:rPr lang="en-US" sz="2400" b="1" dirty="0" err="1">
                <a:solidFill>
                  <a:srgbClr val="C00000"/>
                </a:solidFill>
              </a:rPr>
              <a:t>Tây</a:t>
            </a:r>
            <a:r>
              <a:rPr lang="en-US" sz="2400" b="1" dirty="0">
                <a:solidFill>
                  <a:srgbClr val="C00000"/>
                </a:solidFill>
              </a:rPr>
              <a:t> </a:t>
            </a:r>
            <a:r>
              <a:rPr lang="en-US" sz="2400" b="1" dirty="0" err="1">
                <a:solidFill>
                  <a:srgbClr val="C00000"/>
                </a:solidFill>
              </a:rPr>
              <a:t>thiên</a:t>
            </a:r>
            <a:r>
              <a:rPr lang="en-US" sz="2400" b="1" dirty="0">
                <a:solidFill>
                  <a:srgbClr val="C00000"/>
                </a:solidFill>
              </a:rPr>
              <a:t> </a:t>
            </a:r>
            <a:r>
              <a:rPr lang="en-US" sz="2400" b="1" dirty="0" err="1">
                <a:solidFill>
                  <a:srgbClr val="C00000"/>
                </a:solidFill>
              </a:rPr>
              <a:t>vê</a:t>
            </a:r>
            <a:r>
              <a:rPr lang="en-US" sz="2400" b="1" dirty="0">
                <a:solidFill>
                  <a:srgbClr val="C00000"/>
                </a:solidFill>
              </a:rPr>
              <a:t>̀ </a:t>
            </a:r>
            <a:r>
              <a:rPr lang="en-US" sz="2400" b="1" dirty="0" err="1">
                <a:solidFill>
                  <a:srgbClr val="C00000"/>
                </a:solidFill>
              </a:rPr>
              <a:t>giới</a:t>
            </a:r>
            <a:r>
              <a:rPr lang="en-US" sz="2400" b="1" dirty="0">
                <a:solidFill>
                  <a:srgbClr val="C00000"/>
                </a:solidFill>
              </a:rPr>
              <a:t> </a:t>
            </a:r>
            <a:r>
              <a:rPr lang="en-US" sz="2400" b="1" dirty="0" err="1">
                <a:solidFill>
                  <a:srgbClr val="C00000"/>
                </a:solidFill>
              </a:rPr>
              <a:t>tư</a:t>
            </a:r>
            <a:r>
              <a:rPr lang="en-US" sz="2400" b="1" dirty="0">
                <a:solidFill>
                  <a:srgbClr val="C00000"/>
                </a:solidFill>
              </a:rPr>
              <a:t>̣ </a:t>
            </a:r>
            <a:r>
              <a:rPr lang="en-US" sz="2400" b="1" dirty="0" err="1">
                <a:solidFill>
                  <a:srgbClr val="C00000"/>
                </a:solidFill>
              </a:rPr>
              <a:t>nhiên</a:t>
            </a:r>
            <a:endParaRPr lang="en-US" sz="2400" b="1" dirty="0">
              <a:solidFill>
                <a:srgbClr val="C00000"/>
              </a:solidFill>
            </a:endParaRPr>
          </a:p>
          <a:p>
            <a:pPr algn="r" eaLnBrk="1" hangingPunct="1">
              <a:lnSpc>
                <a:spcPct val="90000"/>
              </a:lnSpc>
              <a:buFontTx/>
              <a:buNone/>
            </a:pPr>
            <a:r>
              <a:rPr lang="en-US" sz="2400" b="1" dirty="0">
                <a:solidFill>
                  <a:srgbClr val="FFFF00"/>
                </a:solidFill>
              </a:rPr>
              <a:t>		</a:t>
            </a:r>
            <a:r>
              <a:rPr lang="en-US" sz="2400" dirty="0"/>
              <a:t> </a:t>
            </a:r>
          </a:p>
          <a:p>
            <a:pPr algn="r" eaLnBrk="1" hangingPunct="1">
              <a:lnSpc>
                <a:spcPct val="90000"/>
              </a:lnSpc>
              <a:buFontTx/>
              <a:buNone/>
            </a:pPr>
            <a:r>
              <a:rPr lang="en-US" sz="2400" dirty="0"/>
              <a:t>  </a:t>
            </a:r>
            <a:r>
              <a:rPr lang="en-US" sz="2400" b="1" dirty="0">
                <a:solidFill>
                  <a:srgbClr val="FFFF00"/>
                </a:solidFill>
              </a:rPr>
              <a:t>  </a:t>
            </a:r>
            <a:endParaRPr lang="en-US" sz="2400" dirty="0"/>
          </a:p>
        </p:txBody>
      </p:sp>
      <p:pic>
        <p:nvPicPr>
          <p:cNvPr id="15365" name="Picture 5" descr="F:\vũ trụ bao la 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6544" y="3366656"/>
            <a:ext cx="3983181" cy="2787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5366" name="Picture 6" descr="F:\Phương Đông. 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618" y="499773"/>
            <a:ext cx="3983182" cy="26749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990600" y="499773"/>
            <a:ext cx="5715000" cy="1600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b="1" dirty="0">
                <a:solidFill>
                  <a:srgbClr val="FF0000"/>
                </a:solidFill>
              </a:rPr>
              <a:t>ĐỐI TƯỢNG CỦA TRIẾT HỌC </a:t>
            </a:r>
          </a:p>
          <a:p>
            <a:pPr algn="ctr"/>
            <a:r>
              <a:rPr lang="vi-VN" sz="2400" b="1" dirty="0">
                <a:solidFill>
                  <a:srgbClr val="FF0000"/>
                </a:solidFill>
              </a:rPr>
              <a:t>TRONG LỊCH SỬ</a:t>
            </a:r>
          </a:p>
        </p:txBody>
      </p:sp>
    </p:spTree>
    <p:extLst>
      <p:ext uri="{BB962C8B-B14F-4D97-AF65-F5344CB8AC3E}">
        <p14:creationId xmlns:p14="http://schemas.microsoft.com/office/powerpoint/2010/main" val="4288491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1000"/>
                                        <p:tgtEl>
                                          <p:spTgt spid="17411">
                                            <p:txEl>
                                              <p:pRg st="0" end="0"/>
                                            </p:txEl>
                                          </p:spTgt>
                                        </p:tgtEl>
                                      </p:cBhvr>
                                    </p:animEffect>
                                    <p:anim calcmode="lin" valueType="num">
                                      <p:cBhvr>
                                        <p:cTn id="8" dur="10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411">
                                            <p:txEl>
                                              <p:pRg st="1" end="1"/>
                                            </p:txEl>
                                          </p:spTgt>
                                        </p:tgtEl>
                                        <p:attrNameLst>
                                          <p:attrName>style.visibility</p:attrName>
                                        </p:attrNameLst>
                                      </p:cBhvr>
                                      <p:to>
                                        <p:strVal val="visible"/>
                                      </p:to>
                                    </p:set>
                                    <p:animEffect transition="in" filter="fade">
                                      <p:cBhvr>
                                        <p:cTn id="14" dur="1000"/>
                                        <p:tgtEl>
                                          <p:spTgt spid="17411">
                                            <p:txEl>
                                              <p:pRg st="1" end="1"/>
                                            </p:txEl>
                                          </p:spTgt>
                                        </p:tgtEl>
                                      </p:cBhvr>
                                    </p:animEffect>
                                    <p:anim calcmode="lin" valueType="num">
                                      <p:cBhvr>
                                        <p:cTn id="15"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411">
                                            <p:txEl>
                                              <p:pRg st="2" end="2"/>
                                            </p:txEl>
                                          </p:spTgt>
                                        </p:tgtEl>
                                        <p:attrNameLst>
                                          <p:attrName>style.visibility</p:attrName>
                                        </p:attrNameLst>
                                      </p:cBhvr>
                                      <p:to>
                                        <p:strVal val="visible"/>
                                      </p:to>
                                    </p:set>
                                    <p:animEffect transition="in" filter="fade">
                                      <p:cBhvr>
                                        <p:cTn id="21" dur="1000"/>
                                        <p:tgtEl>
                                          <p:spTgt spid="17411">
                                            <p:txEl>
                                              <p:pRg st="2" end="2"/>
                                            </p:txEl>
                                          </p:spTgt>
                                        </p:tgtEl>
                                      </p:cBhvr>
                                    </p:animEffect>
                                    <p:anim calcmode="lin" valueType="num">
                                      <p:cBhvr>
                                        <p:cTn id="22" dur="10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4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411">
                                            <p:txEl>
                                              <p:pRg st="3" end="3"/>
                                            </p:txEl>
                                          </p:spTgt>
                                        </p:tgtEl>
                                        <p:attrNameLst>
                                          <p:attrName>style.visibility</p:attrName>
                                        </p:attrNameLst>
                                      </p:cBhvr>
                                      <p:to>
                                        <p:strVal val="visible"/>
                                      </p:to>
                                    </p:set>
                                    <p:animEffect transition="in" filter="fade">
                                      <p:cBhvr>
                                        <p:cTn id="28" dur="1000"/>
                                        <p:tgtEl>
                                          <p:spTgt spid="17411">
                                            <p:txEl>
                                              <p:pRg st="3" end="3"/>
                                            </p:txEl>
                                          </p:spTgt>
                                        </p:tgtEl>
                                      </p:cBhvr>
                                    </p:animEffect>
                                    <p:anim calcmode="lin" valueType="num">
                                      <p:cBhvr>
                                        <p:cTn id="29"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74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5366"/>
                                        </p:tgtEl>
                                        <p:attrNameLst>
                                          <p:attrName>style.visibility</p:attrName>
                                        </p:attrNameLst>
                                      </p:cBhvr>
                                      <p:to>
                                        <p:strVal val="visible"/>
                                      </p:to>
                                    </p:set>
                                    <p:animEffect transition="in" filter="fade">
                                      <p:cBhvr>
                                        <p:cTn id="35" dur="1000"/>
                                        <p:tgtEl>
                                          <p:spTgt spid="15366"/>
                                        </p:tgtEl>
                                      </p:cBhvr>
                                    </p:animEffect>
                                    <p:anim calcmode="lin" valueType="num">
                                      <p:cBhvr>
                                        <p:cTn id="36" dur="1000" fill="hold"/>
                                        <p:tgtEl>
                                          <p:spTgt spid="15366"/>
                                        </p:tgtEl>
                                        <p:attrNameLst>
                                          <p:attrName>ppt_x</p:attrName>
                                        </p:attrNameLst>
                                      </p:cBhvr>
                                      <p:tavLst>
                                        <p:tav tm="0">
                                          <p:val>
                                            <p:strVal val="#ppt_x"/>
                                          </p:val>
                                        </p:tav>
                                        <p:tav tm="100000">
                                          <p:val>
                                            <p:strVal val="#ppt_x"/>
                                          </p:val>
                                        </p:tav>
                                      </p:tavLst>
                                    </p:anim>
                                    <p:anim calcmode="lin" valueType="num">
                                      <p:cBhvr>
                                        <p:cTn id="37" dur="1000" fill="hold"/>
                                        <p:tgtEl>
                                          <p:spTgt spid="1536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5365"/>
                                        </p:tgtEl>
                                        <p:attrNameLst>
                                          <p:attrName>style.visibility</p:attrName>
                                        </p:attrNameLst>
                                      </p:cBhvr>
                                      <p:to>
                                        <p:strVal val="visible"/>
                                      </p:to>
                                    </p:set>
                                    <p:animEffect transition="in" filter="fade">
                                      <p:cBhvr>
                                        <p:cTn id="42" dur="1000"/>
                                        <p:tgtEl>
                                          <p:spTgt spid="15365"/>
                                        </p:tgtEl>
                                      </p:cBhvr>
                                    </p:animEffect>
                                    <p:anim calcmode="lin" valueType="num">
                                      <p:cBhvr>
                                        <p:cTn id="43" dur="1000" fill="hold"/>
                                        <p:tgtEl>
                                          <p:spTgt spid="15365"/>
                                        </p:tgtEl>
                                        <p:attrNameLst>
                                          <p:attrName>ppt_x</p:attrName>
                                        </p:attrNameLst>
                                      </p:cBhvr>
                                      <p:tavLst>
                                        <p:tav tm="0">
                                          <p:val>
                                            <p:strVal val="#ppt_x"/>
                                          </p:val>
                                        </p:tav>
                                        <p:tav tm="100000">
                                          <p:val>
                                            <p:strVal val="#ppt_x"/>
                                          </p:val>
                                        </p:tav>
                                      </p:tavLst>
                                    </p:anim>
                                    <p:anim calcmode="lin" valueType="num">
                                      <p:cBhvr>
                                        <p:cTn id="44" dur="1000" fill="hold"/>
                                        <p:tgtEl>
                                          <p:spTgt spid="1536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1143000" y="1600200"/>
            <a:ext cx="4572000" cy="4114800"/>
          </a:xfrm>
        </p:spPr>
        <p:txBody>
          <a:bodyPr>
            <a:normAutofit fontScale="92500"/>
          </a:bodyPr>
          <a:lstStyle/>
          <a:p>
            <a:pPr algn="r" eaLnBrk="1" hangingPunct="1">
              <a:lnSpc>
                <a:spcPct val="150000"/>
              </a:lnSpc>
              <a:buFontTx/>
              <a:buNone/>
            </a:pPr>
            <a:r>
              <a:rPr lang="en-US" sz="3600" b="1" dirty="0" err="1">
                <a:solidFill>
                  <a:srgbClr val="C00000"/>
                </a:solidFill>
                <a:effectLst>
                  <a:outerShdw blurRad="38100" dist="38100" dir="2700000" algn="tl">
                    <a:srgbClr val="000000">
                      <a:alpha val="43137"/>
                    </a:srgbClr>
                  </a:outerShdw>
                </a:effectLst>
              </a:rPr>
              <a:t>Thời</a:t>
            </a:r>
            <a:r>
              <a:rPr lang="en-US" sz="3600" b="1" dirty="0">
                <a:solidFill>
                  <a:srgbClr val="C00000"/>
                </a:solidFill>
                <a:effectLst>
                  <a:outerShdw blurRad="38100" dist="38100" dir="2700000" algn="tl">
                    <a:srgbClr val="000000">
                      <a:alpha val="43137"/>
                    </a:srgbClr>
                  </a:outerShdw>
                </a:effectLst>
              </a:rPr>
              <a:t> </a:t>
            </a:r>
            <a:r>
              <a:rPr lang="en-US" sz="3600" b="1" dirty="0" err="1">
                <a:solidFill>
                  <a:srgbClr val="C00000"/>
                </a:solidFill>
                <a:effectLst>
                  <a:outerShdw blurRad="38100" dist="38100" dir="2700000" algn="tl">
                    <a:srgbClr val="000000">
                      <a:alpha val="43137"/>
                    </a:srgbClr>
                  </a:outerShdw>
                </a:effectLst>
              </a:rPr>
              <a:t>trung</a:t>
            </a:r>
            <a:r>
              <a:rPr lang="en-US" sz="3600" b="1" dirty="0">
                <a:solidFill>
                  <a:srgbClr val="C00000"/>
                </a:solidFill>
                <a:effectLst>
                  <a:outerShdw blurRad="38100" dist="38100" dir="2700000" algn="tl">
                    <a:srgbClr val="000000">
                      <a:alpha val="43137"/>
                    </a:srgbClr>
                  </a:outerShdw>
                </a:effectLst>
              </a:rPr>
              <a:t> </a:t>
            </a:r>
            <a:r>
              <a:rPr lang="en-US" sz="3600" b="1" dirty="0" err="1">
                <a:solidFill>
                  <a:srgbClr val="C00000"/>
                </a:solidFill>
                <a:effectLst>
                  <a:outerShdw blurRad="38100" dist="38100" dir="2700000" algn="tl">
                    <a:srgbClr val="000000">
                      <a:alpha val="43137"/>
                    </a:srgbClr>
                  </a:outerShdw>
                </a:effectLst>
              </a:rPr>
              <a:t>cô</a:t>
            </a:r>
            <a:r>
              <a:rPr lang="en-US" sz="3600" b="1" dirty="0">
                <a:solidFill>
                  <a:srgbClr val="C00000"/>
                </a:solidFill>
                <a:effectLst>
                  <a:outerShdw blurRad="38100" dist="38100" dir="2700000" algn="tl">
                    <a:srgbClr val="000000">
                      <a:alpha val="43137"/>
                    </a:srgbClr>
                  </a:outerShdw>
                </a:effectLst>
              </a:rPr>
              <a:t>̉</a:t>
            </a:r>
          </a:p>
          <a:p>
            <a:pPr eaLnBrk="1" hangingPunct="1">
              <a:lnSpc>
                <a:spcPct val="150000"/>
              </a:lnSpc>
              <a:buFontTx/>
              <a:buNone/>
            </a:pPr>
            <a:endParaRPr lang="en-US" sz="2800" b="1" dirty="0">
              <a:solidFill>
                <a:srgbClr val="FFFF00"/>
              </a:solidFill>
            </a:endParaRPr>
          </a:p>
          <a:p>
            <a:pPr algn="r" eaLnBrk="1" hangingPunct="1">
              <a:lnSpc>
                <a:spcPct val="150000"/>
              </a:lnSpc>
              <a:buFontTx/>
              <a:buNone/>
            </a:pPr>
            <a:r>
              <a:rPr lang="en-US" sz="3200" b="1" dirty="0" err="1"/>
              <a:t>Triết</a:t>
            </a:r>
            <a:r>
              <a:rPr lang="en-US" sz="3200" b="1" dirty="0"/>
              <a:t> </a:t>
            </a:r>
            <a:r>
              <a:rPr lang="en-US" sz="3200" b="1" dirty="0" err="1"/>
              <a:t>học</a:t>
            </a:r>
            <a:r>
              <a:rPr lang="en-US" sz="3200" b="1" dirty="0"/>
              <a:t> </a:t>
            </a:r>
            <a:r>
              <a:rPr lang="en-US" sz="3200" b="1" dirty="0" err="1"/>
              <a:t>Tây</a:t>
            </a:r>
            <a:r>
              <a:rPr lang="en-US" sz="3200" b="1" dirty="0"/>
              <a:t> </a:t>
            </a:r>
            <a:r>
              <a:rPr lang="en-US" sz="3200" b="1" dirty="0" err="1"/>
              <a:t>Âu</a:t>
            </a:r>
            <a:r>
              <a:rPr lang="en-US" sz="3200" b="1" dirty="0"/>
              <a:t> </a:t>
            </a:r>
            <a:r>
              <a:rPr lang="en-US" sz="3200" b="1" dirty="0" err="1"/>
              <a:t>ly</a:t>
            </a:r>
            <a:r>
              <a:rPr lang="en-US" sz="3200" b="1" dirty="0"/>
              <a:t>́ </a:t>
            </a:r>
            <a:r>
              <a:rPr lang="en-US" sz="3200" b="1" dirty="0" err="1"/>
              <a:t>giải</a:t>
            </a:r>
            <a:r>
              <a:rPr lang="en-US" sz="3200" b="1" dirty="0"/>
              <a:t> </a:t>
            </a:r>
            <a:r>
              <a:rPr lang="en-US" sz="3200" b="1" dirty="0" err="1"/>
              <a:t>va</a:t>
            </a:r>
            <a:r>
              <a:rPr lang="en-US" sz="3200" b="1" dirty="0"/>
              <a:t>̀ </a:t>
            </a:r>
            <a:r>
              <a:rPr lang="en-US" sz="3200" b="1" dirty="0" err="1"/>
              <a:t>chứng</a:t>
            </a:r>
            <a:r>
              <a:rPr lang="en-US" sz="3200" b="1" dirty="0"/>
              <a:t> minh </a:t>
            </a:r>
            <a:r>
              <a:rPr lang="en-US" sz="3200" b="1" dirty="0" err="1"/>
              <a:t>cho</a:t>
            </a:r>
            <a:r>
              <a:rPr lang="en-US" sz="3200" b="1" dirty="0"/>
              <a:t> </a:t>
            </a:r>
            <a:r>
              <a:rPr lang="en-US" sz="3200" b="1" dirty="0" err="1"/>
              <a:t>sư</a:t>
            </a:r>
            <a:r>
              <a:rPr lang="en-US" sz="3200" b="1" dirty="0"/>
              <a:t>̣ </a:t>
            </a:r>
            <a:r>
              <a:rPr lang="en-US" sz="3200" b="1" dirty="0" err="1"/>
              <a:t>đúng</a:t>
            </a:r>
            <a:r>
              <a:rPr lang="en-US" sz="3200" b="1" dirty="0"/>
              <a:t> </a:t>
            </a:r>
            <a:r>
              <a:rPr lang="en-US" sz="3200" b="1" dirty="0" err="1"/>
              <a:t>đắn</a:t>
            </a:r>
            <a:r>
              <a:rPr lang="en-US" sz="3200" b="1" dirty="0"/>
              <a:t> </a:t>
            </a:r>
            <a:r>
              <a:rPr lang="en-US" sz="3200" b="1" dirty="0" err="1"/>
              <a:t>của</a:t>
            </a:r>
            <a:r>
              <a:rPr lang="en-US" sz="3200" b="1" dirty="0"/>
              <a:t> </a:t>
            </a:r>
            <a:r>
              <a:rPr lang="en-US" sz="2800" b="1" dirty="0" err="1">
                <a:solidFill>
                  <a:srgbClr val="FF0000"/>
                </a:solidFill>
              </a:rPr>
              <a:t>Kinh</a:t>
            </a:r>
            <a:r>
              <a:rPr lang="en-US" sz="2800" b="1" dirty="0">
                <a:solidFill>
                  <a:srgbClr val="FF0000"/>
                </a:solidFill>
              </a:rPr>
              <a:t> </a:t>
            </a:r>
            <a:r>
              <a:rPr lang="en-US" sz="2800" b="1" dirty="0" err="1">
                <a:solidFill>
                  <a:srgbClr val="FF0000"/>
                </a:solidFill>
              </a:rPr>
              <a:t>Thánh</a:t>
            </a:r>
            <a:endParaRPr lang="en-US" sz="2800" b="1" dirty="0">
              <a:solidFill>
                <a:srgbClr val="FF0000"/>
              </a:solidFill>
            </a:endParaRPr>
          </a:p>
        </p:txBody>
      </p:sp>
      <p:pic>
        <p:nvPicPr>
          <p:cNvPr id="16387" name="Picture 5" descr="Nhà thờ Ki T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752600"/>
            <a:ext cx="4648200" cy="381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415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anim calcmode="lin" valueType="num">
                                      <p:cBhvr additive="base">
                                        <p:cTn id="7"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gtEl>
                                        <p:attrNameLst>
                                          <p:attrName>style.visibility</p:attrName>
                                        </p:attrNameLst>
                                      </p:cBhvr>
                                      <p:to>
                                        <p:strVal val="visible"/>
                                      </p:to>
                                    </p:set>
                                    <p:anim calcmode="lin" valueType="num">
                                      <p:cBhvr additive="base">
                                        <p:cTn id="13" dur="500" fill="hold"/>
                                        <p:tgtEl>
                                          <p:spTgt spid="16387"/>
                                        </p:tgtEl>
                                        <p:attrNameLst>
                                          <p:attrName>ppt_x</p:attrName>
                                        </p:attrNameLst>
                                      </p:cBhvr>
                                      <p:tavLst>
                                        <p:tav tm="0">
                                          <p:val>
                                            <p:strVal val="#ppt_x"/>
                                          </p:val>
                                        </p:tav>
                                        <p:tav tm="100000">
                                          <p:val>
                                            <p:strVal val="#ppt_x"/>
                                          </p:val>
                                        </p:tav>
                                      </p:tavLst>
                                    </p:anim>
                                    <p:anim calcmode="lin" valueType="num">
                                      <p:cBhvr additive="base">
                                        <p:cTn id="14"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1143000"/>
          </a:xfrm>
        </p:spPr>
        <p:txBody>
          <a:bodyPr>
            <a:normAutofit/>
          </a:bodyPr>
          <a:lstStyle/>
          <a:p>
            <a:pPr algn="ctr"/>
            <a:r>
              <a:rPr lang="vi-VN" sz="4400" b="1" dirty="0">
                <a:solidFill>
                  <a:srgbClr val="FF0000"/>
                </a:solidFill>
                <a:latin typeface="+mn-lt"/>
              </a:rPr>
              <a:t>Thời Phục hưng đến thế kỷ XVIII</a:t>
            </a:r>
          </a:p>
        </p:txBody>
      </p:sp>
      <p:sp>
        <p:nvSpPr>
          <p:cNvPr id="3" name="Content Placeholder 2"/>
          <p:cNvSpPr>
            <a:spLocks noGrp="1"/>
          </p:cNvSpPr>
          <p:nvPr>
            <p:ph idx="1"/>
          </p:nvPr>
        </p:nvSpPr>
        <p:spPr>
          <a:xfrm>
            <a:off x="838200" y="2286000"/>
            <a:ext cx="10210800" cy="4038600"/>
          </a:xfrm>
        </p:spPr>
        <p:txBody>
          <a:bodyPr>
            <a:normAutofit/>
          </a:bodyPr>
          <a:lstStyle/>
          <a:p>
            <a:pPr algn="just">
              <a:lnSpc>
                <a:spcPct val="150000"/>
              </a:lnSpc>
            </a:pPr>
            <a:r>
              <a:rPr lang="vi-VN" sz="3600" dirty="0">
                <a:solidFill>
                  <a:srgbClr val="002060"/>
                </a:solidFill>
              </a:rPr>
              <a:t>Triết học Tây Âu từng bước thoát khỏi ách thống trị của thần học, đề cao chủ nghĩa nhân đạo và gắn với những thành tựu của khoa học tự nhiên.</a:t>
            </a:r>
          </a:p>
          <a:p>
            <a:pPr algn="just">
              <a:lnSpc>
                <a:spcPct val="150000"/>
              </a:lnSpc>
            </a:pPr>
            <a:endParaRPr lang="vi-VN" sz="3600" dirty="0"/>
          </a:p>
        </p:txBody>
      </p:sp>
    </p:spTree>
    <p:extLst>
      <p:ext uri="{BB962C8B-B14F-4D97-AF65-F5344CB8AC3E}">
        <p14:creationId xmlns:p14="http://schemas.microsoft.com/office/powerpoint/2010/main" val="363973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295400"/>
            <a:ext cx="9601200" cy="4114460"/>
          </a:xfrm>
          <a:prstGeom prst="rect">
            <a:avLst/>
          </a:prstGeom>
        </p:spPr>
        <p:txBody>
          <a:bodyPr wrap="square">
            <a:spAutoFit/>
          </a:bodyPr>
          <a:lstStyle/>
          <a:p>
            <a:pPr algn="ctr">
              <a:lnSpc>
                <a:spcPct val="150000"/>
              </a:lnSpc>
              <a:defRPr/>
            </a:pPr>
            <a:r>
              <a:rPr lang="en-US" sz="3600" b="1" kern="0" dirty="0">
                <a:solidFill>
                  <a:srgbClr val="FF0000"/>
                </a:solidFill>
                <a:effectLst>
                  <a:outerShdw blurRad="38100" dist="38100" dir="2700000" algn="tl">
                    <a:srgbClr val="000000"/>
                  </a:outerShdw>
                </a:effectLst>
                <a:latin typeface="Times New Roman" pitchFamily="18" charset="0"/>
                <a:ea typeface="+mj-ea"/>
                <a:cs typeface="Times New Roman" pitchFamily="18" charset="0"/>
              </a:rPr>
              <a:t>TRIẾT HỌC</a:t>
            </a:r>
          </a:p>
          <a:p>
            <a:pPr lvl="0" algn="ctr" fontAlgn="base">
              <a:lnSpc>
                <a:spcPct val="150000"/>
              </a:lnSpc>
              <a:spcBef>
                <a:spcPct val="20000"/>
              </a:spcBef>
              <a:spcAft>
                <a:spcPct val="0"/>
              </a:spcAft>
              <a:buClr>
                <a:srgbClr val="E3E3FF"/>
              </a:buClr>
            </a:pPr>
            <a:r>
              <a:rPr lang="en-US" sz="3600" kern="0" dirty="0" err="1">
                <a:solidFill>
                  <a:srgbClr val="002060"/>
                </a:solidFill>
                <a:latin typeface="Times New Roman" pitchFamily="18" charset="0"/>
                <a:cs typeface="Times New Roman" pitchFamily="18" charset="0"/>
              </a:rPr>
              <a:t>Chương</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trình</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dùng</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cho</a:t>
            </a:r>
            <a:r>
              <a:rPr lang="en-US" sz="3600" kern="0" dirty="0">
                <a:solidFill>
                  <a:srgbClr val="002060"/>
                </a:solidFill>
                <a:latin typeface="Times New Roman" pitchFamily="18" charset="0"/>
                <a:cs typeface="Times New Roman" pitchFamily="18" charset="0"/>
              </a:rPr>
              <a:t> </a:t>
            </a:r>
          </a:p>
          <a:p>
            <a:pPr lvl="0" algn="ctr" fontAlgn="base">
              <a:lnSpc>
                <a:spcPct val="150000"/>
              </a:lnSpc>
              <a:spcBef>
                <a:spcPct val="20000"/>
              </a:spcBef>
              <a:spcAft>
                <a:spcPct val="0"/>
              </a:spcAft>
              <a:buClr>
                <a:srgbClr val="E3E3FF"/>
              </a:buClr>
            </a:pPr>
            <a:r>
              <a:rPr lang="en-US" sz="3600" kern="0" dirty="0" err="1">
                <a:solidFill>
                  <a:srgbClr val="002060"/>
                </a:solidFill>
                <a:latin typeface="Times New Roman" pitchFamily="18" charset="0"/>
                <a:cs typeface="Times New Roman" pitchFamily="18" charset="0"/>
              </a:rPr>
              <a:t>học</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viên</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cao</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học</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va</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nghiên</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cứu</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sinh</a:t>
            </a:r>
            <a:r>
              <a:rPr lang="en-US" sz="3600" kern="0" dirty="0">
                <a:solidFill>
                  <a:srgbClr val="002060"/>
                </a:solidFill>
                <a:latin typeface="Times New Roman" pitchFamily="18" charset="0"/>
                <a:cs typeface="Times New Roman" pitchFamily="18" charset="0"/>
              </a:rPr>
              <a:t> </a:t>
            </a:r>
          </a:p>
          <a:p>
            <a:pPr lvl="0" algn="ctr" fontAlgn="base">
              <a:lnSpc>
                <a:spcPct val="150000"/>
              </a:lnSpc>
              <a:spcBef>
                <a:spcPct val="20000"/>
              </a:spcBef>
              <a:spcAft>
                <a:spcPct val="0"/>
              </a:spcAft>
              <a:buClr>
                <a:srgbClr val="E3E3FF"/>
              </a:buClr>
            </a:pPr>
            <a:r>
              <a:rPr lang="en-US" sz="3600" kern="0" dirty="0" err="1">
                <a:solidFill>
                  <a:srgbClr val="002060"/>
                </a:solidFill>
                <a:latin typeface="Times New Roman" pitchFamily="18" charset="0"/>
                <a:cs typeface="Times New Roman" pitchFamily="18" charset="0"/>
              </a:rPr>
              <a:t>không</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thuộc</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chuyên</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ngành</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Triết</a:t>
            </a:r>
            <a:r>
              <a:rPr lang="en-US" sz="3600" kern="0" dirty="0">
                <a:solidFill>
                  <a:srgbClr val="002060"/>
                </a:solidFill>
                <a:latin typeface="Times New Roman" pitchFamily="18" charset="0"/>
                <a:cs typeface="Times New Roman" pitchFamily="18" charset="0"/>
              </a:rPr>
              <a:t> </a:t>
            </a:r>
            <a:r>
              <a:rPr lang="en-US" sz="3600" kern="0" dirty="0" err="1">
                <a:solidFill>
                  <a:srgbClr val="002060"/>
                </a:solidFill>
                <a:latin typeface="Times New Roman" pitchFamily="18" charset="0"/>
                <a:cs typeface="Times New Roman" pitchFamily="18" charset="0"/>
              </a:rPr>
              <a:t>học</a:t>
            </a:r>
            <a:endParaRPr lang="en-US" sz="3600" kern="0" dirty="0">
              <a:solidFill>
                <a:srgbClr val="002060"/>
              </a:solidFill>
              <a:latin typeface="Times New Roman" pitchFamily="18" charset="0"/>
              <a:cs typeface="Times New Roman" pitchFamily="18" charset="0"/>
            </a:endParaRPr>
          </a:p>
          <a:p>
            <a:pPr>
              <a:lnSpc>
                <a:spcPct val="150000"/>
              </a:lnSpc>
              <a:defRPr/>
            </a:pPr>
            <a:endParaRPr lang="vi-VN" kern="0" dirty="0">
              <a:solidFill>
                <a:sysClr val="windowText" lastClr="000000"/>
              </a:solidFill>
            </a:endParaRPr>
          </a:p>
        </p:txBody>
      </p:sp>
    </p:spTree>
    <p:extLst>
      <p:ext uri="{BB962C8B-B14F-4D97-AF65-F5344CB8AC3E}">
        <p14:creationId xmlns:p14="http://schemas.microsoft.com/office/powerpoint/2010/main" val="124140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838200" y="1371600"/>
            <a:ext cx="4953000" cy="4495800"/>
          </a:xfrm>
        </p:spPr>
        <p:txBody>
          <a:bodyPr>
            <a:normAutofit fontScale="92500"/>
          </a:bodyPr>
          <a:lstStyle/>
          <a:p>
            <a:pPr algn="r" eaLnBrk="1" hangingPunct="1">
              <a:lnSpc>
                <a:spcPct val="150000"/>
              </a:lnSpc>
              <a:buFontTx/>
              <a:buNone/>
            </a:pPr>
            <a:r>
              <a:rPr lang="en-US" sz="3600" b="1" dirty="0" err="1">
                <a:solidFill>
                  <a:srgbClr val="C00000"/>
                </a:solidFill>
                <a:effectLst>
                  <a:outerShdw blurRad="38100" dist="38100" dir="2700000" algn="tl">
                    <a:srgbClr val="000000">
                      <a:alpha val="43137"/>
                    </a:srgbClr>
                  </a:outerShdw>
                </a:effectLst>
              </a:rPr>
              <a:t>Tư</a:t>
            </a:r>
            <a:r>
              <a:rPr lang="en-US" sz="3600" b="1" dirty="0">
                <a:solidFill>
                  <a:srgbClr val="C00000"/>
                </a:solidFill>
                <a:effectLst>
                  <a:outerShdw blurRad="38100" dist="38100" dir="2700000" algn="tl">
                    <a:srgbClr val="000000">
                      <a:alpha val="43137"/>
                    </a:srgbClr>
                  </a:outerShdw>
                </a:effectLst>
              </a:rPr>
              <a:t>̀ </a:t>
            </a:r>
            <a:r>
              <a:rPr lang="en-US" sz="3600" b="1" dirty="0" err="1">
                <a:solidFill>
                  <a:srgbClr val="C00000"/>
                </a:solidFill>
                <a:effectLst>
                  <a:outerShdw blurRad="38100" dist="38100" dir="2700000" algn="tl">
                    <a:srgbClr val="000000">
                      <a:alpha val="43137"/>
                    </a:srgbClr>
                  </a:outerShdw>
                </a:effectLst>
              </a:rPr>
              <a:t>thê</a:t>
            </a:r>
            <a:r>
              <a:rPr lang="en-US" sz="3600" b="1" dirty="0">
                <a:solidFill>
                  <a:srgbClr val="C00000"/>
                </a:solidFill>
                <a:effectLst>
                  <a:outerShdw blurRad="38100" dist="38100" dir="2700000" algn="tl">
                    <a:srgbClr val="000000">
                      <a:alpha val="43137"/>
                    </a:srgbClr>
                  </a:outerShdw>
                </a:effectLst>
              </a:rPr>
              <a:t>́ </a:t>
            </a:r>
            <a:r>
              <a:rPr lang="en-US" sz="3600" b="1" dirty="0" err="1">
                <a:solidFill>
                  <a:srgbClr val="C00000"/>
                </a:solidFill>
                <a:effectLst>
                  <a:outerShdw blurRad="38100" dist="38100" dir="2700000" algn="tl">
                    <a:srgbClr val="000000">
                      <a:alpha val="43137"/>
                    </a:srgbClr>
                  </a:outerShdw>
                </a:effectLst>
              </a:rPr>
              <a:t>ky</a:t>
            </a:r>
            <a:r>
              <a:rPr lang="en-US" sz="3600" b="1" dirty="0">
                <a:solidFill>
                  <a:srgbClr val="C00000"/>
                </a:solidFill>
                <a:effectLst>
                  <a:outerShdw blurRad="38100" dist="38100" dir="2700000" algn="tl">
                    <a:srgbClr val="000000">
                      <a:alpha val="43137"/>
                    </a:srgbClr>
                  </a:outerShdw>
                </a:effectLst>
              </a:rPr>
              <a:t>̉ XIX </a:t>
            </a:r>
          </a:p>
          <a:p>
            <a:pPr algn="r" eaLnBrk="1" hangingPunct="1">
              <a:lnSpc>
                <a:spcPct val="150000"/>
              </a:lnSpc>
              <a:buFontTx/>
              <a:buNone/>
            </a:pPr>
            <a:r>
              <a:rPr lang="en-US" sz="3600" b="1" dirty="0" err="1">
                <a:solidFill>
                  <a:srgbClr val="C00000"/>
                </a:solidFill>
                <a:effectLst>
                  <a:outerShdw blurRad="38100" dist="38100" dir="2700000" algn="tl">
                    <a:srgbClr val="000000">
                      <a:alpha val="43137"/>
                    </a:srgbClr>
                  </a:outerShdw>
                </a:effectLst>
              </a:rPr>
              <a:t>đến</a:t>
            </a:r>
            <a:r>
              <a:rPr lang="en-US" sz="3600" b="1" dirty="0">
                <a:solidFill>
                  <a:srgbClr val="C00000"/>
                </a:solidFill>
                <a:effectLst>
                  <a:outerShdw blurRad="38100" dist="38100" dir="2700000" algn="tl">
                    <a:srgbClr val="000000">
                      <a:alpha val="43137"/>
                    </a:srgbClr>
                  </a:outerShdw>
                </a:effectLst>
              </a:rPr>
              <a:t> nay</a:t>
            </a:r>
          </a:p>
          <a:p>
            <a:pPr algn="r" eaLnBrk="1" hangingPunct="1">
              <a:lnSpc>
                <a:spcPct val="150000"/>
              </a:lnSpc>
              <a:buFontTx/>
              <a:buNone/>
            </a:pPr>
            <a:endParaRPr lang="en-US" sz="1200" b="1" dirty="0">
              <a:solidFill>
                <a:srgbClr val="FFFF00"/>
              </a:solidFill>
            </a:endParaRPr>
          </a:p>
          <a:p>
            <a:pPr algn="r" eaLnBrk="1" hangingPunct="1">
              <a:lnSpc>
                <a:spcPct val="150000"/>
              </a:lnSpc>
              <a:buFontTx/>
              <a:buNone/>
            </a:pPr>
            <a:r>
              <a:rPr lang="en-US" sz="3200" b="1" dirty="0" err="1"/>
              <a:t>Triết</a:t>
            </a:r>
            <a:r>
              <a:rPr lang="en-US" sz="3200" b="1" dirty="0"/>
              <a:t> </a:t>
            </a:r>
            <a:r>
              <a:rPr lang="en-US" sz="3200" b="1" dirty="0" err="1"/>
              <a:t>học</a:t>
            </a:r>
            <a:r>
              <a:rPr lang="en-US" sz="3200" b="1" dirty="0"/>
              <a:t> </a:t>
            </a:r>
            <a:r>
              <a:rPr lang="en-US" sz="3200" b="1" dirty="0" err="1"/>
              <a:t>nghiên</a:t>
            </a:r>
            <a:r>
              <a:rPr lang="en-US" sz="3200" b="1" dirty="0"/>
              <a:t> </a:t>
            </a:r>
            <a:r>
              <a:rPr lang="en-US" sz="3200" b="1" dirty="0" err="1"/>
              <a:t>cứu</a:t>
            </a:r>
            <a:r>
              <a:rPr lang="en-US" sz="3200" b="1" dirty="0"/>
              <a:t> </a:t>
            </a:r>
            <a:r>
              <a:rPr lang="en-US" sz="3200" b="1" dirty="0" err="1"/>
              <a:t>những</a:t>
            </a:r>
            <a:r>
              <a:rPr lang="en-US" sz="3200" b="1" dirty="0"/>
              <a:t> </a:t>
            </a:r>
            <a:r>
              <a:rPr lang="en-US" sz="3200" b="1" i="1" dirty="0" err="1">
                <a:solidFill>
                  <a:srgbClr val="FF0000"/>
                </a:solidFill>
              </a:rPr>
              <a:t>quy</a:t>
            </a:r>
            <a:r>
              <a:rPr lang="en-US" sz="3200" b="1" i="1" dirty="0">
                <a:solidFill>
                  <a:srgbClr val="FF0000"/>
                </a:solidFill>
              </a:rPr>
              <a:t> </a:t>
            </a:r>
            <a:r>
              <a:rPr lang="en-US" sz="3200" b="1" i="1" dirty="0" err="1">
                <a:solidFill>
                  <a:srgbClr val="FF0000"/>
                </a:solidFill>
              </a:rPr>
              <a:t>luật</a:t>
            </a:r>
            <a:r>
              <a:rPr lang="en-US" sz="3200" b="1" i="1" dirty="0">
                <a:solidFill>
                  <a:srgbClr val="FF0000"/>
                </a:solidFill>
              </a:rPr>
              <a:t> </a:t>
            </a:r>
            <a:r>
              <a:rPr lang="en-US" sz="3200" b="1" i="1" dirty="0" err="1">
                <a:solidFill>
                  <a:srgbClr val="FF0000"/>
                </a:solidFill>
              </a:rPr>
              <a:t>chung</a:t>
            </a:r>
            <a:r>
              <a:rPr lang="en-US" sz="3200" b="1" i="1" dirty="0">
                <a:solidFill>
                  <a:srgbClr val="FF0000"/>
                </a:solidFill>
              </a:rPr>
              <a:t> </a:t>
            </a:r>
            <a:r>
              <a:rPr lang="en-US" sz="3200" b="1" i="1" dirty="0" err="1">
                <a:solidFill>
                  <a:srgbClr val="FF0000"/>
                </a:solidFill>
              </a:rPr>
              <a:t>nhất</a:t>
            </a:r>
            <a:r>
              <a:rPr lang="en-US" sz="3200" b="1" i="1" dirty="0">
                <a:solidFill>
                  <a:srgbClr val="FF0000"/>
                </a:solidFill>
              </a:rPr>
              <a:t> </a:t>
            </a:r>
            <a:r>
              <a:rPr lang="en-US" sz="3200" b="1" dirty="0" err="1"/>
              <a:t>của</a:t>
            </a:r>
            <a:r>
              <a:rPr lang="en-US" sz="3200" b="1" dirty="0"/>
              <a:t> </a:t>
            </a:r>
            <a:r>
              <a:rPr lang="en-US" sz="3200" b="1" dirty="0" err="1"/>
              <a:t>tư</a:t>
            </a:r>
            <a:r>
              <a:rPr lang="en-US" sz="3200" b="1" dirty="0"/>
              <a:t>̣ </a:t>
            </a:r>
            <a:r>
              <a:rPr lang="en-US" sz="3200" b="1" dirty="0" err="1"/>
              <a:t>nhiên</a:t>
            </a:r>
            <a:r>
              <a:rPr lang="en-US" sz="3200" b="1" dirty="0"/>
              <a:t>, </a:t>
            </a:r>
            <a:r>
              <a:rPr lang="en-US" sz="3200" b="1" dirty="0" err="1"/>
              <a:t>xa</a:t>
            </a:r>
            <a:r>
              <a:rPr lang="en-US" sz="3200" b="1" dirty="0"/>
              <a:t>̃ </a:t>
            </a:r>
            <a:r>
              <a:rPr lang="en-US" sz="3200" b="1" dirty="0" err="1"/>
              <a:t>hội</a:t>
            </a:r>
            <a:r>
              <a:rPr lang="en-US" sz="3200" b="1" dirty="0"/>
              <a:t> </a:t>
            </a:r>
            <a:r>
              <a:rPr lang="en-US" sz="3200" b="1" dirty="0" err="1"/>
              <a:t>va</a:t>
            </a:r>
            <a:r>
              <a:rPr lang="en-US" sz="3200" b="1" dirty="0"/>
              <a:t>̀ </a:t>
            </a:r>
            <a:r>
              <a:rPr lang="en-US" sz="3200" b="1" dirty="0" err="1"/>
              <a:t>tư</a:t>
            </a:r>
            <a:r>
              <a:rPr lang="en-US" sz="3200" b="1" dirty="0"/>
              <a:t> </a:t>
            </a:r>
            <a:r>
              <a:rPr lang="en-US" sz="3200" b="1" dirty="0" err="1"/>
              <a:t>duy</a:t>
            </a:r>
            <a:r>
              <a:rPr lang="en-US" sz="3200" b="1" dirty="0"/>
              <a:t> </a:t>
            </a:r>
          </a:p>
        </p:txBody>
      </p:sp>
      <p:pic>
        <p:nvPicPr>
          <p:cNvPr id="18436" name="Picture 4" descr="F:\Vũ trụ. 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6800" y="1447800"/>
            <a:ext cx="47498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092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1000"/>
                                        <p:tgtEl>
                                          <p:spTgt spid="91139">
                                            <p:txEl>
                                              <p:pRg st="0" end="0"/>
                                            </p:txEl>
                                          </p:spTgt>
                                        </p:tgtEl>
                                      </p:cBhvr>
                                    </p:animEffect>
                                    <p:anim calcmode="lin" valueType="num">
                                      <p:cBhvr>
                                        <p:cTn id="8" dur="1000" fill="hold"/>
                                        <p:tgtEl>
                                          <p:spTgt spid="911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11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1139">
                                            <p:txEl>
                                              <p:pRg st="1" end="1"/>
                                            </p:txEl>
                                          </p:spTgt>
                                        </p:tgtEl>
                                        <p:attrNameLst>
                                          <p:attrName>style.visibility</p:attrName>
                                        </p:attrNameLst>
                                      </p:cBhvr>
                                      <p:to>
                                        <p:strVal val="visible"/>
                                      </p:to>
                                    </p:set>
                                    <p:animEffect transition="in" filter="fade">
                                      <p:cBhvr>
                                        <p:cTn id="14" dur="1000"/>
                                        <p:tgtEl>
                                          <p:spTgt spid="91139">
                                            <p:txEl>
                                              <p:pRg st="1" end="1"/>
                                            </p:txEl>
                                          </p:spTgt>
                                        </p:tgtEl>
                                      </p:cBhvr>
                                    </p:animEffect>
                                    <p:anim calcmode="lin" valueType="num">
                                      <p:cBhvr>
                                        <p:cTn id="15" dur="10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11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1139">
                                            <p:txEl>
                                              <p:pRg st="3" end="3"/>
                                            </p:txEl>
                                          </p:spTgt>
                                        </p:tgtEl>
                                        <p:attrNameLst>
                                          <p:attrName>style.visibility</p:attrName>
                                        </p:attrNameLst>
                                      </p:cBhvr>
                                      <p:to>
                                        <p:strVal val="visible"/>
                                      </p:to>
                                    </p:set>
                                    <p:animEffect transition="in" filter="fade">
                                      <p:cBhvr>
                                        <p:cTn id="21" dur="1000"/>
                                        <p:tgtEl>
                                          <p:spTgt spid="91139">
                                            <p:txEl>
                                              <p:pRg st="3" end="3"/>
                                            </p:txEl>
                                          </p:spTgt>
                                        </p:tgtEl>
                                      </p:cBhvr>
                                    </p:animEffect>
                                    <p:anim calcmode="lin" valueType="num">
                                      <p:cBhvr>
                                        <p:cTn id="22" dur="1000" fill="hold"/>
                                        <p:tgtEl>
                                          <p:spTgt spid="9113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11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8436"/>
                                        </p:tgtEl>
                                        <p:attrNameLst>
                                          <p:attrName>style.visibility</p:attrName>
                                        </p:attrNameLst>
                                      </p:cBhvr>
                                      <p:to>
                                        <p:strVal val="visible"/>
                                      </p:to>
                                    </p:set>
                                    <p:anim calcmode="lin" valueType="num">
                                      <p:cBhvr additive="base">
                                        <p:cTn id="28" dur="500" fill="hold"/>
                                        <p:tgtEl>
                                          <p:spTgt spid="18436"/>
                                        </p:tgtEl>
                                        <p:attrNameLst>
                                          <p:attrName>ppt_x</p:attrName>
                                        </p:attrNameLst>
                                      </p:cBhvr>
                                      <p:tavLst>
                                        <p:tav tm="0">
                                          <p:val>
                                            <p:strVal val="#ppt_x"/>
                                          </p:val>
                                        </p:tav>
                                        <p:tav tm="100000">
                                          <p:val>
                                            <p:strVal val="#ppt_x"/>
                                          </p:val>
                                        </p:tav>
                                      </p:tavLst>
                                    </p:anim>
                                    <p:anim calcmode="lin" valueType="num">
                                      <p:cBhvr additive="base">
                                        <p:cTn id="29"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04088"/>
            <a:ext cx="8610600" cy="896112"/>
          </a:xfrm>
        </p:spPr>
        <p:txBody>
          <a:bodyPr>
            <a:noAutofit/>
          </a:bodyPr>
          <a:lstStyle/>
          <a:p>
            <a:r>
              <a:rPr lang="en-US" sz="3600" dirty="0">
                <a:solidFill>
                  <a:srgbClr val="FF0000"/>
                </a:solidFill>
                <a:latin typeface="Times New Roman" pitchFamily="18" charset="0"/>
                <a:cs typeface="Times New Roman" pitchFamily="18" charset="0"/>
              </a:rPr>
              <a:t>III. </a:t>
            </a:r>
            <a:r>
              <a:rPr lang="en-US" sz="3600" dirty="0" err="1">
                <a:solidFill>
                  <a:srgbClr val="FF0000"/>
                </a:solidFill>
                <a:latin typeface="Times New Roman" pitchFamily="18" charset="0"/>
                <a:cs typeface="Times New Roman" pitchFamily="18" charset="0"/>
              </a:rPr>
              <a:t>Vai</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trò</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của</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triết</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học</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trong</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đời</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sống</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xã</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hội</a:t>
            </a:r>
            <a:endParaRPr lang="vi-VN"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spcAft>
                <a:spcPts val="1000"/>
              </a:spcAft>
            </a:pP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triết</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để</a:t>
            </a:r>
            <a:r>
              <a:rPr lang="en-US" sz="2800" b="1" dirty="0">
                <a:latin typeface="Times New Roman"/>
                <a:ea typeface="Arial"/>
                <a:cs typeface="Times New Roman"/>
              </a:rPr>
              <a:t> </a:t>
            </a:r>
            <a:r>
              <a:rPr lang="en-US" sz="2800" b="1" dirty="0" err="1">
                <a:latin typeface="Times New Roman"/>
                <a:ea typeface="Arial"/>
                <a:cs typeface="Times New Roman"/>
              </a:rPr>
              <a:t>làm</a:t>
            </a:r>
            <a:r>
              <a:rPr lang="en-US" sz="2800" b="1" dirty="0">
                <a:latin typeface="Times New Roman"/>
                <a:ea typeface="Arial"/>
                <a:cs typeface="Times New Roman"/>
              </a:rPr>
              <a:t> </a:t>
            </a:r>
            <a:r>
              <a:rPr lang="en-US" sz="2800" b="1" dirty="0" err="1">
                <a:latin typeface="Times New Roman"/>
                <a:ea typeface="Arial"/>
                <a:cs typeface="Times New Roman"/>
              </a:rPr>
              <a:t>gì</a:t>
            </a:r>
            <a:r>
              <a:rPr lang="en-US" sz="2800" b="1" dirty="0">
                <a:latin typeface="Times New Roman"/>
                <a:ea typeface="Arial"/>
                <a:cs typeface="Times New Roman"/>
              </a:rPr>
              <a:t>?</a:t>
            </a:r>
            <a:endParaRPr lang="vi-VN" sz="2800" dirty="0">
              <a:latin typeface="Times New Roman"/>
              <a:ea typeface="Arial"/>
              <a:cs typeface="Times New Roman"/>
            </a:endParaRPr>
          </a:p>
          <a:p>
            <a:pPr algn="just">
              <a:lnSpc>
                <a:spcPct val="150000"/>
              </a:lnSpc>
              <a:spcAft>
                <a:spcPts val="1000"/>
              </a:spcAft>
            </a:pPr>
            <a:r>
              <a:rPr lang="en-US" sz="2800" b="1" dirty="0" err="1">
                <a:latin typeface="Times New Roman"/>
                <a:ea typeface="Arial"/>
                <a:cs typeface="Times New Roman"/>
              </a:rPr>
              <a:t>Có</a:t>
            </a:r>
            <a:r>
              <a:rPr lang="en-US" sz="2800" b="1" dirty="0">
                <a:latin typeface="Times New Roman"/>
                <a:ea typeface="Arial"/>
                <a:cs typeface="Times New Roman"/>
              </a:rPr>
              <a:t> </a:t>
            </a:r>
            <a:r>
              <a:rPr lang="en-US" sz="2800" b="1" dirty="0" err="1">
                <a:latin typeface="Times New Roman"/>
                <a:ea typeface="Arial"/>
                <a:cs typeface="Times New Roman"/>
              </a:rPr>
              <a:t>hai</a:t>
            </a:r>
            <a:r>
              <a:rPr lang="en-US" sz="2800" b="1" dirty="0">
                <a:latin typeface="Times New Roman"/>
                <a:ea typeface="Arial"/>
                <a:cs typeface="Times New Roman"/>
              </a:rPr>
              <a:t> </a:t>
            </a:r>
            <a:r>
              <a:rPr lang="en-US" sz="2800" b="1" dirty="0" err="1">
                <a:latin typeface="Times New Roman"/>
                <a:ea typeface="Arial"/>
                <a:cs typeface="Times New Roman"/>
              </a:rPr>
              <a:t>thái</a:t>
            </a:r>
            <a:r>
              <a:rPr lang="en-US" sz="2800" b="1" dirty="0">
                <a:latin typeface="Times New Roman"/>
                <a:ea typeface="Arial"/>
                <a:cs typeface="Times New Roman"/>
              </a:rPr>
              <a:t> </a:t>
            </a:r>
            <a:r>
              <a:rPr lang="en-US" sz="2800" b="1" dirty="0" err="1">
                <a:latin typeface="Times New Roman"/>
                <a:ea typeface="Arial"/>
                <a:cs typeface="Times New Roman"/>
              </a:rPr>
              <a:t>cực</a:t>
            </a:r>
            <a:r>
              <a:rPr lang="en-US" sz="2800" b="1" dirty="0">
                <a:latin typeface="Times New Roman"/>
                <a:ea typeface="Arial"/>
                <a:cs typeface="Times New Roman"/>
              </a:rPr>
              <a:t> </a:t>
            </a:r>
            <a:r>
              <a:rPr lang="en-US" sz="2800" b="1" dirty="0" err="1">
                <a:latin typeface="Times New Roman"/>
                <a:ea typeface="Arial"/>
                <a:cs typeface="Times New Roman"/>
              </a:rPr>
              <a:t>trái</a:t>
            </a:r>
            <a:r>
              <a:rPr lang="en-US" sz="2800" b="1" dirty="0">
                <a:latin typeface="Times New Roman"/>
                <a:ea typeface="Arial"/>
                <a:cs typeface="Times New Roman"/>
              </a:rPr>
              <a:t> </a:t>
            </a:r>
            <a:r>
              <a:rPr lang="en-US" sz="2800" b="1" dirty="0" err="1">
                <a:latin typeface="Times New Roman"/>
                <a:ea typeface="Arial"/>
                <a:cs typeface="Times New Roman"/>
              </a:rPr>
              <a:t>ngược</a:t>
            </a:r>
            <a:r>
              <a:rPr lang="en-US" sz="2800" b="1" dirty="0">
                <a:latin typeface="Times New Roman"/>
                <a:ea typeface="Arial"/>
                <a:cs typeface="Times New Roman"/>
              </a:rPr>
              <a:t> </a:t>
            </a:r>
            <a:r>
              <a:rPr lang="en-US" sz="2800" b="1" dirty="0" err="1">
                <a:latin typeface="Times New Roman"/>
                <a:ea typeface="Arial"/>
                <a:cs typeface="Times New Roman"/>
              </a:rPr>
              <a:t>nhau</a:t>
            </a:r>
            <a:r>
              <a:rPr lang="en-US" sz="2800" b="1" dirty="0">
                <a:latin typeface="Times New Roman"/>
                <a:ea typeface="Arial"/>
                <a:cs typeface="Times New Roman"/>
              </a:rPr>
              <a:t> </a:t>
            </a:r>
            <a:r>
              <a:rPr lang="en-US" sz="2800" b="1" dirty="0" err="1">
                <a:latin typeface="Times New Roman"/>
                <a:ea typeface="Arial"/>
                <a:cs typeface="Times New Roman"/>
              </a:rPr>
              <a:t>khi</a:t>
            </a:r>
            <a:r>
              <a:rPr lang="en-US" sz="2800" b="1" dirty="0">
                <a:latin typeface="Times New Roman"/>
                <a:ea typeface="Arial"/>
                <a:cs typeface="Times New Roman"/>
              </a:rPr>
              <a:t> </a:t>
            </a:r>
            <a:r>
              <a:rPr lang="en-US" sz="2800" b="1" dirty="0" err="1">
                <a:latin typeface="Times New Roman"/>
                <a:ea typeface="Arial"/>
                <a:cs typeface="Times New Roman"/>
              </a:rPr>
              <a:t>đánh</a:t>
            </a:r>
            <a:r>
              <a:rPr lang="en-US" sz="2800" b="1" dirty="0">
                <a:latin typeface="Times New Roman"/>
                <a:ea typeface="Arial"/>
                <a:cs typeface="Times New Roman"/>
              </a:rPr>
              <a:t> </a:t>
            </a:r>
            <a:r>
              <a:rPr lang="en-US" sz="2800" b="1" dirty="0" err="1">
                <a:latin typeface="Times New Roman"/>
                <a:ea typeface="Arial"/>
                <a:cs typeface="Times New Roman"/>
              </a:rPr>
              <a:t>giá</a:t>
            </a:r>
            <a:r>
              <a:rPr lang="en-US" sz="2800" b="1" dirty="0">
                <a:latin typeface="Times New Roman"/>
                <a:ea typeface="Arial"/>
                <a:cs typeface="Times New Roman"/>
              </a:rPr>
              <a:t> </a:t>
            </a:r>
            <a:r>
              <a:rPr lang="en-US" sz="2800" b="1" dirty="0" err="1">
                <a:latin typeface="Times New Roman"/>
                <a:ea typeface="Arial"/>
                <a:cs typeface="Times New Roman"/>
              </a:rPr>
              <a:t>vai</a:t>
            </a:r>
            <a:r>
              <a:rPr lang="en-US" sz="2800" b="1" dirty="0">
                <a:latin typeface="Times New Roman"/>
                <a:ea typeface="Arial"/>
                <a:cs typeface="Times New Roman"/>
              </a:rPr>
              <a:t> </a:t>
            </a:r>
            <a:r>
              <a:rPr lang="en-US" sz="2800" b="1" dirty="0" err="1">
                <a:latin typeface="Times New Roman"/>
                <a:ea typeface="Arial"/>
                <a:cs typeface="Times New Roman"/>
              </a:rPr>
              <a:t>trò</a:t>
            </a:r>
            <a:r>
              <a:rPr lang="en-US" sz="2800" b="1" dirty="0">
                <a:latin typeface="Times New Roman"/>
                <a:ea typeface="Arial"/>
                <a:cs typeface="Times New Roman"/>
              </a:rPr>
              <a:t> </a:t>
            </a:r>
            <a:r>
              <a:rPr lang="en-US" sz="2800" b="1" dirty="0" err="1">
                <a:latin typeface="Times New Roman"/>
                <a:ea typeface="Arial"/>
                <a:cs typeface="Times New Roman"/>
              </a:rPr>
              <a:t>của</a:t>
            </a:r>
            <a:r>
              <a:rPr lang="en-US" sz="2800" b="1" dirty="0">
                <a:latin typeface="Times New Roman"/>
                <a:ea typeface="Arial"/>
                <a:cs typeface="Times New Roman"/>
              </a:rPr>
              <a:t> </a:t>
            </a:r>
            <a:r>
              <a:rPr lang="en-US" sz="2800" b="1" dirty="0" err="1">
                <a:latin typeface="Times New Roman"/>
                <a:ea typeface="Arial"/>
                <a:cs typeface="Times New Roman"/>
              </a:rPr>
              <a:t>triết</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trong</a:t>
            </a:r>
            <a:r>
              <a:rPr lang="en-US" sz="2800" b="1" dirty="0">
                <a:latin typeface="Times New Roman"/>
                <a:ea typeface="Arial"/>
                <a:cs typeface="Times New Roman"/>
              </a:rPr>
              <a:t> </a:t>
            </a:r>
            <a:r>
              <a:rPr lang="en-US" sz="2800" b="1" dirty="0" err="1">
                <a:latin typeface="Times New Roman"/>
                <a:ea typeface="Arial"/>
                <a:cs typeface="Times New Roman"/>
              </a:rPr>
              <a:t>cuộc</a:t>
            </a:r>
            <a:r>
              <a:rPr lang="en-US" sz="2800" b="1" dirty="0">
                <a:latin typeface="Times New Roman"/>
                <a:ea typeface="Arial"/>
                <a:cs typeface="Times New Roman"/>
              </a:rPr>
              <a:t> </a:t>
            </a:r>
            <a:r>
              <a:rPr lang="en-US" sz="2800" b="1" dirty="0" err="1">
                <a:latin typeface="Times New Roman"/>
                <a:ea typeface="Arial"/>
                <a:cs typeface="Times New Roman"/>
              </a:rPr>
              <a:t>sống</a:t>
            </a:r>
            <a:r>
              <a:rPr lang="en-US" sz="2800" b="1" dirty="0">
                <a:latin typeface="Times New Roman"/>
                <a:ea typeface="Arial"/>
                <a:cs typeface="Times New Roman"/>
              </a:rPr>
              <a:t>: </a:t>
            </a:r>
            <a:endParaRPr lang="vi-VN" sz="2800" dirty="0">
              <a:latin typeface="Times New Roman"/>
              <a:ea typeface="Arial"/>
              <a:cs typeface="Times New Roman"/>
            </a:endParaRPr>
          </a:p>
          <a:p>
            <a:pPr algn="just">
              <a:lnSpc>
                <a:spcPct val="150000"/>
              </a:lnSpc>
              <a:spcAft>
                <a:spcPts val="1000"/>
              </a:spcAft>
            </a:pPr>
            <a:r>
              <a:rPr lang="en-US" sz="2800" b="1" i="1" dirty="0" err="1">
                <a:latin typeface="Times New Roman"/>
                <a:ea typeface="Arial"/>
                <a:cs typeface="Times New Roman"/>
              </a:rPr>
              <a:t>Thái</a:t>
            </a:r>
            <a:r>
              <a:rPr lang="en-US" sz="2800" b="1" i="1" dirty="0">
                <a:latin typeface="Times New Roman"/>
                <a:ea typeface="Arial"/>
                <a:cs typeface="Times New Roman"/>
              </a:rPr>
              <a:t> </a:t>
            </a:r>
            <a:r>
              <a:rPr lang="en-US" sz="2800" b="1" i="1" dirty="0" err="1">
                <a:latin typeface="Times New Roman"/>
                <a:ea typeface="Arial"/>
                <a:cs typeface="Times New Roman"/>
              </a:rPr>
              <a:t>cực</a:t>
            </a:r>
            <a:r>
              <a:rPr lang="en-US" sz="2800" b="1" i="1" dirty="0">
                <a:latin typeface="Times New Roman"/>
                <a:ea typeface="Arial"/>
                <a:cs typeface="Times New Roman"/>
              </a:rPr>
              <a:t> </a:t>
            </a:r>
            <a:r>
              <a:rPr lang="en-US" sz="2800" b="1" i="1" dirty="0" err="1">
                <a:latin typeface="Times New Roman"/>
                <a:ea typeface="Arial"/>
                <a:cs typeface="Times New Roman"/>
              </a:rPr>
              <a:t>thứ</a:t>
            </a:r>
            <a:r>
              <a:rPr lang="en-US" sz="2800" b="1" i="1" dirty="0">
                <a:latin typeface="Times New Roman"/>
                <a:ea typeface="Arial"/>
                <a:cs typeface="Times New Roman"/>
              </a:rPr>
              <a:t> </a:t>
            </a:r>
            <a:r>
              <a:rPr lang="en-US" sz="2800" b="1" i="1" dirty="0" err="1">
                <a:latin typeface="Times New Roman"/>
                <a:ea typeface="Arial"/>
                <a:cs typeface="Times New Roman"/>
              </a:rPr>
              <a:t>nhất</a:t>
            </a:r>
            <a:r>
              <a:rPr lang="en-US" sz="2800" b="1" i="1" dirty="0">
                <a:latin typeface="Times New Roman"/>
                <a:ea typeface="Arial"/>
                <a:cs typeface="Times New Roman"/>
              </a:rPr>
              <a:t> </a:t>
            </a:r>
            <a:r>
              <a:rPr lang="en-US" sz="2800" b="1" i="1" dirty="0" err="1">
                <a:latin typeface="Times New Roman"/>
                <a:ea typeface="Arial"/>
                <a:cs typeface="Times New Roman"/>
              </a:rPr>
              <a:t>coi</a:t>
            </a:r>
            <a:r>
              <a:rPr lang="en-US" sz="2800" b="1" i="1" dirty="0">
                <a:latin typeface="Times New Roman"/>
                <a:ea typeface="Arial"/>
                <a:cs typeface="Times New Roman"/>
              </a:rPr>
              <a:t> </a:t>
            </a:r>
            <a:r>
              <a:rPr lang="en-US" sz="2800" b="1" i="1" dirty="0" err="1">
                <a:latin typeface="Times New Roman"/>
                <a:ea typeface="Arial"/>
                <a:cs typeface="Times New Roman"/>
              </a:rPr>
              <a:t>thường</a:t>
            </a:r>
            <a:r>
              <a:rPr lang="en-US" sz="2800" b="1" i="1" dirty="0">
                <a:latin typeface="Times New Roman"/>
                <a:ea typeface="Arial"/>
                <a:cs typeface="Times New Roman"/>
              </a:rPr>
              <a:t> </a:t>
            </a:r>
            <a:r>
              <a:rPr lang="en-US" sz="2800" b="1" i="1" dirty="0" err="1">
                <a:latin typeface="Times New Roman"/>
                <a:ea typeface="Arial"/>
                <a:cs typeface="Times New Roman"/>
              </a:rPr>
              <a:t>vai</a:t>
            </a:r>
            <a:r>
              <a:rPr lang="en-US" sz="2800" b="1" i="1" dirty="0">
                <a:latin typeface="Times New Roman"/>
                <a:ea typeface="Arial"/>
                <a:cs typeface="Times New Roman"/>
              </a:rPr>
              <a:t> </a:t>
            </a:r>
            <a:r>
              <a:rPr lang="en-US" sz="2800" b="1" i="1" dirty="0" err="1">
                <a:latin typeface="Times New Roman"/>
                <a:ea typeface="Arial"/>
                <a:cs typeface="Times New Roman"/>
              </a:rPr>
              <a:t>trò</a:t>
            </a:r>
            <a:r>
              <a:rPr lang="en-US" sz="2800" b="1" i="1" dirty="0">
                <a:latin typeface="Times New Roman"/>
                <a:ea typeface="Arial"/>
                <a:cs typeface="Times New Roman"/>
              </a:rPr>
              <a:t> </a:t>
            </a:r>
            <a:r>
              <a:rPr lang="en-US" sz="2800" b="1" i="1" dirty="0" err="1">
                <a:latin typeface="Times New Roman"/>
                <a:ea typeface="Arial"/>
                <a:cs typeface="Times New Roman"/>
              </a:rPr>
              <a:t>của</a:t>
            </a:r>
            <a:r>
              <a:rPr lang="en-US" sz="2800" b="1" i="1" dirty="0">
                <a:latin typeface="Times New Roman"/>
                <a:ea typeface="Arial"/>
                <a:cs typeface="Times New Roman"/>
              </a:rPr>
              <a:t> </a:t>
            </a:r>
            <a:r>
              <a:rPr lang="en-US" sz="2800" b="1" i="1" dirty="0" err="1">
                <a:latin typeface="Times New Roman"/>
                <a:ea typeface="Arial"/>
                <a:cs typeface="Times New Roman"/>
              </a:rPr>
              <a:t>triết</a:t>
            </a:r>
            <a:r>
              <a:rPr lang="en-US" sz="2800" b="1" i="1" dirty="0">
                <a:latin typeface="Times New Roman"/>
                <a:ea typeface="Arial"/>
                <a:cs typeface="Times New Roman"/>
              </a:rPr>
              <a:t> </a:t>
            </a:r>
            <a:r>
              <a:rPr lang="en-US" sz="2800" b="1" i="1" dirty="0" err="1">
                <a:latin typeface="Times New Roman"/>
                <a:ea typeface="Arial"/>
                <a:cs typeface="Times New Roman"/>
              </a:rPr>
              <a:t>học</a:t>
            </a:r>
            <a:r>
              <a:rPr lang="en-US" sz="2800" b="1" i="1" dirty="0">
                <a:latin typeface="Times New Roman"/>
                <a:ea typeface="Arial"/>
                <a:cs typeface="Times New Roman"/>
              </a:rPr>
              <a:t> </a:t>
            </a:r>
          </a:p>
          <a:p>
            <a:pPr algn="just">
              <a:lnSpc>
                <a:spcPct val="150000"/>
              </a:lnSpc>
              <a:spcAft>
                <a:spcPts val="1000"/>
              </a:spcAft>
            </a:pPr>
            <a:r>
              <a:rPr lang="en-US" sz="2800" b="1" i="1" dirty="0" err="1">
                <a:latin typeface="Times New Roman"/>
                <a:ea typeface="Arial"/>
                <a:cs typeface="Times New Roman"/>
              </a:rPr>
              <a:t>Thái</a:t>
            </a:r>
            <a:r>
              <a:rPr lang="en-US" sz="2800" b="1" i="1" dirty="0">
                <a:latin typeface="Times New Roman"/>
                <a:ea typeface="Arial"/>
                <a:cs typeface="Times New Roman"/>
              </a:rPr>
              <a:t> </a:t>
            </a:r>
            <a:r>
              <a:rPr lang="en-US" sz="2800" b="1" i="1" dirty="0" err="1">
                <a:latin typeface="Times New Roman"/>
                <a:ea typeface="Arial"/>
                <a:cs typeface="Times New Roman"/>
              </a:rPr>
              <a:t>cực</a:t>
            </a:r>
            <a:r>
              <a:rPr lang="en-US" sz="2800" b="1" i="1" dirty="0">
                <a:latin typeface="Times New Roman"/>
                <a:ea typeface="Arial"/>
                <a:cs typeface="Times New Roman"/>
              </a:rPr>
              <a:t> </a:t>
            </a:r>
            <a:r>
              <a:rPr lang="en-US" sz="2800" b="1" i="1" dirty="0" err="1">
                <a:latin typeface="Times New Roman"/>
                <a:ea typeface="Arial"/>
                <a:cs typeface="Times New Roman"/>
              </a:rPr>
              <a:t>thứ</a:t>
            </a:r>
            <a:r>
              <a:rPr lang="en-US" sz="2800" b="1" i="1" dirty="0">
                <a:latin typeface="Times New Roman"/>
                <a:ea typeface="Arial"/>
                <a:cs typeface="Times New Roman"/>
              </a:rPr>
              <a:t> </a:t>
            </a:r>
            <a:r>
              <a:rPr lang="en-US" sz="2800" b="1" i="1" dirty="0" err="1">
                <a:latin typeface="Times New Roman"/>
                <a:ea typeface="Arial"/>
                <a:cs typeface="Times New Roman"/>
              </a:rPr>
              <a:t>hai</a:t>
            </a:r>
            <a:r>
              <a:rPr lang="en-US" sz="2800" b="1" i="1" dirty="0">
                <a:latin typeface="Times New Roman"/>
                <a:ea typeface="Arial"/>
                <a:cs typeface="Times New Roman"/>
              </a:rPr>
              <a:t>, </a:t>
            </a:r>
            <a:r>
              <a:rPr lang="en-US" sz="2800" b="1" i="1" dirty="0" err="1">
                <a:latin typeface="Times New Roman"/>
                <a:ea typeface="Arial"/>
                <a:cs typeface="Times New Roman"/>
              </a:rPr>
              <a:t>ngược</a:t>
            </a:r>
            <a:r>
              <a:rPr lang="en-US" sz="2800" b="1" i="1" dirty="0">
                <a:latin typeface="Times New Roman"/>
                <a:ea typeface="Arial"/>
                <a:cs typeface="Times New Roman"/>
              </a:rPr>
              <a:t> </a:t>
            </a:r>
            <a:r>
              <a:rPr lang="en-US" sz="2800" b="1" i="1" dirty="0" err="1">
                <a:latin typeface="Times New Roman"/>
                <a:ea typeface="Arial"/>
                <a:cs typeface="Times New Roman"/>
              </a:rPr>
              <a:t>lại</a:t>
            </a:r>
            <a:r>
              <a:rPr lang="en-US" sz="2800" b="1" i="1" dirty="0">
                <a:latin typeface="Times New Roman"/>
                <a:ea typeface="Arial"/>
                <a:cs typeface="Times New Roman"/>
              </a:rPr>
              <a:t>, </a:t>
            </a:r>
            <a:r>
              <a:rPr lang="en-US" sz="2800" b="1" i="1" dirty="0" err="1">
                <a:latin typeface="Times New Roman"/>
                <a:ea typeface="Arial"/>
                <a:cs typeface="Times New Roman"/>
              </a:rPr>
              <a:t>tuyệt</a:t>
            </a:r>
            <a:r>
              <a:rPr lang="en-US" sz="2800" b="1" i="1" dirty="0">
                <a:latin typeface="Times New Roman"/>
                <a:ea typeface="Arial"/>
                <a:cs typeface="Times New Roman"/>
              </a:rPr>
              <a:t> </a:t>
            </a:r>
            <a:r>
              <a:rPr lang="en-US" sz="2800" b="1" i="1" dirty="0" err="1">
                <a:latin typeface="Times New Roman"/>
                <a:ea typeface="Arial"/>
                <a:cs typeface="Times New Roman"/>
              </a:rPr>
              <a:t>đối</a:t>
            </a:r>
            <a:r>
              <a:rPr lang="en-US" sz="2800" b="1" i="1" dirty="0">
                <a:latin typeface="Times New Roman"/>
                <a:ea typeface="Arial"/>
                <a:cs typeface="Times New Roman"/>
              </a:rPr>
              <a:t> </a:t>
            </a:r>
            <a:r>
              <a:rPr lang="en-US" sz="2800" b="1" i="1" dirty="0" err="1">
                <a:latin typeface="Times New Roman"/>
                <a:ea typeface="Arial"/>
                <a:cs typeface="Times New Roman"/>
              </a:rPr>
              <a:t>hoá</a:t>
            </a:r>
            <a:r>
              <a:rPr lang="en-US" sz="2800" b="1" i="1" dirty="0">
                <a:latin typeface="Times New Roman"/>
                <a:ea typeface="Arial"/>
                <a:cs typeface="Times New Roman"/>
              </a:rPr>
              <a:t> </a:t>
            </a:r>
            <a:r>
              <a:rPr lang="en-US" sz="2800" b="1" i="1" dirty="0" err="1">
                <a:latin typeface="Times New Roman"/>
                <a:ea typeface="Arial"/>
                <a:cs typeface="Times New Roman"/>
              </a:rPr>
              <a:t>vai</a:t>
            </a:r>
            <a:r>
              <a:rPr lang="en-US" sz="2800" b="1" i="1" dirty="0">
                <a:latin typeface="Times New Roman"/>
                <a:ea typeface="Arial"/>
                <a:cs typeface="Times New Roman"/>
              </a:rPr>
              <a:t> </a:t>
            </a:r>
            <a:r>
              <a:rPr lang="en-US" sz="2800" b="1" i="1" dirty="0" err="1">
                <a:latin typeface="Times New Roman"/>
                <a:ea typeface="Arial"/>
                <a:cs typeface="Times New Roman"/>
              </a:rPr>
              <a:t>trò</a:t>
            </a:r>
            <a:r>
              <a:rPr lang="en-US" sz="2800" b="1" i="1" dirty="0">
                <a:latin typeface="Times New Roman"/>
                <a:ea typeface="Arial"/>
                <a:cs typeface="Times New Roman"/>
              </a:rPr>
              <a:t> </a:t>
            </a:r>
            <a:r>
              <a:rPr lang="en-US" sz="2800" b="1" i="1" dirty="0" err="1">
                <a:latin typeface="Times New Roman"/>
                <a:ea typeface="Arial"/>
                <a:cs typeface="Times New Roman"/>
              </a:rPr>
              <a:t>của</a:t>
            </a:r>
            <a:r>
              <a:rPr lang="en-US" sz="2800" b="1" i="1" dirty="0">
                <a:latin typeface="Times New Roman"/>
                <a:ea typeface="Arial"/>
                <a:cs typeface="Times New Roman"/>
              </a:rPr>
              <a:t> </a:t>
            </a:r>
            <a:r>
              <a:rPr lang="en-US" sz="2800" b="1" i="1" dirty="0" err="1">
                <a:latin typeface="Times New Roman"/>
                <a:ea typeface="Arial"/>
                <a:cs typeface="Times New Roman"/>
              </a:rPr>
              <a:t>triết</a:t>
            </a:r>
            <a:r>
              <a:rPr lang="en-US" sz="2800" b="1" i="1" dirty="0">
                <a:latin typeface="Times New Roman"/>
                <a:ea typeface="Arial"/>
                <a:cs typeface="Times New Roman"/>
              </a:rPr>
              <a:t> </a:t>
            </a:r>
            <a:r>
              <a:rPr lang="en-US" sz="2800" b="1" i="1" dirty="0" err="1">
                <a:latin typeface="Times New Roman"/>
                <a:ea typeface="Arial"/>
                <a:cs typeface="Times New Roman"/>
              </a:rPr>
              <a:t>học</a:t>
            </a:r>
            <a:endParaRPr lang="vi-VN" sz="2800" dirty="0">
              <a:latin typeface="Times New Roman"/>
              <a:ea typeface="Arial"/>
              <a:cs typeface="Times New Roman"/>
            </a:endParaRPr>
          </a:p>
          <a:p>
            <a:pPr algn="just">
              <a:lnSpc>
                <a:spcPct val="150000"/>
              </a:lnSpc>
              <a:spcAft>
                <a:spcPts val="1000"/>
              </a:spcAft>
            </a:pPr>
            <a:endParaRPr lang="vi-VN" sz="2800" dirty="0">
              <a:latin typeface="Times New Roman"/>
              <a:ea typeface="Arial"/>
              <a:cs typeface="Times New Roman"/>
            </a:endParaRPr>
          </a:p>
          <a:p>
            <a:endParaRPr lang="vi-VN" dirty="0"/>
          </a:p>
        </p:txBody>
      </p:sp>
    </p:spTree>
    <p:extLst>
      <p:ext uri="{BB962C8B-B14F-4D97-AF65-F5344CB8AC3E}">
        <p14:creationId xmlns:p14="http://schemas.microsoft.com/office/powerpoint/2010/main" val="376904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609600"/>
            <a:ext cx="8229600" cy="685800"/>
          </a:xfrm>
        </p:spPr>
        <p:txBody>
          <a:bodyPr>
            <a:normAutofit/>
          </a:bodyPr>
          <a:lstStyle/>
          <a:p>
            <a:pPr marL="514350" indent="-514350">
              <a:defRPr/>
            </a:pPr>
            <a:r>
              <a:rPr lang="en-US" sz="3300" b="1" dirty="0">
                <a:solidFill>
                  <a:srgbClr val="FF0000"/>
                </a:solidFill>
                <a:latin typeface="Times New Roman" pitchFamily="18" charset="0"/>
                <a:cs typeface="Times New Roman" pitchFamily="18" charset="0"/>
              </a:rPr>
              <a:t>III. </a:t>
            </a:r>
            <a:r>
              <a:rPr lang="vi-VN" sz="3300" b="1" dirty="0">
                <a:solidFill>
                  <a:srgbClr val="FF0000"/>
                </a:solidFill>
                <a:latin typeface="Times New Roman" pitchFamily="18" charset="0"/>
                <a:cs typeface="Times New Roman" pitchFamily="18" charset="0"/>
              </a:rPr>
              <a:t>Vai trò của triết học trong đời sống xã hội</a:t>
            </a:r>
            <a:endParaRPr lang="en-US" sz="3300" b="1" dirty="0">
              <a:solidFill>
                <a:srgbClr val="FF0000"/>
              </a:solidFill>
              <a:latin typeface="Times New Roman" pitchFamily="18" charset="0"/>
              <a:cs typeface="Times New Roman" pitchFamily="18" charset="0"/>
            </a:endParaRPr>
          </a:p>
        </p:txBody>
      </p:sp>
      <p:sp>
        <p:nvSpPr>
          <p:cNvPr id="2" name="Content Placeholder 1"/>
          <p:cNvSpPr>
            <a:spLocks noGrp="1"/>
          </p:cNvSpPr>
          <p:nvPr>
            <p:ph sz="half" idx="1"/>
          </p:nvPr>
        </p:nvSpPr>
        <p:spPr>
          <a:xfrm>
            <a:off x="990600" y="1920085"/>
            <a:ext cx="10058400" cy="4434840"/>
          </a:xfrm>
        </p:spPr>
        <p:txBody>
          <a:bodyPr/>
          <a:lstStyle/>
          <a:p>
            <a:pPr marL="0" indent="0">
              <a:buNone/>
            </a:pPr>
            <a:r>
              <a:rPr lang="vi-VN" dirty="0"/>
              <a:t>     </a:t>
            </a:r>
            <a:r>
              <a:rPr lang="vi-VN" b="1" dirty="0"/>
              <a:t>Vai trò thế giới quan              		Vai trò phương pháp luận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1" y="2895601"/>
            <a:ext cx="3468687"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51300"/>
            <a:ext cx="3468687"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40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5"/>
                                        </p:tgtEl>
                                        <p:attrNameLst>
                                          <p:attrName>style.visibility</p:attrName>
                                        </p:attrNameLst>
                                      </p:cBhvr>
                                      <p:to>
                                        <p:strVal val="visible"/>
                                      </p:to>
                                    </p:set>
                                    <p:animEffect transition="in" filter="fade">
                                      <p:cBhvr>
                                        <p:cTn id="21" dur="1000"/>
                                        <p:tgtEl>
                                          <p:spTgt spid="3075"/>
                                        </p:tgtEl>
                                      </p:cBhvr>
                                    </p:animEffect>
                                    <p:anim calcmode="lin" valueType="num">
                                      <p:cBhvr>
                                        <p:cTn id="22" dur="1000" fill="hold"/>
                                        <p:tgtEl>
                                          <p:spTgt spid="3075"/>
                                        </p:tgtEl>
                                        <p:attrNameLst>
                                          <p:attrName>ppt_x</p:attrName>
                                        </p:attrNameLst>
                                      </p:cBhvr>
                                      <p:tavLst>
                                        <p:tav tm="0">
                                          <p:val>
                                            <p:strVal val="#ppt_x"/>
                                          </p:val>
                                        </p:tav>
                                        <p:tav tm="100000">
                                          <p:val>
                                            <p:strVal val="#ppt_x"/>
                                          </p:val>
                                        </p:tav>
                                      </p:tavLst>
                                    </p:anim>
                                    <p:anim calcmode="lin" valueType="num">
                                      <p:cBhvr>
                                        <p:cTn id="23"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fade">
                                      <p:cBhvr>
                                        <p:cTn id="28" dur="1000"/>
                                        <p:tgtEl>
                                          <p:spTgt spid="3074"/>
                                        </p:tgtEl>
                                      </p:cBhvr>
                                    </p:animEffect>
                                    <p:anim calcmode="lin" valueType="num">
                                      <p:cBhvr>
                                        <p:cTn id="29" dur="1000" fill="hold"/>
                                        <p:tgtEl>
                                          <p:spTgt spid="3074"/>
                                        </p:tgtEl>
                                        <p:attrNameLst>
                                          <p:attrName>ppt_x</p:attrName>
                                        </p:attrNameLst>
                                      </p:cBhvr>
                                      <p:tavLst>
                                        <p:tav tm="0">
                                          <p:val>
                                            <p:strVal val="#ppt_x"/>
                                          </p:val>
                                        </p:tav>
                                        <p:tav tm="100000">
                                          <p:val>
                                            <p:strVal val="#ppt_x"/>
                                          </p:val>
                                        </p:tav>
                                      </p:tavLst>
                                    </p:anim>
                                    <p:anim calcmode="lin" valueType="num">
                                      <p:cBhvr>
                                        <p:cTn id="30"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4400" b="1" dirty="0">
                <a:solidFill>
                  <a:srgbClr val="FF0000"/>
                </a:solidFill>
                <a:latin typeface="+mn-lt"/>
              </a:rPr>
              <a:t>Vai trò thế giới quan</a:t>
            </a:r>
          </a:p>
        </p:txBody>
      </p:sp>
      <p:sp>
        <p:nvSpPr>
          <p:cNvPr id="3" name="Content Placeholder 2"/>
          <p:cNvSpPr>
            <a:spLocks noGrp="1"/>
          </p:cNvSpPr>
          <p:nvPr>
            <p:ph idx="1"/>
          </p:nvPr>
        </p:nvSpPr>
        <p:spPr/>
        <p:txBody>
          <a:bodyPr>
            <a:normAutofit/>
          </a:bodyPr>
          <a:lstStyle/>
          <a:p>
            <a:pPr marL="640080" indent="0">
              <a:lnSpc>
                <a:spcPct val="150000"/>
              </a:lnSpc>
              <a:spcAft>
                <a:spcPts val="1000"/>
              </a:spcAft>
              <a:buNone/>
            </a:pPr>
            <a:r>
              <a:rPr lang="en-US" sz="3200" b="1" i="1" dirty="0" err="1">
                <a:latin typeface="Times New Roman"/>
                <a:ea typeface="Arial"/>
                <a:cs typeface="Times New Roman"/>
              </a:rPr>
              <a:t>Thế</a:t>
            </a:r>
            <a:r>
              <a:rPr lang="en-US" sz="3200" b="1" i="1" dirty="0">
                <a:latin typeface="Times New Roman"/>
                <a:ea typeface="Arial"/>
                <a:cs typeface="Times New Roman"/>
              </a:rPr>
              <a:t> </a:t>
            </a:r>
            <a:r>
              <a:rPr lang="en-US" sz="3200" b="1" i="1" dirty="0" err="1">
                <a:latin typeface="Times New Roman"/>
                <a:ea typeface="Arial"/>
                <a:cs typeface="Times New Roman"/>
              </a:rPr>
              <a:t>giới</a:t>
            </a:r>
            <a:r>
              <a:rPr lang="en-US" sz="3200" b="1" i="1" dirty="0">
                <a:latin typeface="Times New Roman"/>
                <a:ea typeface="Arial"/>
                <a:cs typeface="Times New Roman"/>
              </a:rPr>
              <a:t> </a:t>
            </a:r>
            <a:r>
              <a:rPr lang="en-US" sz="3200" b="1" i="1" dirty="0" err="1">
                <a:latin typeface="Times New Roman"/>
                <a:ea typeface="Arial"/>
                <a:cs typeface="Times New Roman"/>
              </a:rPr>
              <a:t>quan</a:t>
            </a:r>
            <a:r>
              <a:rPr lang="en-US" sz="3200" b="1" i="1" dirty="0">
                <a:latin typeface="Times New Roman"/>
                <a:ea typeface="Arial"/>
                <a:cs typeface="Times New Roman"/>
              </a:rPr>
              <a:t> </a:t>
            </a:r>
            <a:r>
              <a:rPr lang="en-US" sz="3200" b="1" i="1" dirty="0" err="1">
                <a:latin typeface="Times New Roman"/>
                <a:ea typeface="Arial"/>
                <a:cs typeface="Times New Roman"/>
              </a:rPr>
              <a:t>là</a:t>
            </a:r>
            <a:r>
              <a:rPr lang="en-US" sz="3200" b="1" i="1" dirty="0">
                <a:latin typeface="Times New Roman"/>
                <a:ea typeface="Arial"/>
                <a:cs typeface="Times New Roman"/>
              </a:rPr>
              <a:t> </a:t>
            </a:r>
            <a:r>
              <a:rPr lang="en-US" sz="3200" b="1" i="1" dirty="0" err="1">
                <a:latin typeface="Times New Roman"/>
                <a:ea typeface="Arial"/>
                <a:cs typeface="Times New Roman"/>
              </a:rPr>
              <a:t>gì</a:t>
            </a:r>
            <a:r>
              <a:rPr lang="en-US" sz="3200" b="1" i="1" dirty="0">
                <a:latin typeface="Times New Roman"/>
                <a:ea typeface="Arial"/>
                <a:cs typeface="Times New Roman"/>
              </a:rPr>
              <a:t>?</a:t>
            </a:r>
          </a:p>
          <a:p>
            <a:pPr marL="640080" indent="0" algn="just">
              <a:lnSpc>
                <a:spcPct val="150000"/>
              </a:lnSpc>
              <a:spcAft>
                <a:spcPts val="1000"/>
              </a:spcAft>
              <a:buNone/>
            </a:pPr>
            <a:r>
              <a:rPr lang="en-US" sz="3200" dirty="0" err="1">
                <a:solidFill>
                  <a:srgbClr val="002060"/>
                </a:solidFill>
                <a:latin typeface="Times New Roman"/>
                <a:ea typeface="Arial"/>
                <a:cs typeface="Times New Roman"/>
              </a:rPr>
              <a:t>Là</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toàn</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bộ</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những</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quan</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niệm</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quan</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điểm</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của</a:t>
            </a:r>
            <a:r>
              <a:rPr lang="en-US" sz="3200" dirty="0">
                <a:solidFill>
                  <a:srgbClr val="002060"/>
                </a:solidFill>
                <a:latin typeface="Times New Roman"/>
                <a:ea typeface="Arial"/>
                <a:cs typeface="Times New Roman"/>
              </a:rPr>
              <a:t> con </a:t>
            </a:r>
            <a:r>
              <a:rPr lang="en-US" sz="3200" dirty="0" err="1">
                <a:solidFill>
                  <a:srgbClr val="002060"/>
                </a:solidFill>
                <a:latin typeface="Times New Roman"/>
                <a:ea typeface="Arial"/>
                <a:cs typeface="Times New Roman"/>
              </a:rPr>
              <a:t>người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về</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thế</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giới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về</a:t>
            </a:r>
            <a:r>
              <a:rPr lang="en-US" sz="3200" dirty="0">
                <a:solidFill>
                  <a:srgbClr val="002060"/>
                </a:solidFill>
                <a:latin typeface="Times New Roman"/>
                <a:ea typeface="Arial"/>
                <a:cs typeface="Times New Roman"/>
              </a:rPr>
              <a:t> con </a:t>
            </a:r>
            <a:r>
              <a:rPr lang="en-US" sz="3200" dirty="0" err="1">
                <a:solidFill>
                  <a:srgbClr val="002060"/>
                </a:solidFill>
                <a:latin typeface="Times New Roman"/>
                <a:ea typeface="Arial"/>
                <a:cs typeface="Times New Roman"/>
              </a:rPr>
              <a:t>người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và</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vị</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trí</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vai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trò</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của</a:t>
            </a:r>
            <a:r>
              <a:rPr lang="en-US" sz="3200" dirty="0">
                <a:solidFill>
                  <a:srgbClr val="002060"/>
                </a:solidFill>
                <a:latin typeface="Times New Roman"/>
                <a:ea typeface="Arial"/>
                <a:cs typeface="Times New Roman"/>
              </a:rPr>
              <a:t> con </a:t>
            </a:r>
            <a:r>
              <a:rPr lang="en-US" sz="3200" dirty="0" err="1">
                <a:solidFill>
                  <a:srgbClr val="002060"/>
                </a:solidFill>
                <a:latin typeface="Times New Roman"/>
                <a:ea typeface="Arial"/>
                <a:cs typeface="Times New Roman"/>
              </a:rPr>
              <a:t>người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trong</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thế</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giới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đó</a:t>
            </a:r>
            <a:r>
              <a:rPr lang="en-US" sz="3200" dirty="0">
                <a:solidFill>
                  <a:srgbClr val="002060"/>
                </a:solidFill>
                <a:latin typeface="Times New Roman"/>
                <a:ea typeface="Arial"/>
                <a:cs typeface="Times New Roman"/>
              </a:rPr>
              <a:t>. </a:t>
            </a:r>
            <a:endParaRPr lang="vi-VN" sz="3200" dirty="0">
              <a:solidFill>
                <a:srgbClr val="002060"/>
              </a:solidFill>
              <a:latin typeface="Times New Roman"/>
              <a:ea typeface="Arial"/>
              <a:cs typeface="Times New Roman"/>
            </a:endParaRPr>
          </a:p>
          <a:p>
            <a:pPr marL="0" indent="0">
              <a:buNone/>
            </a:pPr>
            <a:endParaRPr lang="vi-VN" dirty="0"/>
          </a:p>
        </p:txBody>
      </p:sp>
    </p:spTree>
    <p:extLst>
      <p:ext uri="{BB962C8B-B14F-4D97-AF65-F5344CB8AC3E}">
        <p14:creationId xmlns:p14="http://schemas.microsoft.com/office/powerpoint/2010/main" val="15253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1143000"/>
          </a:xfrm>
        </p:spPr>
        <p:txBody>
          <a:bodyPr>
            <a:normAutofit/>
          </a:bodyPr>
          <a:lstStyle/>
          <a:p>
            <a:pPr algn="ctr"/>
            <a:r>
              <a:rPr lang="vi-VN" sz="4400" dirty="0">
                <a:solidFill>
                  <a:srgbClr val="FF0000"/>
                </a:solidFill>
                <a:latin typeface="+mn-lt"/>
              </a:rPr>
              <a:t>Vai trò thế giới quan</a:t>
            </a:r>
          </a:p>
        </p:txBody>
      </p:sp>
      <p:sp>
        <p:nvSpPr>
          <p:cNvPr id="3" name="Content Placeholder 2"/>
          <p:cNvSpPr>
            <a:spLocks noGrp="1"/>
          </p:cNvSpPr>
          <p:nvPr>
            <p:ph idx="1"/>
          </p:nvPr>
        </p:nvSpPr>
        <p:spPr/>
        <p:txBody>
          <a:bodyPr>
            <a:normAutofit/>
          </a:bodyPr>
          <a:lstStyle/>
          <a:p>
            <a:pPr algn="just">
              <a:lnSpc>
                <a:spcPct val="150000"/>
              </a:lnSpc>
              <a:spcAft>
                <a:spcPts val="1000"/>
              </a:spcAft>
            </a:pPr>
            <a:r>
              <a:rPr lang="en-US" sz="2800" b="1" i="1" dirty="0">
                <a:latin typeface="Times New Roman"/>
                <a:ea typeface="Arial"/>
                <a:cs typeface="Times New Roman"/>
              </a:rPr>
              <a:t>Con </a:t>
            </a:r>
            <a:r>
              <a:rPr lang="en-US" sz="2800" b="1" i="1" dirty="0" err="1">
                <a:latin typeface="Times New Roman"/>
                <a:ea typeface="Arial"/>
                <a:cs typeface="Times New Roman"/>
              </a:rPr>
              <a:t>người</a:t>
            </a:r>
            <a:r>
              <a:rPr lang="en-US" sz="2800" b="1" i="1" dirty="0">
                <a:latin typeface="Times New Roman"/>
                <a:ea typeface="Arial"/>
                <a:cs typeface="Times New Roman"/>
              </a:rPr>
              <a:t> </a:t>
            </a:r>
            <a:r>
              <a:rPr lang="en-US" sz="2800" b="1" i="1" dirty="0" err="1">
                <a:latin typeface="Times New Roman"/>
                <a:ea typeface="Arial"/>
                <a:cs typeface="Times New Roman"/>
              </a:rPr>
              <a:t>hoạt</a:t>
            </a:r>
            <a:r>
              <a:rPr lang="en-US" sz="2800" b="1" i="1" dirty="0">
                <a:latin typeface="Times New Roman"/>
                <a:ea typeface="Arial"/>
                <a:cs typeface="Times New Roman"/>
              </a:rPr>
              <a:t> </a:t>
            </a:r>
            <a:r>
              <a:rPr lang="en-US" sz="2800" b="1" i="1" dirty="0" err="1">
                <a:latin typeface="Times New Roman"/>
                <a:ea typeface="Arial"/>
                <a:cs typeface="Times New Roman"/>
              </a:rPr>
              <a:t>động</a:t>
            </a:r>
            <a:r>
              <a:rPr lang="en-US" sz="2800" b="1" i="1" dirty="0">
                <a:latin typeface="Times New Roman"/>
                <a:ea typeface="Arial"/>
                <a:cs typeface="Times New Roman"/>
              </a:rPr>
              <a:t> </a:t>
            </a:r>
            <a:r>
              <a:rPr lang="en-US" sz="2800" b="1" i="1" dirty="0" err="1">
                <a:latin typeface="Times New Roman"/>
                <a:ea typeface="Arial"/>
                <a:cs typeface="Times New Roman"/>
              </a:rPr>
              <a:t>bao</a:t>
            </a:r>
            <a:r>
              <a:rPr lang="en-US" sz="2800" b="1" i="1" dirty="0">
                <a:latin typeface="Times New Roman"/>
                <a:ea typeface="Arial"/>
                <a:cs typeface="Times New Roman"/>
              </a:rPr>
              <a:t> </a:t>
            </a:r>
            <a:r>
              <a:rPr lang="en-US" sz="2800" b="1" i="1" dirty="0" err="1">
                <a:latin typeface="Times New Roman"/>
                <a:ea typeface="Arial"/>
                <a:cs typeface="Times New Roman"/>
              </a:rPr>
              <a:t>giờ</a:t>
            </a:r>
            <a:r>
              <a:rPr lang="en-US" sz="2800" b="1" i="1" dirty="0">
                <a:latin typeface="Times New Roman"/>
                <a:ea typeface="Arial"/>
                <a:cs typeface="Times New Roman"/>
              </a:rPr>
              <a:t> </a:t>
            </a:r>
            <a:r>
              <a:rPr lang="en-US" sz="2800" b="1" i="1" dirty="0" err="1">
                <a:latin typeface="Times New Roman"/>
                <a:ea typeface="Arial"/>
                <a:cs typeface="Times New Roman"/>
              </a:rPr>
              <a:t>cũng</a:t>
            </a:r>
            <a:r>
              <a:rPr lang="en-US" sz="2800" b="1" i="1" dirty="0">
                <a:latin typeface="Times New Roman"/>
                <a:ea typeface="Arial"/>
                <a:cs typeface="Times New Roman"/>
              </a:rPr>
              <a:t> </a:t>
            </a:r>
            <a:r>
              <a:rPr lang="en-US" sz="2800" b="1" i="1" dirty="0" err="1">
                <a:latin typeface="Times New Roman"/>
                <a:ea typeface="Arial"/>
                <a:cs typeface="Times New Roman"/>
              </a:rPr>
              <a:t>dựa</a:t>
            </a:r>
            <a:r>
              <a:rPr lang="en-US" sz="2800" b="1" i="1" dirty="0">
                <a:latin typeface="Times New Roman"/>
                <a:ea typeface="Arial"/>
                <a:cs typeface="Times New Roman"/>
              </a:rPr>
              <a:t> </a:t>
            </a:r>
            <a:r>
              <a:rPr lang="en-US" sz="2800" b="1" i="1" dirty="0" err="1">
                <a:latin typeface="Times New Roman"/>
                <a:ea typeface="Arial"/>
                <a:cs typeface="Times New Roman"/>
              </a:rPr>
              <a:t>vào</a:t>
            </a:r>
            <a:r>
              <a:rPr lang="en-US" sz="2800" b="1" i="1" dirty="0">
                <a:latin typeface="Times New Roman"/>
                <a:ea typeface="Arial"/>
                <a:cs typeface="Times New Roman"/>
              </a:rPr>
              <a:t> </a:t>
            </a:r>
            <a:r>
              <a:rPr lang="en-US" sz="2800" b="1" i="1" dirty="0" err="1">
                <a:latin typeface="Times New Roman"/>
                <a:ea typeface="Arial"/>
                <a:cs typeface="Times New Roman"/>
              </a:rPr>
              <a:t>một</a:t>
            </a:r>
            <a:r>
              <a:rPr lang="en-US" sz="2800" b="1" i="1" dirty="0">
                <a:latin typeface="Times New Roman"/>
                <a:ea typeface="Arial"/>
                <a:cs typeface="Times New Roman"/>
              </a:rPr>
              <a:t> </a:t>
            </a:r>
            <a:r>
              <a:rPr lang="en-US" sz="2800" b="1" i="1" dirty="0" err="1">
                <a:latin typeface="Times New Roman"/>
                <a:ea typeface="Arial"/>
                <a:cs typeface="Times New Roman"/>
              </a:rPr>
              <a:t>thế</a:t>
            </a:r>
            <a:r>
              <a:rPr lang="en-US" sz="2800" b="1" i="1" dirty="0">
                <a:latin typeface="Times New Roman"/>
                <a:ea typeface="Arial"/>
                <a:cs typeface="Times New Roman"/>
              </a:rPr>
              <a:t> </a:t>
            </a:r>
            <a:r>
              <a:rPr lang="en-US" sz="2800" b="1" i="1" dirty="0" err="1">
                <a:latin typeface="Times New Roman"/>
                <a:ea typeface="Arial"/>
                <a:cs typeface="Times New Roman"/>
              </a:rPr>
              <a:t>giới</a:t>
            </a:r>
            <a:r>
              <a:rPr lang="en-US" sz="2800" b="1" i="1" dirty="0">
                <a:latin typeface="Times New Roman"/>
                <a:ea typeface="Arial"/>
                <a:cs typeface="Times New Roman"/>
              </a:rPr>
              <a:t> </a:t>
            </a:r>
            <a:r>
              <a:rPr lang="en-US" sz="2800" b="1" i="1" dirty="0" err="1">
                <a:latin typeface="Times New Roman"/>
                <a:ea typeface="Arial"/>
                <a:cs typeface="Times New Roman"/>
              </a:rPr>
              <a:t>quan</a:t>
            </a:r>
            <a:r>
              <a:rPr lang="en-US" sz="2800" b="1" i="1" dirty="0">
                <a:latin typeface="Times New Roman"/>
                <a:ea typeface="Arial"/>
                <a:cs typeface="Times New Roman"/>
              </a:rPr>
              <a:t> </a:t>
            </a:r>
            <a:r>
              <a:rPr lang="en-US" sz="2800" b="1" i="1" dirty="0" err="1">
                <a:latin typeface="Times New Roman"/>
                <a:ea typeface="Arial"/>
                <a:cs typeface="Times New Roman"/>
              </a:rPr>
              <a:t>nhất</a:t>
            </a:r>
            <a:r>
              <a:rPr lang="en-US" sz="2800" b="1" i="1" dirty="0">
                <a:latin typeface="Times New Roman"/>
                <a:ea typeface="Arial"/>
                <a:cs typeface="Times New Roman"/>
              </a:rPr>
              <a:t> </a:t>
            </a:r>
            <a:r>
              <a:rPr lang="en-US" sz="2800" b="1" i="1" dirty="0" err="1">
                <a:latin typeface="Times New Roman"/>
                <a:ea typeface="Arial"/>
                <a:cs typeface="Times New Roman"/>
              </a:rPr>
              <a:t>định</a:t>
            </a:r>
            <a:r>
              <a:rPr lang="en-US" sz="2800" b="1" i="1" dirty="0">
                <a:latin typeface="Times New Roman"/>
                <a:ea typeface="Arial"/>
                <a:cs typeface="Times New Roman"/>
              </a:rPr>
              <a:t>.</a:t>
            </a:r>
          </a:p>
          <a:p>
            <a:pPr indent="0" algn="just">
              <a:lnSpc>
                <a:spcPct val="150000"/>
              </a:lnSpc>
              <a:spcAft>
                <a:spcPts val="1000"/>
              </a:spcAft>
              <a:buNone/>
            </a:pPr>
            <a:r>
              <a:rPr lang="vi-VN" sz="3200" dirty="0">
                <a:solidFill>
                  <a:srgbClr val="002060"/>
                </a:solidFill>
                <a:latin typeface="Times New Roman"/>
                <a:ea typeface="Arial"/>
                <a:cs typeface="Times New Roman"/>
              </a:rPr>
              <a:t>Triết học trang bị cho con người hệ thống những quan điểm về thế giới; hệ thống này định hướng cho toàn bộ cuộc cuộc sống của con người</a:t>
            </a:r>
          </a:p>
          <a:p>
            <a:pPr algn="just">
              <a:lnSpc>
                <a:spcPct val="150000"/>
              </a:lnSpc>
              <a:spcAft>
                <a:spcPts val="1000"/>
              </a:spcAft>
            </a:pPr>
            <a:endParaRPr lang="vi-VN" sz="2800" dirty="0">
              <a:latin typeface="Times New Roman"/>
              <a:ea typeface="Arial"/>
              <a:cs typeface="Times New Roman"/>
            </a:endParaRPr>
          </a:p>
          <a:p>
            <a:endParaRPr lang="vi-VN" dirty="0"/>
          </a:p>
        </p:txBody>
      </p:sp>
    </p:spTree>
    <p:extLst>
      <p:ext uri="{BB962C8B-B14F-4D97-AF65-F5344CB8AC3E}">
        <p14:creationId xmlns:p14="http://schemas.microsoft.com/office/powerpoint/2010/main" val="169688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57200"/>
            <a:ext cx="8229600" cy="1143000"/>
          </a:xfrm>
        </p:spPr>
        <p:txBody>
          <a:bodyPr>
            <a:normAutofit/>
          </a:bodyPr>
          <a:lstStyle/>
          <a:p>
            <a:pPr algn="ctr"/>
            <a:r>
              <a:rPr lang="en-US" sz="4000" dirty="0" err="1">
                <a:solidFill>
                  <a:srgbClr val="FF0000"/>
                </a:solidFill>
                <a:latin typeface="Times New Roman" pitchFamily="18" charset="0"/>
                <a:cs typeface="Times New Roman" pitchFamily="18" charset="0"/>
              </a:rPr>
              <a:t>Vai</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trò</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phương</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pháp</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luận</a:t>
            </a:r>
            <a:r>
              <a:rPr lang="en-US" sz="4000" dirty="0">
                <a:solidFill>
                  <a:srgbClr val="FF0000"/>
                </a:solidFill>
                <a:latin typeface="Times New Roman" pitchFamily="18" charset="0"/>
                <a:cs typeface="Times New Roman" pitchFamily="18" charset="0"/>
              </a:rPr>
              <a:t> </a:t>
            </a:r>
            <a:endParaRPr lang="vi-VN"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indent="457200" algn="just">
              <a:lnSpc>
                <a:spcPct val="150000"/>
              </a:lnSpc>
              <a:spcAft>
                <a:spcPts val="1000"/>
              </a:spcAft>
            </a:pPr>
            <a:r>
              <a:rPr lang="en-US" sz="2800" b="1" dirty="0" err="1">
                <a:latin typeface="Times New Roman"/>
                <a:ea typeface="Arial"/>
                <a:cs typeface="Times New Roman"/>
              </a:rPr>
              <a:t>Phương</a:t>
            </a:r>
            <a:r>
              <a:rPr lang="en-US" sz="2800" b="1" dirty="0">
                <a:latin typeface="Times New Roman"/>
                <a:ea typeface="Arial"/>
                <a:cs typeface="Times New Roman"/>
              </a:rPr>
              <a:t> </a:t>
            </a:r>
            <a:r>
              <a:rPr lang="en-US" sz="2800" b="1" dirty="0" err="1">
                <a:latin typeface="Times New Roman"/>
                <a:ea typeface="Arial"/>
                <a:cs typeface="Times New Roman"/>
              </a:rPr>
              <a:t>pháp</a:t>
            </a:r>
            <a:r>
              <a:rPr lang="en-US" sz="2800" b="1" dirty="0">
                <a:latin typeface="Times New Roman"/>
                <a:ea typeface="Arial"/>
                <a:cs typeface="Times New Roman"/>
              </a:rPr>
              <a:t> </a:t>
            </a:r>
            <a:r>
              <a:rPr lang="en-US" sz="2800" b="1" dirty="0" err="1">
                <a:latin typeface="Times New Roman"/>
                <a:ea typeface="Arial"/>
                <a:cs typeface="Times New Roman"/>
              </a:rPr>
              <a:t>là</a:t>
            </a:r>
            <a:r>
              <a:rPr lang="en-US" sz="2800" b="1" dirty="0">
                <a:latin typeface="Times New Roman"/>
                <a:ea typeface="Arial"/>
                <a:cs typeface="Times New Roman"/>
              </a:rPr>
              <a:t> </a:t>
            </a:r>
            <a:r>
              <a:rPr lang="en-US" sz="2800" b="1" dirty="0" err="1">
                <a:latin typeface="Times New Roman"/>
                <a:ea typeface="Arial"/>
                <a:cs typeface="Times New Roman"/>
              </a:rPr>
              <a:t>gì</a:t>
            </a:r>
            <a:r>
              <a:rPr lang="en-US" sz="2800" b="1" dirty="0">
                <a:latin typeface="Times New Roman"/>
                <a:ea typeface="Arial"/>
                <a:cs typeface="Times New Roman"/>
              </a:rPr>
              <a:t> </a:t>
            </a:r>
            <a:r>
              <a:rPr lang="en-US" sz="2800" b="1" dirty="0" err="1">
                <a:latin typeface="Times New Roman"/>
                <a:ea typeface="Arial"/>
                <a:cs typeface="Times New Roman"/>
              </a:rPr>
              <a:t>l</a:t>
            </a:r>
            <a:r>
              <a:rPr lang="en-US" sz="2800" dirty="0" err="1">
                <a:latin typeface="Times New Roman"/>
                <a:ea typeface="Arial"/>
                <a:cs typeface="Times New Roman"/>
              </a:rPr>
              <a:t>à</a:t>
            </a:r>
            <a:r>
              <a:rPr lang="en-US" sz="2800" dirty="0">
                <a:latin typeface="Times New Roman"/>
                <a:ea typeface="Arial"/>
                <a:cs typeface="Times New Roman"/>
              </a:rPr>
              <a:t> </a:t>
            </a:r>
            <a:r>
              <a:rPr lang="en-US" sz="2800" dirty="0" err="1">
                <a:latin typeface="Times New Roman"/>
                <a:ea typeface="Arial"/>
                <a:cs typeface="Times New Roman"/>
              </a:rPr>
              <a:t>cách</a:t>
            </a:r>
            <a:r>
              <a:rPr lang="en-US" sz="2800" dirty="0">
                <a:latin typeface="Times New Roman"/>
                <a:ea typeface="Arial"/>
                <a:cs typeface="Times New Roman"/>
              </a:rPr>
              <a:t> </a:t>
            </a:r>
            <a:r>
              <a:rPr lang="en-US" sz="2800" dirty="0" err="1">
                <a:latin typeface="Times New Roman"/>
                <a:ea typeface="Arial"/>
                <a:cs typeface="Times New Roman"/>
              </a:rPr>
              <a:t>thức</a:t>
            </a:r>
            <a:r>
              <a:rPr lang="en-US" sz="2800" dirty="0">
                <a:latin typeface="Times New Roman"/>
                <a:ea typeface="Arial"/>
                <a:cs typeface="Times New Roman"/>
              </a:rPr>
              <a:t>, </a:t>
            </a:r>
            <a:r>
              <a:rPr lang="en-US" sz="2800" dirty="0" err="1">
                <a:latin typeface="Times New Roman"/>
                <a:ea typeface="Arial"/>
                <a:cs typeface="Times New Roman"/>
              </a:rPr>
              <a:t>cách</a:t>
            </a:r>
            <a:r>
              <a:rPr lang="en-US" sz="2800" dirty="0">
                <a:latin typeface="Times New Roman"/>
                <a:ea typeface="Arial"/>
                <a:cs typeface="Times New Roman"/>
              </a:rPr>
              <a:t> </a:t>
            </a:r>
            <a:r>
              <a:rPr lang="en-US" sz="2800" dirty="0" err="1">
                <a:latin typeface="Times New Roman"/>
                <a:ea typeface="Arial"/>
                <a:cs typeface="Times New Roman"/>
              </a:rPr>
              <a:t>thức</a:t>
            </a:r>
            <a:r>
              <a:rPr lang="en-US" sz="2800" dirty="0">
                <a:latin typeface="Times New Roman"/>
                <a:ea typeface="Arial"/>
                <a:cs typeface="Times New Roman"/>
              </a:rPr>
              <a:t> </a:t>
            </a:r>
            <a:r>
              <a:rPr lang="en-US" sz="2800" dirty="0" err="1">
                <a:latin typeface="Times New Roman"/>
                <a:ea typeface="Arial"/>
                <a:cs typeface="Times New Roman"/>
              </a:rPr>
              <a:t>hoạt</a:t>
            </a:r>
            <a:r>
              <a:rPr lang="en-US" sz="2800" dirty="0">
                <a:latin typeface="Times New Roman"/>
                <a:ea typeface="Arial"/>
                <a:cs typeface="Times New Roman"/>
              </a:rPr>
              <a:t> </a:t>
            </a:r>
            <a:r>
              <a:rPr lang="en-US" sz="2800" dirty="0" err="1">
                <a:latin typeface="Times New Roman"/>
                <a:ea typeface="Arial"/>
                <a:cs typeface="Times New Roman"/>
              </a:rPr>
              <a:t>động</a:t>
            </a:r>
            <a:r>
              <a:rPr lang="en-US" sz="2800" dirty="0">
                <a:latin typeface="Times New Roman"/>
                <a:ea typeface="Arial"/>
                <a:cs typeface="Times New Roman"/>
              </a:rPr>
              <a:t> </a:t>
            </a:r>
            <a:r>
              <a:rPr lang="en-US" sz="2800" dirty="0" err="1">
                <a:latin typeface="Times New Roman"/>
                <a:ea typeface="Arial"/>
                <a:cs typeface="Times New Roman"/>
              </a:rPr>
              <a:t>thực</a:t>
            </a:r>
            <a:r>
              <a:rPr lang="en-US" sz="2800" dirty="0">
                <a:latin typeface="Times New Roman"/>
                <a:ea typeface="Arial"/>
                <a:cs typeface="Times New Roman"/>
              </a:rPr>
              <a:t> </a:t>
            </a:r>
            <a:r>
              <a:rPr lang="en-US" sz="2800" dirty="0" err="1">
                <a:latin typeface="Times New Roman"/>
                <a:ea typeface="Arial"/>
                <a:cs typeface="Times New Roman"/>
              </a:rPr>
              <a:t>tiễn</a:t>
            </a:r>
            <a:r>
              <a:rPr lang="en-US" sz="2800" dirty="0">
                <a:latin typeface="Times New Roman"/>
                <a:ea typeface="Arial"/>
                <a:cs typeface="Times New Roman"/>
              </a:rPr>
              <a:t>, </a:t>
            </a:r>
            <a:r>
              <a:rPr lang="en-US" sz="2800" dirty="0" err="1">
                <a:latin typeface="Times New Roman"/>
                <a:ea typeface="Arial"/>
                <a:cs typeface="Times New Roman"/>
              </a:rPr>
              <a:t>cách</a:t>
            </a:r>
            <a:r>
              <a:rPr lang="en-US" sz="2800" dirty="0">
                <a:latin typeface="Times New Roman"/>
                <a:ea typeface="Arial"/>
                <a:cs typeface="Times New Roman"/>
              </a:rPr>
              <a:t> </a:t>
            </a:r>
            <a:r>
              <a:rPr lang="en-US" sz="2800" dirty="0" err="1">
                <a:latin typeface="Times New Roman"/>
                <a:ea typeface="Arial"/>
                <a:cs typeface="Times New Roman"/>
              </a:rPr>
              <a:t>thức</a:t>
            </a:r>
            <a:r>
              <a:rPr lang="en-US" sz="2800" dirty="0">
                <a:latin typeface="Times New Roman"/>
                <a:ea typeface="Arial"/>
                <a:cs typeface="Times New Roman"/>
              </a:rPr>
              <a:t> </a:t>
            </a:r>
            <a:r>
              <a:rPr lang="en-US" sz="2800" dirty="0" err="1">
                <a:latin typeface="Times New Roman"/>
                <a:ea typeface="Arial"/>
                <a:cs typeface="Times New Roman"/>
              </a:rPr>
              <a:t>nhận</a:t>
            </a:r>
            <a:r>
              <a:rPr lang="en-US" sz="2800" dirty="0">
                <a:latin typeface="Times New Roman"/>
                <a:ea typeface="Arial"/>
                <a:cs typeface="Times New Roman"/>
              </a:rPr>
              <a:t> </a:t>
            </a:r>
            <a:r>
              <a:rPr lang="en-US" sz="2800" dirty="0" err="1">
                <a:latin typeface="Times New Roman"/>
                <a:ea typeface="Arial"/>
                <a:cs typeface="Times New Roman"/>
              </a:rPr>
              <a:t>thức</a:t>
            </a:r>
            <a:r>
              <a:rPr lang="en-US" sz="2800" dirty="0">
                <a:latin typeface="Times New Roman"/>
                <a:ea typeface="Arial"/>
                <a:cs typeface="Times New Roman"/>
              </a:rPr>
              <a:t>.</a:t>
            </a:r>
            <a:endParaRPr lang="vi-VN" sz="2800" dirty="0">
              <a:latin typeface="Times New Roman"/>
              <a:ea typeface="Arial"/>
              <a:cs typeface="Times New Roman"/>
            </a:endParaRPr>
          </a:p>
          <a:p>
            <a:pPr marL="457200" algn="just">
              <a:lnSpc>
                <a:spcPct val="150000"/>
              </a:lnSpc>
              <a:spcAft>
                <a:spcPts val="1000"/>
              </a:spcAft>
            </a:pPr>
            <a:r>
              <a:rPr lang="en-US" sz="2800" b="1" dirty="0">
                <a:latin typeface="Times New Roman"/>
                <a:ea typeface="Arial"/>
                <a:cs typeface="Times New Roman"/>
              </a:rPr>
              <a:t>  </a:t>
            </a:r>
            <a:r>
              <a:rPr lang="en-US" sz="2800" b="1" dirty="0" err="1">
                <a:latin typeface="Times New Roman"/>
                <a:ea typeface="Arial"/>
                <a:cs typeface="Times New Roman"/>
              </a:rPr>
              <a:t>Phương</a:t>
            </a:r>
            <a:r>
              <a:rPr lang="en-US" sz="2800" b="1" dirty="0">
                <a:latin typeface="Times New Roman"/>
                <a:ea typeface="Arial"/>
                <a:cs typeface="Times New Roman"/>
              </a:rPr>
              <a:t> </a:t>
            </a:r>
            <a:r>
              <a:rPr lang="en-US" sz="2800" b="1" dirty="0" err="1">
                <a:latin typeface="Times New Roman"/>
                <a:ea typeface="Arial"/>
                <a:cs typeface="Times New Roman"/>
              </a:rPr>
              <a:t>pháp</a:t>
            </a:r>
            <a:r>
              <a:rPr lang="en-US" sz="2800" b="1" dirty="0">
                <a:latin typeface="Times New Roman"/>
                <a:ea typeface="Arial"/>
                <a:cs typeface="Times New Roman"/>
              </a:rPr>
              <a:t> </a:t>
            </a:r>
            <a:r>
              <a:rPr lang="en-US" sz="2800" b="1" dirty="0" err="1">
                <a:latin typeface="Times New Roman"/>
                <a:ea typeface="Arial"/>
                <a:cs typeface="Times New Roman"/>
              </a:rPr>
              <a:t>luận</a:t>
            </a:r>
            <a:r>
              <a:rPr lang="en-US" sz="2800" dirty="0">
                <a:latin typeface="Times New Roman"/>
                <a:ea typeface="Arial"/>
                <a:cs typeface="Times New Roman"/>
              </a:rPr>
              <a:t> </a:t>
            </a:r>
            <a:r>
              <a:rPr lang="en-US" sz="2800" dirty="0" err="1">
                <a:latin typeface="Times New Roman"/>
                <a:ea typeface="Arial"/>
                <a:cs typeface="Times New Roman"/>
              </a:rPr>
              <a:t>là</a:t>
            </a:r>
            <a:r>
              <a:rPr lang="en-US" sz="2800" dirty="0">
                <a:latin typeface="Times New Roman"/>
                <a:ea typeface="Arial"/>
                <a:cs typeface="Times New Roman"/>
              </a:rPr>
              <a:t> </a:t>
            </a:r>
            <a:r>
              <a:rPr lang="en-US" sz="2800" dirty="0" err="1">
                <a:latin typeface="Times New Roman"/>
                <a:ea typeface="Arial"/>
                <a:cs typeface="Times New Roman"/>
              </a:rPr>
              <a:t>nguyên</a:t>
            </a:r>
            <a:r>
              <a:rPr lang="en-US" sz="2800" dirty="0">
                <a:latin typeface="Times New Roman"/>
                <a:ea typeface="Arial"/>
                <a:cs typeface="Times New Roman"/>
              </a:rPr>
              <a:t> </a:t>
            </a:r>
            <a:r>
              <a:rPr lang="en-US" sz="2800" dirty="0" err="1">
                <a:latin typeface="Times New Roman"/>
                <a:ea typeface="Arial"/>
                <a:cs typeface="Times New Roman"/>
              </a:rPr>
              <a:t>tắc</a:t>
            </a:r>
            <a:r>
              <a:rPr lang="en-US" sz="2800" dirty="0">
                <a:latin typeface="Times New Roman"/>
                <a:ea typeface="Arial"/>
                <a:cs typeface="Times New Roman"/>
              </a:rPr>
              <a:t> </a:t>
            </a:r>
            <a:r>
              <a:rPr lang="en-US" sz="2800" dirty="0" err="1">
                <a:latin typeface="Times New Roman"/>
                <a:ea typeface="Arial"/>
                <a:cs typeface="Times New Roman"/>
              </a:rPr>
              <a:t>chung</a:t>
            </a:r>
            <a:r>
              <a:rPr lang="en-US" sz="2800" dirty="0">
                <a:latin typeface="Times New Roman"/>
                <a:ea typeface="Arial"/>
                <a:cs typeface="Times New Roman"/>
              </a:rPr>
              <a:t> </a:t>
            </a:r>
            <a:r>
              <a:rPr lang="en-US" sz="2800" dirty="0" err="1">
                <a:latin typeface="Times New Roman"/>
                <a:ea typeface="Arial"/>
                <a:cs typeface="Times New Roman"/>
              </a:rPr>
              <a:t>chỉ</a:t>
            </a:r>
            <a:r>
              <a:rPr lang="en-US" sz="2800" dirty="0">
                <a:latin typeface="Times New Roman"/>
                <a:ea typeface="Arial"/>
                <a:cs typeface="Times New Roman"/>
              </a:rPr>
              <a:t> </a:t>
            </a:r>
            <a:r>
              <a:rPr lang="en-US" sz="2800" dirty="0" err="1">
                <a:latin typeface="Times New Roman"/>
                <a:ea typeface="Arial"/>
                <a:cs typeface="Times New Roman"/>
              </a:rPr>
              <a:t>đạo</a:t>
            </a:r>
            <a:r>
              <a:rPr lang="en-US" sz="2800" dirty="0">
                <a:latin typeface="Times New Roman"/>
                <a:ea typeface="Arial"/>
                <a:cs typeface="Times New Roman"/>
              </a:rPr>
              <a:t> con </a:t>
            </a:r>
            <a:r>
              <a:rPr lang="en-US" sz="2800" dirty="0" err="1">
                <a:latin typeface="Times New Roman"/>
                <a:ea typeface="Arial"/>
                <a:cs typeface="Times New Roman"/>
              </a:rPr>
              <a:t>người</a:t>
            </a:r>
            <a:r>
              <a:rPr lang="en-US" sz="2800" dirty="0">
                <a:latin typeface="Times New Roman"/>
                <a:ea typeface="Arial"/>
                <a:cs typeface="Times New Roman"/>
              </a:rPr>
              <a:t> </a:t>
            </a:r>
            <a:r>
              <a:rPr lang="en-US" sz="2800" dirty="0" err="1">
                <a:latin typeface="Times New Roman"/>
                <a:ea typeface="Arial"/>
                <a:cs typeface="Times New Roman"/>
              </a:rPr>
              <a:t>hoạt</a:t>
            </a:r>
            <a:r>
              <a:rPr lang="en-US" sz="2800" dirty="0">
                <a:latin typeface="Times New Roman"/>
                <a:ea typeface="Arial"/>
                <a:cs typeface="Times New Roman"/>
              </a:rPr>
              <a:t> </a:t>
            </a:r>
            <a:r>
              <a:rPr lang="en-US" sz="2800" dirty="0" err="1">
                <a:latin typeface="Times New Roman"/>
                <a:ea typeface="Arial"/>
                <a:cs typeface="Times New Roman"/>
              </a:rPr>
              <a:t>động</a:t>
            </a:r>
            <a:r>
              <a:rPr lang="en-US" sz="2800" dirty="0">
                <a:latin typeface="Times New Roman"/>
                <a:ea typeface="Arial"/>
                <a:cs typeface="Times New Roman"/>
              </a:rPr>
              <a:t>, </a:t>
            </a:r>
            <a:r>
              <a:rPr lang="en-US" sz="2800" dirty="0" err="1">
                <a:latin typeface="Times New Roman"/>
                <a:ea typeface="Arial"/>
                <a:cs typeface="Times New Roman"/>
              </a:rPr>
              <a:t>tác</a:t>
            </a:r>
            <a:r>
              <a:rPr lang="en-US" sz="2800" dirty="0">
                <a:latin typeface="Times New Roman"/>
                <a:ea typeface="Arial"/>
                <a:cs typeface="Times New Roman"/>
              </a:rPr>
              <a:t> </a:t>
            </a:r>
            <a:r>
              <a:rPr lang="en-US" sz="2800" dirty="0" err="1">
                <a:latin typeface="Times New Roman"/>
                <a:ea typeface="Arial"/>
                <a:cs typeface="Times New Roman"/>
              </a:rPr>
              <a:t>động</a:t>
            </a:r>
            <a:r>
              <a:rPr lang="en-US" sz="2800" dirty="0">
                <a:latin typeface="Times New Roman"/>
                <a:ea typeface="Arial"/>
                <a:cs typeface="Times New Roman"/>
              </a:rPr>
              <a:t> </a:t>
            </a:r>
            <a:r>
              <a:rPr lang="en-US" sz="2800" dirty="0" err="1">
                <a:latin typeface="Times New Roman"/>
                <a:ea typeface="Arial"/>
                <a:cs typeface="Times New Roman"/>
              </a:rPr>
              <a:t>vào</a:t>
            </a:r>
            <a:r>
              <a:rPr lang="en-US" sz="2800" dirty="0">
                <a:latin typeface="Times New Roman"/>
                <a:ea typeface="Arial"/>
                <a:cs typeface="Times New Roman"/>
              </a:rPr>
              <a:t> </a:t>
            </a:r>
            <a:r>
              <a:rPr lang="en-US" sz="2800" dirty="0" err="1">
                <a:latin typeface="Times New Roman"/>
                <a:ea typeface="Arial"/>
                <a:cs typeface="Times New Roman"/>
              </a:rPr>
              <a:t>các</a:t>
            </a:r>
            <a:r>
              <a:rPr lang="en-US" sz="2800" dirty="0">
                <a:latin typeface="Times New Roman"/>
                <a:ea typeface="Arial"/>
                <a:cs typeface="Times New Roman"/>
              </a:rPr>
              <a:t> </a:t>
            </a:r>
            <a:r>
              <a:rPr lang="en-US" sz="2800" dirty="0" err="1">
                <a:latin typeface="Times New Roman"/>
                <a:ea typeface="Arial"/>
                <a:cs typeface="Times New Roman"/>
              </a:rPr>
              <a:t>đối</a:t>
            </a:r>
            <a:r>
              <a:rPr lang="en-US" sz="2800" dirty="0">
                <a:latin typeface="Times New Roman"/>
                <a:ea typeface="Arial"/>
                <a:cs typeface="Times New Roman"/>
              </a:rPr>
              <a:t> </a:t>
            </a:r>
            <a:r>
              <a:rPr lang="en-US" sz="2800" dirty="0" err="1">
                <a:latin typeface="Times New Roman"/>
                <a:ea typeface="Arial"/>
                <a:cs typeface="Times New Roman"/>
              </a:rPr>
              <a:t>tượng</a:t>
            </a:r>
            <a:r>
              <a:rPr lang="en-US" sz="2800" dirty="0">
                <a:latin typeface="Times New Roman"/>
                <a:ea typeface="Arial"/>
                <a:cs typeface="Times New Roman"/>
              </a:rPr>
              <a:t>.</a:t>
            </a:r>
            <a:endParaRPr lang="vi-VN" sz="2800" dirty="0">
              <a:latin typeface="Times New Roman"/>
              <a:ea typeface="Arial"/>
              <a:cs typeface="Times New Roman"/>
            </a:endParaRPr>
          </a:p>
          <a:p>
            <a:endParaRPr lang="vi-VN" dirty="0"/>
          </a:p>
        </p:txBody>
      </p:sp>
    </p:spTree>
    <p:extLst>
      <p:ext uri="{BB962C8B-B14F-4D97-AF65-F5344CB8AC3E}">
        <p14:creationId xmlns:p14="http://schemas.microsoft.com/office/powerpoint/2010/main" val="223199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04088"/>
            <a:ext cx="8534400" cy="972312"/>
          </a:xfrm>
        </p:spPr>
        <p:txBody>
          <a:bodyPr>
            <a:normAutofit/>
          </a:bodyPr>
          <a:lstStyle/>
          <a:p>
            <a:pPr algn="ctr"/>
            <a:r>
              <a:rPr lang="en-US" sz="4000" dirty="0" err="1">
                <a:solidFill>
                  <a:srgbClr val="FF0000"/>
                </a:solidFill>
                <a:latin typeface="Times New Roman" pitchFamily="18" charset="0"/>
                <a:cs typeface="Times New Roman" pitchFamily="18" charset="0"/>
              </a:rPr>
              <a:t>Vai</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trò</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phương</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pháp</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luận</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của</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Triết</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học</a:t>
            </a:r>
            <a:r>
              <a:rPr lang="en-US" sz="4000" dirty="0">
                <a:solidFill>
                  <a:srgbClr val="FF0000"/>
                </a:solidFill>
                <a:latin typeface="Times New Roman" pitchFamily="18" charset="0"/>
                <a:cs typeface="Times New Roman" pitchFamily="18" charset="0"/>
              </a:rPr>
              <a:t>  </a:t>
            </a:r>
            <a:endParaRPr lang="vi-VN"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indent="457200" algn="just">
              <a:lnSpc>
                <a:spcPct val="150000"/>
              </a:lnSpc>
              <a:spcAft>
                <a:spcPts val="1000"/>
              </a:spcAft>
            </a:pPr>
            <a:r>
              <a:rPr lang="en-US" sz="3200" dirty="0" err="1">
                <a:solidFill>
                  <a:srgbClr val="002060"/>
                </a:solidFill>
                <a:latin typeface="Times New Roman"/>
                <a:ea typeface="Arial"/>
                <a:cs typeface="Times New Roman"/>
              </a:rPr>
              <a:t>Với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tư</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cách</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là</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hệ</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thống</a:t>
            </a:r>
            <a:r>
              <a:rPr lang="en-US" sz="3200" dirty="0">
                <a:solidFill>
                  <a:srgbClr val="002060"/>
                </a:solidFill>
                <a:latin typeface="Times New Roman"/>
                <a:ea typeface="Arial"/>
                <a:cs typeface="Times New Roman"/>
              </a:rPr>
              <a:t> tri </a:t>
            </a:r>
            <a:r>
              <a:rPr lang="en-US" sz="3200" dirty="0" err="1">
                <a:solidFill>
                  <a:srgbClr val="002060"/>
                </a:solidFill>
                <a:latin typeface="Times New Roman"/>
                <a:ea typeface="Arial"/>
                <a:cs typeface="Times New Roman"/>
              </a:rPr>
              <a:t>thức</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chung</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nhất</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của</a:t>
            </a:r>
            <a:r>
              <a:rPr lang="en-US" sz="3200" dirty="0">
                <a:solidFill>
                  <a:srgbClr val="002060"/>
                </a:solidFill>
                <a:latin typeface="Times New Roman"/>
                <a:ea typeface="Arial"/>
                <a:cs typeface="Times New Roman"/>
              </a:rPr>
              <a:t> con </a:t>
            </a:r>
            <a:r>
              <a:rPr lang="en-US" sz="3200" dirty="0" err="1">
                <a:solidFill>
                  <a:srgbClr val="002060"/>
                </a:solidFill>
                <a:latin typeface="Times New Roman"/>
                <a:ea typeface="Arial"/>
                <a:cs typeface="Times New Roman"/>
              </a:rPr>
              <a:t>người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về</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thế</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giới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và</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vai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trò</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của</a:t>
            </a:r>
            <a:r>
              <a:rPr lang="en-US" sz="3200" dirty="0">
                <a:solidFill>
                  <a:srgbClr val="002060"/>
                </a:solidFill>
                <a:latin typeface="Times New Roman"/>
                <a:ea typeface="Arial"/>
                <a:cs typeface="Times New Roman"/>
              </a:rPr>
              <a:t> con </a:t>
            </a:r>
            <a:r>
              <a:rPr lang="en-US" sz="3200" dirty="0" err="1">
                <a:solidFill>
                  <a:srgbClr val="002060"/>
                </a:solidFill>
                <a:latin typeface="Times New Roman"/>
                <a:ea typeface="Arial"/>
                <a:cs typeface="Times New Roman"/>
              </a:rPr>
              <a:t>người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trong</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thế</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giới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đó</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và</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nghiên</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cứu</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những</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quy</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luật</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chung</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nhất</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của</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tự</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nhiên</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xã</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hội</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và</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tư</a:t>
            </a:r>
            <a:r>
              <a:rPr lang="en-US" sz="3200" dirty="0">
                <a:solidFill>
                  <a:srgbClr val="002060"/>
                </a:solidFill>
                <a:latin typeface="Times New Roman"/>
                <a:ea typeface="Arial"/>
                <a:cs typeface="Times New Roman"/>
              </a:rPr>
              <a:t> </a:t>
            </a:r>
            <a:r>
              <a:rPr lang="en-US" sz="3200" dirty="0" err="1">
                <a:solidFill>
                  <a:srgbClr val="002060"/>
                </a:solidFill>
                <a:latin typeface="Times New Roman"/>
                <a:ea typeface="Arial"/>
                <a:cs typeface="Times New Roman"/>
              </a:rPr>
              <a:t>duy</a:t>
            </a:r>
            <a:r>
              <a:rPr lang="en-US" sz="3200" dirty="0">
                <a:solidFill>
                  <a:srgbClr val="002060"/>
                </a:solidFill>
                <a:latin typeface="Times New Roman"/>
                <a:ea typeface="Arial"/>
                <a:cs typeface="Times New Roman"/>
              </a:rPr>
              <a:t>, </a:t>
            </a:r>
            <a:r>
              <a:rPr lang="en-US" sz="3200" b="1" i="1" dirty="0" err="1">
                <a:solidFill>
                  <a:srgbClr val="002060"/>
                </a:solidFill>
                <a:latin typeface="Times New Roman"/>
                <a:ea typeface="Arial"/>
                <a:cs typeface="Times New Roman"/>
              </a:rPr>
              <a:t>triết</a:t>
            </a:r>
            <a:r>
              <a:rPr lang="en-US" sz="3200" b="1" i="1" dirty="0">
                <a:solidFill>
                  <a:srgbClr val="002060"/>
                </a:solidFill>
                <a:latin typeface="Times New Roman"/>
                <a:ea typeface="Arial"/>
                <a:cs typeface="Times New Roman"/>
              </a:rPr>
              <a:t> </a:t>
            </a:r>
            <a:r>
              <a:rPr lang="en-US" sz="3200" b="1" i="1" dirty="0" err="1">
                <a:solidFill>
                  <a:srgbClr val="002060"/>
                </a:solidFill>
                <a:latin typeface="Times New Roman"/>
                <a:ea typeface="Arial"/>
                <a:cs typeface="Times New Roman"/>
              </a:rPr>
              <a:t>học</a:t>
            </a:r>
            <a:r>
              <a:rPr lang="en-US" sz="3200" b="1" i="1" dirty="0">
                <a:solidFill>
                  <a:srgbClr val="002060"/>
                </a:solidFill>
                <a:latin typeface="Times New Roman"/>
                <a:ea typeface="Arial"/>
                <a:cs typeface="Times New Roman"/>
              </a:rPr>
              <a:t> </a:t>
            </a:r>
            <a:r>
              <a:rPr lang="en-US" sz="3200" b="1" i="1" dirty="0" err="1">
                <a:solidFill>
                  <a:srgbClr val="002060"/>
                </a:solidFill>
                <a:latin typeface="Times New Roman"/>
                <a:ea typeface="Arial"/>
                <a:cs typeface="Times New Roman"/>
              </a:rPr>
              <a:t>thực</a:t>
            </a:r>
            <a:r>
              <a:rPr lang="en-US" sz="3200" b="1" i="1" dirty="0">
                <a:solidFill>
                  <a:srgbClr val="002060"/>
                </a:solidFill>
                <a:latin typeface="Times New Roman"/>
                <a:ea typeface="Arial"/>
                <a:cs typeface="Times New Roman"/>
              </a:rPr>
              <a:t> </a:t>
            </a:r>
            <a:r>
              <a:rPr lang="en-US" sz="3200" b="1" i="1" dirty="0" err="1">
                <a:solidFill>
                  <a:srgbClr val="002060"/>
                </a:solidFill>
                <a:latin typeface="Times New Roman"/>
                <a:ea typeface="Arial"/>
                <a:cs typeface="Times New Roman"/>
              </a:rPr>
              <a:t>hiện</a:t>
            </a:r>
            <a:r>
              <a:rPr lang="en-US" sz="3200" b="1" i="1" dirty="0">
                <a:solidFill>
                  <a:srgbClr val="002060"/>
                </a:solidFill>
                <a:latin typeface="Times New Roman"/>
                <a:ea typeface="Arial"/>
                <a:cs typeface="Times New Roman"/>
              </a:rPr>
              <a:t> </a:t>
            </a:r>
            <a:r>
              <a:rPr lang="en-US" sz="3200" b="1" i="1" dirty="0" err="1">
                <a:solidFill>
                  <a:srgbClr val="002060"/>
                </a:solidFill>
                <a:latin typeface="Times New Roman"/>
                <a:ea typeface="Arial"/>
                <a:cs typeface="Times New Roman"/>
              </a:rPr>
              <a:t>chức</a:t>
            </a:r>
            <a:r>
              <a:rPr lang="en-US" sz="3200" b="1" i="1" dirty="0">
                <a:solidFill>
                  <a:srgbClr val="002060"/>
                </a:solidFill>
                <a:latin typeface="Times New Roman"/>
                <a:ea typeface="Arial"/>
                <a:cs typeface="Times New Roman"/>
              </a:rPr>
              <a:t> </a:t>
            </a:r>
            <a:r>
              <a:rPr lang="en-US" sz="3200" b="1" i="1" dirty="0" err="1">
                <a:solidFill>
                  <a:srgbClr val="002060"/>
                </a:solidFill>
                <a:latin typeface="Times New Roman"/>
                <a:ea typeface="Arial"/>
                <a:cs typeface="Times New Roman"/>
              </a:rPr>
              <a:t>năng</a:t>
            </a:r>
            <a:r>
              <a:rPr lang="en-US" sz="3200" b="1" i="1" dirty="0">
                <a:solidFill>
                  <a:srgbClr val="002060"/>
                </a:solidFill>
                <a:latin typeface="Times New Roman"/>
                <a:ea typeface="Arial"/>
                <a:cs typeface="Times New Roman"/>
              </a:rPr>
              <a:t> </a:t>
            </a:r>
            <a:r>
              <a:rPr lang="en-US" sz="3200" b="1" i="1" dirty="0" err="1">
                <a:solidFill>
                  <a:srgbClr val="002060"/>
                </a:solidFill>
                <a:latin typeface="Times New Roman"/>
                <a:ea typeface="Arial"/>
                <a:cs typeface="Times New Roman"/>
              </a:rPr>
              <a:t>phương</a:t>
            </a:r>
            <a:r>
              <a:rPr lang="en-US" sz="3200" b="1" i="1" dirty="0">
                <a:solidFill>
                  <a:srgbClr val="002060"/>
                </a:solidFill>
                <a:latin typeface="Times New Roman"/>
                <a:ea typeface="Arial"/>
                <a:cs typeface="Times New Roman"/>
              </a:rPr>
              <a:t> </a:t>
            </a:r>
            <a:r>
              <a:rPr lang="en-US" sz="3200" b="1" i="1" dirty="0" err="1">
                <a:solidFill>
                  <a:srgbClr val="002060"/>
                </a:solidFill>
                <a:latin typeface="Times New Roman"/>
                <a:ea typeface="Arial"/>
                <a:cs typeface="Times New Roman"/>
              </a:rPr>
              <a:t>pháp</a:t>
            </a:r>
            <a:r>
              <a:rPr lang="en-US" sz="3200" b="1" i="1" dirty="0">
                <a:solidFill>
                  <a:srgbClr val="002060"/>
                </a:solidFill>
                <a:latin typeface="Times New Roman"/>
                <a:ea typeface="Arial"/>
                <a:cs typeface="Times New Roman"/>
              </a:rPr>
              <a:t> </a:t>
            </a:r>
            <a:r>
              <a:rPr lang="en-US" sz="3200" b="1" i="1" dirty="0" err="1">
                <a:solidFill>
                  <a:srgbClr val="002060"/>
                </a:solidFill>
                <a:latin typeface="Times New Roman"/>
                <a:ea typeface="Arial"/>
                <a:cs typeface="Times New Roman"/>
              </a:rPr>
              <a:t>luận</a:t>
            </a:r>
            <a:r>
              <a:rPr lang="en-US" sz="3200" b="1" i="1" dirty="0">
                <a:solidFill>
                  <a:srgbClr val="002060"/>
                </a:solidFill>
                <a:latin typeface="Times New Roman"/>
                <a:ea typeface="Arial"/>
                <a:cs typeface="Times New Roman"/>
              </a:rPr>
              <a:t> </a:t>
            </a:r>
            <a:r>
              <a:rPr lang="en-US" sz="3200" b="1" i="1" dirty="0" err="1">
                <a:solidFill>
                  <a:srgbClr val="002060"/>
                </a:solidFill>
                <a:latin typeface="Times New Roman"/>
                <a:ea typeface="Arial"/>
                <a:cs typeface="Times New Roman"/>
              </a:rPr>
              <a:t>chung</a:t>
            </a:r>
            <a:r>
              <a:rPr lang="en-US" sz="3200" b="1" i="1" dirty="0">
                <a:solidFill>
                  <a:srgbClr val="002060"/>
                </a:solidFill>
                <a:latin typeface="Times New Roman"/>
                <a:ea typeface="Arial"/>
                <a:cs typeface="Times New Roman"/>
              </a:rPr>
              <a:t> </a:t>
            </a:r>
            <a:r>
              <a:rPr lang="en-US" sz="3200" b="1" i="1" dirty="0" err="1">
                <a:solidFill>
                  <a:srgbClr val="002060"/>
                </a:solidFill>
                <a:latin typeface="Times New Roman"/>
                <a:ea typeface="Arial"/>
                <a:cs typeface="Times New Roman"/>
              </a:rPr>
              <a:t>nhất</a:t>
            </a:r>
            <a:r>
              <a:rPr lang="en-US" sz="3200" dirty="0">
                <a:solidFill>
                  <a:srgbClr val="002060"/>
                </a:solidFill>
                <a:latin typeface="Times New Roman"/>
                <a:ea typeface="Arial"/>
                <a:cs typeface="Times New Roman"/>
              </a:rPr>
              <a:t>.</a:t>
            </a:r>
            <a:endParaRPr lang="vi-VN" sz="3200" dirty="0">
              <a:solidFill>
                <a:srgbClr val="002060"/>
              </a:solidFill>
              <a:latin typeface="Times New Roman"/>
              <a:ea typeface="Arial"/>
              <a:cs typeface="Times New Roman"/>
            </a:endParaRPr>
          </a:p>
          <a:p>
            <a:endParaRPr lang="vi-VN" sz="3200" dirty="0">
              <a:solidFill>
                <a:srgbClr val="002060"/>
              </a:solidFill>
            </a:endParaRPr>
          </a:p>
        </p:txBody>
      </p:sp>
    </p:spTree>
    <p:extLst>
      <p:ext uri="{BB962C8B-B14F-4D97-AF65-F5344CB8AC3E}">
        <p14:creationId xmlns:p14="http://schemas.microsoft.com/office/powerpoint/2010/main" val="173993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04088"/>
            <a:ext cx="8686800" cy="743712"/>
          </a:xfrm>
        </p:spPr>
        <p:txBody>
          <a:bodyPr>
            <a:normAutofit/>
          </a:bodyPr>
          <a:lstStyle/>
          <a:p>
            <a:r>
              <a:rPr lang="vi-VN" sz="3300" dirty="0">
                <a:solidFill>
                  <a:srgbClr val="FF0000"/>
                </a:solidFill>
                <a:latin typeface="Times New Roman" pitchFamily="18" charset="0"/>
                <a:cs typeface="Times New Roman" pitchFamily="18" charset="0"/>
              </a:rPr>
              <a:t>Mối quan hệ giữa triết học với các khoa học cụ thể</a:t>
            </a:r>
          </a:p>
        </p:txBody>
      </p:sp>
      <p:sp>
        <p:nvSpPr>
          <p:cNvPr id="3" name="Content Placeholder 2"/>
          <p:cNvSpPr>
            <a:spLocks noGrp="1"/>
          </p:cNvSpPr>
          <p:nvPr>
            <p:ph idx="1"/>
          </p:nvPr>
        </p:nvSpPr>
        <p:spPr/>
        <p:txBody>
          <a:bodyPr/>
          <a:lstStyle/>
          <a:p>
            <a:pPr indent="457200" algn="just">
              <a:lnSpc>
                <a:spcPct val="150000"/>
              </a:lnSpc>
              <a:spcAft>
                <a:spcPts val="1000"/>
              </a:spcAft>
            </a:pPr>
            <a:r>
              <a:rPr lang="en-US" sz="2800" b="1" dirty="0" err="1">
                <a:latin typeface="Times New Roman"/>
                <a:ea typeface="Arial"/>
                <a:cs typeface="Times New Roman"/>
              </a:rPr>
              <a:t>Triết</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có</a:t>
            </a:r>
            <a:r>
              <a:rPr lang="en-US" sz="2800" b="1" dirty="0">
                <a:latin typeface="Times New Roman"/>
                <a:ea typeface="Arial"/>
                <a:cs typeface="Times New Roman"/>
              </a:rPr>
              <a:t> </a:t>
            </a:r>
            <a:r>
              <a:rPr lang="en-US" sz="2800" b="1" dirty="0" err="1">
                <a:latin typeface="Times New Roman"/>
                <a:ea typeface="Arial"/>
                <a:cs typeface="Times New Roman"/>
              </a:rPr>
              <a:t>phải</a:t>
            </a:r>
            <a:r>
              <a:rPr lang="en-US" sz="2800" b="1" dirty="0">
                <a:latin typeface="Times New Roman"/>
                <a:ea typeface="Arial"/>
                <a:cs typeface="Times New Roman"/>
              </a:rPr>
              <a:t> </a:t>
            </a:r>
            <a:r>
              <a:rPr lang="en-US" sz="2800" b="1" dirty="0" err="1">
                <a:latin typeface="Times New Roman"/>
                <a:ea typeface="Arial"/>
                <a:cs typeface="Times New Roman"/>
              </a:rPr>
              <a:t>là</a:t>
            </a:r>
            <a:r>
              <a:rPr lang="en-US" sz="2800" b="1" dirty="0">
                <a:latin typeface="Times New Roman"/>
                <a:ea typeface="Arial"/>
                <a:cs typeface="Times New Roman"/>
              </a:rPr>
              <a:t> </a:t>
            </a:r>
            <a:r>
              <a:rPr lang="en-US" sz="2800" b="1" dirty="0" err="1">
                <a:latin typeface="Times New Roman"/>
                <a:ea typeface="Arial"/>
                <a:cs typeface="Times New Roman"/>
              </a:rPr>
              <a:t>khoa</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của</a:t>
            </a:r>
            <a:r>
              <a:rPr lang="en-US" sz="2800" b="1" dirty="0">
                <a:latin typeface="Times New Roman"/>
                <a:ea typeface="Arial"/>
                <a:cs typeface="Times New Roman"/>
              </a:rPr>
              <a:t> </a:t>
            </a:r>
            <a:r>
              <a:rPr lang="en-US" sz="2800" b="1" dirty="0" err="1">
                <a:latin typeface="Times New Roman"/>
                <a:ea typeface="Arial"/>
                <a:cs typeface="Times New Roman"/>
              </a:rPr>
              <a:t>mọi</a:t>
            </a:r>
            <a:r>
              <a:rPr lang="en-US" sz="2800" b="1" dirty="0">
                <a:latin typeface="Times New Roman"/>
                <a:ea typeface="Arial"/>
                <a:cs typeface="Times New Roman"/>
              </a:rPr>
              <a:t> </a:t>
            </a:r>
            <a:r>
              <a:rPr lang="en-US" sz="2800" b="1" dirty="0" err="1">
                <a:latin typeface="Times New Roman"/>
                <a:ea typeface="Arial"/>
                <a:cs typeface="Times New Roman"/>
              </a:rPr>
              <a:t>khoa</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không</a:t>
            </a:r>
            <a:r>
              <a:rPr lang="en-US" sz="2800" b="1" dirty="0">
                <a:latin typeface="Times New Roman"/>
                <a:ea typeface="Arial"/>
                <a:cs typeface="Times New Roman"/>
              </a:rPr>
              <a:t>? </a:t>
            </a:r>
          </a:p>
          <a:p>
            <a:pPr indent="457200" algn="just">
              <a:lnSpc>
                <a:spcPct val="150000"/>
              </a:lnSpc>
              <a:spcAft>
                <a:spcPts val="1000"/>
              </a:spcAft>
            </a:pPr>
            <a:r>
              <a:rPr lang="en-US" sz="2800" b="1" dirty="0" err="1">
                <a:latin typeface="Times New Roman"/>
                <a:ea typeface="Arial"/>
                <a:cs typeface="Times New Roman"/>
              </a:rPr>
              <a:t>Triết</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có</a:t>
            </a:r>
            <a:r>
              <a:rPr lang="en-US" sz="2800" b="1" dirty="0">
                <a:latin typeface="Times New Roman"/>
                <a:ea typeface="Arial"/>
                <a:cs typeface="Times New Roman"/>
              </a:rPr>
              <a:t> </a:t>
            </a:r>
            <a:r>
              <a:rPr lang="en-US" sz="2800" b="1" dirty="0" err="1">
                <a:latin typeface="Times New Roman"/>
                <a:ea typeface="Arial"/>
                <a:cs typeface="Times New Roman"/>
              </a:rPr>
              <a:t>phải</a:t>
            </a:r>
            <a:r>
              <a:rPr lang="en-US" sz="2800" b="1" dirty="0">
                <a:latin typeface="Times New Roman"/>
                <a:ea typeface="Arial"/>
                <a:cs typeface="Times New Roman"/>
              </a:rPr>
              <a:t> </a:t>
            </a:r>
            <a:r>
              <a:rPr lang="en-US" sz="2800" b="1" dirty="0" err="1">
                <a:latin typeface="Times New Roman"/>
                <a:ea typeface="Arial"/>
                <a:cs typeface="Times New Roman"/>
              </a:rPr>
              <a:t>là</a:t>
            </a:r>
            <a:r>
              <a:rPr lang="en-US" sz="2800" b="1" dirty="0">
                <a:latin typeface="Times New Roman"/>
                <a:ea typeface="Arial"/>
                <a:cs typeface="Times New Roman"/>
              </a:rPr>
              <a:t> </a:t>
            </a:r>
            <a:r>
              <a:rPr lang="en-US" sz="2800" b="1" dirty="0" err="1">
                <a:latin typeface="Times New Roman"/>
                <a:ea typeface="Arial"/>
                <a:cs typeface="Times New Roman"/>
              </a:rPr>
              <a:t>chìa</a:t>
            </a:r>
            <a:r>
              <a:rPr lang="en-US" sz="2800" b="1" dirty="0">
                <a:latin typeface="Times New Roman"/>
                <a:ea typeface="Arial"/>
                <a:cs typeface="Times New Roman"/>
              </a:rPr>
              <a:t> </a:t>
            </a:r>
            <a:r>
              <a:rPr lang="en-US" sz="2800" b="1" dirty="0" err="1">
                <a:latin typeface="Times New Roman"/>
                <a:ea typeface="Arial"/>
                <a:cs typeface="Times New Roman"/>
              </a:rPr>
              <a:t>khóa</a:t>
            </a:r>
            <a:r>
              <a:rPr lang="en-US" sz="2800" b="1" dirty="0">
                <a:latin typeface="Times New Roman"/>
                <a:ea typeface="Arial"/>
                <a:cs typeface="Times New Roman"/>
              </a:rPr>
              <a:t> </a:t>
            </a:r>
            <a:r>
              <a:rPr lang="en-US" sz="2800" b="1" dirty="0" err="1">
                <a:latin typeface="Times New Roman"/>
                <a:ea typeface="Arial"/>
                <a:cs typeface="Times New Roman"/>
              </a:rPr>
              <a:t>vạn</a:t>
            </a:r>
            <a:r>
              <a:rPr lang="en-US" sz="2800" b="1" dirty="0">
                <a:latin typeface="Times New Roman"/>
                <a:ea typeface="Arial"/>
                <a:cs typeface="Times New Roman"/>
              </a:rPr>
              <a:t> </a:t>
            </a:r>
            <a:r>
              <a:rPr lang="en-US" sz="2800" b="1" dirty="0" err="1">
                <a:latin typeface="Times New Roman"/>
                <a:ea typeface="Arial"/>
                <a:cs typeface="Times New Roman"/>
              </a:rPr>
              <a:t>năng</a:t>
            </a:r>
            <a:r>
              <a:rPr lang="en-US" sz="2800" b="1" dirty="0">
                <a:latin typeface="Times New Roman"/>
                <a:ea typeface="Arial"/>
                <a:cs typeface="Times New Roman"/>
              </a:rPr>
              <a:t> </a:t>
            </a:r>
            <a:r>
              <a:rPr lang="en-US" sz="2800" b="1" dirty="0" err="1">
                <a:latin typeface="Times New Roman"/>
                <a:ea typeface="Arial"/>
                <a:cs typeface="Times New Roman"/>
              </a:rPr>
              <a:t>không</a:t>
            </a:r>
            <a:r>
              <a:rPr lang="en-US" sz="2800" b="1" dirty="0">
                <a:latin typeface="Times New Roman"/>
                <a:ea typeface="Arial"/>
                <a:cs typeface="Times New Roman"/>
              </a:rPr>
              <a:t>?</a:t>
            </a:r>
          </a:p>
          <a:p>
            <a:pPr indent="457200" algn="just">
              <a:lnSpc>
                <a:spcPct val="150000"/>
              </a:lnSpc>
              <a:spcAft>
                <a:spcPts val="1000"/>
              </a:spcAft>
            </a:pPr>
            <a:r>
              <a:rPr lang="en-US" sz="2800" b="1" dirty="0" err="1">
                <a:latin typeface="Times New Roman"/>
                <a:ea typeface="Arial"/>
                <a:cs typeface="Times New Roman"/>
              </a:rPr>
              <a:t>Vậy</a:t>
            </a:r>
            <a:r>
              <a:rPr lang="en-US" sz="2800" b="1" dirty="0">
                <a:latin typeface="Times New Roman"/>
                <a:ea typeface="Arial"/>
                <a:cs typeface="Times New Roman"/>
              </a:rPr>
              <a:t> </a:t>
            </a:r>
            <a:r>
              <a:rPr lang="en-US" sz="2800" b="1" dirty="0" err="1">
                <a:latin typeface="Times New Roman"/>
                <a:ea typeface="Arial"/>
                <a:cs typeface="Times New Roman"/>
              </a:rPr>
              <a:t>giữa</a:t>
            </a:r>
            <a:r>
              <a:rPr lang="en-US" sz="2800" b="1" dirty="0">
                <a:latin typeface="Times New Roman"/>
                <a:ea typeface="Arial"/>
                <a:cs typeface="Times New Roman"/>
              </a:rPr>
              <a:t> </a:t>
            </a:r>
            <a:r>
              <a:rPr lang="en-US" sz="2800" b="1" dirty="0" err="1">
                <a:latin typeface="Times New Roman"/>
                <a:ea typeface="Arial"/>
                <a:cs typeface="Times New Roman"/>
              </a:rPr>
              <a:t>triết</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và</a:t>
            </a:r>
            <a:r>
              <a:rPr lang="en-US" sz="2800" b="1" dirty="0">
                <a:latin typeface="Times New Roman"/>
                <a:ea typeface="Arial"/>
                <a:cs typeface="Times New Roman"/>
              </a:rPr>
              <a:t> </a:t>
            </a:r>
            <a:r>
              <a:rPr lang="en-US" sz="2800" b="1" dirty="0" err="1">
                <a:latin typeface="Times New Roman"/>
                <a:ea typeface="Arial"/>
                <a:cs typeface="Times New Roman"/>
              </a:rPr>
              <a:t>khoa</a:t>
            </a:r>
            <a:r>
              <a:rPr lang="en-US" sz="2800" b="1" dirty="0">
                <a:latin typeface="Times New Roman"/>
                <a:ea typeface="Arial"/>
                <a:cs typeface="Times New Roman"/>
              </a:rPr>
              <a:t> </a:t>
            </a:r>
            <a:r>
              <a:rPr lang="en-US" sz="2800" b="1" dirty="0" err="1">
                <a:latin typeface="Times New Roman"/>
                <a:ea typeface="Arial"/>
                <a:cs typeface="Times New Roman"/>
              </a:rPr>
              <a:t>học</a:t>
            </a:r>
            <a:r>
              <a:rPr lang="en-US" sz="2800" b="1" dirty="0">
                <a:latin typeface="Times New Roman"/>
                <a:ea typeface="Arial"/>
                <a:cs typeface="Times New Roman"/>
              </a:rPr>
              <a:t> </a:t>
            </a:r>
            <a:r>
              <a:rPr lang="en-US" sz="2800" b="1" dirty="0" err="1">
                <a:latin typeface="Times New Roman"/>
                <a:ea typeface="Arial"/>
                <a:cs typeface="Times New Roman"/>
              </a:rPr>
              <a:t>có</a:t>
            </a:r>
            <a:r>
              <a:rPr lang="en-US" sz="2800" b="1" dirty="0">
                <a:latin typeface="Times New Roman"/>
                <a:ea typeface="Arial"/>
                <a:cs typeface="Times New Roman"/>
              </a:rPr>
              <a:t> </a:t>
            </a:r>
            <a:r>
              <a:rPr lang="en-US" sz="2800" b="1" dirty="0" err="1">
                <a:latin typeface="Times New Roman"/>
                <a:ea typeface="Arial"/>
                <a:cs typeface="Times New Roman"/>
              </a:rPr>
              <a:t>mối</a:t>
            </a:r>
            <a:r>
              <a:rPr lang="en-US" sz="2800" b="1" dirty="0">
                <a:latin typeface="Times New Roman"/>
                <a:ea typeface="Arial"/>
                <a:cs typeface="Times New Roman"/>
              </a:rPr>
              <a:t> </a:t>
            </a:r>
            <a:r>
              <a:rPr lang="en-US" sz="2800" b="1" dirty="0" err="1">
                <a:latin typeface="Times New Roman"/>
                <a:ea typeface="Arial"/>
                <a:cs typeface="Times New Roman"/>
              </a:rPr>
              <a:t>quan</a:t>
            </a:r>
            <a:r>
              <a:rPr lang="en-US" sz="2800" b="1" dirty="0">
                <a:latin typeface="Times New Roman"/>
                <a:ea typeface="Arial"/>
                <a:cs typeface="Times New Roman"/>
              </a:rPr>
              <a:t> </a:t>
            </a:r>
            <a:r>
              <a:rPr lang="en-US" sz="2800" b="1" dirty="0" err="1">
                <a:latin typeface="Times New Roman"/>
                <a:ea typeface="Arial"/>
                <a:cs typeface="Times New Roman"/>
              </a:rPr>
              <a:t>hệ</a:t>
            </a:r>
            <a:r>
              <a:rPr lang="en-US" sz="2800" b="1" dirty="0">
                <a:latin typeface="Times New Roman"/>
                <a:ea typeface="Arial"/>
                <a:cs typeface="Times New Roman"/>
              </a:rPr>
              <a:t> </a:t>
            </a:r>
            <a:r>
              <a:rPr lang="en-US" sz="2800" b="1" dirty="0" err="1">
                <a:latin typeface="Times New Roman"/>
                <a:ea typeface="Arial"/>
                <a:cs typeface="Times New Roman"/>
              </a:rPr>
              <a:t>như</a:t>
            </a:r>
            <a:r>
              <a:rPr lang="en-US" sz="2800" b="1" dirty="0">
                <a:latin typeface="Times New Roman"/>
                <a:ea typeface="Arial"/>
                <a:cs typeface="Times New Roman"/>
              </a:rPr>
              <a:t> </a:t>
            </a:r>
            <a:r>
              <a:rPr lang="en-US" sz="2800" b="1" dirty="0" err="1">
                <a:latin typeface="Times New Roman"/>
                <a:ea typeface="Arial"/>
                <a:cs typeface="Times New Roman"/>
              </a:rPr>
              <a:t>thế</a:t>
            </a:r>
            <a:r>
              <a:rPr lang="en-US" sz="2800" b="1" dirty="0">
                <a:latin typeface="Times New Roman"/>
                <a:ea typeface="Arial"/>
                <a:cs typeface="Times New Roman"/>
              </a:rPr>
              <a:t> </a:t>
            </a:r>
            <a:r>
              <a:rPr lang="en-US" sz="2800" b="1" dirty="0" err="1">
                <a:latin typeface="Times New Roman"/>
                <a:ea typeface="Arial"/>
                <a:cs typeface="Times New Roman"/>
              </a:rPr>
              <a:t>nào</a:t>
            </a:r>
            <a:r>
              <a:rPr lang="en-US" sz="2800" b="1" dirty="0">
                <a:latin typeface="Times New Roman"/>
                <a:ea typeface="Arial"/>
                <a:cs typeface="Times New Roman"/>
              </a:rPr>
              <a:t>?</a:t>
            </a:r>
            <a:endParaRPr lang="vi-VN" sz="2800" dirty="0">
              <a:latin typeface="Times New Roman"/>
              <a:ea typeface="Arial"/>
              <a:cs typeface="Times New Roman"/>
            </a:endParaRPr>
          </a:p>
          <a:p>
            <a:pPr indent="457200" algn="just">
              <a:lnSpc>
                <a:spcPct val="150000"/>
              </a:lnSpc>
              <a:spcAft>
                <a:spcPts val="1000"/>
              </a:spcAft>
            </a:pPr>
            <a:endParaRPr lang="vi-VN" sz="2800" dirty="0">
              <a:latin typeface="Times New Roman"/>
              <a:ea typeface="Arial"/>
              <a:cs typeface="Times New Roman"/>
            </a:endParaRPr>
          </a:p>
          <a:p>
            <a:endParaRPr lang="vi-VN" dirty="0"/>
          </a:p>
        </p:txBody>
      </p:sp>
    </p:spTree>
    <p:extLst>
      <p:ext uri="{BB962C8B-B14F-4D97-AF65-F5344CB8AC3E}">
        <p14:creationId xmlns:p14="http://schemas.microsoft.com/office/powerpoint/2010/main" val="87780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927" y="609600"/>
            <a:ext cx="8839200" cy="1143000"/>
          </a:xfrm>
        </p:spPr>
        <p:txBody>
          <a:bodyPr>
            <a:noAutofit/>
          </a:bodyPr>
          <a:lstStyle/>
          <a:p>
            <a:pPr algn="ctr"/>
            <a:r>
              <a:rPr lang="vi-VN" sz="4000" dirty="0">
                <a:solidFill>
                  <a:srgbClr val="FF0000"/>
                </a:solidFill>
                <a:latin typeface="+mn-lt"/>
              </a:rPr>
              <a:t>Mối quan hệ giữa triết học </a:t>
            </a:r>
            <a:br>
              <a:rPr lang="vi-VN" sz="4000" dirty="0">
                <a:solidFill>
                  <a:srgbClr val="FF0000"/>
                </a:solidFill>
                <a:latin typeface="+mn-lt"/>
              </a:rPr>
            </a:br>
            <a:r>
              <a:rPr lang="vi-VN" sz="4000" dirty="0">
                <a:solidFill>
                  <a:srgbClr val="FF0000"/>
                </a:solidFill>
                <a:latin typeface="+mn-lt"/>
              </a:rPr>
              <a:t>với các khoa học cụ thể</a:t>
            </a:r>
          </a:p>
        </p:txBody>
      </p:sp>
      <p:sp>
        <p:nvSpPr>
          <p:cNvPr id="3" name="Content Placeholder 2"/>
          <p:cNvSpPr>
            <a:spLocks noGrp="1"/>
          </p:cNvSpPr>
          <p:nvPr>
            <p:ph idx="1"/>
          </p:nvPr>
        </p:nvSpPr>
        <p:spPr/>
        <p:txBody>
          <a:bodyPr>
            <a:normAutofit/>
          </a:bodyPr>
          <a:lstStyle/>
          <a:p>
            <a:pPr indent="457200" algn="just">
              <a:lnSpc>
                <a:spcPct val="150000"/>
              </a:lnSpc>
              <a:spcAft>
                <a:spcPts val="1000"/>
              </a:spcAft>
            </a:pPr>
            <a:r>
              <a:rPr lang="en-US" sz="2800" b="1" i="1" dirty="0" err="1">
                <a:latin typeface="Times New Roman"/>
                <a:ea typeface="Arial"/>
                <a:cs typeface="Times New Roman"/>
              </a:rPr>
              <a:t>Trong</a:t>
            </a:r>
            <a:r>
              <a:rPr lang="en-US" sz="2800" b="1" i="1" dirty="0">
                <a:latin typeface="Times New Roman"/>
                <a:ea typeface="Arial"/>
                <a:cs typeface="Times New Roman"/>
              </a:rPr>
              <a:t> </a:t>
            </a:r>
            <a:r>
              <a:rPr lang="en-US" sz="2800" b="1" i="1" dirty="0" err="1">
                <a:latin typeface="Times New Roman"/>
                <a:ea typeface="Arial"/>
                <a:cs typeface="Times New Roman"/>
              </a:rPr>
              <a:t>cuộc</a:t>
            </a:r>
            <a:r>
              <a:rPr lang="en-US" sz="2800" b="1" i="1" dirty="0">
                <a:latin typeface="Times New Roman"/>
                <a:ea typeface="Arial"/>
                <a:cs typeface="Times New Roman"/>
              </a:rPr>
              <a:t> </a:t>
            </a:r>
            <a:r>
              <a:rPr lang="en-US" sz="2800" b="1" i="1" dirty="0" err="1">
                <a:latin typeface="Times New Roman"/>
                <a:ea typeface="Arial"/>
                <a:cs typeface="Times New Roman"/>
              </a:rPr>
              <a:t>sống</a:t>
            </a:r>
            <a:r>
              <a:rPr lang="en-US" sz="2800" b="1" i="1" dirty="0">
                <a:latin typeface="Times New Roman"/>
                <a:ea typeface="Arial"/>
                <a:cs typeface="Times New Roman"/>
              </a:rPr>
              <a:t> </a:t>
            </a:r>
            <a:r>
              <a:rPr lang="en-US" sz="2800" b="1" i="1" dirty="0" err="1">
                <a:latin typeface="Times New Roman"/>
                <a:ea typeface="Arial"/>
                <a:cs typeface="Times New Roman"/>
              </a:rPr>
              <a:t>người</a:t>
            </a:r>
            <a:r>
              <a:rPr lang="en-US" sz="2800" b="1" i="1" dirty="0">
                <a:latin typeface="Times New Roman"/>
                <a:ea typeface="Arial"/>
                <a:cs typeface="Times New Roman"/>
              </a:rPr>
              <a:t> ta </a:t>
            </a:r>
            <a:r>
              <a:rPr lang="en-US" sz="2800" b="1" i="1" dirty="0" err="1">
                <a:latin typeface="Times New Roman"/>
                <a:ea typeface="Arial"/>
                <a:cs typeface="Times New Roman"/>
              </a:rPr>
              <a:t>luôn</a:t>
            </a:r>
            <a:r>
              <a:rPr lang="en-US" sz="2800" b="1" i="1" dirty="0">
                <a:latin typeface="Times New Roman"/>
                <a:ea typeface="Arial"/>
                <a:cs typeface="Times New Roman"/>
              </a:rPr>
              <a:t> </a:t>
            </a:r>
            <a:r>
              <a:rPr lang="en-US" sz="2800" b="1" i="1" dirty="0" err="1">
                <a:latin typeface="Times New Roman"/>
                <a:ea typeface="Arial"/>
                <a:cs typeface="Times New Roman"/>
              </a:rPr>
              <a:t>phải</a:t>
            </a:r>
            <a:r>
              <a:rPr lang="en-US" sz="2800" b="1" i="1" dirty="0">
                <a:latin typeface="Times New Roman"/>
                <a:ea typeface="Arial"/>
                <a:cs typeface="Times New Roman"/>
              </a:rPr>
              <a:t> </a:t>
            </a:r>
            <a:r>
              <a:rPr lang="en-US" sz="2800" b="1" i="1" dirty="0" err="1">
                <a:latin typeface="Times New Roman"/>
                <a:ea typeface="Arial"/>
                <a:cs typeface="Times New Roman"/>
              </a:rPr>
              <a:t>giải</a:t>
            </a:r>
            <a:r>
              <a:rPr lang="en-US" sz="2800" b="1" i="1" dirty="0">
                <a:latin typeface="Times New Roman"/>
                <a:ea typeface="Arial"/>
                <a:cs typeface="Times New Roman"/>
              </a:rPr>
              <a:t> </a:t>
            </a:r>
            <a:r>
              <a:rPr lang="en-US" sz="2800" b="1" i="1" dirty="0" err="1">
                <a:latin typeface="Times New Roman"/>
                <a:ea typeface="Arial"/>
                <a:cs typeface="Times New Roman"/>
              </a:rPr>
              <a:t>quyết</a:t>
            </a:r>
            <a:r>
              <a:rPr lang="en-US" sz="2800" b="1" i="1" dirty="0">
                <a:latin typeface="Times New Roman"/>
                <a:ea typeface="Arial"/>
                <a:cs typeface="Times New Roman"/>
              </a:rPr>
              <a:t> </a:t>
            </a:r>
            <a:r>
              <a:rPr lang="en-US" sz="2800" b="1" i="1" dirty="0" err="1">
                <a:latin typeface="Times New Roman"/>
                <a:ea typeface="Arial"/>
                <a:cs typeface="Times New Roman"/>
              </a:rPr>
              <a:t>những</a:t>
            </a:r>
            <a:r>
              <a:rPr lang="en-US" sz="2800" b="1" i="1" dirty="0">
                <a:latin typeface="Times New Roman"/>
                <a:ea typeface="Arial"/>
                <a:cs typeface="Times New Roman"/>
              </a:rPr>
              <a:t> </a:t>
            </a:r>
            <a:r>
              <a:rPr lang="en-US" sz="2800" b="1" i="1" dirty="0" err="1">
                <a:latin typeface="Times New Roman"/>
                <a:ea typeface="Arial"/>
                <a:cs typeface="Times New Roman"/>
              </a:rPr>
              <a:t>vấn</a:t>
            </a:r>
            <a:r>
              <a:rPr lang="en-US" sz="2800" b="1" i="1" dirty="0">
                <a:latin typeface="Times New Roman"/>
                <a:ea typeface="Arial"/>
                <a:cs typeface="Times New Roman"/>
              </a:rPr>
              <a:t> </a:t>
            </a:r>
            <a:r>
              <a:rPr lang="en-US" sz="2800" b="1" i="1" dirty="0" err="1">
                <a:latin typeface="Times New Roman"/>
                <a:ea typeface="Arial"/>
                <a:cs typeface="Times New Roman"/>
              </a:rPr>
              <a:t>đề</a:t>
            </a:r>
            <a:r>
              <a:rPr lang="en-US" sz="2800" b="1" i="1" dirty="0">
                <a:latin typeface="Times New Roman"/>
                <a:ea typeface="Arial"/>
                <a:cs typeface="Times New Roman"/>
              </a:rPr>
              <a:t> </a:t>
            </a:r>
            <a:r>
              <a:rPr lang="en-US" sz="2800" b="1" i="1" dirty="0" err="1">
                <a:latin typeface="Times New Roman"/>
                <a:ea typeface="Arial"/>
                <a:cs typeface="Times New Roman"/>
              </a:rPr>
              <a:t>cụ</a:t>
            </a:r>
            <a:r>
              <a:rPr lang="en-US" sz="2800" b="1" i="1" dirty="0">
                <a:latin typeface="Times New Roman"/>
                <a:ea typeface="Arial"/>
                <a:cs typeface="Times New Roman"/>
              </a:rPr>
              <a:t> </a:t>
            </a:r>
            <a:r>
              <a:rPr lang="en-US" sz="2800" b="1" i="1" dirty="0" err="1">
                <a:latin typeface="Times New Roman"/>
                <a:ea typeface="Arial"/>
                <a:cs typeface="Times New Roman"/>
              </a:rPr>
              <a:t>thể</a:t>
            </a:r>
            <a:r>
              <a:rPr lang="en-US" sz="2800" b="1" i="1" dirty="0">
                <a:latin typeface="Times New Roman"/>
                <a:ea typeface="Arial"/>
                <a:cs typeface="Times New Roman"/>
              </a:rPr>
              <a:t>, </a:t>
            </a:r>
            <a:r>
              <a:rPr lang="en-US" sz="2800" b="1" i="1" dirty="0" err="1">
                <a:latin typeface="Times New Roman"/>
                <a:ea typeface="Arial"/>
                <a:cs typeface="Times New Roman"/>
              </a:rPr>
              <a:t>nhưng</a:t>
            </a:r>
            <a:r>
              <a:rPr lang="en-US" sz="2800" b="1" i="1" dirty="0">
                <a:latin typeface="Times New Roman"/>
                <a:ea typeface="Arial"/>
                <a:cs typeface="Times New Roman"/>
              </a:rPr>
              <a:t> </a:t>
            </a:r>
            <a:r>
              <a:rPr lang="en-US" sz="2800" b="1" i="1" dirty="0" err="1">
                <a:latin typeface="Times New Roman"/>
                <a:ea typeface="Arial"/>
                <a:cs typeface="Times New Roman"/>
              </a:rPr>
              <a:t>khi</a:t>
            </a:r>
            <a:r>
              <a:rPr lang="en-US" sz="2800" b="1" i="1" dirty="0">
                <a:latin typeface="Times New Roman"/>
                <a:ea typeface="Arial"/>
                <a:cs typeface="Times New Roman"/>
              </a:rPr>
              <a:t> </a:t>
            </a:r>
            <a:r>
              <a:rPr lang="en-US" sz="2800" b="1" i="1" dirty="0" err="1">
                <a:latin typeface="Times New Roman"/>
                <a:ea typeface="Arial"/>
                <a:cs typeface="Times New Roman"/>
              </a:rPr>
              <a:t>giải</a:t>
            </a:r>
            <a:r>
              <a:rPr lang="en-US" sz="2800" b="1" i="1" dirty="0">
                <a:latin typeface="Times New Roman"/>
                <a:ea typeface="Arial"/>
                <a:cs typeface="Times New Roman"/>
              </a:rPr>
              <a:t> </a:t>
            </a:r>
            <a:r>
              <a:rPr lang="en-US" sz="2800" b="1" i="1" dirty="0" err="1">
                <a:latin typeface="Times New Roman"/>
                <a:ea typeface="Arial"/>
                <a:cs typeface="Times New Roman"/>
              </a:rPr>
              <a:t>quyết</a:t>
            </a:r>
            <a:r>
              <a:rPr lang="en-US" sz="2800" b="1" i="1" dirty="0">
                <a:latin typeface="Times New Roman"/>
                <a:ea typeface="Arial"/>
                <a:cs typeface="Times New Roman"/>
              </a:rPr>
              <a:t> </a:t>
            </a:r>
            <a:r>
              <a:rPr lang="en-US" sz="2800" b="1" i="1" dirty="0" err="1">
                <a:latin typeface="Times New Roman"/>
                <a:ea typeface="Arial"/>
                <a:cs typeface="Times New Roman"/>
              </a:rPr>
              <a:t>những</a:t>
            </a:r>
            <a:r>
              <a:rPr lang="en-US" sz="2800" b="1" i="1" dirty="0">
                <a:latin typeface="Times New Roman"/>
                <a:ea typeface="Arial"/>
                <a:cs typeface="Times New Roman"/>
              </a:rPr>
              <a:t> </a:t>
            </a:r>
            <a:r>
              <a:rPr lang="en-US" sz="2800" b="1" i="1" dirty="0" err="1">
                <a:latin typeface="Times New Roman"/>
                <a:ea typeface="Arial"/>
                <a:cs typeface="Times New Roman"/>
              </a:rPr>
              <a:t>vấn</a:t>
            </a:r>
            <a:r>
              <a:rPr lang="en-US" sz="2800" b="1" i="1" dirty="0">
                <a:latin typeface="Times New Roman"/>
                <a:ea typeface="Arial"/>
                <a:cs typeface="Times New Roman"/>
              </a:rPr>
              <a:t> </a:t>
            </a:r>
            <a:r>
              <a:rPr lang="en-US" sz="2800" b="1" i="1" dirty="0" err="1">
                <a:latin typeface="Times New Roman"/>
                <a:ea typeface="Arial"/>
                <a:cs typeface="Times New Roman"/>
              </a:rPr>
              <a:t>đề</a:t>
            </a:r>
            <a:r>
              <a:rPr lang="en-US" sz="2800" b="1" i="1" dirty="0">
                <a:latin typeface="Times New Roman"/>
                <a:ea typeface="Arial"/>
                <a:cs typeface="Times New Roman"/>
              </a:rPr>
              <a:t> </a:t>
            </a:r>
            <a:r>
              <a:rPr lang="en-US" sz="2800" b="1" i="1" dirty="0" err="1">
                <a:latin typeface="Times New Roman"/>
                <a:ea typeface="Arial"/>
                <a:cs typeface="Times New Roman"/>
              </a:rPr>
              <a:t>cụ</a:t>
            </a:r>
            <a:r>
              <a:rPr lang="en-US" sz="2800" b="1" i="1" dirty="0">
                <a:latin typeface="Times New Roman"/>
                <a:ea typeface="Arial"/>
                <a:cs typeface="Times New Roman"/>
              </a:rPr>
              <a:t> </a:t>
            </a:r>
            <a:r>
              <a:rPr lang="en-US" sz="2800" b="1" i="1" dirty="0" err="1">
                <a:latin typeface="Times New Roman"/>
                <a:ea typeface="Arial"/>
                <a:cs typeface="Times New Roman"/>
              </a:rPr>
              <a:t>thể</a:t>
            </a:r>
            <a:r>
              <a:rPr lang="en-US" sz="2800" b="1" i="1" dirty="0">
                <a:latin typeface="Times New Roman"/>
                <a:ea typeface="Arial"/>
                <a:cs typeface="Times New Roman"/>
              </a:rPr>
              <a:t> </a:t>
            </a:r>
            <a:r>
              <a:rPr lang="en-US" sz="2800" b="1" i="1" dirty="0" err="1">
                <a:latin typeface="Times New Roman"/>
                <a:ea typeface="Arial"/>
                <a:cs typeface="Times New Roman"/>
              </a:rPr>
              <a:t>ấy</a:t>
            </a:r>
            <a:r>
              <a:rPr lang="en-US" sz="2800" b="1" i="1" dirty="0">
                <a:latin typeface="Times New Roman"/>
                <a:ea typeface="Arial"/>
                <a:cs typeface="Times New Roman"/>
              </a:rPr>
              <a:t>, </a:t>
            </a:r>
            <a:r>
              <a:rPr lang="en-US" sz="2800" b="1" i="1" dirty="0" err="1">
                <a:latin typeface="Times New Roman"/>
                <a:ea typeface="Arial"/>
                <a:cs typeface="Times New Roman"/>
              </a:rPr>
              <a:t>người</a:t>
            </a:r>
            <a:r>
              <a:rPr lang="en-US" sz="2800" b="1" i="1" dirty="0">
                <a:latin typeface="Times New Roman"/>
                <a:ea typeface="Arial"/>
                <a:cs typeface="Times New Roman"/>
              </a:rPr>
              <a:t> ta </a:t>
            </a:r>
            <a:r>
              <a:rPr lang="en-US" sz="2800" b="1" i="1" dirty="0" err="1">
                <a:latin typeface="Times New Roman"/>
                <a:ea typeface="Arial"/>
                <a:cs typeface="Times New Roman"/>
              </a:rPr>
              <a:t>sẽ</a:t>
            </a:r>
            <a:r>
              <a:rPr lang="en-US" sz="2800" b="1" i="1" dirty="0">
                <a:latin typeface="Times New Roman"/>
                <a:ea typeface="Arial"/>
                <a:cs typeface="Times New Roman"/>
              </a:rPr>
              <a:t> </a:t>
            </a:r>
            <a:r>
              <a:rPr lang="en-US" sz="2800" b="1" i="1" dirty="0" err="1">
                <a:latin typeface="Times New Roman"/>
                <a:ea typeface="Arial"/>
                <a:cs typeface="Times New Roman"/>
              </a:rPr>
              <a:t>gặp</a:t>
            </a:r>
            <a:r>
              <a:rPr lang="en-US" sz="2800" b="1" i="1" dirty="0">
                <a:latin typeface="Times New Roman"/>
                <a:ea typeface="Arial"/>
                <a:cs typeface="Times New Roman"/>
              </a:rPr>
              <a:t> </a:t>
            </a:r>
            <a:r>
              <a:rPr lang="en-US" sz="2800" b="1" i="1" dirty="0" err="1">
                <a:latin typeface="Times New Roman"/>
                <a:ea typeface="Arial"/>
                <a:cs typeface="Times New Roman"/>
              </a:rPr>
              <a:t>và</a:t>
            </a:r>
            <a:r>
              <a:rPr lang="en-US" sz="2800" b="1" i="1" dirty="0">
                <a:latin typeface="Times New Roman"/>
                <a:ea typeface="Arial"/>
                <a:cs typeface="Times New Roman"/>
              </a:rPr>
              <a:t> </a:t>
            </a:r>
            <a:r>
              <a:rPr lang="en-US" sz="2800" b="1" i="1" dirty="0" err="1">
                <a:latin typeface="Times New Roman"/>
                <a:ea typeface="Arial"/>
                <a:cs typeface="Times New Roman"/>
              </a:rPr>
              <a:t>phải</a:t>
            </a:r>
            <a:r>
              <a:rPr lang="en-US" sz="2800" b="1" i="1" dirty="0">
                <a:latin typeface="Times New Roman"/>
                <a:ea typeface="Arial"/>
                <a:cs typeface="Times New Roman"/>
              </a:rPr>
              <a:t> </a:t>
            </a:r>
            <a:r>
              <a:rPr lang="en-US" sz="2800" b="1" i="1" dirty="0" err="1">
                <a:latin typeface="Times New Roman"/>
                <a:ea typeface="Arial"/>
                <a:cs typeface="Times New Roman"/>
              </a:rPr>
              <a:t>giải</a:t>
            </a:r>
            <a:r>
              <a:rPr lang="en-US" sz="2800" b="1" i="1" dirty="0">
                <a:latin typeface="Times New Roman"/>
                <a:ea typeface="Arial"/>
                <a:cs typeface="Times New Roman"/>
              </a:rPr>
              <a:t> </a:t>
            </a:r>
            <a:r>
              <a:rPr lang="en-US" sz="2800" b="1" i="1" dirty="0" err="1">
                <a:latin typeface="Times New Roman"/>
                <a:ea typeface="Arial"/>
                <a:cs typeface="Times New Roman"/>
              </a:rPr>
              <a:t>quyết</a:t>
            </a:r>
            <a:r>
              <a:rPr lang="en-US" sz="2800" b="1" i="1" dirty="0">
                <a:latin typeface="Times New Roman"/>
                <a:ea typeface="Arial"/>
                <a:cs typeface="Times New Roman"/>
              </a:rPr>
              <a:t> </a:t>
            </a:r>
            <a:r>
              <a:rPr lang="en-US" sz="2800" b="1" i="1" dirty="0" err="1">
                <a:latin typeface="Times New Roman"/>
                <a:ea typeface="Arial"/>
                <a:cs typeface="Times New Roman"/>
              </a:rPr>
              <a:t>những</a:t>
            </a:r>
            <a:r>
              <a:rPr lang="en-US" sz="2800" b="1" i="1" dirty="0">
                <a:latin typeface="Times New Roman"/>
                <a:ea typeface="Arial"/>
                <a:cs typeface="Times New Roman"/>
              </a:rPr>
              <a:t> </a:t>
            </a:r>
            <a:r>
              <a:rPr lang="en-US" sz="2800" b="1" i="1" dirty="0" err="1">
                <a:latin typeface="Times New Roman"/>
                <a:ea typeface="Arial"/>
                <a:cs typeface="Times New Roman"/>
              </a:rPr>
              <a:t>vấn</a:t>
            </a:r>
            <a:r>
              <a:rPr lang="en-US" sz="2800" b="1" i="1" dirty="0">
                <a:latin typeface="Times New Roman"/>
                <a:ea typeface="Arial"/>
                <a:cs typeface="Times New Roman"/>
              </a:rPr>
              <a:t> </a:t>
            </a:r>
            <a:r>
              <a:rPr lang="en-US" sz="2800" b="1" i="1" dirty="0" err="1">
                <a:latin typeface="Times New Roman"/>
                <a:ea typeface="Arial"/>
                <a:cs typeface="Times New Roman"/>
              </a:rPr>
              <a:t>đề</a:t>
            </a:r>
            <a:r>
              <a:rPr lang="en-US" sz="2800" b="1" i="1" dirty="0">
                <a:latin typeface="Times New Roman"/>
                <a:ea typeface="Arial"/>
                <a:cs typeface="Times New Roman"/>
              </a:rPr>
              <a:t> </a:t>
            </a:r>
            <a:r>
              <a:rPr lang="en-US" sz="2800" b="1" i="1" dirty="0" err="1">
                <a:latin typeface="Times New Roman"/>
                <a:ea typeface="Arial"/>
                <a:cs typeface="Times New Roman"/>
              </a:rPr>
              <a:t>chung</a:t>
            </a:r>
            <a:r>
              <a:rPr lang="en-US" sz="2800" b="1" i="1" dirty="0">
                <a:latin typeface="Times New Roman"/>
                <a:ea typeface="Arial"/>
                <a:cs typeface="Times New Roman"/>
              </a:rPr>
              <a:t>.</a:t>
            </a:r>
            <a:endParaRPr lang="vi-VN" sz="2800" dirty="0">
              <a:latin typeface="Times New Roman"/>
              <a:ea typeface="Arial"/>
              <a:cs typeface="Times New Roman"/>
            </a:endParaRPr>
          </a:p>
          <a:p>
            <a:pPr indent="0" algn="just">
              <a:lnSpc>
                <a:spcPct val="150000"/>
              </a:lnSpc>
              <a:spcAft>
                <a:spcPts val="1000"/>
              </a:spcAft>
              <a:buNone/>
            </a:pPr>
            <a:endParaRPr lang="vi-VN" sz="2800" dirty="0">
              <a:latin typeface="Times New Roman"/>
              <a:ea typeface="Arial"/>
              <a:cs typeface="Times New Roman"/>
            </a:endParaRPr>
          </a:p>
          <a:p>
            <a:endParaRPr lang="vi-VN" dirty="0"/>
          </a:p>
        </p:txBody>
      </p:sp>
    </p:spTree>
    <p:extLst>
      <p:ext uri="{BB962C8B-B14F-4D97-AF65-F5344CB8AC3E}">
        <p14:creationId xmlns:p14="http://schemas.microsoft.com/office/powerpoint/2010/main" val="101911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8686800" cy="591312"/>
          </a:xfrm>
        </p:spPr>
        <p:txBody>
          <a:bodyPr>
            <a:noAutofit/>
          </a:bodyPr>
          <a:lstStyle/>
          <a:p>
            <a:pPr algn="just"/>
            <a:r>
              <a:rPr lang="vi-VN" sz="3300" dirty="0">
                <a:solidFill>
                  <a:srgbClr val="FF0000"/>
                </a:solidFill>
                <a:latin typeface="+mn-lt"/>
              </a:rPr>
              <a:t>Mối quan hệ giữa triết học với các khoa học cụ thể</a:t>
            </a:r>
          </a:p>
        </p:txBody>
      </p:sp>
      <p:sp>
        <p:nvSpPr>
          <p:cNvPr id="3" name="Content Placeholder 2"/>
          <p:cNvSpPr>
            <a:spLocks noGrp="1"/>
          </p:cNvSpPr>
          <p:nvPr>
            <p:ph idx="1"/>
          </p:nvPr>
        </p:nvSpPr>
        <p:spPr>
          <a:xfrm>
            <a:off x="762000" y="1447800"/>
            <a:ext cx="10363200" cy="5257800"/>
          </a:xfrm>
        </p:spPr>
        <p:txBody>
          <a:bodyPr>
            <a:noAutofit/>
          </a:bodyPr>
          <a:lstStyle/>
          <a:p>
            <a:pPr indent="457200" algn="just">
              <a:lnSpc>
                <a:spcPct val="150000"/>
              </a:lnSpc>
              <a:spcAft>
                <a:spcPts val="1000"/>
              </a:spcAft>
            </a:pPr>
            <a:r>
              <a:rPr lang="en-US" sz="2400" b="1" i="1" dirty="0" err="1">
                <a:latin typeface="Times New Roman"/>
                <a:ea typeface="Arial"/>
                <a:cs typeface="Times New Roman"/>
              </a:rPr>
              <a:t>Để</a:t>
            </a:r>
            <a:r>
              <a:rPr lang="en-US" sz="2400" b="1" i="1" dirty="0">
                <a:latin typeface="Times New Roman"/>
                <a:ea typeface="Arial"/>
                <a:cs typeface="Times New Roman"/>
              </a:rPr>
              <a:t> </a:t>
            </a:r>
            <a:r>
              <a:rPr lang="en-US" sz="2400" b="1" i="1" dirty="0" err="1">
                <a:latin typeface="Times New Roman"/>
                <a:ea typeface="Arial"/>
                <a:cs typeface="Times New Roman"/>
              </a:rPr>
              <a:t>có</a:t>
            </a:r>
            <a:r>
              <a:rPr lang="en-US" sz="2400" b="1" i="1" dirty="0">
                <a:latin typeface="Times New Roman"/>
                <a:ea typeface="Arial"/>
                <a:cs typeface="Times New Roman"/>
              </a:rPr>
              <a:t> </a:t>
            </a:r>
            <a:r>
              <a:rPr lang="en-US" sz="2400" b="1" i="1" dirty="0" err="1">
                <a:latin typeface="Times New Roman"/>
                <a:ea typeface="Arial"/>
                <a:cs typeface="Times New Roman"/>
              </a:rPr>
              <a:t>thể</a:t>
            </a:r>
            <a:r>
              <a:rPr lang="en-US" sz="2400" b="1" i="1" dirty="0">
                <a:latin typeface="Times New Roman"/>
                <a:ea typeface="Arial"/>
                <a:cs typeface="Times New Roman"/>
              </a:rPr>
              <a:t> </a:t>
            </a:r>
            <a:r>
              <a:rPr lang="en-US" sz="2400" b="1" i="1" dirty="0" err="1">
                <a:latin typeface="Times New Roman"/>
                <a:ea typeface="Arial"/>
                <a:cs typeface="Times New Roman"/>
              </a:rPr>
              <a:t>giải</a:t>
            </a:r>
            <a:r>
              <a:rPr lang="en-US" sz="2400" b="1" i="1" dirty="0">
                <a:latin typeface="Times New Roman"/>
                <a:ea typeface="Arial"/>
                <a:cs typeface="Times New Roman"/>
              </a:rPr>
              <a:t> </a:t>
            </a:r>
            <a:r>
              <a:rPr lang="en-US" sz="2400" b="1" i="1" dirty="0" err="1">
                <a:latin typeface="Times New Roman"/>
                <a:ea typeface="Arial"/>
                <a:cs typeface="Times New Roman"/>
              </a:rPr>
              <a:t>quyết</a:t>
            </a:r>
            <a:r>
              <a:rPr lang="en-US" sz="2400" b="1" i="1" dirty="0">
                <a:latin typeface="Times New Roman"/>
                <a:ea typeface="Arial"/>
                <a:cs typeface="Times New Roman"/>
              </a:rPr>
              <a:t> </a:t>
            </a:r>
            <a:r>
              <a:rPr lang="en-US" sz="2400" b="1" i="1" dirty="0" err="1">
                <a:latin typeface="Times New Roman"/>
                <a:ea typeface="Arial"/>
                <a:cs typeface="Times New Roman"/>
              </a:rPr>
              <a:t>một</a:t>
            </a:r>
            <a:r>
              <a:rPr lang="en-US" sz="2400" b="1" i="1" dirty="0">
                <a:latin typeface="Times New Roman"/>
                <a:ea typeface="Arial"/>
                <a:cs typeface="Times New Roman"/>
              </a:rPr>
              <a:t> </a:t>
            </a:r>
            <a:r>
              <a:rPr lang="en-US" sz="2400" b="1" i="1" dirty="0" err="1">
                <a:latin typeface="Times New Roman"/>
                <a:ea typeface="Arial"/>
                <a:cs typeface="Times New Roman"/>
              </a:rPr>
              <a:t>cách</a:t>
            </a:r>
            <a:r>
              <a:rPr lang="en-US" sz="2400" b="1" i="1" dirty="0">
                <a:latin typeface="Times New Roman"/>
                <a:ea typeface="Arial"/>
                <a:cs typeface="Times New Roman"/>
              </a:rPr>
              <a:t> </a:t>
            </a:r>
            <a:r>
              <a:rPr lang="en-US" sz="2400" b="1" i="1" dirty="0" err="1">
                <a:latin typeface="Times New Roman"/>
                <a:ea typeface="Arial"/>
                <a:cs typeface="Times New Roman"/>
              </a:rPr>
              <a:t>có</a:t>
            </a:r>
            <a:r>
              <a:rPr lang="en-US" sz="2400" b="1" i="1" dirty="0">
                <a:latin typeface="Times New Roman"/>
                <a:ea typeface="Arial"/>
                <a:cs typeface="Times New Roman"/>
              </a:rPr>
              <a:t> </a:t>
            </a:r>
            <a:r>
              <a:rPr lang="en-US" sz="2400" b="1" i="1" dirty="0" err="1">
                <a:latin typeface="Times New Roman"/>
                <a:ea typeface="Arial"/>
                <a:cs typeface="Times New Roman"/>
              </a:rPr>
              <a:t>hiệu</a:t>
            </a:r>
            <a:r>
              <a:rPr lang="en-US" sz="2400" b="1" i="1" dirty="0">
                <a:latin typeface="Times New Roman"/>
                <a:ea typeface="Arial"/>
                <a:cs typeface="Times New Roman"/>
              </a:rPr>
              <a:t> </a:t>
            </a:r>
            <a:r>
              <a:rPr lang="en-US" sz="2400" b="1" i="1" dirty="0" err="1">
                <a:latin typeface="Times New Roman"/>
                <a:ea typeface="Arial"/>
                <a:cs typeface="Times New Roman"/>
              </a:rPr>
              <a:t>quả</a:t>
            </a:r>
            <a:r>
              <a:rPr lang="en-US" sz="2400" b="1" i="1" dirty="0">
                <a:latin typeface="Times New Roman"/>
                <a:ea typeface="Arial"/>
                <a:cs typeface="Times New Roman"/>
              </a:rPr>
              <a:t> </a:t>
            </a:r>
            <a:r>
              <a:rPr lang="en-US" sz="2400" b="1" i="1" dirty="0" err="1">
                <a:latin typeface="Times New Roman"/>
                <a:ea typeface="Arial"/>
                <a:cs typeface="Times New Roman"/>
              </a:rPr>
              <a:t>những</a:t>
            </a:r>
            <a:r>
              <a:rPr lang="en-US" sz="2400" b="1" i="1" dirty="0">
                <a:latin typeface="Times New Roman"/>
                <a:ea typeface="Arial"/>
                <a:cs typeface="Times New Roman"/>
              </a:rPr>
              <a:t> </a:t>
            </a:r>
            <a:r>
              <a:rPr lang="en-US" sz="2400" b="1" i="1" dirty="0" err="1">
                <a:latin typeface="Times New Roman"/>
                <a:ea typeface="Arial"/>
                <a:cs typeface="Times New Roman"/>
              </a:rPr>
              <a:t>vấn</a:t>
            </a:r>
            <a:r>
              <a:rPr lang="en-US" sz="2400" b="1" i="1" dirty="0">
                <a:latin typeface="Times New Roman"/>
                <a:ea typeface="Arial"/>
                <a:cs typeface="Times New Roman"/>
              </a:rPr>
              <a:t> </a:t>
            </a:r>
            <a:r>
              <a:rPr lang="en-US" sz="2400" b="1" i="1" dirty="0" err="1">
                <a:latin typeface="Times New Roman"/>
                <a:ea typeface="Arial"/>
                <a:cs typeface="Times New Roman"/>
              </a:rPr>
              <a:t>đề</a:t>
            </a:r>
            <a:r>
              <a:rPr lang="en-US" sz="2400" b="1" i="1" dirty="0">
                <a:latin typeface="Times New Roman"/>
                <a:ea typeface="Arial"/>
                <a:cs typeface="Times New Roman"/>
              </a:rPr>
              <a:t> </a:t>
            </a:r>
            <a:r>
              <a:rPr lang="en-US" sz="2400" b="1" i="1" dirty="0" err="1">
                <a:latin typeface="Times New Roman"/>
                <a:ea typeface="Arial"/>
                <a:cs typeface="Times New Roman"/>
              </a:rPr>
              <a:t>cụ</a:t>
            </a:r>
            <a:r>
              <a:rPr lang="en-US" sz="2400" b="1" i="1" dirty="0">
                <a:latin typeface="Times New Roman"/>
                <a:ea typeface="Arial"/>
                <a:cs typeface="Times New Roman"/>
              </a:rPr>
              <a:t> </a:t>
            </a:r>
            <a:r>
              <a:rPr lang="en-US" sz="2400" b="1" i="1" dirty="0" err="1">
                <a:latin typeface="Times New Roman"/>
                <a:ea typeface="Arial"/>
                <a:cs typeface="Times New Roman"/>
              </a:rPr>
              <a:t>thể</a:t>
            </a:r>
            <a:r>
              <a:rPr lang="en-US" sz="2400" b="1" i="1" dirty="0">
                <a:latin typeface="Times New Roman"/>
                <a:ea typeface="Arial"/>
                <a:cs typeface="Times New Roman"/>
              </a:rPr>
              <a:t> </a:t>
            </a:r>
            <a:r>
              <a:rPr lang="en-US" sz="2400" b="1" i="1" dirty="0" err="1">
                <a:latin typeface="Times New Roman"/>
                <a:ea typeface="Arial"/>
                <a:cs typeface="Times New Roman"/>
              </a:rPr>
              <a:t>hết</a:t>
            </a:r>
            <a:r>
              <a:rPr lang="en-US" sz="2400" b="1" i="1" dirty="0">
                <a:latin typeface="Times New Roman"/>
                <a:ea typeface="Arial"/>
                <a:cs typeface="Times New Roman"/>
              </a:rPr>
              <a:t> </a:t>
            </a:r>
            <a:r>
              <a:rPr lang="en-US" sz="2400" b="1" i="1" dirty="0" err="1">
                <a:latin typeface="Times New Roman"/>
                <a:ea typeface="Arial"/>
                <a:cs typeface="Times New Roman"/>
              </a:rPr>
              <a:t>sức</a:t>
            </a:r>
            <a:r>
              <a:rPr lang="en-US" sz="2400" b="1" i="1" dirty="0">
                <a:latin typeface="Times New Roman"/>
                <a:ea typeface="Arial"/>
                <a:cs typeface="Times New Roman"/>
              </a:rPr>
              <a:t> </a:t>
            </a:r>
            <a:r>
              <a:rPr lang="en-US" sz="2400" b="1" i="1" dirty="0" err="1">
                <a:latin typeface="Times New Roman"/>
                <a:ea typeface="Arial"/>
                <a:cs typeface="Times New Roman"/>
              </a:rPr>
              <a:t>phức</a:t>
            </a:r>
            <a:r>
              <a:rPr lang="en-US" sz="2400" b="1" i="1" dirty="0">
                <a:latin typeface="Times New Roman"/>
                <a:ea typeface="Arial"/>
                <a:cs typeface="Times New Roman"/>
              </a:rPr>
              <a:t> </a:t>
            </a:r>
            <a:r>
              <a:rPr lang="en-US" sz="2400" b="1" i="1" dirty="0" err="1">
                <a:latin typeface="Times New Roman"/>
                <a:ea typeface="Arial"/>
                <a:cs typeface="Times New Roman"/>
              </a:rPr>
              <a:t>tạp</a:t>
            </a:r>
            <a:r>
              <a:rPr lang="en-US" sz="2400" b="1" i="1" dirty="0">
                <a:latin typeface="Times New Roman"/>
                <a:ea typeface="Arial"/>
                <a:cs typeface="Times New Roman"/>
              </a:rPr>
              <a:t> </a:t>
            </a:r>
            <a:r>
              <a:rPr lang="en-US" sz="2400" b="1" i="1" dirty="0" err="1">
                <a:latin typeface="Times New Roman"/>
                <a:ea typeface="Arial"/>
                <a:cs typeface="Times New Roman"/>
              </a:rPr>
              <a:t>và</a:t>
            </a:r>
            <a:r>
              <a:rPr lang="en-US" sz="2400" b="1" i="1" dirty="0">
                <a:latin typeface="Times New Roman"/>
                <a:ea typeface="Arial"/>
                <a:cs typeface="Times New Roman"/>
              </a:rPr>
              <a:t> </a:t>
            </a:r>
            <a:r>
              <a:rPr lang="en-US" sz="2400" b="1" i="1" dirty="0" err="1">
                <a:latin typeface="Times New Roman"/>
                <a:ea typeface="Arial"/>
                <a:cs typeface="Times New Roman"/>
              </a:rPr>
              <a:t>vô</a:t>
            </a:r>
            <a:r>
              <a:rPr lang="en-US" sz="2400" b="1" i="1" dirty="0">
                <a:latin typeface="Times New Roman"/>
                <a:ea typeface="Arial"/>
                <a:cs typeface="Times New Roman"/>
              </a:rPr>
              <a:t> </a:t>
            </a:r>
            <a:r>
              <a:rPr lang="en-US" sz="2400" b="1" i="1" dirty="0" err="1">
                <a:latin typeface="Times New Roman"/>
                <a:ea typeface="Arial"/>
                <a:cs typeface="Times New Roman"/>
              </a:rPr>
              <a:t>cùng</a:t>
            </a:r>
            <a:r>
              <a:rPr lang="en-US" sz="2400" b="1" i="1" dirty="0">
                <a:latin typeface="Times New Roman"/>
                <a:ea typeface="Arial"/>
                <a:cs typeface="Times New Roman"/>
              </a:rPr>
              <a:t> </a:t>
            </a:r>
            <a:r>
              <a:rPr lang="en-US" sz="2400" b="1" i="1" dirty="0" err="1">
                <a:latin typeface="Times New Roman"/>
                <a:ea typeface="Arial"/>
                <a:cs typeface="Times New Roman"/>
              </a:rPr>
              <a:t>đa</a:t>
            </a:r>
            <a:r>
              <a:rPr lang="en-US" sz="2400" b="1" i="1" dirty="0">
                <a:latin typeface="Times New Roman"/>
                <a:ea typeface="Arial"/>
                <a:cs typeface="Times New Roman"/>
              </a:rPr>
              <a:t> </a:t>
            </a:r>
            <a:r>
              <a:rPr lang="en-US" sz="2400" b="1" i="1" dirty="0" err="1">
                <a:latin typeface="Times New Roman"/>
                <a:ea typeface="Arial"/>
                <a:cs typeface="Times New Roman"/>
              </a:rPr>
              <a:t>dạng</a:t>
            </a:r>
            <a:r>
              <a:rPr lang="en-US" sz="2400" b="1" i="1" dirty="0">
                <a:latin typeface="Times New Roman"/>
                <a:ea typeface="Arial"/>
                <a:cs typeface="Times New Roman"/>
              </a:rPr>
              <a:t> </a:t>
            </a:r>
            <a:r>
              <a:rPr lang="en-US" sz="2400" b="1" i="1" dirty="0" err="1">
                <a:latin typeface="Times New Roman"/>
                <a:ea typeface="Arial"/>
                <a:cs typeface="Times New Roman"/>
              </a:rPr>
              <a:t>của</a:t>
            </a:r>
            <a:r>
              <a:rPr lang="en-US" sz="2400" b="1" i="1" dirty="0">
                <a:latin typeface="Times New Roman"/>
                <a:ea typeface="Arial"/>
                <a:cs typeface="Times New Roman"/>
              </a:rPr>
              <a:t> </a:t>
            </a:r>
            <a:r>
              <a:rPr lang="en-US" sz="2400" b="1" i="1" dirty="0" err="1">
                <a:latin typeface="Times New Roman"/>
                <a:ea typeface="Arial"/>
                <a:cs typeface="Times New Roman"/>
              </a:rPr>
              <a:t>cuộc</a:t>
            </a:r>
            <a:r>
              <a:rPr lang="en-US" sz="2400" b="1" i="1" dirty="0">
                <a:latin typeface="Times New Roman"/>
                <a:ea typeface="Arial"/>
                <a:cs typeface="Times New Roman"/>
              </a:rPr>
              <a:t> </a:t>
            </a:r>
            <a:r>
              <a:rPr lang="en-US" sz="2400" b="1" i="1" dirty="0" err="1">
                <a:latin typeface="Times New Roman"/>
                <a:ea typeface="Arial"/>
                <a:cs typeface="Times New Roman"/>
              </a:rPr>
              <a:t>sống</a:t>
            </a:r>
            <a:r>
              <a:rPr lang="en-US" sz="2400" b="1" i="1" dirty="0">
                <a:latin typeface="Times New Roman"/>
                <a:ea typeface="Arial"/>
                <a:cs typeface="Times New Roman"/>
              </a:rPr>
              <a:t>, </a:t>
            </a:r>
            <a:r>
              <a:rPr lang="en-US" sz="2400" b="1" i="1" dirty="0" err="1">
                <a:latin typeface="Times New Roman"/>
                <a:ea typeface="Arial"/>
                <a:cs typeface="Times New Roman"/>
              </a:rPr>
              <a:t>chúng</a:t>
            </a:r>
            <a:r>
              <a:rPr lang="en-US" sz="2400" b="1" i="1" dirty="0">
                <a:latin typeface="Times New Roman"/>
                <a:ea typeface="Arial"/>
                <a:cs typeface="Times New Roman"/>
              </a:rPr>
              <a:t> ta </a:t>
            </a:r>
            <a:r>
              <a:rPr lang="en-US" sz="2400" b="1" i="1" dirty="0" err="1">
                <a:latin typeface="Times New Roman"/>
                <a:ea typeface="Arial"/>
                <a:cs typeface="Times New Roman"/>
              </a:rPr>
              <a:t>cần</a:t>
            </a:r>
            <a:r>
              <a:rPr lang="en-US" sz="2400" b="1" i="1" dirty="0">
                <a:latin typeface="Times New Roman"/>
                <a:ea typeface="Arial"/>
                <a:cs typeface="Times New Roman"/>
              </a:rPr>
              <a:t> </a:t>
            </a:r>
            <a:r>
              <a:rPr lang="en-US" sz="2400" b="1" i="1" dirty="0" err="1">
                <a:latin typeface="Times New Roman"/>
                <a:ea typeface="Arial"/>
                <a:cs typeface="Times New Roman"/>
              </a:rPr>
              <a:t>tránh</a:t>
            </a:r>
            <a:r>
              <a:rPr lang="en-US" sz="2400" b="1" i="1" dirty="0">
                <a:latin typeface="Times New Roman"/>
                <a:ea typeface="Arial"/>
                <a:cs typeface="Times New Roman"/>
              </a:rPr>
              <a:t> </a:t>
            </a:r>
            <a:r>
              <a:rPr lang="en-US" sz="2400" b="1" i="1" dirty="0" err="1">
                <a:latin typeface="Times New Roman"/>
                <a:ea typeface="Arial"/>
                <a:cs typeface="Times New Roman"/>
              </a:rPr>
              <a:t>cả</a:t>
            </a:r>
            <a:r>
              <a:rPr lang="en-US" sz="2400" b="1" i="1" dirty="0">
                <a:latin typeface="Times New Roman"/>
                <a:ea typeface="Arial"/>
                <a:cs typeface="Times New Roman"/>
              </a:rPr>
              <a:t> </a:t>
            </a:r>
            <a:r>
              <a:rPr lang="en-US" sz="2400" b="1" i="1" dirty="0" err="1">
                <a:latin typeface="Times New Roman"/>
                <a:ea typeface="Arial"/>
                <a:cs typeface="Times New Roman"/>
              </a:rPr>
              <a:t>hai</a:t>
            </a:r>
            <a:r>
              <a:rPr lang="en-US" sz="2400" b="1" i="1" dirty="0">
                <a:latin typeface="Times New Roman"/>
                <a:ea typeface="Arial"/>
                <a:cs typeface="Times New Roman"/>
              </a:rPr>
              <a:t> </a:t>
            </a:r>
            <a:r>
              <a:rPr lang="en-US" sz="2400" b="1" i="1" dirty="0" err="1">
                <a:latin typeface="Times New Roman"/>
                <a:ea typeface="Arial"/>
                <a:cs typeface="Times New Roman"/>
              </a:rPr>
              <a:t>thái</a:t>
            </a:r>
            <a:r>
              <a:rPr lang="en-US" sz="2400" b="1" i="1" dirty="0">
                <a:latin typeface="Times New Roman"/>
                <a:ea typeface="Arial"/>
                <a:cs typeface="Times New Roman"/>
              </a:rPr>
              <a:t> </a:t>
            </a:r>
            <a:r>
              <a:rPr lang="en-US" sz="2400" b="1" i="1" dirty="0" err="1">
                <a:latin typeface="Times New Roman"/>
                <a:ea typeface="Arial"/>
                <a:cs typeface="Times New Roman"/>
              </a:rPr>
              <a:t>cực</a:t>
            </a:r>
            <a:r>
              <a:rPr lang="en-US" sz="2400" b="1" i="1" dirty="0">
                <a:latin typeface="Times New Roman"/>
                <a:ea typeface="Arial"/>
                <a:cs typeface="Times New Roman"/>
              </a:rPr>
              <a:t> </a:t>
            </a:r>
            <a:r>
              <a:rPr lang="en-US" sz="2400" b="1" i="1" dirty="0" err="1">
                <a:latin typeface="Times New Roman"/>
                <a:ea typeface="Arial"/>
                <a:cs typeface="Times New Roman"/>
              </a:rPr>
              <a:t>sai</a:t>
            </a:r>
            <a:r>
              <a:rPr lang="en-US" sz="2400" b="1" i="1" dirty="0">
                <a:latin typeface="Times New Roman"/>
                <a:ea typeface="Arial"/>
                <a:cs typeface="Times New Roman"/>
              </a:rPr>
              <a:t> </a:t>
            </a:r>
            <a:r>
              <a:rPr lang="en-US" sz="2400" b="1" i="1" dirty="0" err="1">
                <a:latin typeface="Times New Roman"/>
                <a:ea typeface="Arial"/>
                <a:cs typeface="Times New Roman"/>
              </a:rPr>
              <a:t>lầm</a:t>
            </a:r>
            <a:r>
              <a:rPr lang="en-US" sz="2400" dirty="0">
                <a:latin typeface="Times New Roman"/>
                <a:ea typeface="Arial"/>
                <a:cs typeface="Times New Roman"/>
              </a:rPr>
              <a:t>: </a:t>
            </a:r>
          </a:p>
          <a:p>
            <a:pPr indent="457200" algn="just">
              <a:lnSpc>
                <a:spcPct val="150000"/>
              </a:lnSpc>
              <a:spcAft>
                <a:spcPts val="1000"/>
              </a:spcAft>
            </a:pPr>
            <a:r>
              <a:rPr lang="en-US" sz="2400" b="1" u="sng" dirty="0" err="1">
                <a:latin typeface="Times New Roman"/>
                <a:ea typeface="Arial"/>
                <a:cs typeface="Times New Roman"/>
              </a:rPr>
              <a:t>Xem</a:t>
            </a:r>
            <a:r>
              <a:rPr lang="en-US" sz="2400" b="1" u="sng" dirty="0">
                <a:latin typeface="Times New Roman"/>
                <a:ea typeface="Arial"/>
                <a:cs typeface="Times New Roman"/>
              </a:rPr>
              <a:t> </a:t>
            </a:r>
            <a:r>
              <a:rPr lang="en-US" sz="2400" b="1" u="sng" dirty="0" err="1">
                <a:latin typeface="Times New Roman"/>
                <a:ea typeface="Arial"/>
                <a:cs typeface="Times New Roman"/>
              </a:rPr>
              <a:t>thường</a:t>
            </a:r>
            <a:r>
              <a:rPr lang="en-US" sz="2400" b="1" u="sng" dirty="0">
                <a:latin typeface="Times New Roman"/>
                <a:ea typeface="Arial"/>
                <a:cs typeface="Times New Roman"/>
              </a:rPr>
              <a:t> </a:t>
            </a:r>
            <a:r>
              <a:rPr lang="en-US" sz="2400" b="1" u="sng" dirty="0" err="1">
                <a:latin typeface="Times New Roman"/>
                <a:ea typeface="Arial"/>
                <a:cs typeface="Times New Roman"/>
              </a:rPr>
              <a:t>triết</a:t>
            </a:r>
            <a:r>
              <a:rPr lang="en-US" sz="2400" b="1" u="sng" dirty="0">
                <a:latin typeface="Times New Roman"/>
                <a:ea typeface="Arial"/>
                <a:cs typeface="Times New Roman"/>
              </a:rPr>
              <a:t> </a:t>
            </a:r>
            <a:r>
              <a:rPr lang="en-US" sz="2400" b="1" u="sng" dirty="0" err="1">
                <a:latin typeface="Times New Roman"/>
                <a:ea typeface="Arial"/>
                <a:cs typeface="Times New Roman"/>
              </a:rPr>
              <a:t>học</a:t>
            </a:r>
            <a:r>
              <a:rPr lang="en-US" sz="2400" b="1" u="sng" dirty="0">
                <a:latin typeface="Times New Roman"/>
                <a:ea typeface="Arial"/>
                <a:cs typeface="Times New Roman"/>
              </a:rPr>
              <a:t>:</a:t>
            </a:r>
            <a:r>
              <a:rPr lang="en-US" sz="2400" dirty="0">
                <a:latin typeface="Times New Roman"/>
                <a:ea typeface="Arial"/>
                <a:cs typeface="Times New Roman"/>
              </a:rPr>
              <a:t> </a:t>
            </a:r>
            <a:r>
              <a:rPr lang="en-US" sz="2400" dirty="0" err="1">
                <a:latin typeface="Times New Roman"/>
                <a:ea typeface="Arial"/>
                <a:cs typeface="Times New Roman"/>
              </a:rPr>
              <a:t>sa</a:t>
            </a:r>
            <a:r>
              <a:rPr lang="en-US" sz="2400" dirty="0">
                <a:latin typeface="Times New Roman"/>
                <a:ea typeface="Arial"/>
                <a:cs typeface="Times New Roman"/>
              </a:rPr>
              <a:t> </a:t>
            </a:r>
            <a:r>
              <a:rPr lang="en-US" sz="2400" dirty="0" err="1">
                <a:latin typeface="Times New Roman"/>
                <a:ea typeface="Arial"/>
                <a:cs typeface="Times New Roman"/>
              </a:rPr>
              <a:t>vào</a:t>
            </a:r>
            <a:r>
              <a:rPr lang="en-US" sz="2400" dirty="0">
                <a:latin typeface="Times New Roman"/>
                <a:ea typeface="Arial"/>
                <a:cs typeface="Times New Roman"/>
              </a:rPr>
              <a:t> </a:t>
            </a:r>
            <a:r>
              <a:rPr lang="en-US" sz="2400" dirty="0" err="1">
                <a:latin typeface="Times New Roman"/>
                <a:ea typeface="Arial"/>
                <a:cs typeface="Times New Roman"/>
              </a:rPr>
              <a:t>tình</a:t>
            </a:r>
            <a:r>
              <a:rPr lang="en-US" sz="2400" dirty="0">
                <a:latin typeface="Times New Roman"/>
                <a:ea typeface="Arial"/>
                <a:cs typeface="Times New Roman"/>
              </a:rPr>
              <a:t> </a:t>
            </a:r>
            <a:r>
              <a:rPr lang="en-US" sz="2400" dirty="0" err="1">
                <a:latin typeface="Times New Roman"/>
                <a:ea typeface="Arial"/>
                <a:cs typeface="Times New Roman"/>
              </a:rPr>
              <a:t>trạng</a:t>
            </a:r>
            <a:r>
              <a:rPr lang="en-US" sz="2400" dirty="0">
                <a:latin typeface="Times New Roman"/>
                <a:ea typeface="Arial"/>
                <a:cs typeface="Times New Roman"/>
              </a:rPr>
              <a:t> </a:t>
            </a:r>
            <a:r>
              <a:rPr lang="en-US" sz="2400" dirty="0" err="1">
                <a:latin typeface="Times New Roman"/>
                <a:ea typeface="Arial"/>
                <a:cs typeface="Times New Roman"/>
              </a:rPr>
              <a:t>mò</a:t>
            </a:r>
            <a:r>
              <a:rPr lang="en-US" sz="2400" dirty="0">
                <a:latin typeface="Times New Roman"/>
                <a:ea typeface="Arial"/>
                <a:cs typeface="Times New Roman"/>
              </a:rPr>
              <a:t> </a:t>
            </a:r>
            <a:r>
              <a:rPr lang="en-US" sz="2400" dirty="0" err="1">
                <a:latin typeface="Times New Roman"/>
                <a:ea typeface="Arial"/>
                <a:cs typeface="Times New Roman"/>
              </a:rPr>
              <a:t>mẫm</a:t>
            </a:r>
            <a:r>
              <a:rPr lang="en-US" sz="2400" dirty="0">
                <a:latin typeface="Times New Roman"/>
                <a:ea typeface="Arial"/>
                <a:cs typeface="Times New Roman"/>
              </a:rPr>
              <a:t>, </a:t>
            </a:r>
            <a:r>
              <a:rPr lang="en-US" sz="2400" dirty="0" err="1">
                <a:latin typeface="Times New Roman"/>
                <a:ea typeface="Arial"/>
                <a:cs typeface="Times New Roman"/>
              </a:rPr>
              <a:t>tuỳ</a:t>
            </a:r>
            <a:r>
              <a:rPr lang="en-US" sz="2400" dirty="0">
                <a:latin typeface="Times New Roman"/>
                <a:ea typeface="Arial"/>
                <a:cs typeface="Times New Roman"/>
              </a:rPr>
              <a:t> </a:t>
            </a:r>
            <a:r>
              <a:rPr lang="en-US" sz="2400" dirty="0" err="1">
                <a:latin typeface="Times New Roman"/>
                <a:ea typeface="Arial"/>
                <a:cs typeface="Times New Roman"/>
              </a:rPr>
              <a:t>tiện</a:t>
            </a:r>
            <a:r>
              <a:rPr lang="en-US" sz="2400" dirty="0">
                <a:latin typeface="Times New Roman"/>
                <a:ea typeface="Arial"/>
                <a:cs typeface="Times New Roman"/>
              </a:rPr>
              <a:t>, </a:t>
            </a:r>
            <a:r>
              <a:rPr lang="en-US" sz="2400" dirty="0" err="1">
                <a:latin typeface="Times New Roman"/>
                <a:ea typeface="Arial"/>
                <a:cs typeface="Times New Roman"/>
              </a:rPr>
              <a:t>thiếu</a:t>
            </a:r>
            <a:r>
              <a:rPr lang="en-US" sz="2400" dirty="0">
                <a:latin typeface="Times New Roman"/>
                <a:ea typeface="Arial"/>
                <a:cs typeface="Times New Roman"/>
              </a:rPr>
              <a:t> </a:t>
            </a:r>
            <a:r>
              <a:rPr lang="en-US" sz="2400" dirty="0" err="1">
                <a:latin typeface="Times New Roman"/>
                <a:ea typeface="Arial"/>
                <a:cs typeface="Times New Roman"/>
              </a:rPr>
              <a:t>nhìn</a:t>
            </a:r>
            <a:r>
              <a:rPr lang="en-US" sz="2400" dirty="0">
                <a:latin typeface="Times New Roman"/>
                <a:ea typeface="Arial"/>
                <a:cs typeface="Times New Roman"/>
              </a:rPr>
              <a:t> </a:t>
            </a:r>
            <a:r>
              <a:rPr lang="en-US" sz="2400" dirty="0" err="1">
                <a:latin typeface="Times New Roman"/>
                <a:ea typeface="Arial"/>
                <a:cs typeface="Times New Roman"/>
              </a:rPr>
              <a:t>xa</a:t>
            </a:r>
            <a:r>
              <a:rPr lang="en-US" sz="2400" dirty="0">
                <a:latin typeface="Times New Roman"/>
                <a:ea typeface="Arial"/>
                <a:cs typeface="Times New Roman"/>
              </a:rPr>
              <a:t> </a:t>
            </a:r>
            <a:r>
              <a:rPr lang="en-US" sz="2400" dirty="0" err="1">
                <a:latin typeface="Times New Roman"/>
                <a:ea typeface="Arial"/>
                <a:cs typeface="Times New Roman"/>
              </a:rPr>
              <a:t>trông</a:t>
            </a:r>
            <a:r>
              <a:rPr lang="en-US" sz="2400" dirty="0">
                <a:latin typeface="Times New Roman"/>
                <a:ea typeface="Arial"/>
                <a:cs typeface="Times New Roman"/>
              </a:rPr>
              <a:t> </a:t>
            </a:r>
            <a:r>
              <a:rPr lang="en-US" sz="2400" dirty="0" err="1">
                <a:latin typeface="Times New Roman"/>
                <a:ea typeface="Arial"/>
                <a:cs typeface="Times New Roman"/>
              </a:rPr>
              <a:t>rộng</a:t>
            </a:r>
            <a:r>
              <a:rPr lang="en-US" sz="2400" dirty="0">
                <a:latin typeface="Times New Roman"/>
                <a:ea typeface="Arial"/>
                <a:cs typeface="Times New Roman"/>
              </a:rPr>
              <a:t>, </a:t>
            </a:r>
            <a:r>
              <a:rPr lang="en-US" sz="2400" dirty="0" err="1">
                <a:latin typeface="Times New Roman"/>
                <a:ea typeface="Arial"/>
                <a:cs typeface="Times New Roman"/>
              </a:rPr>
              <a:t>thiếu</a:t>
            </a:r>
            <a:r>
              <a:rPr lang="en-US" sz="2400" dirty="0">
                <a:latin typeface="Times New Roman"/>
                <a:ea typeface="Arial"/>
                <a:cs typeface="Times New Roman"/>
              </a:rPr>
              <a:t> </a:t>
            </a:r>
            <a:r>
              <a:rPr lang="en-US" sz="2400" dirty="0" err="1">
                <a:latin typeface="Times New Roman"/>
                <a:ea typeface="Arial"/>
                <a:cs typeface="Times New Roman"/>
              </a:rPr>
              <a:t>chủ</a:t>
            </a:r>
            <a:r>
              <a:rPr lang="en-US" sz="2400" dirty="0">
                <a:latin typeface="Times New Roman"/>
                <a:ea typeface="Arial"/>
                <a:cs typeface="Times New Roman"/>
              </a:rPr>
              <a:t> </a:t>
            </a:r>
            <a:r>
              <a:rPr lang="en-US" sz="2400" dirty="0" err="1">
                <a:latin typeface="Times New Roman"/>
                <a:ea typeface="Arial"/>
                <a:cs typeface="Times New Roman"/>
              </a:rPr>
              <a:t>động</a:t>
            </a:r>
            <a:r>
              <a:rPr lang="en-US" sz="2400" dirty="0">
                <a:latin typeface="Times New Roman"/>
                <a:ea typeface="Arial"/>
                <a:cs typeface="Times New Roman"/>
              </a:rPr>
              <a:t> </a:t>
            </a:r>
            <a:r>
              <a:rPr lang="en-US" sz="2400" dirty="0" err="1">
                <a:latin typeface="Times New Roman"/>
                <a:ea typeface="Arial"/>
                <a:cs typeface="Times New Roman"/>
              </a:rPr>
              <a:t>và</a:t>
            </a:r>
            <a:r>
              <a:rPr lang="en-US" sz="2400" dirty="0">
                <a:latin typeface="Times New Roman"/>
                <a:ea typeface="Arial"/>
                <a:cs typeface="Times New Roman"/>
              </a:rPr>
              <a:t> </a:t>
            </a:r>
            <a:r>
              <a:rPr lang="en-US" sz="2400" dirty="0" err="1">
                <a:latin typeface="Times New Roman"/>
                <a:ea typeface="Arial"/>
                <a:cs typeface="Times New Roman"/>
              </a:rPr>
              <a:t>sáng</a:t>
            </a:r>
            <a:r>
              <a:rPr lang="en-US" sz="2400" dirty="0">
                <a:latin typeface="Times New Roman"/>
                <a:ea typeface="Arial"/>
                <a:cs typeface="Times New Roman"/>
              </a:rPr>
              <a:t> </a:t>
            </a:r>
            <a:r>
              <a:rPr lang="en-US" sz="2400" dirty="0" err="1">
                <a:latin typeface="Times New Roman"/>
                <a:ea typeface="Arial"/>
                <a:cs typeface="Times New Roman"/>
              </a:rPr>
              <a:t>tạo</a:t>
            </a:r>
            <a:r>
              <a:rPr lang="en-US" sz="2400" dirty="0">
                <a:latin typeface="Times New Roman"/>
                <a:ea typeface="Arial"/>
                <a:cs typeface="Times New Roman"/>
              </a:rPr>
              <a:t>.</a:t>
            </a:r>
          </a:p>
          <a:p>
            <a:pPr indent="457200" algn="just">
              <a:lnSpc>
                <a:spcPct val="150000"/>
              </a:lnSpc>
              <a:spcAft>
                <a:spcPts val="1000"/>
              </a:spcAft>
            </a:pPr>
            <a:r>
              <a:rPr lang="en-US" sz="2400" b="1" u="sng" dirty="0" err="1">
                <a:latin typeface="Times New Roman"/>
                <a:ea typeface="Arial"/>
                <a:cs typeface="Times New Roman"/>
              </a:rPr>
              <a:t>Tuyệt</a:t>
            </a:r>
            <a:r>
              <a:rPr lang="en-US" sz="2400" b="1" u="sng" dirty="0">
                <a:latin typeface="Times New Roman"/>
                <a:ea typeface="Arial"/>
                <a:cs typeface="Times New Roman"/>
              </a:rPr>
              <a:t> </a:t>
            </a:r>
            <a:r>
              <a:rPr lang="en-US" sz="2400" b="1" u="sng" dirty="0" err="1">
                <a:latin typeface="Times New Roman"/>
                <a:ea typeface="Arial"/>
                <a:cs typeface="Times New Roman"/>
              </a:rPr>
              <a:t>đối</a:t>
            </a:r>
            <a:r>
              <a:rPr lang="en-US" sz="2400" b="1" u="sng" dirty="0">
                <a:latin typeface="Times New Roman"/>
                <a:ea typeface="Arial"/>
                <a:cs typeface="Times New Roman"/>
              </a:rPr>
              <a:t> </a:t>
            </a:r>
            <a:r>
              <a:rPr lang="en-US" sz="2400" b="1" u="sng" dirty="0" err="1">
                <a:latin typeface="Times New Roman"/>
                <a:ea typeface="Arial"/>
                <a:cs typeface="Times New Roman"/>
              </a:rPr>
              <a:t>hoá</a:t>
            </a:r>
            <a:r>
              <a:rPr lang="en-US" sz="2400" b="1" u="sng" dirty="0">
                <a:latin typeface="Times New Roman"/>
                <a:ea typeface="Arial"/>
                <a:cs typeface="Times New Roman"/>
              </a:rPr>
              <a:t> </a:t>
            </a:r>
            <a:r>
              <a:rPr lang="en-US" sz="2400" b="1" u="sng" dirty="0" err="1">
                <a:latin typeface="Times New Roman"/>
                <a:ea typeface="Arial"/>
                <a:cs typeface="Times New Roman"/>
              </a:rPr>
              <a:t>vai</a:t>
            </a:r>
            <a:r>
              <a:rPr lang="en-US" sz="2400" b="1" u="sng" dirty="0">
                <a:latin typeface="Times New Roman"/>
                <a:ea typeface="Arial"/>
                <a:cs typeface="Times New Roman"/>
              </a:rPr>
              <a:t> </a:t>
            </a:r>
            <a:r>
              <a:rPr lang="en-US" sz="2400" b="1" u="sng" dirty="0" err="1">
                <a:latin typeface="Times New Roman"/>
                <a:ea typeface="Arial"/>
                <a:cs typeface="Times New Roman"/>
              </a:rPr>
              <a:t>trò</a:t>
            </a:r>
            <a:r>
              <a:rPr lang="en-US" sz="2400" b="1" u="sng" dirty="0">
                <a:latin typeface="Times New Roman"/>
                <a:ea typeface="Arial"/>
                <a:cs typeface="Times New Roman"/>
              </a:rPr>
              <a:t> </a:t>
            </a:r>
            <a:r>
              <a:rPr lang="en-US" sz="2400" b="1" u="sng" dirty="0" err="1">
                <a:latin typeface="Times New Roman"/>
                <a:ea typeface="Arial"/>
                <a:cs typeface="Times New Roman"/>
              </a:rPr>
              <a:t>của</a:t>
            </a:r>
            <a:r>
              <a:rPr lang="en-US" sz="2400" b="1" u="sng" dirty="0">
                <a:latin typeface="Times New Roman"/>
                <a:ea typeface="Arial"/>
                <a:cs typeface="Times New Roman"/>
              </a:rPr>
              <a:t> </a:t>
            </a:r>
            <a:r>
              <a:rPr lang="en-US" sz="2400" b="1" u="sng" dirty="0" err="1">
                <a:latin typeface="Times New Roman"/>
                <a:ea typeface="Arial"/>
                <a:cs typeface="Times New Roman"/>
              </a:rPr>
              <a:t>triết</a:t>
            </a:r>
            <a:r>
              <a:rPr lang="en-US" sz="2400" b="1" u="sng" dirty="0">
                <a:latin typeface="Times New Roman"/>
                <a:ea typeface="Arial"/>
                <a:cs typeface="Times New Roman"/>
              </a:rPr>
              <a:t> </a:t>
            </a:r>
            <a:r>
              <a:rPr lang="en-US" sz="2400" b="1" u="sng" dirty="0" err="1">
                <a:latin typeface="Times New Roman"/>
                <a:ea typeface="Arial"/>
                <a:cs typeface="Times New Roman"/>
              </a:rPr>
              <a:t>học</a:t>
            </a:r>
            <a:r>
              <a:rPr lang="en-US" sz="2400" dirty="0">
                <a:latin typeface="Times New Roman"/>
                <a:ea typeface="Arial"/>
                <a:cs typeface="Times New Roman"/>
              </a:rPr>
              <a:t>: </a:t>
            </a:r>
            <a:r>
              <a:rPr lang="en-US" sz="2400" dirty="0" err="1">
                <a:latin typeface="Times New Roman"/>
                <a:ea typeface="Arial"/>
                <a:cs typeface="Times New Roman"/>
              </a:rPr>
              <a:t>sa</a:t>
            </a:r>
            <a:r>
              <a:rPr lang="en-US" sz="2400" dirty="0">
                <a:latin typeface="Times New Roman"/>
                <a:ea typeface="Arial"/>
                <a:cs typeface="Times New Roman"/>
              </a:rPr>
              <a:t> </a:t>
            </a:r>
            <a:r>
              <a:rPr lang="en-US" sz="2400" dirty="0" err="1">
                <a:latin typeface="Times New Roman"/>
                <a:ea typeface="Arial"/>
                <a:cs typeface="Times New Roman"/>
              </a:rPr>
              <a:t>vào</a:t>
            </a:r>
            <a:r>
              <a:rPr lang="en-US" sz="2400" dirty="0">
                <a:latin typeface="Times New Roman"/>
                <a:ea typeface="Arial"/>
                <a:cs typeface="Times New Roman"/>
              </a:rPr>
              <a:t> </a:t>
            </a:r>
            <a:r>
              <a:rPr lang="en-US" sz="2400" dirty="0" err="1">
                <a:latin typeface="Times New Roman"/>
                <a:ea typeface="Arial"/>
                <a:cs typeface="Times New Roman"/>
              </a:rPr>
              <a:t>tình</a:t>
            </a:r>
            <a:r>
              <a:rPr lang="en-US" sz="2400" dirty="0">
                <a:latin typeface="Times New Roman"/>
                <a:ea typeface="Arial"/>
                <a:cs typeface="Times New Roman"/>
              </a:rPr>
              <a:t> </a:t>
            </a:r>
            <a:r>
              <a:rPr lang="en-US" sz="2400" dirty="0" err="1">
                <a:latin typeface="Times New Roman"/>
                <a:ea typeface="Arial"/>
                <a:cs typeface="Times New Roman"/>
              </a:rPr>
              <a:t>trạng</a:t>
            </a:r>
            <a:r>
              <a:rPr lang="en-US" sz="2400" dirty="0">
                <a:latin typeface="Times New Roman"/>
                <a:ea typeface="Arial"/>
                <a:cs typeface="Times New Roman"/>
              </a:rPr>
              <a:t> </a:t>
            </a:r>
            <a:r>
              <a:rPr lang="en-US" sz="2400" dirty="0" err="1">
                <a:latin typeface="Times New Roman"/>
                <a:ea typeface="Arial"/>
                <a:cs typeface="Times New Roman"/>
              </a:rPr>
              <a:t>áp</a:t>
            </a:r>
            <a:r>
              <a:rPr lang="en-US" sz="2400" dirty="0">
                <a:latin typeface="Times New Roman"/>
                <a:ea typeface="Arial"/>
                <a:cs typeface="Times New Roman"/>
              </a:rPr>
              <a:t> </a:t>
            </a:r>
            <a:r>
              <a:rPr lang="en-US" sz="2400" dirty="0" err="1">
                <a:latin typeface="Times New Roman"/>
                <a:ea typeface="Arial"/>
                <a:cs typeface="Times New Roman"/>
              </a:rPr>
              <a:t>dụng</a:t>
            </a:r>
            <a:r>
              <a:rPr lang="en-US" sz="2400" dirty="0">
                <a:latin typeface="Times New Roman"/>
                <a:ea typeface="Arial"/>
                <a:cs typeface="Times New Roman"/>
              </a:rPr>
              <a:t> </a:t>
            </a:r>
            <a:r>
              <a:rPr lang="en-US" sz="2400" dirty="0" err="1">
                <a:latin typeface="Times New Roman"/>
                <a:ea typeface="Arial"/>
                <a:cs typeface="Times New Roman"/>
              </a:rPr>
              <a:t>một</a:t>
            </a:r>
            <a:r>
              <a:rPr lang="en-US" sz="2400" dirty="0">
                <a:latin typeface="Times New Roman"/>
                <a:ea typeface="Arial"/>
                <a:cs typeface="Times New Roman"/>
              </a:rPr>
              <a:t> </a:t>
            </a:r>
            <a:r>
              <a:rPr lang="en-US" sz="2400" dirty="0" err="1">
                <a:latin typeface="Times New Roman"/>
                <a:ea typeface="Arial"/>
                <a:cs typeface="Times New Roman"/>
              </a:rPr>
              <a:t>cách</a:t>
            </a:r>
            <a:r>
              <a:rPr lang="en-US" sz="2400" dirty="0">
                <a:latin typeface="Times New Roman"/>
                <a:ea typeface="Arial"/>
                <a:cs typeface="Times New Roman"/>
              </a:rPr>
              <a:t> </a:t>
            </a:r>
            <a:r>
              <a:rPr lang="en-US" sz="2400" dirty="0" err="1">
                <a:latin typeface="Times New Roman"/>
                <a:ea typeface="Arial"/>
                <a:cs typeface="Times New Roman"/>
              </a:rPr>
              <a:t>máy</a:t>
            </a:r>
            <a:r>
              <a:rPr lang="en-US" sz="2400" dirty="0">
                <a:latin typeface="Times New Roman"/>
                <a:ea typeface="Arial"/>
                <a:cs typeface="Times New Roman"/>
              </a:rPr>
              <a:t> </a:t>
            </a:r>
            <a:r>
              <a:rPr lang="en-US" sz="2400" dirty="0" err="1">
                <a:latin typeface="Times New Roman"/>
                <a:ea typeface="Arial"/>
                <a:cs typeface="Times New Roman"/>
              </a:rPr>
              <a:t>móc</a:t>
            </a:r>
            <a:r>
              <a:rPr lang="en-US" sz="2400" dirty="0">
                <a:latin typeface="Times New Roman"/>
                <a:ea typeface="Arial"/>
                <a:cs typeface="Times New Roman"/>
              </a:rPr>
              <a:t> </a:t>
            </a:r>
            <a:r>
              <a:rPr lang="en-US" sz="2400" dirty="0" err="1">
                <a:latin typeface="Times New Roman"/>
                <a:ea typeface="Arial"/>
                <a:cs typeface="Times New Roman"/>
              </a:rPr>
              <a:t>những</a:t>
            </a:r>
            <a:r>
              <a:rPr lang="en-US" sz="2400" dirty="0">
                <a:latin typeface="Times New Roman"/>
                <a:ea typeface="Arial"/>
                <a:cs typeface="Times New Roman"/>
              </a:rPr>
              <a:t> </a:t>
            </a:r>
            <a:r>
              <a:rPr lang="en-US" sz="2400" dirty="0" err="1">
                <a:latin typeface="Times New Roman"/>
                <a:ea typeface="Arial"/>
                <a:cs typeface="Times New Roman"/>
              </a:rPr>
              <a:t>nguyên</a:t>
            </a:r>
            <a:r>
              <a:rPr lang="en-US" sz="2400" dirty="0">
                <a:latin typeface="Times New Roman"/>
                <a:ea typeface="Arial"/>
                <a:cs typeface="Times New Roman"/>
              </a:rPr>
              <a:t> </a:t>
            </a:r>
            <a:r>
              <a:rPr lang="en-US" sz="2400" dirty="0" err="1">
                <a:latin typeface="Times New Roman"/>
                <a:ea typeface="Arial"/>
                <a:cs typeface="Times New Roman"/>
              </a:rPr>
              <a:t>lý</a:t>
            </a:r>
            <a:r>
              <a:rPr lang="en-US" sz="2400" dirty="0">
                <a:latin typeface="Times New Roman"/>
                <a:ea typeface="Arial"/>
                <a:cs typeface="Times New Roman"/>
              </a:rPr>
              <a:t>, </a:t>
            </a:r>
            <a:r>
              <a:rPr lang="en-US" sz="2400" dirty="0" err="1">
                <a:latin typeface="Times New Roman"/>
                <a:ea typeface="Arial"/>
                <a:cs typeface="Times New Roman"/>
              </a:rPr>
              <a:t>những</a:t>
            </a:r>
            <a:r>
              <a:rPr lang="en-US" sz="2400" dirty="0">
                <a:latin typeface="Times New Roman"/>
                <a:ea typeface="Arial"/>
                <a:cs typeface="Times New Roman"/>
              </a:rPr>
              <a:t> </a:t>
            </a:r>
            <a:r>
              <a:rPr lang="en-US" sz="2400" dirty="0" err="1">
                <a:latin typeface="Times New Roman"/>
                <a:ea typeface="Arial"/>
                <a:cs typeface="Times New Roman"/>
              </a:rPr>
              <a:t>quy</a:t>
            </a:r>
            <a:r>
              <a:rPr lang="en-US" sz="2400" dirty="0">
                <a:latin typeface="Times New Roman"/>
                <a:ea typeface="Arial"/>
                <a:cs typeface="Times New Roman"/>
              </a:rPr>
              <a:t> </a:t>
            </a:r>
            <a:r>
              <a:rPr lang="en-US" sz="2400" dirty="0" err="1">
                <a:latin typeface="Times New Roman"/>
                <a:ea typeface="Arial"/>
                <a:cs typeface="Times New Roman"/>
              </a:rPr>
              <a:t>luật</a:t>
            </a:r>
            <a:r>
              <a:rPr lang="en-US" sz="2400" dirty="0">
                <a:latin typeface="Times New Roman"/>
                <a:ea typeface="Arial"/>
                <a:cs typeface="Times New Roman"/>
              </a:rPr>
              <a:t>, </a:t>
            </a:r>
            <a:r>
              <a:rPr lang="en-US" sz="2400" dirty="0" err="1">
                <a:latin typeface="Times New Roman"/>
                <a:ea typeface="Arial"/>
                <a:cs typeface="Times New Roman"/>
              </a:rPr>
              <a:t>những</a:t>
            </a:r>
            <a:r>
              <a:rPr lang="en-US" sz="2400" dirty="0">
                <a:latin typeface="Times New Roman"/>
                <a:ea typeface="Arial"/>
                <a:cs typeface="Times New Roman"/>
              </a:rPr>
              <a:t> tri </a:t>
            </a:r>
            <a:r>
              <a:rPr lang="en-US" sz="2400" dirty="0" err="1">
                <a:latin typeface="Times New Roman"/>
                <a:ea typeface="Arial"/>
                <a:cs typeface="Times New Roman"/>
              </a:rPr>
              <a:t>thức</a:t>
            </a:r>
            <a:r>
              <a:rPr lang="en-US" sz="2400" dirty="0">
                <a:latin typeface="Times New Roman"/>
                <a:ea typeface="Arial"/>
                <a:cs typeface="Times New Roman"/>
              </a:rPr>
              <a:t> </a:t>
            </a:r>
            <a:r>
              <a:rPr lang="en-US" sz="2400" dirty="0" err="1">
                <a:latin typeface="Times New Roman"/>
                <a:ea typeface="Arial"/>
                <a:cs typeface="Times New Roman"/>
              </a:rPr>
              <a:t>triết</a:t>
            </a:r>
            <a:r>
              <a:rPr lang="en-US" sz="2400" dirty="0">
                <a:latin typeface="Times New Roman"/>
                <a:ea typeface="Arial"/>
                <a:cs typeface="Times New Roman"/>
              </a:rPr>
              <a:t> </a:t>
            </a:r>
            <a:r>
              <a:rPr lang="en-US" sz="2400" dirty="0" err="1">
                <a:latin typeface="Times New Roman"/>
                <a:ea typeface="Arial"/>
                <a:cs typeface="Times New Roman"/>
              </a:rPr>
              <a:t>học</a:t>
            </a:r>
            <a:r>
              <a:rPr lang="en-US" sz="2400" dirty="0">
                <a:latin typeface="Times New Roman"/>
                <a:ea typeface="Arial"/>
                <a:cs typeface="Times New Roman"/>
              </a:rPr>
              <a:t> </a:t>
            </a:r>
            <a:r>
              <a:rPr lang="en-US" sz="2400" dirty="0" err="1">
                <a:latin typeface="Times New Roman"/>
                <a:ea typeface="Arial"/>
                <a:cs typeface="Times New Roman"/>
              </a:rPr>
              <a:t>chung</a:t>
            </a:r>
            <a:r>
              <a:rPr lang="en-US" sz="2400" dirty="0">
                <a:latin typeface="Times New Roman"/>
                <a:ea typeface="Arial"/>
                <a:cs typeface="Times New Roman"/>
              </a:rPr>
              <a:t>, </a:t>
            </a:r>
            <a:r>
              <a:rPr lang="en-US" sz="2400" dirty="0" err="1">
                <a:latin typeface="Times New Roman"/>
                <a:ea typeface="Arial"/>
                <a:cs typeface="Times New Roman"/>
              </a:rPr>
              <a:t>không</a:t>
            </a:r>
            <a:r>
              <a:rPr lang="en-US" sz="2400" dirty="0">
                <a:latin typeface="Times New Roman"/>
                <a:ea typeface="Arial"/>
                <a:cs typeface="Times New Roman"/>
              </a:rPr>
              <a:t> </a:t>
            </a:r>
            <a:r>
              <a:rPr lang="en-US" sz="2400" dirty="0" err="1">
                <a:latin typeface="Times New Roman"/>
                <a:ea typeface="Arial"/>
                <a:cs typeface="Times New Roman"/>
              </a:rPr>
              <a:t>tính</a:t>
            </a:r>
            <a:r>
              <a:rPr lang="en-US" sz="2400" dirty="0">
                <a:latin typeface="Times New Roman"/>
                <a:ea typeface="Arial"/>
                <a:cs typeface="Times New Roman"/>
              </a:rPr>
              <a:t> </a:t>
            </a:r>
            <a:r>
              <a:rPr lang="en-US" sz="2400" dirty="0" err="1">
                <a:latin typeface="Times New Roman"/>
                <a:ea typeface="Arial"/>
                <a:cs typeface="Times New Roman"/>
              </a:rPr>
              <a:t>đến</a:t>
            </a:r>
            <a:r>
              <a:rPr lang="en-US" sz="2400" dirty="0">
                <a:latin typeface="Times New Roman"/>
                <a:ea typeface="Arial"/>
                <a:cs typeface="Times New Roman"/>
              </a:rPr>
              <a:t> </a:t>
            </a:r>
            <a:r>
              <a:rPr lang="en-US" sz="2400" dirty="0" err="1">
                <a:latin typeface="Times New Roman"/>
                <a:ea typeface="Arial"/>
                <a:cs typeface="Times New Roman"/>
              </a:rPr>
              <a:t>tình</a:t>
            </a:r>
            <a:r>
              <a:rPr lang="en-US" sz="2400" dirty="0">
                <a:latin typeface="Times New Roman"/>
                <a:ea typeface="Arial"/>
                <a:cs typeface="Times New Roman"/>
              </a:rPr>
              <a:t> </a:t>
            </a:r>
            <a:r>
              <a:rPr lang="en-US" sz="2400" dirty="0" err="1">
                <a:latin typeface="Times New Roman"/>
                <a:ea typeface="Arial"/>
                <a:cs typeface="Times New Roman"/>
              </a:rPr>
              <a:t>hình</a:t>
            </a:r>
            <a:r>
              <a:rPr lang="en-US" sz="2400" dirty="0">
                <a:latin typeface="Times New Roman"/>
                <a:ea typeface="Arial"/>
                <a:cs typeface="Times New Roman"/>
              </a:rPr>
              <a:t> </a:t>
            </a:r>
            <a:r>
              <a:rPr lang="en-US" sz="2400" dirty="0" err="1">
                <a:latin typeface="Times New Roman"/>
                <a:ea typeface="Arial"/>
                <a:cs typeface="Times New Roman"/>
              </a:rPr>
              <a:t>của</a:t>
            </a:r>
            <a:r>
              <a:rPr lang="en-US" sz="2400" dirty="0">
                <a:latin typeface="Times New Roman"/>
                <a:ea typeface="Arial"/>
                <a:cs typeface="Times New Roman"/>
              </a:rPr>
              <a:t> </a:t>
            </a:r>
            <a:r>
              <a:rPr lang="en-US" sz="2400" dirty="0" err="1">
                <a:latin typeface="Times New Roman"/>
                <a:ea typeface="Arial"/>
                <a:cs typeface="Times New Roman"/>
              </a:rPr>
              <a:t>trường</a:t>
            </a:r>
            <a:r>
              <a:rPr lang="en-US" sz="2400" dirty="0">
                <a:latin typeface="Times New Roman"/>
                <a:ea typeface="Arial"/>
                <a:cs typeface="Times New Roman"/>
              </a:rPr>
              <a:t> </a:t>
            </a:r>
            <a:r>
              <a:rPr lang="en-US" sz="2400" dirty="0" err="1">
                <a:latin typeface="Times New Roman"/>
                <a:ea typeface="Arial"/>
                <a:cs typeface="Times New Roman"/>
              </a:rPr>
              <a:t>hợp</a:t>
            </a:r>
            <a:r>
              <a:rPr lang="en-US" sz="2400" dirty="0">
                <a:latin typeface="Times New Roman"/>
                <a:ea typeface="Arial"/>
                <a:cs typeface="Times New Roman"/>
              </a:rPr>
              <a:t> </a:t>
            </a:r>
            <a:r>
              <a:rPr lang="en-US" sz="2400" dirty="0" err="1">
                <a:latin typeface="Times New Roman"/>
                <a:ea typeface="Arial"/>
                <a:cs typeface="Times New Roman"/>
              </a:rPr>
              <a:t>cụ</a:t>
            </a:r>
            <a:r>
              <a:rPr lang="en-US" sz="2400" dirty="0">
                <a:latin typeface="Times New Roman"/>
                <a:ea typeface="Arial"/>
                <a:cs typeface="Times New Roman"/>
              </a:rPr>
              <a:t> </a:t>
            </a:r>
            <a:r>
              <a:rPr lang="en-US" sz="2400" dirty="0" err="1">
                <a:latin typeface="Times New Roman"/>
                <a:ea typeface="Arial"/>
                <a:cs typeface="Times New Roman"/>
              </a:rPr>
              <a:t>thể</a:t>
            </a:r>
            <a:r>
              <a:rPr lang="en-US" sz="2400" dirty="0">
                <a:latin typeface="Times New Roman"/>
                <a:ea typeface="Arial"/>
                <a:cs typeface="Times New Roman"/>
              </a:rPr>
              <a:t>.</a:t>
            </a:r>
            <a:endParaRPr lang="vi-VN" sz="2400" dirty="0">
              <a:latin typeface="Times New Roman"/>
              <a:ea typeface="Arial"/>
              <a:cs typeface="Times New Roman"/>
            </a:endParaRPr>
          </a:p>
          <a:p>
            <a:endParaRPr lang="vi-VN" sz="2400" dirty="0"/>
          </a:p>
        </p:txBody>
      </p:sp>
    </p:spTree>
    <p:extLst>
      <p:ext uri="{BB962C8B-B14F-4D97-AF65-F5344CB8AC3E}">
        <p14:creationId xmlns:p14="http://schemas.microsoft.com/office/powerpoint/2010/main" val="111706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838200" y="609600"/>
            <a:ext cx="10363200" cy="6019800"/>
          </a:xfrm>
        </p:spPr>
        <p:txBody>
          <a:bodyPr>
            <a:normAutofit fontScale="25000" lnSpcReduction="20000"/>
          </a:bodyPr>
          <a:lstStyle/>
          <a:p>
            <a:pPr eaLnBrk="1" hangingPunct="1">
              <a:lnSpc>
                <a:spcPct val="160000"/>
              </a:lnSpc>
              <a:buFontTx/>
              <a:buNone/>
            </a:pPr>
            <a:r>
              <a:rPr lang="en-US" sz="1000" dirty="0"/>
              <a:t>   		</a:t>
            </a:r>
            <a:endParaRPr lang="en-US" sz="900" dirty="0">
              <a:solidFill>
                <a:srgbClr val="66FFFF"/>
              </a:solidFill>
            </a:endParaRPr>
          </a:p>
          <a:p>
            <a:pPr algn="ctr" eaLnBrk="1" hangingPunct="1">
              <a:lnSpc>
                <a:spcPct val="160000"/>
              </a:lnSpc>
              <a:buFontTx/>
              <a:buNone/>
            </a:pPr>
            <a:r>
              <a:rPr lang="en-US" sz="12800" b="1" dirty="0">
                <a:solidFill>
                  <a:srgbClr val="FF0000"/>
                </a:solidFill>
                <a:effectLst>
                  <a:outerShdw blurRad="38100" dist="38100" dir="2700000" algn="tl">
                    <a:srgbClr val="000000">
                      <a:alpha val="43137"/>
                    </a:srgbClr>
                  </a:outerShdw>
                </a:effectLst>
              </a:rPr>
              <a:t>III. CẤU TRÚC CỦA CHƯƠNG TRÌNH</a:t>
            </a:r>
          </a:p>
          <a:p>
            <a:pPr algn="ctr" eaLnBrk="1" hangingPunct="1">
              <a:lnSpc>
                <a:spcPct val="160000"/>
              </a:lnSpc>
              <a:buFontTx/>
              <a:buNone/>
            </a:pPr>
            <a:r>
              <a:rPr lang="en-US" sz="12000" dirty="0" err="1">
                <a:solidFill>
                  <a:srgbClr val="002060"/>
                </a:solidFill>
              </a:rPr>
              <a:t>Thời</a:t>
            </a:r>
            <a:r>
              <a:rPr lang="en-US" sz="12000" dirty="0">
                <a:solidFill>
                  <a:srgbClr val="002060"/>
                </a:solidFill>
              </a:rPr>
              <a:t> </a:t>
            </a:r>
            <a:r>
              <a:rPr lang="en-US" sz="12000" dirty="0" err="1">
                <a:solidFill>
                  <a:srgbClr val="002060"/>
                </a:solidFill>
              </a:rPr>
              <a:t>lượng</a:t>
            </a:r>
            <a:r>
              <a:rPr lang="en-US" sz="12000" dirty="0">
                <a:solidFill>
                  <a:srgbClr val="002060"/>
                </a:solidFill>
              </a:rPr>
              <a:t>: 4 </a:t>
            </a:r>
            <a:r>
              <a:rPr lang="en-US" sz="12000" dirty="0" err="1">
                <a:solidFill>
                  <a:srgbClr val="002060"/>
                </a:solidFill>
              </a:rPr>
              <a:t>tín</a:t>
            </a:r>
            <a:r>
              <a:rPr lang="en-US" sz="12000" dirty="0">
                <a:solidFill>
                  <a:srgbClr val="002060"/>
                </a:solidFill>
              </a:rPr>
              <a:t> </a:t>
            </a:r>
            <a:r>
              <a:rPr lang="en-US" sz="12000" dirty="0" err="1">
                <a:solidFill>
                  <a:srgbClr val="002060"/>
                </a:solidFill>
              </a:rPr>
              <a:t>chỉ</a:t>
            </a:r>
            <a:r>
              <a:rPr lang="en-US" sz="12000" dirty="0">
                <a:solidFill>
                  <a:srgbClr val="002060"/>
                </a:solidFill>
              </a:rPr>
              <a:t> = 60 </a:t>
            </a:r>
            <a:r>
              <a:rPr lang="en-US" sz="12000" dirty="0" err="1">
                <a:solidFill>
                  <a:srgbClr val="002060"/>
                </a:solidFill>
              </a:rPr>
              <a:t>tiết</a:t>
            </a:r>
            <a:endParaRPr lang="en-US" sz="12000" dirty="0">
              <a:solidFill>
                <a:srgbClr val="002060"/>
              </a:solidFill>
            </a:endParaRPr>
          </a:p>
          <a:p>
            <a:pPr>
              <a:lnSpc>
                <a:spcPct val="160000"/>
              </a:lnSpc>
              <a:buFontTx/>
              <a:buNone/>
            </a:pPr>
            <a:r>
              <a:rPr lang="en-US" sz="12000" dirty="0">
                <a:solidFill>
                  <a:srgbClr val="002060"/>
                </a:solidFill>
              </a:rPr>
              <a:t>		     			</a:t>
            </a:r>
            <a:r>
              <a:rPr lang="en-US" sz="12000" dirty="0" err="1">
                <a:solidFill>
                  <a:srgbClr val="002060"/>
                </a:solidFill>
              </a:rPr>
              <a:t>Nội</a:t>
            </a:r>
            <a:r>
              <a:rPr lang="en-US" sz="12000" dirty="0">
                <a:solidFill>
                  <a:srgbClr val="002060"/>
                </a:solidFill>
              </a:rPr>
              <a:t> dung: 2 </a:t>
            </a:r>
            <a:r>
              <a:rPr lang="en-US" sz="12000" dirty="0" err="1">
                <a:solidFill>
                  <a:srgbClr val="002060"/>
                </a:solidFill>
              </a:rPr>
              <a:t>phần</a:t>
            </a:r>
            <a:endParaRPr lang="en-US" sz="12000" dirty="0">
              <a:solidFill>
                <a:srgbClr val="002060"/>
              </a:solidFill>
            </a:endParaRPr>
          </a:p>
          <a:p>
            <a:pPr algn="just">
              <a:lnSpc>
                <a:spcPct val="160000"/>
              </a:lnSpc>
              <a:buFontTx/>
              <a:buNone/>
            </a:pPr>
            <a:r>
              <a:rPr lang="en-US" sz="12000" dirty="0">
                <a:solidFill>
                  <a:srgbClr val="002060"/>
                </a:solidFill>
              </a:rPr>
              <a:t>	</a:t>
            </a:r>
            <a:r>
              <a:rPr lang="en-US" sz="12000" dirty="0" err="1">
                <a:solidFill>
                  <a:srgbClr val="002060"/>
                </a:solidFill>
              </a:rPr>
              <a:t>Phần</a:t>
            </a:r>
            <a:r>
              <a:rPr lang="en-US" sz="12000" dirty="0">
                <a:solidFill>
                  <a:srgbClr val="002060"/>
                </a:solidFill>
              </a:rPr>
              <a:t> 1: </a:t>
            </a:r>
            <a:r>
              <a:rPr lang="en-US" sz="12000" dirty="0" err="1">
                <a:solidFill>
                  <a:srgbClr val="002060"/>
                </a:solidFill>
              </a:rPr>
              <a:t>Lịch</a:t>
            </a:r>
            <a:r>
              <a:rPr lang="en-US" sz="12000" dirty="0">
                <a:solidFill>
                  <a:srgbClr val="002060"/>
                </a:solidFill>
              </a:rPr>
              <a:t> </a:t>
            </a:r>
            <a:r>
              <a:rPr lang="en-US" sz="12000" dirty="0" err="1">
                <a:solidFill>
                  <a:srgbClr val="002060"/>
                </a:solidFill>
              </a:rPr>
              <a:t>sử</a:t>
            </a:r>
            <a:r>
              <a:rPr lang="en-US" sz="12000" dirty="0">
                <a:solidFill>
                  <a:srgbClr val="002060"/>
                </a:solidFill>
              </a:rPr>
              <a:t> </a:t>
            </a:r>
            <a:r>
              <a:rPr lang="en-US" sz="12000" dirty="0" err="1">
                <a:solidFill>
                  <a:srgbClr val="002060"/>
                </a:solidFill>
              </a:rPr>
              <a:t>triết</a:t>
            </a:r>
            <a:r>
              <a:rPr lang="en-US" sz="12000" dirty="0">
                <a:solidFill>
                  <a:srgbClr val="002060"/>
                </a:solidFill>
              </a:rPr>
              <a:t> </a:t>
            </a:r>
            <a:r>
              <a:rPr lang="en-US" sz="12000" dirty="0" err="1">
                <a:solidFill>
                  <a:srgbClr val="002060"/>
                </a:solidFill>
              </a:rPr>
              <a:t>học</a:t>
            </a:r>
            <a:r>
              <a:rPr lang="en-US" sz="12000" dirty="0">
                <a:solidFill>
                  <a:srgbClr val="002060"/>
                </a:solidFill>
              </a:rPr>
              <a:t> </a:t>
            </a:r>
          </a:p>
          <a:p>
            <a:pPr algn="just">
              <a:lnSpc>
                <a:spcPct val="160000"/>
              </a:lnSpc>
              <a:buFontTx/>
              <a:buNone/>
            </a:pPr>
            <a:r>
              <a:rPr lang="en-US" sz="12000" dirty="0">
                <a:solidFill>
                  <a:srgbClr val="002060"/>
                </a:solidFill>
              </a:rPr>
              <a:t>	(</a:t>
            </a:r>
            <a:r>
              <a:rPr lang="en-US" sz="12000" dirty="0" err="1">
                <a:solidFill>
                  <a:srgbClr val="002060"/>
                </a:solidFill>
              </a:rPr>
              <a:t>chương</a:t>
            </a:r>
            <a:r>
              <a:rPr lang="en-US" sz="12000" dirty="0">
                <a:solidFill>
                  <a:srgbClr val="002060"/>
                </a:solidFill>
              </a:rPr>
              <a:t> 1,2,3,4) = 20 </a:t>
            </a:r>
            <a:r>
              <a:rPr lang="en-US" sz="12000" dirty="0" err="1">
                <a:solidFill>
                  <a:srgbClr val="002060"/>
                </a:solidFill>
              </a:rPr>
              <a:t>tiết</a:t>
            </a:r>
            <a:endParaRPr lang="en-US" sz="12000" dirty="0">
              <a:solidFill>
                <a:srgbClr val="002060"/>
              </a:solidFill>
            </a:endParaRPr>
          </a:p>
          <a:p>
            <a:pPr algn="just">
              <a:lnSpc>
                <a:spcPct val="160000"/>
              </a:lnSpc>
              <a:buFontTx/>
              <a:buNone/>
            </a:pPr>
            <a:r>
              <a:rPr lang="en-US" sz="12000" dirty="0">
                <a:solidFill>
                  <a:srgbClr val="002060"/>
                </a:solidFill>
              </a:rPr>
              <a:t>	</a:t>
            </a:r>
            <a:r>
              <a:rPr lang="en-US" sz="12000" dirty="0" err="1">
                <a:solidFill>
                  <a:srgbClr val="002060"/>
                </a:solidFill>
              </a:rPr>
              <a:t>Phần</a:t>
            </a:r>
            <a:r>
              <a:rPr lang="en-US" sz="12000" dirty="0">
                <a:solidFill>
                  <a:srgbClr val="002060"/>
                </a:solidFill>
              </a:rPr>
              <a:t> 2: </a:t>
            </a:r>
            <a:r>
              <a:rPr lang="en-US" sz="12000" dirty="0" err="1">
                <a:solidFill>
                  <a:srgbClr val="002060"/>
                </a:solidFill>
              </a:rPr>
              <a:t>Một</a:t>
            </a:r>
            <a:r>
              <a:rPr lang="en-US" sz="12000" dirty="0">
                <a:solidFill>
                  <a:srgbClr val="002060"/>
                </a:solidFill>
              </a:rPr>
              <a:t> </a:t>
            </a:r>
            <a:r>
              <a:rPr lang="en-US" sz="12000" dirty="0" err="1">
                <a:solidFill>
                  <a:srgbClr val="002060"/>
                </a:solidFill>
              </a:rPr>
              <a:t>số</a:t>
            </a:r>
            <a:r>
              <a:rPr lang="en-US" sz="12000" dirty="0">
                <a:solidFill>
                  <a:srgbClr val="002060"/>
                </a:solidFill>
              </a:rPr>
              <a:t> </a:t>
            </a:r>
            <a:r>
              <a:rPr lang="en-US" sz="12000" dirty="0" err="1">
                <a:solidFill>
                  <a:srgbClr val="002060"/>
                </a:solidFill>
              </a:rPr>
              <a:t>chuyên</a:t>
            </a:r>
            <a:r>
              <a:rPr lang="en-US" sz="12000" dirty="0">
                <a:solidFill>
                  <a:srgbClr val="002060"/>
                </a:solidFill>
              </a:rPr>
              <a:t> </a:t>
            </a:r>
            <a:r>
              <a:rPr lang="en-US" sz="12000" dirty="0" err="1">
                <a:solidFill>
                  <a:srgbClr val="002060"/>
                </a:solidFill>
              </a:rPr>
              <a:t>đề</a:t>
            </a:r>
            <a:r>
              <a:rPr lang="en-US" sz="12000" dirty="0">
                <a:solidFill>
                  <a:srgbClr val="002060"/>
                </a:solidFill>
              </a:rPr>
              <a:t> </a:t>
            </a:r>
            <a:r>
              <a:rPr lang="en-US" sz="12000" dirty="0" err="1">
                <a:solidFill>
                  <a:srgbClr val="002060"/>
                </a:solidFill>
              </a:rPr>
              <a:t>triết</a:t>
            </a:r>
            <a:r>
              <a:rPr lang="en-US" sz="12000" dirty="0">
                <a:solidFill>
                  <a:srgbClr val="002060"/>
                </a:solidFill>
              </a:rPr>
              <a:t> </a:t>
            </a:r>
            <a:r>
              <a:rPr lang="en-US" sz="12000" dirty="0" err="1">
                <a:solidFill>
                  <a:srgbClr val="002060"/>
                </a:solidFill>
              </a:rPr>
              <a:t>học</a:t>
            </a:r>
            <a:r>
              <a:rPr lang="en-US" sz="12000" dirty="0">
                <a:solidFill>
                  <a:srgbClr val="002060"/>
                </a:solidFill>
              </a:rPr>
              <a:t> </a:t>
            </a:r>
            <a:r>
              <a:rPr lang="en-US" sz="12000" dirty="0" err="1">
                <a:solidFill>
                  <a:srgbClr val="002060"/>
                </a:solidFill>
              </a:rPr>
              <a:t>Mác-Lênin</a:t>
            </a:r>
            <a:endParaRPr lang="en-US" sz="12000" dirty="0">
              <a:solidFill>
                <a:srgbClr val="002060"/>
              </a:solidFill>
            </a:endParaRPr>
          </a:p>
          <a:p>
            <a:pPr algn="just">
              <a:lnSpc>
                <a:spcPct val="160000"/>
              </a:lnSpc>
              <a:buFontTx/>
              <a:buNone/>
            </a:pPr>
            <a:r>
              <a:rPr lang="en-US" sz="12000" dirty="0">
                <a:solidFill>
                  <a:srgbClr val="002060"/>
                </a:solidFill>
              </a:rPr>
              <a:t>	(</a:t>
            </a:r>
            <a:r>
              <a:rPr lang="en-US" sz="12000" dirty="0" err="1">
                <a:solidFill>
                  <a:srgbClr val="002060"/>
                </a:solidFill>
              </a:rPr>
              <a:t>chương</a:t>
            </a:r>
            <a:r>
              <a:rPr lang="en-US" sz="12000" dirty="0">
                <a:solidFill>
                  <a:srgbClr val="002060"/>
                </a:solidFill>
              </a:rPr>
              <a:t> 5,6,7,8,9,10,11) = 40 </a:t>
            </a:r>
            <a:r>
              <a:rPr lang="en-US" sz="12000" dirty="0" err="1">
                <a:solidFill>
                  <a:srgbClr val="002060"/>
                </a:solidFill>
              </a:rPr>
              <a:t>tiết</a:t>
            </a:r>
            <a:endParaRPr lang="en-US" sz="12000" dirty="0">
              <a:solidFill>
                <a:srgbClr val="002060"/>
              </a:solidFill>
            </a:endParaRPr>
          </a:p>
          <a:p>
            <a:pPr algn="ctr" eaLnBrk="1" hangingPunct="1">
              <a:lnSpc>
                <a:spcPct val="160000"/>
              </a:lnSpc>
              <a:buFontTx/>
              <a:buNone/>
            </a:pPr>
            <a:endParaRPr lang="en-US" sz="6700" dirty="0">
              <a:solidFill>
                <a:srgbClr val="002060"/>
              </a:solidFill>
            </a:endParaRPr>
          </a:p>
          <a:p>
            <a:pPr algn="ctr" eaLnBrk="1" hangingPunct="1">
              <a:lnSpc>
                <a:spcPct val="160000"/>
              </a:lnSpc>
              <a:buFontTx/>
              <a:buNone/>
            </a:pPr>
            <a:endParaRPr lang="en-US" sz="1600" b="1" dirty="0">
              <a:solidFill>
                <a:srgbClr val="FFFF00"/>
              </a:solidFill>
            </a:endParaRPr>
          </a:p>
          <a:p>
            <a:pPr algn="ctr" eaLnBrk="1" hangingPunct="1">
              <a:lnSpc>
                <a:spcPct val="160000"/>
              </a:lnSpc>
              <a:buFontTx/>
              <a:buNone/>
            </a:pPr>
            <a:endParaRPr lang="en-US" sz="900" b="1" dirty="0">
              <a:solidFill>
                <a:srgbClr val="FFFF00"/>
              </a:solidFill>
            </a:endParaRPr>
          </a:p>
          <a:p>
            <a:pPr algn="ctr" eaLnBrk="1" hangingPunct="1">
              <a:lnSpc>
                <a:spcPct val="160000"/>
              </a:lnSpc>
              <a:buFontTx/>
              <a:buNone/>
            </a:pPr>
            <a:endParaRPr lang="en-US" sz="400" dirty="0">
              <a:solidFill>
                <a:srgbClr val="66FFFF"/>
              </a:solidFill>
            </a:endParaRPr>
          </a:p>
          <a:p>
            <a:pPr eaLnBrk="1" hangingPunct="1">
              <a:lnSpc>
                <a:spcPct val="160000"/>
              </a:lnSpc>
              <a:buFontTx/>
              <a:buNone/>
            </a:pPr>
            <a:r>
              <a:rPr lang="en-US" sz="900" dirty="0">
                <a:solidFill>
                  <a:srgbClr val="66FFFF"/>
                </a:solidFill>
              </a:rPr>
              <a:t>		</a:t>
            </a:r>
          </a:p>
        </p:txBody>
      </p:sp>
    </p:spTree>
    <p:extLst>
      <p:ext uri="{BB962C8B-B14F-4D97-AF65-F5344CB8AC3E}">
        <p14:creationId xmlns:p14="http://schemas.microsoft.com/office/powerpoint/2010/main" val="7250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 calcmode="lin" valueType="num">
                                      <p:cBhvr additive="base">
                                        <p:cTn id="37"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219">
                                            <p:txEl>
                                              <p:pRg st="6" end="6"/>
                                            </p:txEl>
                                          </p:spTgt>
                                        </p:tgtEl>
                                        <p:attrNameLst>
                                          <p:attrName>style.visibility</p:attrName>
                                        </p:attrNameLst>
                                      </p:cBhvr>
                                      <p:to>
                                        <p:strVal val="visible"/>
                                      </p:to>
                                    </p:set>
                                    <p:anim calcmode="lin" valueType="num">
                                      <p:cBhvr additive="base">
                                        <p:cTn id="43"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219">
                                            <p:txEl>
                                              <p:pRg st="7" end="7"/>
                                            </p:txEl>
                                          </p:spTgt>
                                        </p:tgtEl>
                                        <p:attrNameLst>
                                          <p:attrName>style.visibility</p:attrName>
                                        </p:attrNameLst>
                                      </p:cBhvr>
                                      <p:to>
                                        <p:strVal val="visible"/>
                                      </p:to>
                                    </p:set>
                                    <p:anim calcmode="lin" valueType="num">
                                      <p:cBhvr additive="base">
                                        <p:cTn id="49"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219">
                                            <p:txEl>
                                              <p:pRg st="12" end="12"/>
                                            </p:txEl>
                                          </p:spTgt>
                                        </p:tgtEl>
                                        <p:attrNameLst>
                                          <p:attrName>style.visibility</p:attrName>
                                        </p:attrNameLst>
                                      </p:cBhvr>
                                      <p:to>
                                        <p:strVal val="visible"/>
                                      </p:to>
                                    </p:set>
                                    <p:anim calcmode="lin" valueType="num">
                                      <p:cBhvr additive="base">
                                        <p:cTn id="55" dur="500" fill="hold"/>
                                        <p:tgtEl>
                                          <p:spTgt spid="9219">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21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vi-VN" sz="4000" dirty="0">
                <a:solidFill>
                  <a:srgbClr val="FF0000"/>
                </a:solidFill>
                <a:latin typeface="Times New Roman" pitchFamily="18" charset="0"/>
                <a:cs typeface="Times New Roman" pitchFamily="18" charset="0"/>
              </a:rPr>
              <a:t>Mối quan hệ giữa triết học</a:t>
            </a:r>
            <a:br>
              <a:rPr lang="vi-VN" sz="4000" dirty="0">
                <a:solidFill>
                  <a:srgbClr val="FF0000"/>
                </a:solidFill>
                <a:latin typeface="Times New Roman" pitchFamily="18" charset="0"/>
                <a:cs typeface="Times New Roman" pitchFamily="18" charset="0"/>
              </a:rPr>
            </a:br>
            <a:r>
              <a:rPr lang="vi-VN" sz="4000" dirty="0">
                <a:solidFill>
                  <a:srgbClr val="FF0000"/>
                </a:solidFill>
                <a:latin typeface="Times New Roman" pitchFamily="18" charset="0"/>
                <a:cs typeface="Times New Roman" pitchFamily="18" charset="0"/>
              </a:rPr>
              <a:t> với các khoa học cụ thể</a:t>
            </a:r>
          </a:p>
        </p:txBody>
      </p:sp>
      <p:sp>
        <p:nvSpPr>
          <p:cNvPr id="3" name="Content Placeholder 2"/>
          <p:cNvSpPr>
            <a:spLocks noGrp="1"/>
          </p:cNvSpPr>
          <p:nvPr>
            <p:ph idx="1"/>
          </p:nvPr>
        </p:nvSpPr>
        <p:spPr>
          <a:xfrm>
            <a:off x="685800" y="2133600"/>
            <a:ext cx="10515600" cy="4389120"/>
          </a:xfrm>
        </p:spPr>
        <p:txBody>
          <a:bodyPr>
            <a:normAutofit/>
          </a:bodyPr>
          <a:lstStyle/>
          <a:p>
            <a:pPr lvl="0" algn="just">
              <a:lnSpc>
                <a:spcPct val="150000"/>
              </a:lnSpc>
              <a:buClr>
                <a:srgbClr val="0BD0D9"/>
              </a:buClr>
              <a:buNone/>
            </a:pPr>
            <a:r>
              <a:rPr lang="en-US" sz="3200" dirty="0">
                <a:solidFill>
                  <a:srgbClr val="C00000"/>
                </a:solidFill>
              </a:rPr>
              <a:t>	</a:t>
            </a:r>
            <a:r>
              <a:rPr lang="en-US" sz="3200" dirty="0" err="1">
                <a:solidFill>
                  <a:srgbClr val="C00000"/>
                </a:solidFill>
              </a:rPr>
              <a:t>Kết</a:t>
            </a:r>
            <a:r>
              <a:rPr lang="en-US" sz="3200" dirty="0">
                <a:solidFill>
                  <a:srgbClr val="C00000"/>
                </a:solidFill>
              </a:rPr>
              <a:t> </a:t>
            </a:r>
            <a:r>
              <a:rPr lang="en-US" sz="3200" dirty="0" err="1">
                <a:solidFill>
                  <a:srgbClr val="C00000"/>
                </a:solidFill>
              </a:rPr>
              <a:t>luận</a:t>
            </a:r>
            <a:r>
              <a:rPr lang="en-US" sz="3200" dirty="0">
                <a:solidFill>
                  <a:srgbClr val="C00000"/>
                </a:solidFill>
              </a:rPr>
              <a:t> </a:t>
            </a:r>
            <a:r>
              <a:rPr lang="en-US" sz="3200" dirty="0" err="1">
                <a:solidFill>
                  <a:srgbClr val="C00000"/>
                </a:solidFill>
              </a:rPr>
              <a:t>của</a:t>
            </a:r>
            <a:r>
              <a:rPr lang="en-US" sz="3200" dirty="0">
                <a:solidFill>
                  <a:srgbClr val="C00000"/>
                </a:solidFill>
              </a:rPr>
              <a:t> </a:t>
            </a:r>
            <a:r>
              <a:rPr lang="en-US" sz="3200" dirty="0" err="1">
                <a:solidFill>
                  <a:srgbClr val="C00000"/>
                </a:solidFill>
              </a:rPr>
              <a:t>các</a:t>
            </a:r>
            <a:r>
              <a:rPr lang="en-US" sz="3200" dirty="0">
                <a:solidFill>
                  <a:srgbClr val="C00000"/>
                </a:solidFill>
              </a:rPr>
              <a:t> </a:t>
            </a:r>
            <a:r>
              <a:rPr lang="en-US" sz="3200" dirty="0" err="1">
                <a:solidFill>
                  <a:srgbClr val="C00000"/>
                </a:solidFill>
              </a:rPr>
              <a:t>khoa</a:t>
            </a:r>
            <a:r>
              <a:rPr lang="en-US" sz="3200" dirty="0">
                <a:solidFill>
                  <a:srgbClr val="C00000"/>
                </a:solidFill>
              </a:rPr>
              <a:t> </a:t>
            </a:r>
            <a:r>
              <a:rPr lang="en-US" sz="3200" dirty="0" err="1">
                <a:solidFill>
                  <a:srgbClr val="C00000"/>
                </a:solidFill>
              </a:rPr>
              <a:t>học</a:t>
            </a:r>
            <a:r>
              <a:rPr lang="en-US" sz="3200" dirty="0">
                <a:solidFill>
                  <a:srgbClr val="C00000"/>
                </a:solidFill>
              </a:rPr>
              <a:t> </a:t>
            </a:r>
            <a:r>
              <a:rPr lang="en-US" sz="3200" dirty="0">
                <a:solidFill>
                  <a:prstClr val="black"/>
                </a:solidFill>
              </a:rPr>
              <a:t>là </a:t>
            </a:r>
            <a:r>
              <a:rPr lang="en-US" sz="3200" dirty="0" err="1">
                <a:solidFill>
                  <a:prstClr val="black"/>
                </a:solidFill>
              </a:rPr>
              <a:t>những</a:t>
            </a:r>
            <a:r>
              <a:rPr lang="en-US" sz="3200" dirty="0">
                <a:solidFill>
                  <a:prstClr val="black"/>
                </a:solidFill>
              </a:rPr>
              <a:t> </a:t>
            </a:r>
            <a:r>
              <a:rPr lang="en-US" sz="3200" dirty="0" err="1">
                <a:solidFill>
                  <a:prstClr val="black"/>
                </a:solidFill>
              </a:rPr>
              <a:t>tư</a:t>
            </a:r>
            <a:r>
              <a:rPr lang="en-US" sz="3200" dirty="0">
                <a:solidFill>
                  <a:prstClr val="black"/>
                </a:solidFill>
              </a:rPr>
              <a:t> </a:t>
            </a:r>
            <a:r>
              <a:rPr lang="en-US" sz="3200" dirty="0" err="1">
                <a:solidFill>
                  <a:prstClr val="black"/>
                </a:solidFill>
              </a:rPr>
              <a:t>liệu</a:t>
            </a:r>
            <a:r>
              <a:rPr lang="en-US" sz="3200" dirty="0">
                <a:solidFill>
                  <a:prstClr val="black"/>
                </a:solidFill>
              </a:rPr>
              <a:t> </a:t>
            </a:r>
            <a:r>
              <a:rPr lang="en-US" sz="3200" dirty="0" err="1">
                <a:solidFill>
                  <a:prstClr val="black"/>
                </a:solidFill>
              </a:rPr>
              <a:t>đê</a:t>
            </a:r>
            <a:r>
              <a:rPr lang="en-US" sz="3200" dirty="0">
                <a:solidFill>
                  <a:prstClr val="black"/>
                </a:solidFill>
              </a:rPr>
              <a:t>̉ </a:t>
            </a:r>
            <a:r>
              <a:rPr lang="en-US" sz="3200" dirty="0" err="1">
                <a:solidFill>
                  <a:prstClr val="black"/>
                </a:solidFill>
              </a:rPr>
              <a:t>tư</a:t>
            </a:r>
            <a:r>
              <a:rPr lang="en-US" sz="3200" dirty="0">
                <a:solidFill>
                  <a:prstClr val="black"/>
                </a:solidFill>
              </a:rPr>
              <a:t>̀ </a:t>
            </a:r>
            <a:r>
              <a:rPr lang="en-US" sz="3200" dirty="0" err="1">
                <a:solidFill>
                  <a:prstClr val="black"/>
                </a:solidFill>
              </a:rPr>
              <a:t>đo</a:t>
            </a:r>
            <a:r>
              <a:rPr lang="en-US" sz="3200" dirty="0">
                <a:solidFill>
                  <a:prstClr val="black"/>
                </a:solidFill>
              </a:rPr>
              <a:t>́ </a:t>
            </a:r>
            <a:r>
              <a:rPr lang="en-US" sz="3200" dirty="0" err="1">
                <a:solidFill>
                  <a:prstClr val="black"/>
                </a:solidFill>
              </a:rPr>
              <a:t>triết</a:t>
            </a:r>
            <a:r>
              <a:rPr lang="en-US" sz="3200" dirty="0">
                <a:solidFill>
                  <a:prstClr val="black"/>
                </a:solidFill>
              </a:rPr>
              <a:t> </a:t>
            </a:r>
            <a:r>
              <a:rPr lang="en-US" sz="3200" dirty="0" err="1">
                <a:solidFill>
                  <a:prstClr val="black"/>
                </a:solidFill>
              </a:rPr>
              <a:t>học</a:t>
            </a:r>
            <a:r>
              <a:rPr lang="en-US" sz="3200" dirty="0">
                <a:solidFill>
                  <a:prstClr val="black"/>
                </a:solidFill>
              </a:rPr>
              <a:t> </a:t>
            </a:r>
            <a:r>
              <a:rPr lang="en-US" sz="3200" dirty="0" err="1">
                <a:solidFill>
                  <a:prstClr val="black"/>
                </a:solidFill>
              </a:rPr>
              <a:t>rút</a:t>
            </a:r>
            <a:r>
              <a:rPr lang="en-US" sz="3200" dirty="0">
                <a:solidFill>
                  <a:prstClr val="black"/>
                </a:solidFill>
              </a:rPr>
              <a:t> </a:t>
            </a:r>
            <a:r>
              <a:rPr lang="en-US" sz="3200" dirty="0" err="1">
                <a:solidFill>
                  <a:prstClr val="black"/>
                </a:solidFill>
              </a:rPr>
              <a:t>ra</a:t>
            </a:r>
            <a:r>
              <a:rPr lang="en-US" sz="3200" dirty="0">
                <a:solidFill>
                  <a:prstClr val="black"/>
                </a:solidFill>
              </a:rPr>
              <a:t> </a:t>
            </a:r>
            <a:r>
              <a:rPr lang="en-US" sz="3200" dirty="0" err="1">
                <a:solidFill>
                  <a:prstClr val="black"/>
                </a:solidFill>
              </a:rPr>
              <a:t>những</a:t>
            </a:r>
            <a:r>
              <a:rPr lang="en-US" sz="3200" dirty="0">
                <a:solidFill>
                  <a:prstClr val="black"/>
                </a:solidFill>
              </a:rPr>
              <a:t> </a:t>
            </a:r>
            <a:r>
              <a:rPr lang="en-US" sz="3200" dirty="0" err="1">
                <a:solidFill>
                  <a:prstClr val="black"/>
                </a:solidFill>
              </a:rPr>
              <a:t>kết</a:t>
            </a:r>
            <a:r>
              <a:rPr lang="en-US" sz="3200" dirty="0">
                <a:solidFill>
                  <a:prstClr val="black"/>
                </a:solidFill>
              </a:rPr>
              <a:t> </a:t>
            </a:r>
            <a:r>
              <a:rPr lang="en-US" sz="3200" dirty="0" err="1">
                <a:solidFill>
                  <a:prstClr val="black"/>
                </a:solidFill>
              </a:rPr>
              <a:t>luận</a:t>
            </a:r>
            <a:r>
              <a:rPr lang="en-US" sz="3200" dirty="0">
                <a:solidFill>
                  <a:prstClr val="black"/>
                </a:solidFill>
              </a:rPr>
              <a:t> </a:t>
            </a:r>
            <a:r>
              <a:rPr lang="en-US" sz="3200" dirty="0" err="1">
                <a:solidFill>
                  <a:prstClr val="black"/>
                </a:solidFill>
              </a:rPr>
              <a:t>chung</a:t>
            </a:r>
            <a:r>
              <a:rPr lang="en-US" sz="3200" dirty="0">
                <a:solidFill>
                  <a:prstClr val="black"/>
                </a:solidFill>
              </a:rPr>
              <a:t> </a:t>
            </a:r>
            <a:r>
              <a:rPr lang="en-US" sz="3200" dirty="0" err="1">
                <a:solidFill>
                  <a:prstClr val="black"/>
                </a:solidFill>
              </a:rPr>
              <a:t>nhất</a:t>
            </a:r>
            <a:r>
              <a:rPr lang="en-US" sz="3200" dirty="0">
                <a:solidFill>
                  <a:prstClr val="black"/>
                </a:solidFill>
              </a:rPr>
              <a:t>. </a:t>
            </a:r>
          </a:p>
          <a:p>
            <a:pPr lvl="0" algn="just">
              <a:lnSpc>
                <a:spcPct val="150000"/>
              </a:lnSpc>
              <a:buClr>
                <a:srgbClr val="0BD0D9"/>
              </a:buClr>
              <a:buNone/>
            </a:pPr>
            <a:r>
              <a:rPr lang="en-US" sz="3200" dirty="0">
                <a:solidFill>
                  <a:prstClr val="black"/>
                </a:solidFill>
              </a:rPr>
              <a:t>   </a:t>
            </a:r>
            <a:r>
              <a:rPr lang="en-US" sz="3200" dirty="0" err="1"/>
              <a:t>Những</a:t>
            </a:r>
            <a:r>
              <a:rPr lang="en-US" sz="3200" dirty="0"/>
              <a:t> </a:t>
            </a:r>
            <a:r>
              <a:rPr lang="en-US" sz="3200" dirty="0" err="1"/>
              <a:t>kết</a:t>
            </a:r>
            <a:r>
              <a:rPr lang="en-US" sz="3200" dirty="0"/>
              <a:t> </a:t>
            </a:r>
            <a:r>
              <a:rPr lang="en-US" sz="3200" dirty="0" err="1"/>
              <a:t>luận</a:t>
            </a:r>
            <a:r>
              <a:rPr lang="en-US" sz="3200" dirty="0"/>
              <a:t> </a:t>
            </a:r>
            <a:r>
              <a:rPr lang="en-US" sz="3200" dirty="0" err="1"/>
              <a:t>chung</a:t>
            </a:r>
            <a:r>
              <a:rPr lang="en-US" sz="3200" dirty="0"/>
              <a:t> </a:t>
            </a:r>
            <a:r>
              <a:rPr lang="en-US" sz="3200" dirty="0" err="1"/>
              <a:t>nhất</a:t>
            </a:r>
            <a:r>
              <a:rPr lang="en-US" sz="3200" dirty="0"/>
              <a:t> </a:t>
            </a:r>
            <a:r>
              <a:rPr lang="en-US" sz="3200" dirty="0" err="1"/>
              <a:t>của</a:t>
            </a:r>
            <a:r>
              <a:rPr lang="en-US" sz="3200" dirty="0"/>
              <a:t> </a:t>
            </a:r>
            <a:r>
              <a:rPr lang="en-US" sz="3200" dirty="0" err="1"/>
              <a:t>triết</a:t>
            </a:r>
            <a:r>
              <a:rPr lang="en-US" sz="3200" dirty="0"/>
              <a:t> </a:t>
            </a:r>
            <a:r>
              <a:rPr lang="en-US" sz="3200" dirty="0" err="1"/>
              <a:t>học</a:t>
            </a:r>
            <a:r>
              <a:rPr lang="en-US" sz="3200" dirty="0"/>
              <a:t> </a:t>
            </a:r>
            <a:r>
              <a:rPr lang="en-US" sz="3200" dirty="0">
                <a:solidFill>
                  <a:srgbClr val="FF0000"/>
                </a:solidFill>
              </a:rPr>
              <a:t>quay </a:t>
            </a:r>
            <a:r>
              <a:rPr lang="en-US" sz="3200" dirty="0" err="1">
                <a:solidFill>
                  <a:srgbClr val="FF0000"/>
                </a:solidFill>
              </a:rPr>
              <a:t>lại</a:t>
            </a:r>
            <a:r>
              <a:rPr lang="en-US" sz="3200" dirty="0">
                <a:solidFill>
                  <a:srgbClr val="FF0000"/>
                </a:solidFill>
              </a:rPr>
              <a:t> </a:t>
            </a:r>
            <a:r>
              <a:rPr lang="en-US" sz="3200" dirty="0" err="1">
                <a:solidFill>
                  <a:srgbClr val="FF0000"/>
                </a:solidFill>
              </a:rPr>
              <a:t>phục</a:t>
            </a:r>
            <a:r>
              <a:rPr lang="en-US" sz="3200" dirty="0">
                <a:solidFill>
                  <a:srgbClr val="FF0000"/>
                </a:solidFill>
              </a:rPr>
              <a:t> vụ </a:t>
            </a:r>
            <a:r>
              <a:rPr lang="en-US" sz="3200" dirty="0" err="1">
                <a:solidFill>
                  <a:srgbClr val="FF0000"/>
                </a:solidFill>
              </a:rPr>
              <a:t>cho</a:t>
            </a:r>
            <a:r>
              <a:rPr lang="en-US" sz="3200" dirty="0">
                <a:solidFill>
                  <a:srgbClr val="FF0000"/>
                </a:solidFill>
              </a:rPr>
              <a:t> </a:t>
            </a:r>
            <a:r>
              <a:rPr lang="en-US" sz="3200" dirty="0" err="1">
                <a:solidFill>
                  <a:srgbClr val="FF0000"/>
                </a:solidFill>
              </a:rPr>
              <a:t>các</a:t>
            </a:r>
            <a:r>
              <a:rPr lang="en-US" sz="3200" dirty="0">
                <a:solidFill>
                  <a:srgbClr val="FF0000"/>
                </a:solidFill>
              </a:rPr>
              <a:t> </a:t>
            </a:r>
            <a:r>
              <a:rPr lang="en-US" sz="3200" dirty="0" err="1">
                <a:solidFill>
                  <a:srgbClr val="FF0000"/>
                </a:solidFill>
              </a:rPr>
              <a:t>khoa</a:t>
            </a:r>
            <a:r>
              <a:rPr lang="en-US" sz="3200" dirty="0">
                <a:solidFill>
                  <a:srgbClr val="FF0000"/>
                </a:solidFill>
              </a:rPr>
              <a:t> </a:t>
            </a:r>
            <a:r>
              <a:rPr lang="en-US" sz="3200" dirty="0" err="1">
                <a:solidFill>
                  <a:srgbClr val="FF0000"/>
                </a:solidFill>
              </a:rPr>
              <a:t>học</a:t>
            </a:r>
            <a:r>
              <a:rPr lang="en-US" sz="3200" dirty="0">
                <a:solidFill>
                  <a:srgbClr val="FF0000"/>
                </a:solidFill>
              </a:rPr>
              <a:t> cụ </a:t>
            </a:r>
            <a:r>
              <a:rPr lang="en-US" sz="3200" dirty="0" err="1">
                <a:solidFill>
                  <a:srgbClr val="FF0000"/>
                </a:solidFill>
              </a:rPr>
              <a:t>thê</a:t>
            </a:r>
            <a:r>
              <a:rPr lang="en-US" sz="3200" dirty="0">
                <a:solidFill>
                  <a:srgbClr val="FF0000"/>
                </a:solidFill>
              </a:rPr>
              <a:t>̉ </a:t>
            </a:r>
            <a:r>
              <a:rPr lang="en-US" sz="3200" dirty="0" err="1">
                <a:solidFill>
                  <a:prstClr val="black"/>
                </a:solidFill>
              </a:rPr>
              <a:t>với</a:t>
            </a:r>
            <a:r>
              <a:rPr lang="en-US" sz="3200" dirty="0">
                <a:solidFill>
                  <a:prstClr val="black"/>
                </a:solidFill>
              </a:rPr>
              <a:t> </a:t>
            </a:r>
            <a:r>
              <a:rPr lang="en-US" sz="3200" dirty="0" err="1">
                <a:solidFill>
                  <a:prstClr val="black"/>
                </a:solidFill>
              </a:rPr>
              <a:t>tư</a:t>
            </a:r>
            <a:r>
              <a:rPr lang="en-US" sz="3200" dirty="0">
                <a:solidFill>
                  <a:prstClr val="black"/>
                </a:solidFill>
              </a:rPr>
              <a:t> </a:t>
            </a:r>
            <a:r>
              <a:rPr lang="en-US" sz="3200" dirty="0" err="1">
                <a:solidFill>
                  <a:prstClr val="black"/>
                </a:solidFill>
              </a:rPr>
              <a:t>cách</a:t>
            </a:r>
            <a:r>
              <a:rPr lang="en-US" sz="3200" dirty="0">
                <a:solidFill>
                  <a:prstClr val="black"/>
                </a:solidFill>
              </a:rPr>
              <a:t> </a:t>
            </a:r>
            <a:r>
              <a:rPr lang="en-US" sz="3200" dirty="0" err="1">
                <a:solidFill>
                  <a:prstClr val="black"/>
                </a:solidFill>
              </a:rPr>
              <a:t>định</a:t>
            </a:r>
            <a:r>
              <a:rPr lang="en-US" sz="3200" dirty="0">
                <a:solidFill>
                  <a:prstClr val="black"/>
                </a:solidFill>
              </a:rPr>
              <a:t> </a:t>
            </a:r>
            <a:r>
              <a:rPr lang="en-US" sz="3200" dirty="0" err="1">
                <a:solidFill>
                  <a:prstClr val="black"/>
                </a:solidFill>
              </a:rPr>
              <a:t>hướng</a:t>
            </a:r>
            <a:r>
              <a:rPr lang="en-US" sz="3200" dirty="0">
                <a:solidFill>
                  <a:prstClr val="black"/>
                </a:solidFill>
              </a:rPr>
              <a:t> </a:t>
            </a:r>
            <a:r>
              <a:rPr lang="en-US" sz="3200" dirty="0" err="1">
                <a:solidFill>
                  <a:prstClr val="black"/>
                </a:solidFill>
              </a:rPr>
              <a:t>đê</a:t>
            </a:r>
            <a:r>
              <a:rPr lang="en-US" sz="3200" dirty="0">
                <a:solidFill>
                  <a:prstClr val="black"/>
                </a:solidFill>
              </a:rPr>
              <a:t>̉ </a:t>
            </a:r>
            <a:r>
              <a:rPr lang="en-US" sz="3200" dirty="0" err="1">
                <a:solidFill>
                  <a:prstClr val="black"/>
                </a:solidFill>
              </a:rPr>
              <a:t>các</a:t>
            </a:r>
            <a:r>
              <a:rPr lang="en-US" sz="3200" dirty="0">
                <a:solidFill>
                  <a:prstClr val="black"/>
                </a:solidFill>
              </a:rPr>
              <a:t> </a:t>
            </a:r>
            <a:r>
              <a:rPr lang="en-US" sz="3200" dirty="0" err="1">
                <a:solidFill>
                  <a:prstClr val="black"/>
                </a:solidFill>
              </a:rPr>
              <a:t>khoa</a:t>
            </a:r>
            <a:r>
              <a:rPr lang="en-US" sz="3200" dirty="0">
                <a:solidFill>
                  <a:prstClr val="black"/>
                </a:solidFill>
              </a:rPr>
              <a:t> </a:t>
            </a:r>
            <a:r>
              <a:rPr lang="en-US" sz="3200" dirty="0" err="1">
                <a:solidFill>
                  <a:prstClr val="black"/>
                </a:solidFill>
              </a:rPr>
              <a:t>học</a:t>
            </a:r>
            <a:r>
              <a:rPr lang="en-US" sz="3200" dirty="0">
                <a:solidFill>
                  <a:prstClr val="black"/>
                </a:solidFill>
              </a:rPr>
              <a:t> cụ </a:t>
            </a:r>
            <a:r>
              <a:rPr lang="en-US" sz="3200" dirty="0" err="1">
                <a:solidFill>
                  <a:prstClr val="black"/>
                </a:solidFill>
              </a:rPr>
              <a:t>thê</a:t>
            </a:r>
            <a:r>
              <a:rPr lang="en-US" sz="3200" dirty="0">
                <a:solidFill>
                  <a:prstClr val="black"/>
                </a:solidFill>
              </a:rPr>
              <a:t>̉ có </a:t>
            </a:r>
            <a:r>
              <a:rPr lang="en-US" sz="3200" dirty="0" err="1">
                <a:solidFill>
                  <a:prstClr val="black"/>
                </a:solidFill>
              </a:rPr>
              <a:t>thê</a:t>
            </a:r>
            <a:r>
              <a:rPr lang="en-US" sz="3200" dirty="0">
                <a:solidFill>
                  <a:prstClr val="black"/>
                </a:solidFill>
              </a:rPr>
              <a:t>̉ </a:t>
            </a:r>
            <a:r>
              <a:rPr lang="en-US" sz="3200" dirty="0" err="1">
                <a:solidFill>
                  <a:prstClr val="black"/>
                </a:solidFill>
              </a:rPr>
              <a:t>đạt</a:t>
            </a:r>
            <a:r>
              <a:rPr lang="en-US" sz="3200" dirty="0">
                <a:solidFill>
                  <a:prstClr val="black"/>
                </a:solidFill>
              </a:rPr>
              <a:t> </a:t>
            </a:r>
            <a:r>
              <a:rPr lang="en-US" sz="3200" dirty="0" err="1">
                <a:solidFill>
                  <a:prstClr val="black"/>
                </a:solidFill>
              </a:rPr>
              <a:t>được</a:t>
            </a:r>
            <a:r>
              <a:rPr lang="en-US" sz="3200" dirty="0">
                <a:solidFill>
                  <a:prstClr val="black"/>
                </a:solidFill>
              </a:rPr>
              <a:t> </a:t>
            </a:r>
            <a:r>
              <a:rPr lang="en-US" sz="3200" dirty="0" err="1">
                <a:solidFill>
                  <a:prstClr val="black"/>
                </a:solidFill>
              </a:rPr>
              <a:t>kết</a:t>
            </a:r>
            <a:r>
              <a:rPr lang="en-US" sz="3200" dirty="0">
                <a:solidFill>
                  <a:prstClr val="black"/>
                </a:solidFill>
              </a:rPr>
              <a:t> quả </a:t>
            </a:r>
            <a:r>
              <a:rPr lang="en-US" sz="3200" dirty="0" err="1">
                <a:solidFill>
                  <a:prstClr val="black"/>
                </a:solidFill>
              </a:rPr>
              <a:t>tối</a:t>
            </a:r>
            <a:r>
              <a:rPr lang="en-US" sz="3200" dirty="0">
                <a:solidFill>
                  <a:prstClr val="black"/>
                </a:solidFill>
              </a:rPr>
              <a:t> </a:t>
            </a:r>
            <a:r>
              <a:rPr lang="en-US" sz="3200" dirty="0" err="1">
                <a:solidFill>
                  <a:prstClr val="black"/>
                </a:solidFill>
              </a:rPr>
              <a:t>ưu</a:t>
            </a:r>
            <a:r>
              <a:rPr lang="en-US" sz="3200" dirty="0">
                <a:solidFill>
                  <a:prstClr val="black"/>
                </a:solidFill>
              </a:rPr>
              <a:t>.</a:t>
            </a:r>
          </a:p>
          <a:p>
            <a:pPr indent="457200" algn="just">
              <a:lnSpc>
                <a:spcPct val="150000"/>
              </a:lnSpc>
              <a:spcAft>
                <a:spcPts val="1000"/>
              </a:spcAft>
            </a:pPr>
            <a:endParaRPr lang="vi-VN" sz="2800" dirty="0">
              <a:latin typeface="Times New Roman"/>
              <a:ea typeface="Arial"/>
              <a:cs typeface="Times New Roman"/>
            </a:endParaRPr>
          </a:p>
          <a:p>
            <a:endParaRPr lang="vi-VN" dirty="0"/>
          </a:p>
        </p:txBody>
      </p:sp>
    </p:spTree>
    <p:extLst>
      <p:ext uri="{BB962C8B-B14F-4D97-AF65-F5344CB8AC3E}">
        <p14:creationId xmlns:p14="http://schemas.microsoft.com/office/powerpoint/2010/main" val="10191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4"/>
          <p:cNvSpPr>
            <a:spLocks noGrp="1"/>
          </p:cNvSpPr>
          <p:nvPr>
            <p:ph sz="half" idx="1"/>
          </p:nvPr>
        </p:nvSpPr>
        <p:spPr>
          <a:xfrm>
            <a:off x="838200" y="304800"/>
            <a:ext cx="10363200" cy="6324600"/>
          </a:xfrm>
        </p:spPr>
        <p:txBody>
          <a:bodyPr>
            <a:normAutofit/>
          </a:bodyPr>
          <a:lstStyle/>
          <a:p>
            <a:pPr algn="ctr">
              <a:buFontTx/>
              <a:buNone/>
            </a:pPr>
            <a:r>
              <a:rPr lang="en-US" dirty="0"/>
              <a:t>	</a:t>
            </a:r>
          </a:p>
          <a:p>
            <a:pPr algn="ctr">
              <a:buFontTx/>
              <a:buNone/>
            </a:pPr>
            <a:r>
              <a:rPr lang="en-US" sz="3600" b="1" dirty="0" err="1">
                <a:solidFill>
                  <a:srgbClr val="FF0000"/>
                </a:solidFill>
              </a:rPr>
              <a:t>Tài</a:t>
            </a:r>
            <a:r>
              <a:rPr lang="en-US" sz="3600" b="1" dirty="0">
                <a:solidFill>
                  <a:srgbClr val="FF0000"/>
                </a:solidFill>
              </a:rPr>
              <a:t> </a:t>
            </a:r>
            <a:r>
              <a:rPr lang="en-US" sz="3600" b="1" dirty="0" err="1">
                <a:solidFill>
                  <a:srgbClr val="FF0000"/>
                </a:solidFill>
              </a:rPr>
              <a:t>liệu</a:t>
            </a:r>
            <a:endParaRPr lang="en-US" sz="3600" b="1" dirty="0">
              <a:solidFill>
                <a:srgbClr val="FF0000"/>
              </a:solidFill>
            </a:endParaRPr>
          </a:p>
          <a:p>
            <a:pPr algn="ctr">
              <a:buFontTx/>
              <a:buNone/>
            </a:pPr>
            <a:endParaRPr lang="en-US" sz="3200" b="1" dirty="0">
              <a:solidFill>
                <a:srgbClr val="FF0000"/>
              </a:solidFill>
              <a:effectLst>
                <a:outerShdw blurRad="38100" dist="38100" dir="2700000" algn="tl">
                  <a:srgbClr val="000000">
                    <a:alpha val="43137"/>
                  </a:srgbClr>
                </a:outerShdw>
              </a:effectLst>
            </a:endParaRPr>
          </a:p>
          <a:p>
            <a:pPr algn="just">
              <a:lnSpc>
                <a:spcPct val="110000"/>
              </a:lnSpc>
              <a:buFontTx/>
              <a:buNone/>
            </a:pPr>
            <a:r>
              <a:rPr lang="en-US" sz="2800" dirty="0">
                <a:solidFill>
                  <a:srgbClr val="002060"/>
                </a:solidFill>
              </a:rPr>
              <a:t>1. </a:t>
            </a:r>
            <a:r>
              <a:rPr lang="en-US" sz="2800" dirty="0" err="1">
                <a:solidFill>
                  <a:srgbClr val="002060"/>
                </a:solidFill>
              </a:rPr>
              <a:t>Bộ</a:t>
            </a:r>
            <a:r>
              <a:rPr lang="en-US" sz="2800" dirty="0">
                <a:solidFill>
                  <a:srgbClr val="002060"/>
                </a:solidFill>
              </a:rPr>
              <a:t> GD &amp; ĐT(2007), </a:t>
            </a:r>
            <a:r>
              <a:rPr lang="en-US" sz="2800" dirty="0" err="1">
                <a:solidFill>
                  <a:srgbClr val="002060"/>
                </a:solidFill>
              </a:rPr>
              <a:t>Giáo</a:t>
            </a:r>
            <a:r>
              <a:rPr lang="en-US" sz="2800" dirty="0">
                <a:solidFill>
                  <a:srgbClr val="002060"/>
                </a:solidFill>
              </a:rPr>
              <a:t> </a:t>
            </a:r>
            <a:r>
              <a:rPr lang="en-US" sz="2800" dirty="0" err="1">
                <a:solidFill>
                  <a:srgbClr val="002060"/>
                </a:solidFill>
              </a:rPr>
              <a:t>trình</a:t>
            </a:r>
            <a:r>
              <a:rPr lang="en-US" sz="2800" dirty="0">
                <a:solidFill>
                  <a:srgbClr val="002060"/>
                </a:solidFill>
              </a:rPr>
              <a:t> </a:t>
            </a:r>
            <a:r>
              <a:rPr lang="en-US" sz="2800" dirty="0" err="1">
                <a:solidFill>
                  <a:srgbClr val="002060"/>
                </a:solidFill>
              </a:rPr>
              <a:t>triết</a:t>
            </a:r>
            <a:r>
              <a:rPr lang="en-US" sz="2800" dirty="0">
                <a:solidFill>
                  <a:srgbClr val="002060"/>
                </a:solidFill>
              </a:rPr>
              <a:t> </a:t>
            </a:r>
            <a:r>
              <a:rPr lang="en-US" sz="2800" dirty="0" err="1">
                <a:solidFill>
                  <a:srgbClr val="002060"/>
                </a:solidFill>
              </a:rPr>
              <a:t>học</a:t>
            </a:r>
            <a:r>
              <a:rPr lang="en-US" sz="2800" dirty="0">
                <a:solidFill>
                  <a:srgbClr val="002060"/>
                </a:solidFill>
              </a:rPr>
              <a:t> (</a:t>
            </a:r>
            <a:r>
              <a:rPr lang="en-US" sz="2800" dirty="0" err="1">
                <a:solidFill>
                  <a:srgbClr val="002060"/>
                </a:solidFill>
              </a:rPr>
              <a:t>dùng</a:t>
            </a:r>
            <a:r>
              <a:rPr lang="en-US" sz="2800" dirty="0">
                <a:solidFill>
                  <a:srgbClr val="002060"/>
                </a:solidFill>
              </a:rPr>
              <a:t> </a:t>
            </a:r>
            <a:r>
              <a:rPr lang="en-US" sz="2800" dirty="0" err="1">
                <a:solidFill>
                  <a:srgbClr val="002060"/>
                </a:solidFill>
              </a:rPr>
              <a:t>cho</a:t>
            </a:r>
            <a:r>
              <a:rPr lang="en-US" sz="2800" dirty="0">
                <a:solidFill>
                  <a:srgbClr val="002060"/>
                </a:solidFill>
              </a:rPr>
              <a:t> </a:t>
            </a:r>
            <a:r>
              <a:rPr lang="en-US" sz="2800" dirty="0" err="1">
                <a:solidFill>
                  <a:srgbClr val="002060"/>
                </a:solidFill>
              </a:rPr>
              <a:t>học</a:t>
            </a:r>
            <a:r>
              <a:rPr lang="en-US" sz="2800" dirty="0">
                <a:solidFill>
                  <a:srgbClr val="002060"/>
                </a:solidFill>
              </a:rPr>
              <a:t> </a:t>
            </a:r>
            <a:r>
              <a:rPr lang="en-US" sz="2800" dirty="0" err="1">
                <a:solidFill>
                  <a:srgbClr val="002060"/>
                </a:solidFill>
              </a:rPr>
              <a:t>viên</a:t>
            </a:r>
            <a:r>
              <a:rPr lang="en-US" sz="2800" dirty="0">
                <a:solidFill>
                  <a:srgbClr val="002060"/>
                </a:solidFill>
              </a:rPr>
              <a:t> </a:t>
            </a:r>
            <a:r>
              <a:rPr lang="en-US" sz="2800" dirty="0" err="1">
                <a:solidFill>
                  <a:srgbClr val="002060"/>
                </a:solidFill>
              </a:rPr>
              <a:t>cao</a:t>
            </a:r>
            <a:r>
              <a:rPr lang="en-US" sz="2800" dirty="0">
                <a:solidFill>
                  <a:srgbClr val="002060"/>
                </a:solidFill>
              </a:rPr>
              <a:t> </a:t>
            </a:r>
            <a:r>
              <a:rPr lang="en-US" sz="2800" dirty="0" err="1">
                <a:solidFill>
                  <a:srgbClr val="002060"/>
                </a:solidFill>
              </a:rPr>
              <a:t>học</a:t>
            </a:r>
            <a:r>
              <a:rPr lang="en-US" sz="2800" dirty="0">
                <a:solidFill>
                  <a:srgbClr val="002060"/>
                </a:solidFill>
              </a:rPr>
              <a:t> </a:t>
            </a:r>
            <a:r>
              <a:rPr lang="en-US" sz="2800" dirty="0" err="1">
                <a:solidFill>
                  <a:srgbClr val="002060"/>
                </a:solidFill>
              </a:rPr>
              <a:t>và</a:t>
            </a:r>
            <a:r>
              <a:rPr lang="en-US" sz="2800" dirty="0">
                <a:solidFill>
                  <a:srgbClr val="002060"/>
                </a:solidFill>
              </a:rPr>
              <a:t> NCS </a:t>
            </a:r>
            <a:r>
              <a:rPr lang="en-US" sz="2800" dirty="0" err="1">
                <a:solidFill>
                  <a:srgbClr val="002060"/>
                </a:solidFill>
              </a:rPr>
              <a:t>không</a:t>
            </a:r>
            <a:r>
              <a:rPr lang="en-US" sz="2800" dirty="0">
                <a:solidFill>
                  <a:srgbClr val="002060"/>
                </a:solidFill>
              </a:rPr>
              <a:t> </a:t>
            </a:r>
            <a:r>
              <a:rPr lang="en-US" sz="2800" dirty="0" err="1">
                <a:solidFill>
                  <a:srgbClr val="002060"/>
                </a:solidFill>
              </a:rPr>
              <a:t>thuộc</a:t>
            </a:r>
            <a:r>
              <a:rPr lang="en-US" sz="2800" dirty="0">
                <a:solidFill>
                  <a:srgbClr val="002060"/>
                </a:solidFill>
              </a:rPr>
              <a:t> </a:t>
            </a:r>
            <a:r>
              <a:rPr lang="en-US" sz="2800" dirty="0" err="1">
                <a:solidFill>
                  <a:srgbClr val="002060"/>
                </a:solidFill>
              </a:rPr>
              <a:t>chuyên</a:t>
            </a:r>
            <a:r>
              <a:rPr lang="en-US" sz="2800" dirty="0">
                <a:solidFill>
                  <a:srgbClr val="002060"/>
                </a:solidFill>
              </a:rPr>
              <a:t> </a:t>
            </a:r>
            <a:r>
              <a:rPr lang="en-US" sz="2800" dirty="0" err="1">
                <a:solidFill>
                  <a:srgbClr val="002060"/>
                </a:solidFill>
              </a:rPr>
              <a:t>ngành</a:t>
            </a:r>
            <a:r>
              <a:rPr lang="en-US" sz="2800" dirty="0">
                <a:solidFill>
                  <a:srgbClr val="002060"/>
                </a:solidFill>
              </a:rPr>
              <a:t> </a:t>
            </a:r>
            <a:r>
              <a:rPr lang="en-US" sz="2800" dirty="0" err="1">
                <a:solidFill>
                  <a:srgbClr val="002060"/>
                </a:solidFill>
              </a:rPr>
              <a:t>triết</a:t>
            </a:r>
            <a:r>
              <a:rPr lang="en-US" sz="2800" dirty="0">
                <a:solidFill>
                  <a:srgbClr val="002060"/>
                </a:solidFill>
              </a:rPr>
              <a:t> </a:t>
            </a:r>
            <a:r>
              <a:rPr lang="en-US" sz="2800" dirty="0" err="1">
                <a:solidFill>
                  <a:srgbClr val="002060"/>
                </a:solidFill>
              </a:rPr>
              <a:t>học</a:t>
            </a:r>
            <a:r>
              <a:rPr lang="en-US" sz="2800" dirty="0">
                <a:solidFill>
                  <a:srgbClr val="002060"/>
                </a:solidFill>
              </a:rPr>
              <a:t>. </a:t>
            </a:r>
            <a:r>
              <a:rPr lang="en-US" sz="2800" dirty="0" err="1">
                <a:solidFill>
                  <a:srgbClr val="002060"/>
                </a:solidFill>
              </a:rPr>
              <a:t>Nxb</a:t>
            </a:r>
            <a:r>
              <a:rPr lang="en-US" sz="2800" dirty="0">
                <a:solidFill>
                  <a:srgbClr val="002060"/>
                </a:solidFill>
              </a:rPr>
              <a:t> Chính </a:t>
            </a:r>
            <a:r>
              <a:rPr lang="en-US" sz="2800" dirty="0" err="1">
                <a:solidFill>
                  <a:srgbClr val="002060"/>
                </a:solidFill>
              </a:rPr>
              <a:t>trị</a:t>
            </a:r>
            <a:r>
              <a:rPr lang="en-US" sz="2800" dirty="0">
                <a:solidFill>
                  <a:srgbClr val="002060"/>
                </a:solidFill>
              </a:rPr>
              <a:t> - </a:t>
            </a:r>
            <a:r>
              <a:rPr lang="en-US" sz="2800" dirty="0" err="1">
                <a:solidFill>
                  <a:srgbClr val="002060"/>
                </a:solidFill>
              </a:rPr>
              <a:t>Hành</a:t>
            </a:r>
            <a:r>
              <a:rPr lang="en-US" sz="2800" dirty="0">
                <a:solidFill>
                  <a:srgbClr val="002060"/>
                </a:solidFill>
              </a:rPr>
              <a:t> </a:t>
            </a:r>
            <a:r>
              <a:rPr lang="en-US" sz="2800" dirty="0" err="1">
                <a:solidFill>
                  <a:srgbClr val="002060"/>
                </a:solidFill>
              </a:rPr>
              <a:t>chính</a:t>
            </a:r>
            <a:endParaRPr lang="en-US" sz="2800" dirty="0">
              <a:solidFill>
                <a:srgbClr val="002060"/>
              </a:solidFill>
            </a:endParaRPr>
          </a:p>
          <a:p>
            <a:pPr algn="just">
              <a:lnSpc>
                <a:spcPct val="110000"/>
              </a:lnSpc>
              <a:buFontTx/>
              <a:buNone/>
            </a:pPr>
            <a:r>
              <a:rPr lang="en-US" sz="2800" dirty="0">
                <a:solidFill>
                  <a:srgbClr val="002060"/>
                </a:solidFill>
              </a:rPr>
              <a:t>2. </a:t>
            </a:r>
            <a:r>
              <a:rPr lang="en-US" sz="2800" dirty="0" err="1">
                <a:solidFill>
                  <a:srgbClr val="002060"/>
                </a:solidFill>
              </a:rPr>
              <a:t>Nguyễn</a:t>
            </a:r>
            <a:r>
              <a:rPr lang="en-US" sz="2800" dirty="0">
                <a:solidFill>
                  <a:srgbClr val="002060"/>
                </a:solidFill>
              </a:rPr>
              <a:t> </a:t>
            </a:r>
            <a:r>
              <a:rPr lang="en-US" sz="2800" dirty="0" err="1">
                <a:solidFill>
                  <a:srgbClr val="002060"/>
                </a:solidFill>
              </a:rPr>
              <a:t>Hữu</a:t>
            </a:r>
            <a:r>
              <a:rPr lang="en-US" sz="2800" dirty="0">
                <a:solidFill>
                  <a:srgbClr val="002060"/>
                </a:solidFill>
              </a:rPr>
              <a:t> </a:t>
            </a:r>
            <a:r>
              <a:rPr lang="en-US" sz="2800" dirty="0" err="1">
                <a:solidFill>
                  <a:srgbClr val="002060"/>
                </a:solidFill>
              </a:rPr>
              <a:t>Vui</a:t>
            </a:r>
            <a:r>
              <a:rPr lang="en-US" sz="2800" dirty="0">
                <a:solidFill>
                  <a:srgbClr val="002060"/>
                </a:solidFill>
              </a:rPr>
              <a:t> (1998), </a:t>
            </a:r>
            <a:r>
              <a:rPr lang="en-US" sz="2800" dirty="0" err="1">
                <a:solidFill>
                  <a:srgbClr val="002060"/>
                </a:solidFill>
              </a:rPr>
              <a:t>Lịch</a:t>
            </a:r>
            <a:r>
              <a:rPr lang="en-US" sz="2800" dirty="0">
                <a:solidFill>
                  <a:srgbClr val="002060"/>
                </a:solidFill>
              </a:rPr>
              <a:t> </a:t>
            </a:r>
            <a:r>
              <a:rPr lang="en-US" sz="2800" dirty="0" err="1">
                <a:solidFill>
                  <a:srgbClr val="002060"/>
                </a:solidFill>
              </a:rPr>
              <a:t>sử</a:t>
            </a:r>
            <a:r>
              <a:rPr lang="en-US" sz="2800" dirty="0">
                <a:solidFill>
                  <a:srgbClr val="002060"/>
                </a:solidFill>
              </a:rPr>
              <a:t> </a:t>
            </a:r>
            <a:r>
              <a:rPr lang="en-US" sz="2800" dirty="0" err="1">
                <a:solidFill>
                  <a:srgbClr val="002060"/>
                </a:solidFill>
              </a:rPr>
              <a:t>triết</a:t>
            </a:r>
            <a:r>
              <a:rPr lang="en-US" sz="2800" dirty="0">
                <a:solidFill>
                  <a:srgbClr val="002060"/>
                </a:solidFill>
              </a:rPr>
              <a:t> </a:t>
            </a:r>
            <a:r>
              <a:rPr lang="en-US" sz="2800" dirty="0" err="1">
                <a:solidFill>
                  <a:srgbClr val="002060"/>
                </a:solidFill>
              </a:rPr>
              <a:t>học</a:t>
            </a:r>
            <a:r>
              <a:rPr lang="en-US" sz="2800" dirty="0">
                <a:solidFill>
                  <a:srgbClr val="002060"/>
                </a:solidFill>
              </a:rPr>
              <a:t>. </a:t>
            </a:r>
            <a:r>
              <a:rPr lang="en-US" sz="2800" dirty="0" err="1">
                <a:solidFill>
                  <a:srgbClr val="002060"/>
                </a:solidFill>
              </a:rPr>
              <a:t>Nxb</a:t>
            </a:r>
            <a:r>
              <a:rPr lang="en-US" sz="2800" dirty="0">
                <a:solidFill>
                  <a:srgbClr val="002060"/>
                </a:solidFill>
              </a:rPr>
              <a:t> Chính </a:t>
            </a:r>
            <a:r>
              <a:rPr lang="en-US" sz="2800" dirty="0" err="1">
                <a:solidFill>
                  <a:srgbClr val="002060"/>
                </a:solidFill>
              </a:rPr>
              <a:t>trị</a:t>
            </a:r>
            <a:r>
              <a:rPr lang="en-US" sz="2800" dirty="0">
                <a:solidFill>
                  <a:srgbClr val="002060"/>
                </a:solidFill>
              </a:rPr>
              <a:t> </a:t>
            </a:r>
            <a:r>
              <a:rPr lang="en-US" sz="2800" dirty="0" err="1">
                <a:solidFill>
                  <a:srgbClr val="002060"/>
                </a:solidFill>
              </a:rPr>
              <a:t>quốc</a:t>
            </a:r>
            <a:r>
              <a:rPr lang="en-US" sz="2800" dirty="0">
                <a:solidFill>
                  <a:srgbClr val="002060"/>
                </a:solidFill>
              </a:rPr>
              <a:t> </a:t>
            </a:r>
            <a:r>
              <a:rPr lang="en-US" sz="2800" dirty="0" err="1">
                <a:solidFill>
                  <a:srgbClr val="002060"/>
                </a:solidFill>
              </a:rPr>
              <a:t>gia</a:t>
            </a:r>
            <a:endParaRPr lang="en-US" sz="2800" dirty="0">
              <a:solidFill>
                <a:srgbClr val="002060"/>
              </a:solidFill>
            </a:endParaRPr>
          </a:p>
          <a:p>
            <a:pPr algn="just">
              <a:lnSpc>
                <a:spcPct val="110000"/>
              </a:lnSpc>
              <a:buFontTx/>
              <a:buNone/>
            </a:pPr>
            <a:r>
              <a:rPr lang="vi-VN" sz="2800" dirty="0">
                <a:solidFill>
                  <a:srgbClr val="002060"/>
                </a:solidFill>
              </a:rPr>
              <a:t>3. Đỗ Minh Hợp, Nguyễn Anh Tuấn, Nguyễn Thanh, Lê Hải Thanh (2005), Đại cương lịch sử triết học phương Tây, NXB Tổng hợp Thành phố Hồ Chí Minh.</a:t>
            </a:r>
          </a:p>
          <a:p>
            <a:pPr algn="just">
              <a:lnSpc>
                <a:spcPct val="110000"/>
              </a:lnSpc>
              <a:buFontTx/>
              <a:buNone/>
            </a:pPr>
            <a:r>
              <a:rPr lang="vi-VN" sz="2800" dirty="0">
                <a:solidFill>
                  <a:srgbClr val="002060"/>
                </a:solidFill>
              </a:rPr>
              <a:t>4. Doãn Chính (Chủ biên) (2007), Lịch sử triết học phương Đông, NXB CTQG Hà Nội.</a:t>
            </a:r>
          </a:p>
        </p:txBody>
      </p:sp>
    </p:spTree>
    <p:extLst>
      <p:ext uri="{BB962C8B-B14F-4D97-AF65-F5344CB8AC3E}">
        <p14:creationId xmlns:p14="http://schemas.microsoft.com/office/powerpoint/2010/main" val="383433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anim calcmode="lin" valueType="num">
                                      <p:cBhvr additive="base">
                                        <p:cTn id="19"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8">
                                            <p:txEl>
                                              <p:pRg st="4" end="4"/>
                                            </p:txEl>
                                          </p:spTgt>
                                        </p:tgtEl>
                                        <p:attrNameLst>
                                          <p:attrName>style.visibility</p:attrName>
                                        </p:attrNameLst>
                                      </p:cBhvr>
                                      <p:to>
                                        <p:strVal val="visible"/>
                                      </p:to>
                                    </p:set>
                                    <p:anim calcmode="lin" valueType="num">
                                      <p:cBhvr additive="base">
                                        <p:cTn id="25" dur="500" fill="hold"/>
                                        <p:tgtEl>
                                          <p:spTgt spid="921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8">
                                            <p:txEl>
                                              <p:pRg st="5" end="5"/>
                                            </p:txEl>
                                          </p:spTgt>
                                        </p:tgtEl>
                                        <p:attrNameLst>
                                          <p:attrName>style.visibility</p:attrName>
                                        </p:attrNameLst>
                                      </p:cBhvr>
                                      <p:to>
                                        <p:strVal val="visible"/>
                                      </p:to>
                                    </p:set>
                                    <p:anim calcmode="lin" valueType="num">
                                      <p:cBhvr additive="base">
                                        <p:cTn id="31"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8">
                                            <p:txEl>
                                              <p:pRg st="6" end="6"/>
                                            </p:txEl>
                                          </p:spTgt>
                                        </p:tgtEl>
                                        <p:attrNameLst>
                                          <p:attrName>style.visibility</p:attrName>
                                        </p:attrNameLst>
                                      </p:cBhvr>
                                      <p:to>
                                        <p:strVal val="visible"/>
                                      </p:to>
                                    </p:set>
                                    <p:anim calcmode="lin" valueType="num">
                                      <p:cBhvr additive="base">
                                        <p:cTn id="37" dur="500" fill="hold"/>
                                        <p:tgtEl>
                                          <p:spTgt spid="921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838200" y="304800"/>
            <a:ext cx="10439400" cy="6019800"/>
          </a:xfrm>
        </p:spPr>
        <p:txBody>
          <a:bodyPr>
            <a:normAutofit fontScale="92500" lnSpcReduction="20000"/>
          </a:bodyPr>
          <a:lstStyle/>
          <a:p>
            <a:pPr algn="just" eaLnBrk="1" hangingPunct="1">
              <a:buFontTx/>
              <a:buNone/>
            </a:pPr>
            <a:r>
              <a:rPr lang="en-US" sz="4000" dirty="0"/>
              <a:t>  </a:t>
            </a:r>
            <a:r>
              <a:rPr lang="en-US" sz="3500" dirty="0"/>
              <a:t> </a:t>
            </a:r>
          </a:p>
          <a:p>
            <a:pPr algn="ctr" eaLnBrk="1" hangingPunct="1">
              <a:buFontTx/>
              <a:buNone/>
            </a:pPr>
            <a:r>
              <a:rPr lang="en-US" sz="3900" b="1" dirty="0" err="1">
                <a:solidFill>
                  <a:srgbClr val="FF0000"/>
                </a:solidFill>
              </a:rPr>
              <a:t>Các</a:t>
            </a:r>
            <a:r>
              <a:rPr lang="en-US" sz="3900" b="1" dirty="0">
                <a:solidFill>
                  <a:srgbClr val="FF0000"/>
                </a:solidFill>
              </a:rPr>
              <a:t> </a:t>
            </a:r>
            <a:r>
              <a:rPr lang="en-US" sz="3900" b="1" dirty="0" err="1">
                <a:solidFill>
                  <a:srgbClr val="FF0000"/>
                </a:solidFill>
              </a:rPr>
              <a:t>hình</a:t>
            </a:r>
            <a:r>
              <a:rPr lang="en-US" sz="3900" b="1" dirty="0">
                <a:solidFill>
                  <a:srgbClr val="FF0000"/>
                </a:solidFill>
              </a:rPr>
              <a:t> </a:t>
            </a:r>
            <a:r>
              <a:rPr lang="en-US" sz="3900" b="1" dirty="0" err="1">
                <a:solidFill>
                  <a:srgbClr val="FF0000"/>
                </a:solidFill>
              </a:rPr>
              <a:t>thức</a:t>
            </a:r>
            <a:r>
              <a:rPr lang="en-US" sz="3900" b="1" dirty="0">
                <a:solidFill>
                  <a:srgbClr val="FF0000"/>
                </a:solidFill>
              </a:rPr>
              <a:t> </a:t>
            </a:r>
            <a:r>
              <a:rPr lang="en-US" sz="3900" b="1" dirty="0" err="1">
                <a:solidFill>
                  <a:srgbClr val="FF0000"/>
                </a:solidFill>
              </a:rPr>
              <a:t>đánh</a:t>
            </a:r>
            <a:r>
              <a:rPr lang="en-US" sz="3900" b="1" dirty="0">
                <a:solidFill>
                  <a:srgbClr val="FF0000"/>
                </a:solidFill>
              </a:rPr>
              <a:t> </a:t>
            </a:r>
            <a:r>
              <a:rPr lang="en-US" sz="3900" b="1" dirty="0" err="1">
                <a:solidFill>
                  <a:srgbClr val="FF0000"/>
                </a:solidFill>
              </a:rPr>
              <a:t>giá</a:t>
            </a:r>
            <a:r>
              <a:rPr lang="en-US" sz="3900" b="1" dirty="0">
                <a:solidFill>
                  <a:srgbClr val="FF0000"/>
                </a:solidFill>
              </a:rPr>
              <a:t> </a:t>
            </a:r>
            <a:r>
              <a:rPr lang="en-US" sz="3900" b="1" dirty="0" err="1">
                <a:solidFill>
                  <a:srgbClr val="FF0000"/>
                </a:solidFill>
              </a:rPr>
              <a:t>của</a:t>
            </a:r>
            <a:r>
              <a:rPr lang="en-US" sz="3900" b="1" dirty="0">
                <a:solidFill>
                  <a:srgbClr val="FF0000"/>
                </a:solidFill>
              </a:rPr>
              <a:t> </a:t>
            </a:r>
            <a:r>
              <a:rPr lang="en-US" sz="3900" b="1" dirty="0" err="1">
                <a:solidFill>
                  <a:srgbClr val="FF0000"/>
                </a:solidFill>
              </a:rPr>
              <a:t>môn</a:t>
            </a:r>
            <a:r>
              <a:rPr lang="en-US" sz="3900" b="1" dirty="0">
                <a:solidFill>
                  <a:srgbClr val="FF0000"/>
                </a:solidFill>
              </a:rPr>
              <a:t> </a:t>
            </a:r>
            <a:r>
              <a:rPr lang="en-US" sz="3900" b="1" dirty="0" err="1">
                <a:solidFill>
                  <a:srgbClr val="FF0000"/>
                </a:solidFill>
              </a:rPr>
              <a:t>học</a:t>
            </a:r>
            <a:endParaRPr lang="en-US" sz="3900" b="1" dirty="0">
              <a:solidFill>
                <a:srgbClr val="FF0000"/>
              </a:solidFill>
            </a:endParaRPr>
          </a:p>
          <a:p>
            <a:pPr algn="just" eaLnBrk="1" hangingPunct="1">
              <a:buFontTx/>
              <a:buNone/>
            </a:pPr>
            <a:endParaRPr lang="en-US" sz="3600" b="1" dirty="0">
              <a:solidFill>
                <a:srgbClr val="FF0000"/>
              </a:solidFill>
              <a:effectLst>
                <a:outerShdw blurRad="38100" dist="38100" dir="2700000" algn="tl">
                  <a:srgbClr val="000000">
                    <a:alpha val="43137"/>
                  </a:srgbClr>
                </a:outerShdw>
              </a:effectLst>
            </a:endParaRPr>
          </a:p>
          <a:p>
            <a:pPr algn="just">
              <a:lnSpc>
                <a:spcPct val="150000"/>
              </a:lnSpc>
              <a:buFontTx/>
              <a:buNone/>
            </a:pPr>
            <a:r>
              <a:rPr lang="en-US" sz="3200" dirty="0">
                <a:solidFill>
                  <a:srgbClr val="002060"/>
                </a:solidFill>
              </a:rPr>
              <a:t>1. </a:t>
            </a:r>
            <a:r>
              <a:rPr lang="en-US" sz="3200" dirty="0" err="1">
                <a:solidFill>
                  <a:srgbClr val="002060"/>
                </a:solidFill>
              </a:rPr>
              <a:t>Điểm</a:t>
            </a:r>
            <a:r>
              <a:rPr lang="en-US" sz="3200" dirty="0">
                <a:solidFill>
                  <a:srgbClr val="002060"/>
                </a:solidFill>
              </a:rPr>
              <a:t> </a:t>
            </a:r>
            <a:r>
              <a:rPr lang="en-US" sz="3200" dirty="0" err="1">
                <a:solidFill>
                  <a:srgbClr val="002060"/>
                </a:solidFill>
              </a:rPr>
              <a:t>thường</a:t>
            </a:r>
            <a:r>
              <a:rPr lang="en-US" sz="3200" dirty="0">
                <a:solidFill>
                  <a:srgbClr val="002060"/>
                </a:solidFill>
              </a:rPr>
              <a:t> </a:t>
            </a:r>
            <a:r>
              <a:rPr lang="en-US" sz="3200" dirty="0" err="1">
                <a:solidFill>
                  <a:srgbClr val="002060"/>
                </a:solidFill>
              </a:rPr>
              <a:t>xuyên</a:t>
            </a:r>
            <a:r>
              <a:rPr lang="en-US" sz="3200" dirty="0">
                <a:solidFill>
                  <a:srgbClr val="002060"/>
                </a:solidFill>
              </a:rPr>
              <a:t>, </a:t>
            </a:r>
            <a:r>
              <a:rPr lang="en-US" sz="3200" dirty="0" err="1">
                <a:solidFill>
                  <a:srgbClr val="002060"/>
                </a:solidFill>
              </a:rPr>
              <a:t>đánh</a:t>
            </a:r>
            <a:r>
              <a:rPr lang="en-US" sz="3200" dirty="0">
                <a:solidFill>
                  <a:srgbClr val="002060"/>
                </a:solidFill>
              </a:rPr>
              <a:t> </a:t>
            </a:r>
            <a:r>
              <a:rPr lang="en-US" sz="3200" dirty="0" err="1">
                <a:solidFill>
                  <a:srgbClr val="002060"/>
                </a:solidFill>
              </a:rPr>
              <a:t>giá</a:t>
            </a:r>
            <a:r>
              <a:rPr lang="en-US" sz="3200" dirty="0">
                <a:solidFill>
                  <a:srgbClr val="002060"/>
                </a:solidFill>
              </a:rPr>
              <a:t> </a:t>
            </a:r>
            <a:r>
              <a:rPr lang="en-US" sz="3200" dirty="0" err="1">
                <a:solidFill>
                  <a:srgbClr val="002060"/>
                </a:solidFill>
              </a:rPr>
              <a:t>về</a:t>
            </a:r>
            <a:r>
              <a:rPr lang="en-US" sz="3200" dirty="0">
                <a:solidFill>
                  <a:srgbClr val="002060"/>
                </a:solidFill>
              </a:rPr>
              <a:t> </a:t>
            </a:r>
            <a:r>
              <a:rPr lang="en-US" sz="3200" dirty="0" err="1">
                <a:solidFill>
                  <a:srgbClr val="002060"/>
                </a:solidFill>
              </a:rPr>
              <a:t>tinh</a:t>
            </a:r>
            <a:r>
              <a:rPr lang="en-US" sz="3200" dirty="0">
                <a:solidFill>
                  <a:srgbClr val="002060"/>
                </a:solidFill>
              </a:rPr>
              <a:t> </a:t>
            </a:r>
            <a:r>
              <a:rPr lang="en-US" sz="3200" dirty="0" err="1">
                <a:solidFill>
                  <a:srgbClr val="002060"/>
                </a:solidFill>
              </a:rPr>
              <a:t>thần</a:t>
            </a:r>
            <a:r>
              <a:rPr lang="en-US" sz="3200" dirty="0">
                <a:solidFill>
                  <a:srgbClr val="002060"/>
                </a:solidFill>
              </a:rPr>
              <a:t> </a:t>
            </a:r>
            <a:r>
              <a:rPr lang="en-US" sz="3200" dirty="0" err="1">
                <a:solidFill>
                  <a:srgbClr val="002060"/>
                </a:solidFill>
              </a:rPr>
              <a:t>thái</a:t>
            </a:r>
            <a:r>
              <a:rPr lang="en-US" sz="3200" dirty="0">
                <a:solidFill>
                  <a:srgbClr val="002060"/>
                </a:solidFill>
              </a:rPr>
              <a:t> </a:t>
            </a:r>
            <a:r>
              <a:rPr lang="en-US" sz="3200" dirty="0" err="1">
                <a:solidFill>
                  <a:srgbClr val="002060"/>
                </a:solidFill>
              </a:rPr>
              <a:t>độ</a:t>
            </a:r>
            <a:r>
              <a:rPr lang="en-US" sz="3200" dirty="0">
                <a:solidFill>
                  <a:srgbClr val="002060"/>
                </a:solidFill>
              </a:rPr>
              <a:t> </a:t>
            </a:r>
            <a:r>
              <a:rPr lang="en-US" sz="3200" dirty="0" err="1">
                <a:solidFill>
                  <a:srgbClr val="002060"/>
                </a:solidFill>
              </a:rPr>
              <a:t>học</a:t>
            </a:r>
            <a:r>
              <a:rPr lang="en-US" sz="3200" dirty="0">
                <a:solidFill>
                  <a:srgbClr val="002060"/>
                </a:solidFill>
              </a:rPr>
              <a:t> </a:t>
            </a:r>
            <a:r>
              <a:rPr lang="en-US" sz="3200" dirty="0" err="1">
                <a:solidFill>
                  <a:srgbClr val="002060"/>
                </a:solidFill>
              </a:rPr>
              <a:t>tập</a:t>
            </a:r>
            <a:r>
              <a:rPr lang="en-US" sz="3200" dirty="0">
                <a:solidFill>
                  <a:srgbClr val="002060"/>
                </a:solidFill>
              </a:rPr>
              <a:t> </a:t>
            </a:r>
            <a:r>
              <a:rPr lang="en-US" sz="3200" dirty="0" err="1">
                <a:solidFill>
                  <a:srgbClr val="002060"/>
                </a:solidFill>
              </a:rPr>
              <a:t>trên</a:t>
            </a:r>
            <a:r>
              <a:rPr lang="en-US" sz="3200" dirty="0">
                <a:solidFill>
                  <a:srgbClr val="002060"/>
                </a:solidFill>
              </a:rPr>
              <a:t> </a:t>
            </a:r>
            <a:r>
              <a:rPr lang="en-US" sz="3200" dirty="0" err="1">
                <a:solidFill>
                  <a:srgbClr val="002060"/>
                </a:solidFill>
              </a:rPr>
              <a:t>lớp</a:t>
            </a:r>
            <a:r>
              <a:rPr lang="en-US" sz="3200" dirty="0">
                <a:solidFill>
                  <a:srgbClr val="002060"/>
                </a:solidFill>
              </a:rPr>
              <a:t> </a:t>
            </a:r>
            <a:r>
              <a:rPr lang="en-US" sz="3200" dirty="0" err="1">
                <a:solidFill>
                  <a:srgbClr val="002060"/>
                </a:solidFill>
              </a:rPr>
              <a:t>và</a:t>
            </a:r>
            <a:r>
              <a:rPr lang="en-US" sz="3200" dirty="0">
                <a:solidFill>
                  <a:srgbClr val="002060"/>
                </a:solidFill>
              </a:rPr>
              <a:t> </a:t>
            </a:r>
            <a:r>
              <a:rPr lang="en-US" sz="3200" dirty="0" err="1">
                <a:solidFill>
                  <a:srgbClr val="002060"/>
                </a:solidFill>
              </a:rPr>
              <a:t>tự</a:t>
            </a:r>
            <a:r>
              <a:rPr lang="en-US" sz="3200" dirty="0">
                <a:solidFill>
                  <a:srgbClr val="002060"/>
                </a:solidFill>
              </a:rPr>
              <a:t> </a:t>
            </a:r>
            <a:r>
              <a:rPr lang="en-US" sz="3200" dirty="0" err="1">
                <a:solidFill>
                  <a:srgbClr val="002060"/>
                </a:solidFill>
              </a:rPr>
              <a:t>học</a:t>
            </a:r>
            <a:r>
              <a:rPr lang="en-US" sz="3200" dirty="0">
                <a:solidFill>
                  <a:srgbClr val="002060"/>
                </a:solidFill>
              </a:rPr>
              <a:t> ở </a:t>
            </a:r>
            <a:r>
              <a:rPr lang="en-US" sz="3200" dirty="0" err="1">
                <a:solidFill>
                  <a:srgbClr val="002060"/>
                </a:solidFill>
              </a:rPr>
              <a:t>nhà</a:t>
            </a:r>
            <a:r>
              <a:rPr lang="en-US" sz="3200" dirty="0">
                <a:solidFill>
                  <a:srgbClr val="002060"/>
                </a:solidFill>
              </a:rPr>
              <a:t>, </a:t>
            </a:r>
            <a:r>
              <a:rPr lang="en-US" sz="3200" dirty="0" err="1">
                <a:solidFill>
                  <a:srgbClr val="002060"/>
                </a:solidFill>
              </a:rPr>
              <a:t>có</a:t>
            </a:r>
            <a:r>
              <a:rPr lang="en-US" sz="3200" dirty="0">
                <a:solidFill>
                  <a:srgbClr val="002060"/>
                </a:solidFill>
              </a:rPr>
              <a:t> </a:t>
            </a:r>
            <a:r>
              <a:rPr lang="en-US" sz="3200" dirty="0" err="1">
                <a:solidFill>
                  <a:srgbClr val="002060"/>
                </a:solidFill>
              </a:rPr>
              <a:t>trọng</a:t>
            </a:r>
            <a:r>
              <a:rPr lang="en-US" sz="3200" dirty="0">
                <a:solidFill>
                  <a:srgbClr val="002060"/>
                </a:solidFill>
              </a:rPr>
              <a:t> </a:t>
            </a:r>
            <a:r>
              <a:rPr lang="en-US" sz="3200" dirty="0" err="1">
                <a:solidFill>
                  <a:srgbClr val="002060"/>
                </a:solidFill>
              </a:rPr>
              <a:t>số</a:t>
            </a:r>
            <a:r>
              <a:rPr lang="en-US" sz="3200" dirty="0">
                <a:solidFill>
                  <a:srgbClr val="002060"/>
                </a:solidFill>
              </a:rPr>
              <a:t>: 10%</a:t>
            </a:r>
          </a:p>
          <a:p>
            <a:pPr algn="just">
              <a:lnSpc>
                <a:spcPct val="150000"/>
              </a:lnSpc>
              <a:buFontTx/>
              <a:buNone/>
            </a:pPr>
            <a:r>
              <a:rPr lang="en-US" sz="3200" dirty="0">
                <a:solidFill>
                  <a:srgbClr val="002060"/>
                </a:solidFill>
              </a:rPr>
              <a:t>2. </a:t>
            </a:r>
            <a:r>
              <a:rPr lang="en-US" sz="3200" dirty="0" err="1">
                <a:solidFill>
                  <a:srgbClr val="002060"/>
                </a:solidFill>
              </a:rPr>
              <a:t>Điểm</a:t>
            </a:r>
            <a:r>
              <a:rPr lang="en-US" sz="3200" dirty="0">
                <a:solidFill>
                  <a:srgbClr val="002060"/>
                </a:solidFill>
              </a:rPr>
              <a:t> </a:t>
            </a:r>
            <a:r>
              <a:rPr lang="en-US" sz="3200" dirty="0" err="1">
                <a:solidFill>
                  <a:srgbClr val="002060"/>
                </a:solidFill>
              </a:rPr>
              <a:t>giữa</a:t>
            </a:r>
            <a:r>
              <a:rPr lang="en-US" sz="3200" dirty="0">
                <a:solidFill>
                  <a:srgbClr val="002060"/>
                </a:solidFill>
              </a:rPr>
              <a:t> </a:t>
            </a:r>
            <a:r>
              <a:rPr lang="en-US" sz="3200" dirty="0" err="1">
                <a:solidFill>
                  <a:srgbClr val="002060"/>
                </a:solidFill>
              </a:rPr>
              <a:t>kỳ</a:t>
            </a:r>
            <a:r>
              <a:rPr lang="en-US" sz="3200" dirty="0">
                <a:solidFill>
                  <a:srgbClr val="002060"/>
                </a:solidFill>
              </a:rPr>
              <a:t>, </a:t>
            </a:r>
            <a:r>
              <a:rPr lang="en-US" sz="3200" dirty="0" err="1">
                <a:solidFill>
                  <a:srgbClr val="002060"/>
                </a:solidFill>
              </a:rPr>
              <a:t>kiểm</a:t>
            </a:r>
            <a:r>
              <a:rPr lang="en-US" sz="3200" dirty="0">
                <a:solidFill>
                  <a:srgbClr val="002060"/>
                </a:solidFill>
              </a:rPr>
              <a:t> </a:t>
            </a:r>
            <a:r>
              <a:rPr lang="en-US" sz="3200" dirty="0" err="1">
                <a:solidFill>
                  <a:srgbClr val="002060"/>
                </a:solidFill>
              </a:rPr>
              <a:t>tra</a:t>
            </a:r>
            <a:r>
              <a:rPr lang="en-US" sz="3200" dirty="0">
                <a:solidFill>
                  <a:srgbClr val="002060"/>
                </a:solidFill>
              </a:rPr>
              <a:t> </a:t>
            </a:r>
            <a:r>
              <a:rPr lang="en-US" sz="3200" dirty="0" err="1">
                <a:solidFill>
                  <a:srgbClr val="002060"/>
                </a:solidFill>
              </a:rPr>
              <a:t>chất</a:t>
            </a:r>
            <a:r>
              <a:rPr lang="en-US" sz="3200" dirty="0">
                <a:solidFill>
                  <a:srgbClr val="002060"/>
                </a:solidFill>
              </a:rPr>
              <a:t> </a:t>
            </a:r>
            <a:r>
              <a:rPr lang="en-US" sz="3200" dirty="0" err="1">
                <a:solidFill>
                  <a:srgbClr val="002060"/>
                </a:solidFill>
              </a:rPr>
              <a:t>lượng</a:t>
            </a:r>
            <a:r>
              <a:rPr lang="en-US" sz="3200" dirty="0">
                <a:solidFill>
                  <a:srgbClr val="002060"/>
                </a:solidFill>
              </a:rPr>
              <a:t> </a:t>
            </a:r>
            <a:r>
              <a:rPr lang="en-US" sz="3200" dirty="0" err="1">
                <a:solidFill>
                  <a:srgbClr val="002060"/>
                </a:solidFill>
              </a:rPr>
              <a:t>giữa</a:t>
            </a:r>
            <a:r>
              <a:rPr lang="en-US" sz="3200" dirty="0">
                <a:solidFill>
                  <a:srgbClr val="002060"/>
                </a:solidFill>
              </a:rPr>
              <a:t> </a:t>
            </a:r>
            <a:r>
              <a:rPr lang="en-US" sz="3200" dirty="0" err="1">
                <a:solidFill>
                  <a:srgbClr val="002060"/>
                </a:solidFill>
              </a:rPr>
              <a:t>kỳ</a:t>
            </a:r>
            <a:r>
              <a:rPr lang="en-US" sz="3200" dirty="0">
                <a:solidFill>
                  <a:srgbClr val="002060"/>
                </a:solidFill>
              </a:rPr>
              <a:t> </a:t>
            </a:r>
            <a:r>
              <a:rPr lang="en-US" sz="3200" dirty="0" err="1">
                <a:solidFill>
                  <a:srgbClr val="002060"/>
                </a:solidFill>
              </a:rPr>
              <a:t>bằng</a:t>
            </a:r>
            <a:r>
              <a:rPr lang="en-US" sz="3200" dirty="0">
                <a:solidFill>
                  <a:srgbClr val="002060"/>
                </a:solidFill>
              </a:rPr>
              <a:t> </a:t>
            </a:r>
            <a:r>
              <a:rPr lang="en-US" sz="3200" dirty="0" err="1">
                <a:solidFill>
                  <a:srgbClr val="002060"/>
                </a:solidFill>
              </a:rPr>
              <a:t>hình</a:t>
            </a:r>
            <a:r>
              <a:rPr lang="en-US" sz="3200" dirty="0">
                <a:solidFill>
                  <a:srgbClr val="002060"/>
                </a:solidFill>
              </a:rPr>
              <a:t> </a:t>
            </a:r>
            <a:r>
              <a:rPr lang="en-US" sz="3200" dirty="0" err="1">
                <a:solidFill>
                  <a:srgbClr val="002060"/>
                </a:solidFill>
              </a:rPr>
              <a:t>thức</a:t>
            </a:r>
            <a:r>
              <a:rPr lang="en-US" sz="3200" dirty="0">
                <a:solidFill>
                  <a:srgbClr val="002060"/>
                </a:solidFill>
              </a:rPr>
              <a:t> </a:t>
            </a:r>
            <a:r>
              <a:rPr lang="en-US" sz="3200" dirty="0" err="1">
                <a:solidFill>
                  <a:srgbClr val="002060"/>
                </a:solidFill>
              </a:rPr>
              <a:t>làm</a:t>
            </a:r>
            <a:r>
              <a:rPr lang="en-US" sz="3200" dirty="0">
                <a:solidFill>
                  <a:srgbClr val="002060"/>
                </a:solidFill>
              </a:rPr>
              <a:t> </a:t>
            </a:r>
            <a:r>
              <a:rPr lang="en-US" sz="3200" dirty="0" err="1">
                <a:solidFill>
                  <a:srgbClr val="002060"/>
                </a:solidFill>
              </a:rPr>
              <a:t>bài</a:t>
            </a:r>
            <a:r>
              <a:rPr lang="en-US" sz="3200" dirty="0">
                <a:solidFill>
                  <a:srgbClr val="002060"/>
                </a:solidFill>
              </a:rPr>
              <a:t> </a:t>
            </a:r>
            <a:r>
              <a:rPr lang="en-US" sz="3200" dirty="0" err="1">
                <a:solidFill>
                  <a:srgbClr val="002060"/>
                </a:solidFill>
              </a:rPr>
              <a:t>kiểm</a:t>
            </a:r>
            <a:r>
              <a:rPr lang="en-US" sz="3200" dirty="0">
                <a:solidFill>
                  <a:srgbClr val="002060"/>
                </a:solidFill>
              </a:rPr>
              <a:t> </a:t>
            </a:r>
            <a:r>
              <a:rPr lang="en-US" sz="3200" dirty="0" err="1">
                <a:solidFill>
                  <a:srgbClr val="002060"/>
                </a:solidFill>
              </a:rPr>
              <a:t>tra</a:t>
            </a:r>
            <a:r>
              <a:rPr lang="en-US" sz="3200" dirty="0">
                <a:solidFill>
                  <a:srgbClr val="002060"/>
                </a:solidFill>
              </a:rPr>
              <a:t> </a:t>
            </a:r>
            <a:r>
              <a:rPr lang="en-US" sz="3200" dirty="0" err="1">
                <a:solidFill>
                  <a:srgbClr val="002060"/>
                </a:solidFill>
              </a:rPr>
              <a:t>trên</a:t>
            </a:r>
            <a:r>
              <a:rPr lang="en-US" sz="3200" dirty="0">
                <a:solidFill>
                  <a:srgbClr val="002060"/>
                </a:solidFill>
              </a:rPr>
              <a:t> </a:t>
            </a:r>
            <a:r>
              <a:rPr lang="en-US" sz="3200" dirty="0" err="1">
                <a:solidFill>
                  <a:srgbClr val="002060"/>
                </a:solidFill>
              </a:rPr>
              <a:t>lớp</a:t>
            </a:r>
            <a:r>
              <a:rPr lang="en-US" sz="3200" dirty="0">
                <a:solidFill>
                  <a:srgbClr val="002060"/>
                </a:solidFill>
              </a:rPr>
              <a:t> </a:t>
            </a:r>
            <a:r>
              <a:rPr lang="en-US" sz="3200" dirty="0" err="1">
                <a:solidFill>
                  <a:srgbClr val="002060"/>
                </a:solidFill>
              </a:rPr>
              <a:t>hoặc</a:t>
            </a:r>
            <a:r>
              <a:rPr lang="en-US" sz="3200" dirty="0">
                <a:solidFill>
                  <a:srgbClr val="002060"/>
                </a:solidFill>
              </a:rPr>
              <a:t> </a:t>
            </a:r>
            <a:r>
              <a:rPr lang="en-US" sz="3200" dirty="0" err="1">
                <a:solidFill>
                  <a:srgbClr val="002060"/>
                </a:solidFill>
              </a:rPr>
              <a:t>viết</a:t>
            </a:r>
            <a:r>
              <a:rPr lang="en-US" sz="3200" dirty="0">
                <a:solidFill>
                  <a:srgbClr val="002060"/>
                </a:solidFill>
              </a:rPr>
              <a:t> </a:t>
            </a:r>
            <a:r>
              <a:rPr lang="en-US" sz="3200" dirty="0" err="1">
                <a:solidFill>
                  <a:srgbClr val="002060"/>
                </a:solidFill>
              </a:rPr>
              <a:t>bài</a:t>
            </a:r>
            <a:r>
              <a:rPr lang="en-US" sz="3200" dirty="0">
                <a:solidFill>
                  <a:srgbClr val="002060"/>
                </a:solidFill>
              </a:rPr>
              <a:t> </a:t>
            </a:r>
            <a:r>
              <a:rPr lang="en-US" sz="3200" dirty="0" err="1">
                <a:solidFill>
                  <a:srgbClr val="002060"/>
                </a:solidFill>
              </a:rPr>
              <a:t>tiểu</a:t>
            </a:r>
            <a:r>
              <a:rPr lang="en-US" sz="3200" dirty="0">
                <a:solidFill>
                  <a:srgbClr val="002060"/>
                </a:solidFill>
              </a:rPr>
              <a:t> </a:t>
            </a:r>
            <a:r>
              <a:rPr lang="en-US" sz="3200" dirty="0" err="1">
                <a:solidFill>
                  <a:srgbClr val="002060"/>
                </a:solidFill>
              </a:rPr>
              <a:t>luận</a:t>
            </a:r>
            <a:r>
              <a:rPr lang="en-US" sz="3200" dirty="0">
                <a:solidFill>
                  <a:srgbClr val="002060"/>
                </a:solidFill>
              </a:rPr>
              <a:t> ở </a:t>
            </a:r>
            <a:r>
              <a:rPr lang="en-US" sz="3200" dirty="0" err="1">
                <a:solidFill>
                  <a:srgbClr val="002060"/>
                </a:solidFill>
              </a:rPr>
              <a:t>nhà</a:t>
            </a:r>
            <a:r>
              <a:rPr lang="en-US" sz="3200" dirty="0">
                <a:solidFill>
                  <a:srgbClr val="002060"/>
                </a:solidFill>
              </a:rPr>
              <a:t>, </a:t>
            </a:r>
            <a:r>
              <a:rPr lang="en-US" sz="3200" dirty="0" err="1">
                <a:solidFill>
                  <a:srgbClr val="002060"/>
                </a:solidFill>
              </a:rPr>
              <a:t>có</a:t>
            </a:r>
            <a:r>
              <a:rPr lang="en-US" sz="3200" dirty="0">
                <a:solidFill>
                  <a:srgbClr val="002060"/>
                </a:solidFill>
              </a:rPr>
              <a:t> </a:t>
            </a:r>
            <a:r>
              <a:rPr lang="en-US" sz="3200" dirty="0" err="1">
                <a:solidFill>
                  <a:srgbClr val="002060"/>
                </a:solidFill>
              </a:rPr>
              <a:t>trọng</a:t>
            </a:r>
            <a:r>
              <a:rPr lang="en-US" sz="3200" dirty="0">
                <a:solidFill>
                  <a:srgbClr val="002060"/>
                </a:solidFill>
              </a:rPr>
              <a:t> </a:t>
            </a:r>
            <a:r>
              <a:rPr lang="en-US" sz="3200" dirty="0" err="1">
                <a:solidFill>
                  <a:srgbClr val="002060"/>
                </a:solidFill>
              </a:rPr>
              <a:t>số</a:t>
            </a:r>
            <a:r>
              <a:rPr lang="en-US" sz="3200" dirty="0">
                <a:solidFill>
                  <a:srgbClr val="002060"/>
                </a:solidFill>
              </a:rPr>
              <a:t>: 30%</a:t>
            </a:r>
          </a:p>
          <a:p>
            <a:pPr algn="just">
              <a:lnSpc>
                <a:spcPct val="150000"/>
              </a:lnSpc>
              <a:buFontTx/>
              <a:buNone/>
            </a:pPr>
            <a:r>
              <a:rPr lang="en-US" sz="3200" dirty="0">
                <a:solidFill>
                  <a:srgbClr val="002060"/>
                </a:solidFill>
              </a:rPr>
              <a:t>3. </a:t>
            </a:r>
            <a:r>
              <a:rPr lang="en-US" sz="3200" dirty="0" err="1">
                <a:solidFill>
                  <a:srgbClr val="002060"/>
                </a:solidFill>
              </a:rPr>
              <a:t>Điểm</a:t>
            </a:r>
            <a:r>
              <a:rPr lang="en-US" sz="3200" dirty="0">
                <a:solidFill>
                  <a:srgbClr val="002060"/>
                </a:solidFill>
              </a:rPr>
              <a:t> </a:t>
            </a:r>
            <a:r>
              <a:rPr lang="en-US" sz="3200" dirty="0" err="1">
                <a:solidFill>
                  <a:srgbClr val="002060"/>
                </a:solidFill>
              </a:rPr>
              <a:t>hết</a:t>
            </a:r>
            <a:r>
              <a:rPr lang="en-US" sz="3200" dirty="0">
                <a:solidFill>
                  <a:srgbClr val="002060"/>
                </a:solidFill>
              </a:rPr>
              <a:t> </a:t>
            </a:r>
            <a:r>
              <a:rPr lang="en-US" sz="3200" dirty="0" err="1">
                <a:solidFill>
                  <a:srgbClr val="002060"/>
                </a:solidFill>
              </a:rPr>
              <a:t>môn</a:t>
            </a:r>
            <a:r>
              <a:rPr lang="en-US" sz="3200" dirty="0">
                <a:solidFill>
                  <a:srgbClr val="002060"/>
                </a:solidFill>
              </a:rPr>
              <a:t>, </a:t>
            </a:r>
            <a:r>
              <a:rPr lang="en-US" sz="3200" dirty="0" err="1">
                <a:solidFill>
                  <a:srgbClr val="002060"/>
                </a:solidFill>
              </a:rPr>
              <a:t>thi</a:t>
            </a:r>
            <a:r>
              <a:rPr lang="en-US" sz="3200" dirty="0">
                <a:solidFill>
                  <a:srgbClr val="002060"/>
                </a:solidFill>
              </a:rPr>
              <a:t> </a:t>
            </a:r>
            <a:r>
              <a:rPr lang="en-US" sz="3200" dirty="0" err="1">
                <a:solidFill>
                  <a:srgbClr val="002060"/>
                </a:solidFill>
              </a:rPr>
              <a:t>hết</a:t>
            </a:r>
            <a:r>
              <a:rPr lang="en-US" sz="3200" dirty="0">
                <a:solidFill>
                  <a:srgbClr val="002060"/>
                </a:solidFill>
              </a:rPr>
              <a:t> </a:t>
            </a:r>
            <a:r>
              <a:rPr lang="en-US" sz="3200" dirty="0" err="1">
                <a:solidFill>
                  <a:srgbClr val="002060"/>
                </a:solidFill>
              </a:rPr>
              <a:t>môn</a:t>
            </a:r>
            <a:r>
              <a:rPr lang="en-US" sz="3200" dirty="0">
                <a:solidFill>
                  <a:srgbClr val="002060"/>
                </a:solidFill>
              </a:rPr>
              <a:t> </a:t>
            </a:r>
            <a:r>
              <a:rPr lang="en-US" sz="3200" dirty="0" err="1">
                <a:solidFill>
                  <a:srgbClr val="002060"/>
                </a:solidFill>
              </a:rPr>
              <a:t>bằng</a:t>
            </a:r>
            <a:r>
              <a:rPr lang="en-US" sz="3200" dirty="0">
                <a:solidFill>
                  <a:srgbClr val="002060"/>
                </a:solidFill>
              </a:rPr>
              <a:t> </a:t>
            </a:r>
            <a:r>
              <a:rPr lang="en-US" sz="3200" dirty="0" err="1">
                <a:solidFill>
                  <a:srgbClr val="002060"/>
                </a:solidFill>
              </a:rPr>
              <a:t>hình</a:t>
            </a:r>
            <a:r>
              <a:rPr lang="en-US" sz="3200" dirty="0">
                <a:solidFill>
                  <a:srgbClr val="002060"/>
                </a:solidFill>
              </a:rPr>
              <a:t> </a:t>
            </a:r>
            <a:r>
              <a:rPr lang="en-US" sz="3200" dirty="0" err="1">
                <a:solidFill>
                  <a:srgbClr val="002060"/>
                </a:solidFill>
              </a:rPr>
              <a:t>thức</a:t>
            </a:r>
            <a:r>
              <a:rPr lang="en-US" sz="3200" dirty="0">
                <a:solidFill>
                  <a:srgbClr val="002060"/>
                </a:solidFill>
              </a:rPr>
              <a:t> </a:t>
            </a:r>
            <a:r>
              <a:rPr lang="en-US" sz="3200" dirty="0" err="1">
                <a:solidFill>
                  <a:srgbClr val="002060"/>
                </a:solidFill>
              </a:rPr>
              <a:t>thi</a:t>
            </a:r>
            <a:r>
              <a:rPr lang="en-US" sz="3200" dirty="0">
                <a:solidFill>
                  <a:srgbClr val="002060"/>
                </a:solidFill>
              </a:rPr>
              <a:t> </a:t>
            </a:r>
            <a:r>
              <a:rPr lang="en-US" sz="3200" dirty="0" err="1">
                <a:solidFill>
                  <a:srgbClr val="002060"/>
                </a:solidFill>
              </a:rPr>
              <a:t>viết</a:t>
            </a:r>
            <a:r>
              <a:rPr lang="en-US" sz="3200" dirty="0">
                <a:solidFill>
                  <a:srgbClr val="002060"/>
                </a:solidFill>
              </a:rPr>
              <a:t> </a:t>
            </a:r>
            <a:r>
              <a:rPr lang="en-US" sz="3200" dirty="0" err="1">
                <a:solidFill>
                  <a:srgbClr val="002060"/>
                </a:solidFill>
              </a:rPr>
              <a:t>trên</a:t>
            </a:r>
            <a:r>
              <a:rPr lang="en-US" sz="3200" dirty="0">
                <a:solidFill>
                  <a:srgbClr val="002060"/>
                </a:solidFill>
              </a:rPr>
              <a:t> </a:t>
            </a:r>
            <a:r>
              <a:rPr lang="en-US" sz="3200" dirty="0" err="1">
                <a:solidFill>
                  <a:srgbClr val="002060"/>
                </a:solidFill>
              </a:rPr>
              <a:t>lớp</a:t>
            </a:r>
            <a:r>
              <a:rPr lang="en-US" sz="3200" dirty="0">
                <a:solidFill>
                  <a:srgbClr val="002060"/>
                </a:solidFill>
              </a:rPr>
              <a:t>, </a:t>
            </a:r>
            <a:r>
              <a:rPr lang="en-US" sz="3200" dirty="0" err="1">
                <a:solidFill>
                  <a:srgbClr val="002060"/>
                </a:solidFill>
              </a:rPr>
              <a:t>hoặc</a:t>
            </a:r>
            <a:r>
              <a:rPr lang="en-US" sz="3200" dirty="0">
                <a:solidFill>
                  <a:srgbClr val="002060"/>
                </a:solidFill>
              </a:rPr>
              <a:t> </a:t>
            </a:r>
            <a:r>
              <a:rPr lang="en-US" sz="3200" dirty="0" err="1">
                <a:solidFill>
                  <a:srgbClr val="002060"/>
                </a:solidFill>
              </a:rPr>
              <a:t>thi</a:t>
            </a:r>
            <a:r>
              <a:rPr lang="en-US" sz="3200" dirty="0">
                <a:solidFill>
                  <a:srgbClr val="002060"/>
                </a:solidFill>
              </a:rPr>
              <a:t> </a:t>
            </a:r>
            <a:r>
              <a:rPr lang="en-US" sz="3200" dirty="0" err="1">
                <a:solidFill>
                  <a:srgbClr val="002060"/>
                </a:solidFill>
              </a:rPr>
              <a:t>vấn</a:t>
            </a:r>
            <a:r>
              <a:rPr lang="en-US" sz="3200" dirty="0">
                <a:solidFill>
                  <a:srgbClr val="002060"/>
                </a:solidFill>
              </a:rPr>
              <a:t> </a:t>
            </a:r>
            <a:r>
              <a:rPr lang="en-US" sz="3200" dirty="0" err="1">
                <a:solidFill>
                  <a:srgbClr val="002060"/>
                </a:solidFill>
              </a:rPr>
              <a:t>đáp</a:t>
            </a:r>
            <a:r>
              <a:rPr lang="en-US" sz="3200" dirty="0">
                <a:solidFill>
                  <a:srgbClr val="002060"/>
                </a:solidFill>
              </a:rPr>
              <a:t>, </a:t>
            </a:r>
            <a:r>
              <a:rPr lang="en-US" sz="3200" dirty="0" err="1">
                <a:solidFill>
                  <a:srgbClr val="002060"/>
                </a:solidFill>
              </a:rPr>
              <a:t>có</a:t>
            </a:r>
            <a:r>
              <a:rPr lang="en-US" sz="3200" dirty="0">
                <a:solidFill>
                  <a:srgbClr val="002060"/>
                </a:solidFill>
              </a:rPr>
              <a:t> </a:t>
            </a:r>
            <a:r>
              <a:rPr lang="en-US" sz="3200" dirty="0" err="1">
                <a:solidFill>
                  <a:srgbClr val="002060"/>
                </a:solidFill>
              </a:rPr>
              <a:t>trọng</a:t>
            </a:r>
            <a:r>
              <a:rPr lang="en-US" sz="3200" dirty="0">
                <a:solidFill>
                  <a:srgbClr val="002060"/>
                </a:solidFill>
              </a:rPr>
              <a:t> </a:t>
            </a:r>
            <a:r>
              <a:rPr lang="en-US" sz="3200" dirty="0" err="1">
                <a:solidFill>
                  <a:srgbClr val="002060"/>
                </a:solidFill>
              </a:rPr>
              <a:t>số</a:t>
            </a:r>
            <a:r>
              <a:rPr lang="en-US" sz="3200" dirty="0">
                <a:solidFill>
                  <a:srgbClr val="002060"/>
                </a:solidFill>
              </a:rPr>
              <a:t>: 60%</a:t>
            </a:r>
          </a:p>
        </p:txBody>
      </p:sp>
    </p:spTree>
    <p:extLst>
      <p:ext uri="{BB962C8B-B14F-4D97-AF65-F5344CB8AC3E}">
        <p14:creationId xmlns:p14="http://schemas.microsoft.com/office/powerpoint/2010/main" val="321721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fade">
                                      <p:cBhvr>
                                        <p:cTn id="7" dur="1000"/>
                                        <p:tgtEl>
                                          <p:spTgt spid="10242">
                                            <p:txEl>
                                              <p:pRg st="0" end="0"/>
                                            </p:txEl>
                                          </p:spTgt>
                                        </p:tgtEl>
                                      </p:cBhvr>
                                    </p:animEffect>
                                    <p:anim calcmode="lin" valueType="num">
                                      <p:cBhvr>
                                        <p:cTn id="8" dur="1000" fill="hold"/>
                                        <p:tgtEl>
                                          <p:spTgt spid="1024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42">
                                            <p:txEl>
                                              <p:pRg st="1" end="1"/>
                                            </p:txEl>
                                          </p:spTgt>
                                        </p:tgtEl>
                                        <p:attrNameLst>
                                          <p:attrName>style.visibility</p:attrName>
                                        </p:attrNameLst>
                                      </p:cBhvr>
                                      <p:to>
                                        <p:strVal val="visible"/>
                                      </p:to>
                                    </p:set>
                                    <p:animEffect transition="in" filter="fade">
                                      <p:cBhvr>
                                        <p:cTn id="14" dur="1000"/>
                                        <p:tgtEl>
                                          <p:spTgt spid="10242">
                                            <p:txEl>
                                              <p:pRg st="1" end="1"/>
                                            </p:txEl>
                                          </p:spTgt>
                                        </p:tgtEl>
                                      </p:cBhvr>
                                    </p:animEffect>
                                    <p:anim calcmode="lin" valueType="num">
                                      <p:cBhvr>
                                        <p:cTn id="15" dur="10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242">
                                            <p:txEl>
                                              <p:pRg st="3" end="3"/>
                                            </p:txEl>
                                          </p:spTgt>
                                        </p:tgtEl>
                                        <p:attrNameLst>
                                          <p:attrName>style.visibility</p:attrName>
                                        </p:attrNameLst>
                                      </p:cBhvr>
                                      <p:to>
                                        <p:strVal val="visible"/>
                                      </p:to>
                                    </p:set>
                                    <p:animEffect transition="in" filter="fade">
                                      <p:cBhvr>
                                        <p:cTn id="21" dur="1000"/>
                                        <p:tgtEl>
                                          <p:spTgt spid="10242">
                                            <p:txEl>
                                              <p:pRg st="3" end="3"/>
                                            </p:txEl>
                                          </p:spTgt>
                                        </p:tgtEl>
                                      </p:cBhvr>
                                    </p:animEffect>
                                    <p:anim calcmode="lin" valueType="num">
                                      <p:cBhvr>
                                        <p:cTn id="22" dur="10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24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242">
                                            <p:txEl>
                                              <p:pRg st="4" end="4"/>
                                            </p:txEl>
                                          </p:spTgt>
                                        </p:tgtEl>
                                        <p:attrNameLst>
                                          <p:attrName>style.visibility</p:attrName>
                                        </p:attrNameLst>
                                      </p:cBhvr>
                                      <p:to>
                                        <p:strVal val="visible"/>
                                      </p:to>
                                    </p:set>
                                    <p:animEffect transition="in" filter="fade">
                                      <p:cBhvr>
                                        <p:cTn id="28" dur="1000"/>
                                        <p:tgtEl>
                                          <p:spTgt spid="10242">
                                            <p:txEl>
                                              <p:pRg st="4" end="4"/>
                                            </p:txEl>
                                          </p:spTgt>
                                        </p:tgtEl>
                                      </p:cBhvr>
                                    </p:animEffect>
                                    <p:anim calcmode="lin" valueType="num">
                                      <p:cBhvr>
                                        <p:cTn id="29" dur="10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24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242">
                                            <p:txEl>
                                              <p:pRg st="5" end="5"/>
                                            </p:txEl>
                                          </p:spTgt>
                                        </p:tgtEl>
                                        <p:attrNameLst>
                                          <p:attrName>style.visibility</p:attrName>
                                        </p:attrNameLst>
                                      </p:cBhvr>
                                      <p:to>
                                        <p:strVal val="visible"/>
                                      </p:to>
                                    </p:set>
                                    <p:animEffect transition="in" filter="fade">
                                      <p:cBhvr>
                                        <p:cTn id="35" dur="1000"/>
                                        <p:tgtEl>
                                          <p:spTgt spid="10242">
                                            <p:txEl>
                                              <p:pRg st="5" end="5"/>
                                            </p:txEl>
                                          </p:spTgt>
                                        </p:tgtEl>
                                      </p:cBhvr>
                                    </p:animEffect>
                                    <p:anim calcmode="lin" valueType="num">
                                      <p:cBhvr>
                                        <p:cTn id="36" dur="1000" fill="hold"/>
                                        <p:tgtEl>
                                          <p:spTgt spid="1024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24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43000"/>
            <a:ext cx="9982200" cy="4953000"/>
          </a:xfrm>
        </p:spPr>
        <p:txBody>
          <a:bodyPr/>
          <a:lstStyle/>
          <a:p>
            <a:pPr algn="ctr">
              <a:lnSpc>
                <a:spcPct val="150000"/>
              </a:lnSpc>
              <a:buFontTx/>
              <a:buNone/>
            </a:pPr>
            <a:r>
              <a:rPr lang="en-US" sz="2800" b="1" dirty="0">
                <a:solidFill>
                  <a:srgbClr val="FFFF00"/>
                </a:solidFill>
              </a:rPr>
              <a:t>		</a:t>
            </a:r>
            <a:r>
              <a:rPr lang="en-US" sz="3200" b="1" dirty="0">
                <a:solidFill>
                  <a:srgbClr val="FF0000"/>
                </a:solidFill>
              </a:rPr>
              <a:t>ĐỊA CHỈ LIÊN LẠC VỚI GIẢNG VIÊN</a:t>
            </a:r>
          </a:p>
          <a:p>
            <a:pPr>
              <a:lnSpc>
                <a:spcPct val="150000"/>
              </a:lnSpc>
              <a:buFontTx/>
              <a:buNone/>
            </a:pPr>
            <a:endParaRPr lang="en-US" sz="2000" b="1" dirty="0">
              <a:solidFill>
                <a:srgbClr val="FF0000"/>
              </a:solidFill>
              <a:effectLst>
                <a:outerShdw blurRad="38100" dist="38100" dir="2700000" algn="tl">
                  <a:srgbClr val="000000">
                    <a:alpha val="43137"/>
                  </a:srgbClr>
                </a:outerShdw>
              </a:effectLst>
            </a:endParaRPr>
          </a:p>
          <a:p>
            <a:pPr>
              <a:lnSpc>
                <a:spcPct val="150000"/>
              </a:lnSpc>
              <a:buFontTx/>
              <a:buNone/>
            </a:pPr>
            <a:r>
              <a:rPr lang="en-US" b="1" dirty="0">
                <a:solidFill>
                  <a:srgbClr val="FFFF00"/>
                </a:solidFill>
              </a:rPr>
              <a:t>	</a:t>
            </a:r>
            <a:r>
              <a:rPr lang="en-US" dirty="0"/>
              <a:t> 	</a:t>
            </a:r>
            <a:r>
              <a:rPr lang="en-US" sz="3200" b="1" dirty="0" err="1">
                <a:solidFill>
                  <a:srgbClr val="7030A0"/>
                </a:solidFill>
              </a:rPr>
              <a:t>Nguyễn</a:t>
            </a:r>
            <a:r>
              <a:rPr lang="en-US" sz="3200" b="1" dirty="0">
                <a:solidFill>
                  <a:srgbClr val="7030A0"/>
                </a:solidFill>
              </a:rPr>
              <a:t> </a:t>
            </a:r>
            <a:r>
              <a:rPr lang="en-US" sz="3200" b="1" dirty="0" err="1">
                <a:solidFill>
                  <a:srgbClr val="7030A0"/>
                </a:solidFill>
              </a:rPr>
              <a:t>Thị</a:t>
            </a:r>
            <a:r>
              <a:rPr lang="en-US" sz="3200" b="1" dirty="0">
                <a:solidFill>
                  <a:srgbClr val="7030A0"/>
                </a:solidFill>
              </a:rPr>
              <a:t> </a:t>
            </a:r>
            <a:r>
              <a:rPr lang="en-US" sz="3200" b="1" dirty="0" err="1">
                <a:solidFill>
                  <a:srgbClr val="7030A0"/>
                </a:solidFill>
              </a:rPr>
              <a:t>Lan</a:t>
            </a:r>
            <a:endParaRPr lang="en-US" sz="3200" b="1" dirty="0">
              <a:solidFill>
                <a:srgbClr val="7030A0"/>
              </a:solidFill>
            </a:endParaRPr>
          </a:p>
          <a:p>
            <a:pPr>
              <a:lnSpc>
                <a:spcPct val="150000"/>
              </a:lnSpc>
              <a:buFontTx/>
              <a:buNone/>
            </a:pPr>
            <a:endParaRPr lang="en-US" sz="1200" dirty="0"/>
          </a:p>
          <a:p>
            <a:pPr>
              <a:lnSpc>
                <a:spcPct val="150000"/>
              </a:lnSpc>
              <a:buFontTx/>
              <a:buNone/>
            </a:pPr>
            <a:r>
              <a:rPr lang="en-US" dirty="0"/>
              <a:t>		</a:t>
            </a:r>
            <a:r>
              <a:rPr lang="en-US" sz="2800" b="1" dirty="0"/>
              <a:t>Email:	</a:t>
            </a:r>
            <a:r>
              <a:rPr lang="en-US" b="1" dirty="0"/>
              <a:t>       nguyenthilandhqg@gmail.com</a:t>
            </a:r>
          </a:p>
          <a:p>
            <a:pPr>
              <a:lnSpc>
                <a:spcPct val="150000"/>
              </a:lnSpc>
              <a:buFontTx/>
              <a:buNone/>
            </a:pPr>
            <a:r>
              <a:rPr lang="en-US" dirty="0"/>
              <a:t>		</a:t>
            </a:r>
            <a:r>
              <a:rPr lang="en-US" b="1" dirty="0" err="1"/>
              <a:t>Điện</a:t>
            </a:r>
            <a:r>
              <a:rPr lang="en-US" b="1" dirty="0"/>
              <a:t> </a:t>
            </a:r>
            <a:r>
              <a:rPr lang="en-US" b="1" dirty="0" err="1"/>
              <a:t>thoại</a:t>
            </a:r>
            <a:r>
              <a:rPr lang="en-US" b="1" dirty="0"/>
              <a:t>:</a:t>
            </a:r>
            <a:r>
              <a:rPr lang="en-US" dirty="0"/>
              <a:t>	</a:t>
            </a:r>
            <a:r>
              <a:rPr lang="en-US" b="1" dirty="0"/>
              <a:t>      </a:t>
            </a:r>
            <a:r>
              <a:rPr lang="en-US" b="1" dirty="0">
                <a:solidFill>
                  <a:srgbClr val="FFFF00"/>
                </a:solidFill>
              </a:rPr>
              <a:t> </a:t>
            </a:r>
            <a:r>
              <a:rPr lang="en-US" b="1" dirty="0"/>
              <a:t>0986 36 46 16</a:t>
            </a:r>
          </a:p>
        </p:txBody>
      </p:sp>
      <p:cxnSp>
        <p:nvCxnSpPr>
          <p:cNvPr id="5" name="Straight Connector 4"/>
          <p:cNvCxnSpPr>
            <a:cxnSpLocks noChangeShapeType="1"/>
          </p:cNvCxnSpPr>
          <p:nvPr/>
        </p:nvCxnSpPr>
        <p:spPr bwMode="auto">
          <a:xfrm>
            <a:off x="5105400" y="4343400"/>
            <a:ext cx="1981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25127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71600"/>
            <a:ext cx="7851648" cy="1600200"/>
          </a:xfrm>
        </p:spPr>
        <p:txBody>
          <a:bodyPr>
            <a:normAutofit/>
          </a:bodyPr>
          <a:lstStyle/>
          <a:p>
            <a:pPr algn="ctr"/>
            <a:r>
              <a:rPr lang="en-US" sz="4800" dirty="0" err="1">
                <a:solidFill>
                  <a:srgbClr val="0070C0"/>
                </a:solidFill>
                <a:latin typeface="Times New Roman" pitchFamily="18" charset="0"/>
                <a:cs typeface="Times New Roman" pitchFamily="18" charset="0"/>
              </a:rPr>
              <a:t>Chương</a:t>
            </a:r>
            <a:r>
              <a:rPr lang="en-US" sz="4800" dirty="0">
                <a:solidFill>
                  <a:srgbClr val="0070C0"/>
                </a:solidFill>
                <a:latin typeface="Times New Roman" pitchFamily="18" charset="0"/>
                <a:cs typeface="Times New Roman" pitchFamily="18" charset="0"/>
              </a:rPr>
              <a:t> 1</a:t>
            </a:r>
            <a:endParaRPr lang="vi-VN" sz="4800"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2057400" y="3276600"/>
            <a:ext cx="7854696" cy="1704536"/>
          </a:xfrm>
        </p:spPr>
        <p:txBody>
          <a:bodyPr>
            <a:normAutofit lnSpcReduction="10000"/>
          </a:bodyPr>
          <a:lstStyle/>
          <a:p>
            <a:pPr algn="ctr">
              <a:lnSpc>
                <a:spcPct val="150000"/>
              </a:lnSpc>
            </a:pPr>
            <a:r>
              <a:rPr lang="en-US" sz="4000" b="1" dirty="0" err="1">
                <a:solidFill>
                  <a:srgbClr val="FF0000"/>
                </a:solidFill>
              </a:rPr>
              <a:t>Triết</a:t>
            </a:r>
            <a:r>
              <a:rPr lang="en-US" sz="4000" b="1" dirty="0">
                <a:solidFill>
                  <a:srgbClr val="FF0000"/>
                </a:solidFill>
              </a:rPr>
              <a:t> </a:t>
            </a:r>
            <a:r>
              <a:rPr lang="en-US" sz="4000" b="1" dirty="0" err="1">
                <a:solidFill>
                  <a:srgbClr val="FF0000"/>
                </a:solidFill>
              </a:rPr>
              <a:t>học</a:t>
            </a:r>
            <a:r>
              <a:rPr lang="en-US" sz="4000" b="1" dirty="0">
                <a:solidFill>
                  <a:srgbClr val="FF0000"/>
                </a:solidFill>
              </a:rPr>
              <a:t> </a:t>
            </a:r>
            <a:r>
              <a:rPr lang="en-US" sz="4000" b="1" dirty="0" err="1">
                <a:solidFill>
                  <a:srgbClr val="FF0000"/>
                </a:solidFill>
              </a:rPr>
              <a:t>và</a:t>
            </a:r>
            <a:r>
              <a:rPr lang="en-US" sz="4000" b="1" dirty="0">
                <a:solidFill>
                  <a:srgbClr val="FF0000"/>
                </a:solidFill>
              </a:rPr>
              <a:t> </a:t>
            </a:r>
            <a:r>
              <a:rPr lang="en-US" sz="4000" b="1" dirty="0" err="1">
                <a:solidFill>
                  <a:srgbClr val="FF0000"/>
                </a:solidFill>
              </a:rPr>
              <a:t>vai</a:t>
            </a:r>
            <a:r>
              <a:rPr lang="en-US" sz="4000" b="1" dirty="0">
                <a:solidFill>
                  <a:srgbClr val="FF0000"/>
                </a:solidFill>
              </a:rPr>
              <a:t> </a:t>
            </a:r>
            <a:r>
              <a:rPr lang="en-US" sz="4000" b="1" dirty="0" err="1">
                <a:solidFill>
                  <a:srgbClr val="FF0000"/>
                </a:solidFill>
              </a:rPr>
              <a:t>trò</a:t>
            </a:r>
            <a:r>
              <a:rPr lang="en-US" sz="4000" b="1" dirty="0">
                <a:solidFill>
                  <a:srgbClr val="FF0000"/>
                </a:solidFill>
              </a:rPr>
              <a:t> </a:t>
            </a:r>
            <a:r>
              <a:rPr lang="en-US" sz="4000" b="1" dirty="0" err="1">
                <a:solidFill>
                  <a:srgbClr val="FF0000"/>
                </a:solidFill>
              </a:rPr>
              <a:t>của</a:t>
            </a:r>
            <a:r>
              <a:rPr lang="en-US" sz="4000" b="1" dirty="0">
                <a:solidFill>
                  <a:srgbClr val="FF0000"/>
                </a:solidFill>
              </a:rPr>
              <a:t> </a:t>
            </a:r>
            <a:r>
              <a:rPr lang="en-US" sz="4000" b="1" dirty="0" err="1">
                <a:solidFill>
                  <a:srgbClr val="FF0000"/>
                </a:solidFill>
              </a:rPr>
              <a:t>triết</a:t>
            </a:r>
            <a:r>
              <a:rPr lang="en-US" sz="4000" b="1" dirty="0">
                <a:solidFill>
                  <a:srgbClr val="FF0000"/>
                </a:solidFill>
              </a:rPr>
              <a:t> </a:t>
            </a:r>
            <a:r>
              <a:rPr lang="en-US" sz="4000" b="1" dirty="0" err="1">
                <a:solidFill>
                  <a:srgbClr val="FF0000"/>
                </a:solidFill>
              </a:rPr>
              <a:t>học</a:t>
            </a:r>
            <a:r>
              <a:rPr lang="en-US" sz="4000" b="1" dirty="0">
                <a:solidFill>
                  <a:srgbClr val="FF0000"/>
                </a:solidFill>
              </a:rPr>
              <a:t> </a:t>
            </a:r>
            <a:r>
              <a:rPr lang="en-US" sz="4000" b="1" dirty="0" err="1">
                <a:solidFill>
                  <a:srgbClr val="FF0000"/>
                </a:solidFill>
              </a:rPr>
              <a:t>trong</a:t>
            </a:r>
            <a:r>
              <a:rPr lang="en-US" sz="4000" b="1" dirty="0">
                <a:solidFill>
                  <a:srgbClr val="FF0000"/>
                </a:solidFill>
              </a:rPr>
              <a:t> </a:t>
            </a:r>
            <a:r>
              <a:rPr lang="en-US" sz="4000" b="1" dirty="0" err="1">
                <a:solidFill>
                  <a:srgbClr val="FF0000"/>
                </a:solidFill>
              </a:rPr>
              <a:t>đời</a:t>
            </a:r>
            <a:r>
              <a:rPr lang="en-US" sz="4000" b="1" dirty="0">
                <a:solidFill>
                  <a:srgbClr val="FF0000"/>
                </a:solidFill>
              </a:rPr>
              <a:t> </a:t>
            </a:r>
            <a:r>
              <a:rPr lang="en-US" sz="4000" b="1" dirty="0" err="1">
                <a:solidFill>
                  <a:srgbClr val="FF0000"/>
                </a:solidFill>
              </a:rPr>
              <a:t>sống</a:t>
            </a:r>
            <a:r>
              <a:rPr lang="en-US" sz="4000" b="1" dirty="0">
                <a:solidFill>
                  <a:srgbClr val="FF0000"/>
                </a:solidFill>
              </a:rPr>
              <a:t> </a:t>
            </a:r>
            <a:r>
              <a:rPr lang="en-US" sz="4000" b="1" dirty="0" err="1">
                <a:solidFill>
                  <a:srgbClr val="FF0000"/>
                </a:solidFill>
              </a:rPr>
              <a:t>xã</a:t>
            </a:r>
            <a:r>
              <a:rPr lang="en-US" sz="4000" b="1" dirty="0">
                <a:solidFill>
                  <a:srgbClr val="FF0000"/>
                </a:solidFill>
              </a:rPr>
              <a:t> </a:t>
            </a:r>
            <a:r>
              <a:rPr lang="en-US" sz="4000" b="1" dirty="0" err="1">
                <a:solidFill>
                  <a:srgbClr val="FF0000"/>
                </a:solidFill>
              </a:rPr>
              <a:t>hội</a:t>
            </a:r>
            <a:r>
              <a:rPr lang="en-US" sz="4000" b="1" dirty="0">
                <a:solidFill>
                  <a:srgbClr val="FF0000"/>
                </a:solidFill>
              </a:rPr>
              <a:t> </a:t>
            </a:r>
            <a:endParaRPr lang="vi-VN" sz="4000" b="1" dirty="0">
              <a:solidFill>
                <a:srgbClr val="FF0000"/>
              </a:solidFill>
            </a:endParaRPr>
          </a:p>
        </p:txBody>
      </p:sp>
    </p:spTree>
    <p:extLst>
      <p:ext uri="{BB962C8B-B14F-4D97-AF65-F5344CB8AC3E}">
        <p14:creationId xmlns:p14="http://schemas.microsoft.com/office/powerpoint/2010/main" val="176799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normAutofit/>
          </a:bodyPr>
          <a:lstStyle/>
          <a:p>
            <a:pPr algn="ctr"/>
            <a:r>
              <a:rPr lang="en-US" sz="4400" b="1" dirty="0" err="1">
                <a:solidFill>
                  <a:srgbClr val="FF0000"/>
                </a:solidFill>
                <a:latin typeface="Times New Roman" pitchFamily="18" charset="0"/>
                <a:cs typeface="Times New Roman" pitchFamily="18" charset="0"/>
              </a:rPr>
              <a:t>Nội</a:t>
            </a:r>
            <a:r>
              <a:rPr lang="en-US" sz="4400" b="1" dirty="0">
                <a:solidFill>
                  <a:srgbClr val="FF0000"/>
                </a:solidFill>
                <a:latin typeface="Times New Roman" pitchFamily="18" charset="0"/>
                <a:cs typeface="Times New Roman" pitchFamily="18" charset="0"/>
              </a:rPr>
              <a:t> dung</a:t>
            </a:r>
            <a:endParaRPr lang="vi-VN" sz="4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066800" y="1905000"/>
            <a:ext cx="9982200" cy="4419600"/>
          </a:xfrm>
        </p:spPr>
        <p:txBody>
          <a:bodyPr>
            <a:noAutofit/>
          </a:bodyPr>
          <a:lstStyle/>
          <a:p>
            <a:pPr marL="514350" indent="-514350">
              <a:lnSpc>
                <a:spcPct val="150000"/>
              </a:lnSpc>
              <a:buAutoNum type="arabicPeriod"/>
            </a:pPr>
            <a:r>
              <a:rPr lang="en-US" sz="3200" dirty="0" err="1">
                <a:solidFill>
                  <a:srgbClr val="002060"/>
                </a:solidFill>
              </a:rPr>
              <a:t>Triết</a:t>
            </a:r>
            <a:r>
              <a:rPr lang="en-US" sz="3200" dirty="0">
                <a:solidFill>
                  <a:srgbClr val="002060"/>
                </a:solidFill>
              </a:rPr>
              <a:t> </a:t>
            </a:r>
            <a:r>
              <a:rPr lang="en-US" sz="3200" dirty="0" err="1">
                <a:solidFill>
                  <a:srgbClr val="002060"/>
                </a:solidFill>
              </a:rPr>
              <a:t>học</a:t>
            </a:r>
            <a:r>
              <a:rPr lang="en-US" sz="3200" dirty="0">
                <a:solidFill>
                  <a:srgbClr val="002060"/>
                </a:solidFill>
              </a:rPr>
              <a:t> </a:t>
            </a:r>
            <a:r>
              <a:rPr lang="en-US" sz="3200" dirty="0" err="1">
                <a:solidFill>
                  <a:srgbClr val="002060"/>
                </a:solidFill>
              </a:rPr>
              <a:t>là</a:t>
            </a:r>
            <a:r>
              <a:rPr lang="en-US" sz="3200" dirty="0">
                <a:solidFill>
                  <a:srgbClr val="002060"/>
                </a:solidFill>
              </a:rPr>
              <a:t> </a:t>
            </a:r>
            <a:r>
              <a:rPr lang="en-US" sz="3200" dirty="0" err="1">
                <a:solidFill>
                  <a:srgbClr val="002060"/>
                </a:solidFill>
              </a:rPr>
              <a:t>gì</a:t>
            </a:r>
            <a:r>
              <a:rPr lang="en-US" sz="3200" dirty="0">
                <a:solidFill>
                  <a:srgbClr val="002060"/>
                </a:solidFill>
              </a:rPr>
              <a:t>?</a:t>
            </a:r>
          </a:p>
          <a:p>
            <a:pPr marL="514350" indent="-514350">
              <a:lnSpc>
                <a:spcPct val="150000"/>
              </a:lnSpc>
              <a:buAutoNum type="arabicPeriod"/>
            </a:pPr>
            <a:r>
              <a:rPr lang="en-US" sz="3200" dirty="0" err="1">
                <a:solidFill>
                  <a:srgbClr val="002060"/>
                </a:solidFill>
              </a:rPr>
              <a:t>Đối</a:t>
            </a:r>
            <a:r>
              <a:rPr lang="en-US" sz="3200" dirty="0">
                <a:solidFill>
                  <a:srgbClr val="002060"/>
                </a:solidFill>
              </a:rPr>
              <a:t> </a:t>
            </a:r>
            <a:r>
              <a:rPr lang="en-US" sz="3200" dirty="0" err="1">
                <a:solidFill>
                  <a:srgbClr val="002060"/>
                </a:solidFill>
              </a:rPr>
              <a:t>tượng</a:t>
            </a:r>
            <a:r>
              <a:rPr lang="en-US" sz="3200" dirty="0">
                <a:solidFill>
                  <a:srgbClr val="002060"/>
                </a:solidFill>
              </a:rPr>
              <a:t> </a:t>
            </a:r>
            <a:r>
              <a:rPr lang="en-US" sz="3200" dirty="0" err="1">
                <a:solidFill>
                  <a:srgbClr val="002060"/>
                </a:solidFill>
              </a:rPr>
              <a:t>nghiên</a:t>
            </a:r>
            <a:r>
              <a:rPr lang="en-US" sz="3200" dirty="0">
                <a:solidFill>
                  <a:srgbClr val="002060"/>
                </a:solidFill>
              </a:rPr>
              <a:t> </a:t>
            </a:r>
            <a:r>
              <a:rPr lang="en-US" sz="3200" dirty="0" err="1">
                <a:solidFill>
                  <a:srgbClr val="002060"/>
                </a:solidFill>
              </a:rPr>
              <a:t>cứu</a:t>
            </a:r>
            <a:r>
              <a:rPr lang="en-US" sz="3200" dirty="0">
                <a:solidFill>
                  <a:srgbClr val="002060"/>
                </a:solidFill>
              </a:rPr>
              <a:t> </a:t>
            </a:r>
            <a:r>
              <a:rPr lang="en-US" sz="3200" dirty="0" err="1">
                <a:solidFill>
                  <a:srgbClr val="002060"/>
                </a:solidFill>
              </a:rPr>
              <a:t>của</a:t>
            </a:r>
            <a:r>
              <a:rPr lang="en-US" sz="3200" dirty="0">
                <a:solidFill>
                  <a:srgbClr val="002060"/>
                </a:solidFill>
              </a:rPr>
              <a:t> </a:t>
            </a:r>
            <a:r>
              <a:rPr lang="en-US" sz="3200" dirty="0" err="1">
                <a:solidFill>
                  <a:srgbClr val="002060"/>
                </a:solidFill>
              </a:rPr>
              <a:t>triết</a:t>
            </a:r>
            <a:r>
              <a:rPr lang="en-US" sz="3200" dirty="0">
                <a:solidFill>
                  <a:srgbClr val="002060"/>
                </a:solidFill>
              </a:rPr>
              <a:t> </a:t>
            </a:r>
            <a:r>
              <a:rPr lang="en-US" sz="3200" dirty="0" err="1">
                <a:solidFill>
                  <a:srgbClr val="002060"/>
                </a:solidFill>
              </a:rPr>
              <a:t>học</a:t>
            </a:r>
            <a:r>
              <a:rPr lang="en-US" sz="3200" dirty="0">
                <a:solidFill>
                  <a:srgbClr val="002060"/>
                </a:solidFill>
              </a:rPr>
              <a:t>?</a:t>
            </a:r>
          </a:p>
          <a:p>
            <a:pPr marL="514350" indent="-514350">
              <a:lnSpc>
                <a:spcPct val="150000"/>
              </a:lnSpc>
              <a:buAutoNum type="arabicPeriod"/>
            </a:pPr>
            <a:r>
              <a:rPr lang="en-US" sz="3200" dirty="0" err="1">
                <a:solidFill>
                  <a:srgbClr val="002060"/>
                </a:solidFill>
              </a:rPr>
              <a:t>Mối</a:t>
            </a:r>
            <a:r>
              <a:rPr lang="en-US" sz="3200" dirty="0">
                <a:solidFill>
                  <a:srgbClr val="002060"/>
                </a:solidFill>
              </a:rPr>
              <a:t> </a:t>
            </a:r>
            <a:r>
              <a:rPr lang="en-US" sz="3200" dirty="0" err="1">
                <a:solidFill>
                  <a:srgbClr val="002060"/>
                </a:solidFill>
              </a:rPr>
              <a:t>quan</a:t>
            </a:r>
            <a:r>
              <a:rPr lang="en-US" sz="3200" dirty="0">
                <a:solidFill>
                  <a:srgbClr val="002060"/>
                </a:solidFill>
              </a:rPr>
              <a:t> </a:t>
            </a:r>
            <a:r>
              <a:rPr lang="en-US" sz="3200" dirty="0" err="1">
                <a:solidFill>
                  <a:srgbClr val="002060"/>
                </a:solidFill>
              </a:rPr>
              <a:t>hệ</a:t>
            </a:r>
            <a:r>
              <a:rPr lang="en-US" sz="3200" dirty="0">
                <a:solidFill>
                  <a:srgbClr val="002060"/>
                </a:solidFill>
              </a:rPr>
              <a:t> </a:t>
            </a:r>
            <a:r>
              <a:rPr lang="en-US" sz="3200" dirty="0" err="1">
                <a:solidFill>
                  <a:srgbClr val="002060"/>
                </a:solidFill>
              </a:rPr>
              <a:t>giữa</a:t>
            </a:r>
            <a:r>
              <a:rPr lang="en-US" sz="3200" dirty="0">
                <a:solidFill>
                  <a:srgbClr val="002060"/>
                </a:solidFill>
              </a:rPr>
              <a:t> </a:t>
            </a:r>
            <a:r>
              <a:rPr lang="en-US" sz="3200" dirty="0" err="1">
                <a:solidFill>
                  <a:srgbClr val="002060"/>
                </a:solidFill>
              </a:rPr>
              <a:t>triết</a:t>
            </a:r>
            <a:r>
              <a:rPr lang="en-US" sz="3200" dirty="0">
                <a:solidFill>
                  <a:srgbClr val="002060"/>
                </a:solidFill>
              </a:rPr>
              <a:t> </a:t>
            </a:r>
            <a:r>
              <a:rPr lang="en-US" sz="3200" dirty="0" err="1">
                <a:solidFill>
                  <a:srgbClr val="002060"/>
                </a:solidFill>
              </a:rPr>
              <a:t>học</a:t>
            </a:r>
            <a:r>
              <a:rPr lang="en-US" sz="3200" dirty="0">
                <a:solidFill>
                  <a:srgbClr val="002060"/>
                </a:solidFill>
              </a:rPr>
              <a:t> </a:t>
            </a:r>
            <a:r>
              <a:rPr lang="en-US" sz="3200" dirty="0" err="1">
                <a:solidFill>
                  <a:srgbClr val="002060"/>
                </a:solidFill>
              </a:rPr>
              <a:t>và</a:t>
            </a:r>
            <a:r>
              <a:rPr lang="en-US" sz="3200" dirty="0">
                <a:solidFill>
                  <a:srgbClr val="002060"/>
                </a:solidFill>
              </a:rPr>
              <a:t> </a:t>
            </a:r>
            <a:r>
              <a:rPr lang="en-US" sz="3200" dirty="0" err="1">
                <a:solidFill>
                  <a:srgbClr val="002060"/>
                </a:solidFill>
              </a:rPr>
              <a:t>các</a:t>
            </a:r>
            <a:r>
              <a:rPr lang="en-US" sz="3200" dirty="0">
                <a:solidFill>
                  <a:srgbClr val="002060"/>
                </a:solidFill>
              </a:rPr>
              <a:t> </a:t>
            </a:r>
            <a:r>
              <a:rPr lang="en-US" sz="3200" dirty="0" err="1">
                <a:solidFill>
                  <a:srgbClr val="002060"/>
                </a:solidFill>
              </a:rPr>
              <a:t>khoa</a:t>
            </a:r>
            <a:r>
              <a:rPr lang="en-US" sz="3200" dirty="0">
                <a:solidFill>
                  <a:srgbClr val="002060"/>
                </a:solidFill>
              </a:rPr>
              <a:t> </a:t>
            </a:r>
            <a:r>
              <a:rPr lang="en-US" sz="3200" dirty="0" err="1">
                <a:solidFill>
                  <a:srgbClr val="002060"/>
                </a:solidFill>
              </a:rPr>
              <a:t>học</a:t>
            </a:r>
            <a:r>
              <a:rPr lang="en-US" sz="3200" dirty="0">
                <a:solidFill>
                  <a:srgbClr val="002060"/>
                </a:solidFill>
              </a:rPr>
              <a:t> </a:t>
            </a:r>
            <a:r>
              <a:rPr lang="en-US" sz="3200" dirty="0" err="1">
                <a:solidFill>
                  <a:srgbClr val="002060"/>
                </a:solidFill>
              </a:rPr>
              <a:t>cụ</a:t>
            </a:r>
            <a:r>
              <a:rPr lang="en-US" sz="3200" dirty="0">
                <a:solidFill>
                  <a:srgbClr val="002060"/>
                </a:solidFill>
              </a:rPr>
              <a:t> </a:t>
            </a:r>
            <a:r>
              <a:rPr lang="en-US" sz="3200" dirty="0" err="1">
                <a:solidFill>
                  <a:srgbClr val="002060"/>
                </a:solidFill>
              </a:rPr>
              <a:t>thể</a:t>
            </a:r>
            <a:r>
              <a:rPr lang="en-US" sz="3200" dirty="0">
                <a:solidFill>
                  <a:srgbClr val="002060"/>
                </a:solidFill>
              </a:rPr>
              <a:t>?</a:t>
            </a:r>
          </a:p>
          <a:p>
            <a:pPr marL="514350" indent="-514350">
              <a:lnSpc>
                <a:spcPct val="150000"/>
              </a:lnSpc>
              <a:buAutoNum type="arabicPeriod"/>
            </a:pPr>
            <a:r>
              <a:rPr lang="en-US" sz="3200" dirty="0" err="1">
                <a:solidFill>
                  <a:srgbClr val="002060"/>
                </a:solidFill>
              </a:rPr>
              <a:t>Triết</a:t>
            </a:r>
            <a:r>
              <a:rPr lang="en-US" sz="3200" dirty="0">
                <a:solidFill>
                  <a:srgbClr val="002060"/>
                </a:solidFill>
              </a:rPr>
              <a:t> </a:t>
            </a:r>
            <a:r>
              <a:rPr lang="en-US" sz="3200" dirty="0" err="1">
                <a:solidFill>
                  <a:srgbClr val="002060"/>
                </a:solidFill>
              </a:rPr>
              <a:t>học</a:t>
            </a:r>
            <a:r>
              <a:rPr lang="en-US" sz="3200" dirty="0">
                <a:solidFill>
                  <a:srgbClr val="002060"/>
                </a:solidFill>
              </a:rPr>
              <a:t> </a:t>
            </a:r>
            <a:r>
              <a:rPr lang="en-US" sz="3200" dirty="0" err="1">
                <a:solidFill>
                  <a:srgbClr val="002060"/>
                </a:solidFill>
              </a:rPr>
              <a:t>có</a:t>
            </a:r>
            <a:r>
              <a:rPr lang="en-US" sz="3200" dirty="0">
                <a:solidFill>
                  <a:srgbClr val="002060"/>
                </a:solidFill>
              </a:rPr>
              <a:t> </a:t>
            </a:r>
            <a:r>
              <a:rPr lang="en-US" sz="3200" dirty="0" err="1">
                <a:solidFill>
                  <a:srgbClr val="002060"/>
                </a:solidFill>
              </a:rPr>
              <a:t>phải</a:t>
            </a:r>
            <a:r>
              <a:rPr lang="en-US" sz="3200" dirty="0">
                <a:solidFill>
                  <a:srgbClr val="002060"/>
                </a:solidFill>
              </a:rPr>
              <a:t> </a:t>
            </a:r>
            <a:r>
              <a:rPr lang="en-US" sz="3200" dirty="0" err="1">
                <a:solidFill>
                  <a:srgbClr val="002060"/>
                </a:solidFill>
              </a:rPr>
              <a:t>là</a:t>
            </a:r>
            <a:r>
              <a:rPr lang="en-US" sz="3200" dirty="0">
                <a:solidFill>
                  <a:srgbClr val="002060"/>
                </a:solidFill>
              </a:rPr>
              <a:t> </a:t>
            </a:r>
            <a:r>
              <a:rPr lang="en-US" sz="3200" dirty="0" err="1">
                <a:solidFill>
                  <a:srgbClr val="002060"/>
                </a:solidFill>
              </a:rPr>
              <a:t>khoa</a:t>
            </a:r>
            <a:r>
              <a:rPr lang="en-US" sz="3200" dirty="0">
                <a:solidFill>
                  <a:srgbClr val="002060"/>
                </a:solidFill>
              </a:rPr>
              <a:t> </a:t>
            </a:r>
            <a:r>
              <a:rPr lang="en-US" sz="3200" dirty="0" err="1">
                <a:solidFill>
                  <a:srgbClr val="002060"/>
                </a:solidFill>
              </a:rPr>
              <a:t>học</a:t>
            </a:r>
            <a:r>
              <a:rPr lang="en-US" sz="3200" dirty="0">
                <a:solidFill>
                  <a:srgbClr val="002060"/>
                </a:solidFill>
              </a:rPr>
              <a:t> </a:t>
            </a:r>
            <a:r>
              <a:rPr lang="en-US" sz="3200" dirty="0" err="1">
                <a:solidFill>
                  <a:srgbClr val="002060"/>
                </a:solidFill>
              </a:rPr>
              <a:t>của</a:t>
            </a:r>
            <a:r>
              <a:rPr lang="en-US" sz="3200" dirty="0">
                <a:solidFill>
                  <a:srgbClr val="002060"/>
                </a:solidFill>
              </a:rPr>
              <a:t> </a:t>
            </a:r>
            <a:r>
              <a:rPr lang="en-US" sz="3200" dirty="0" err="1">
                <a:solidFill>
                  <a:srgbClr val="002060"/>
                </a:solidFill>
              </a:rPr>
              <a:t>mọi</a:t>
            </a:r>
            <a:r>
              <a:rPr lang="en-US" sz="3200" dirty="0">
                <a:solidFill>
                  <a:srgbClr val="002060"/>
                </a:solidFill>
              </a:rPr>
              <a:t> </a:t>
            </a:r>
            <a:r>
              <a:rPr lang="en-US" sz="3200" dirty="0" err="1">
                <a:solidFill>
                  <a:srgbClr val="002060"/>
                </a:solidFill>
              </a:rPr>
              <a:t>khoa</a:t>
            </a:r>
            <a:r>
              <a:rPr lang="en-US" sz="3200" dirty="0">
                <a:solidFill>
                  <a:srgbClr val="002060"/>
                </a:solidFill>
              </a:rPr>
              <a:t> </a:t>
            </a:r>
            <a:r>
              <a:rPr lang="en-US" sz="3200" dirty="0" err="1">
                <a:solidFill>
                  <a:srgbClr val="002060"/>
                </a:solidFill>
              </a:rPr>
              <a:t>học</a:t>
            </a:r>
            <a:r>
              <a:rPr lang="en-US" sz="3200" dirty="0">
                <a:solidFill>
                  <a:srgbClr val="002060"/>
                </a:solidFill>
              </a:rPr>
              <a:t> </a:t>
            </a:r>
            <a:r>
              <a:rPr lang="en-US" sz="3200" dirty="0" err="1">
                <a:solidFill>
                  <a:srgbClr val="002060"/>
                </a:solidFill>
              </a:rPr>
              <a:t>không</a:t>
            </a:r>
            <a:r>
              <a:rPr lang="en-US" sz="3200" dirty="0">
                <a:solidFill>
                  <a:srgbClr val="002060"/>
                </a:solidFill>
              </a:rPr>
              <a:t>?</a:t>
            </a:r>
          </a:p>
          <a:p>
            <a:pPr marL="514350" indent="-514350">
              <a:lnSpc>
                <a:spcPct val="150000"/>
              </a:lnSpc>
              <a:buAutoNum type="arabicPeriod"/>
            </a:pPr>
            <a:r>
              <a:rPr lang="en-US" sz="3200" dirty="0" err="1">
                <a:solidFill>
                  <a:srgbClr val="002060"/>
                </a:solidFill>
              </a:rPr>
              <a:t>Học</a:t>
            </a:r>
            <a:r>
              <a:rPr lang="en-US" sz="3200" dirty="0">
                <a:solidFill>
                  <a:srgbClr val="002060"/>
                </a:solidFill>
              </a:rPr>
              <a:t> </a:t>
            </a:r>
            <a:r>
              <a:rPr lang="en-US" sz="3200" dirty="0" err="1">
                <a:solidFill>
                  <a:srgbClr val="002060"/>
                </a:solidFill>
              </a:rPr>
              <a:t>Triết</a:t>
            </a:r>
            <a:r>
              <a:rPr lang="en-US" sz="3200" dirty="0">
                <a:solidFill>
                  <a:srgbClr val="002060"/>
                </a:solidFill>
              </a:rPr>
              <a:t> </a:t>
            </a:r>
            <a:r>
              <a:rPr lang="en-US" sz="3200" dirty="0" err="1">
                <a:solidFill>
                  <a:srgbClr val="002060"/>
                </a:solidFill>
              </a:rPr>
              <a:t>học</a:t>
            </a:r>
            <a:r>
              <a:rPr lang="en-US" sz="3200" dirty="0">
                <a:solidFill>
                  <a:srgbClr val="002060"/>
                </a:solidFill>
              </a:rPr>
              <a:t> </a:t>
            </a:r>
            <a:r>
              <a:rPr lang="en-US" sz="3200" dirty="0" err="1">
                <a:solidFill>
                  <a:srgbClr val="002060"/>
                </a:solidFill>
              </a:rPr>
              <a:t>để</a:t>
            </a:r>
            <a:r>
              <a:rPr lang="en-US" sz="3200" dirty="0">
                <a:solidFill>
                  <a:srgbClr val="002060"/>
                </a:solidFill>
              </a:rPr>
              <a:t> </a:t>
            </a:r>
            <a:r>
              <a:rPr lang="en-US" sz="3200" dirty="0" err="1">
                <a:solidFill>
                  <a:srgbClr val="002060"/>
                </a:solidFill>
              </a:rPr>
              <a:t>làm</a:t>
            </a:r>
            <a:r>
              <a:rPr lang="en-US" sz="3200" dirty="0">
                <a:solidFill>
                  <a:srgbClr val="002060"/>
                </a:solidFill>
              </a:rPr>
              <a:t> </a:t>
            </a:r>
            <a:r>
              <a:rPr lang="en-US" sz="3200" dirty="0" err="1">
                <a:solidFill>
                  <a:srgbClr val="002060"/>
                </a:solidFill>
              </a:rPr>
              <a:t>gì</a:t>
            </a:r>
            <a:r>
              <a:rPr lang="en-US" sz="3200" dirty="0">
                <a:solidFill>
                  <a:srgbClr val="002060"/>
                </a:solidFill>
              </a:rPr>
              <a:t>?</a:t>
            </a:r>
            <a:endParaRPr lang="vi-VN" sz="3200" dirty="0">
              <a:solidFill>
                <a:srgbClr val="002060"/>
              </a:solidFill>
            </a:endParaRPr>
          </a:p>
        </p:txBody>
      </p:sp>
    </p:spTree>
    <p:extLst>
      <p:ext uri="{BB962C8B-B14F-4D97-AF65-F5344CB8AC3E}">
        <p14:creationId xmlns:p14="http://schemas.microsoft.com/office/powerpoint/2010/main" val="52060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vi-VN" sz="4000" dirty="0">
                <a:solidFill>
                  <a:srgbClr val="FF0000"/>
                </a:solidFill>
                <a:latin typeface="+mn-lt"/>
              </a:rPr>
              <a:t>I. Khái niệm triết học và đối tượng nghiên cứu của triết học</a:t>
            </a:r>
          </a:p>
        </p:txBody>
      </p:sp>
      <p:sp>
        <p:nvSpPr>
          <p:cNvPr id="4" name="Rounded Rectangle 3"/>
          <p:cNvSpPr/>
          <p:nvPr/>
        </p:nvSpPr>
        <p:spPr>
          <a:xfrm>
            <a:off x="838200" y="2057400"/>
            <a:ext cx="5715000" cy="449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pPr>
            <a:r>
              <a:rPr lang="vi-VN" sz="3200" dirty="0"/>
              <a:t>Khái niệm “Triết học” ra đời khoảng từ thế kỷ thứ VIII đến thế kỷ thứ VI trước Công nguyên cả ở phương Đông và phương Tây</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4685" y="2083863"/>
            <a:ext cx="3819515" cy="2251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419600"/>
            <a:ext cx="3810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6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fade">
                                      <p:cBhvr>
                                        <p:cTn id="28" dur="1000"/>
                                        <p:tgtEl>
                                          <p:spTgt spid="1027"/>
                                        </p:tgtEl>
                                      </p:cBhvr>
                                    </p:animEffect>
                                    <p:anim calcmode="lin" valueType="num">
                                      <p:cBhvr>
                                        <p:cTn id="29" dur="1000" fill="hold"/>
                                        <p:tgtEl>
                                          <p:spTgt spid="1027"/>
                                        </p:tgtEl>
                                        <p:attrNameLst>
                                          <p:attrName>ppt_x</p:attrName>
                                        </p:attrNameLst>
                                      </p:cBhvr>
                                      <p:tavLst>
                                        <p:tav tm="0">
                                          <p:val>
                                            <p:strVal val="#ppt_x"/>
                                          </p:val>
                                        </p:tav>
                                        <p:tav tm="100000">
                                          <p:val>
                                            <p:strVal val="#ppt_x"/>
                                          </p:val>
                                        </p:tav>
                                      </p:tavLst>
                                    </p:anim>
                                    <p:anim calcmode="lin" valueType="num">
                                      <p:cBhvr>
                                        <p:cTn id="30"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1062</TotalTime>
  <Words>1509</Words>
  <Application>Microsoft Office PowerPoint</Application>
  <PresentationFormat>Widescreen</PresentationFormat>
  <Paragraphs>138</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.Vn3DH</vt:lpstr>
      <vt:lpstr>Arial</vt:lpstr>
      <vt:lpstr>Calibri</vt:lpstr>
      <vt:lpstr>Constantia</vt:lpstr>
      <vt:lpstr>Old English Text MT</vt:lpstr>
      <vt:lpstr>Times New Roman</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Chương 1</vt:lpstr>
      <vt:lpstr>Nội dung</vt:lpstr>
      <vt:lpstr>I. Khái niệm triết học và đối tượng nghiên cứu của triết học</vt:lpstr>
      <vt:lpstr>Triết học là gì</vt:lpstr>
      <vt:lpstr>Nguồn gốc ngôn ngữ của Triết học</vt:lpstr>
      <vt:lpstr>Nguồn gốc ngôn ngữ của Triết học</vt:lpstr>
      <vt:lpstr>PowerPoint Presentation</vt:lpstr>
      <vt:lpstr>PowerPoint Presentation</vt:lpstr>
      <vt:lpstr>Định nghĩa</vt:lpstr>
      <vt:lpstr>2. Đối tượng nghiên cứu của triết học</vt:lpstr>
      <vt:lpstr> </vt:lpstr>
      <vt:lpstr>PowerPoint Presentation</vt:lpstr>
      <vt:lpstr>Thời Phục hưng đến thế kỷ XVIII</vt:lpstr>
      <vt:lpstr>PowerPoint Presentation</vt:lpstr>
      <vt:lpstr>III. Vai trò của triết học trong đời sống xã hội</vt:lpstr>
      <vt:lpstr>III. Vai trò của triết học trong đời sống xã hội</vt:lpstr>
      <vt:lpstr>Vai trò thế giới quan</vt:lpstr>
      <vt:lpstr>Vai trò thế giới quan</vt:lpstr>
      <vt:lpstr>Vai trò phương pháp luận </vt:lpstr>
      <vt:lpstr>Vai trò phương pháp luận của Triết học  </vt:lpstr>
      <vt:lpstr>Mối quan hệ giữa triết học với các khoa học cụ thể</vt:lpstr>
      <vt:lpstr>Mối quan hệ giữa triết học  với các khoa học cụ thể</vt:lpstr>
      <vt:lpstr>Mối quan hệ giữa triết học với các khoa học cụ thể</vt:lpstr>
      <vt:lpstr>Mối quan hệ giữa triết học  với các khoa học cụ thể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MyPC</dc:creator>
  <cp:lastModifiedBy>lan nguyen</cp:lastModifiedBy>
  <cp:revision>109</cp:revision>
  <dcterms:created xsi:type="dcterms:W3CDTF">2006-08-16T00:00:00Z</dcterms:created>
  <dcterms:modified xsi:type="dcterms:W3CDTF">2020-12-04T16:03:42Z</dcterms:modified>
</cp:coreProperties>
</file>