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1" r:id="rId4"/>
    <p:sldId id="262" r:id="rId5"/>
    <p:sldId id="269" r:id="rId6"/>
    <p:sldId id="263" r:id="rId7"/>
    <p:sldId id="270" r:id="rId8"/>
    <p:sldId id="266" r:id="rId9"/>
    <p:sldId id="264" r:id="rId10"/>
    <p:sldId id="265" r:id="rId11"/>
    <p:sldId id="267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57" autoAdjust="0"/>
  </p:normalViewPr>
  <p:slideViewPr>
    <p:cSldViewPr snapToGrid="0">
      <p:cViewPr varScale="1">
        <p:scale>
          <a:sx n="90" d="100"/>
          <a:sy n="90" d="100"/>
        </p:scale>
        <p:origin x="8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B8B00-0972-921B-FC5B-105F713A5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61F32A-AAF5-7666-F6A5-CF109A41C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9764AD-0B0B-52B2-0D60-D5363522C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AB9E9F-8608-780B-AAA4-BBB156BB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7F1A4-BC19-2D8B-4BFF-E7DF5016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71346-77D6-D504-D543-1DCDC66E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D305AB-E792-73D1-F470-03ED0265BD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3672C-FA60-B83E-E0D6-588EA259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2B304-6108-F3B6-1549-C442B1E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C61C-2076-B8D8-D20C-CED162D1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4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96B5B-8E0B-BBED-91E1-C1A75262A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A556B-050A-63D3-CD11-1060EFCE1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4A991-2D2A-B7E6-FCB8-384192CB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D537B2-4A17-A578-C4F0-AF789A2D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53CF4B-C13F-CA36-514D-52E0EC51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199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68FDC-50D5-ED49-D1BF-8245FB83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FFA0F-844D-6342-966A-F240D48A4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49C53-A0A2-663F-6D67-C6815ABC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40125-D05B-DB54-CD18-9213D054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3D9F2-EA98-D275-A3C3-87FD8ECE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28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3AE67-6DE1-305E-6A58-BDCC92B5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AA0BE-DC87-5442-9051-E10FFC847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545B9-7FA3-0249-6B67-CE4D03E4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9A4E6-1FCE-728A-1DF6-3EF2AF83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1F183-3F4A-5B56-7E29-471E90298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960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8AB4E-BE88-566B-8A12-92602F82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8B4697-4884-30C6-A055-ABB8CCCD4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CD3366-9427-9EC0-487E-C9DA6D65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70365-1CD3-832A-C5CB-330A525D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5B7F9-CC39-A382-D1D2-DD1B2F6D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8CEE9A-225F-E19F-987D-843250C2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583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28D8FA-283F-5133-FE7F-17D18EEE7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4E215-A946-6813-DCB4-8A714CB97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E4DE57-5675-7447-93B5-853AC4E02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085967-2188-06A9-EF43-A45ADDF33C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1394F5-7001-AEC5-558B-C24DF9FD3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5A04E9-F972-528F-48D7-FB7B76316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7563A9-7B36-B6B1-490D-0ECACC376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771EB-5D13-9308-0B34-B5F5CFDF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70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0F1CA-2A70-F502-7F68-E8F282CC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A2D422-6292-89C4-D644-CD598DF7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B4B873-5825-4D5C-8682-EBEBB9858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2A474B-DFB3-0EFF-C2FE-9C80132F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78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3EBFD0-721F-BCE6-1AAC-92FAE674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59216-A626-E896-5AFF-7C01A244A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EE326-B19A-2802-E509-D25F330C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FA5D-9180-1D15-05A1-75DAC4476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2F8A7-9B9C-7EC3-225F-55FEC19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12E33-4715-431E-7D6F-07B97252C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217B66-34A4-D1A9-A57E-E65F3A1B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54EDF8-B5CC-8C1A-1428-1E5BC032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175BEF-5AB7-2E3B-F66F-14C8CB1AB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81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F15A8-DE7A-32DC-D923-A0C0EF18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A0EBA-2B32-29FA-10E9-C93943993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D7A55-FEE6-C534-56D0-1408F6D3A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2CE36E-47F1-27D1-D5B1-257504EF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0ACE-02ED-3D40-8DA9-6D95D23C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F76-8B2F-3A1D-9D74-902EA8FE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048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787D72-B01B-CF50-2BFD-129DE18E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3F3758-0150-852F-DCF6-8F8DDF87E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75F57B-6D7F-1F62-F554-B9DADC4C5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A41C9-8537-435D-8D05-D269E4409129}" type="datetimeFigureOut">
              <a:rPr lang="ko-KR" altLang="en-US" smtClean="0"/>
              <a:t>2023-11-09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E11C1-4602-DF8C-35F8-DC8D666CD6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49F36-C8C0-686E-1D63-98EA9B0DE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077BCA-C3E4-4FB0-BD6E-70D8564AD7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9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9D9645-2F2B-4BB1-B5BA-17C241E6CFC2}"/>
              </a:ext>
            </a:extLst>
          </p:cNvPr>
          <p:cNvSpPr/>
          <p:nvPr/>
        </p:nvSpPr>
        <p:spPr>
          <a:xfrm>
            <a:off x="0" y="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6559420"/>
            <a:ext cx="12213771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4F941-B1A5-42ED-AD78-B0F57A275C9B}"/>
              </a:ext>
            </a:extLst>
          </p:cNvPr>
          <p:cNvSpPr txBox="1"/>
          <p:nvPr/>
        </p:nvSpPr>
        <p:spPr>
          <a:xfrm>
            <a:off x="289177" y="298580"/>
            <a:ext cx="48357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Colony</a:t>
            </a:r>
            <a:endParaRPr lang="ko-KR" altLang="en-US" sz="8800" b="1" dirty="0">
              <a:solidFill>
                <a:schemeClr val="tx1">
                  <a:lumMod val="65000"/>
                  <a:lumOff val="3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44B66E7-8E1B-4C68-8620-D941855A8802}"/>
              </a:ext>
            </a:extLst>
          </p:cNvPr>
          <p:cNvSpPr/>
          <p:nvPr/>
        </p:nvSpPr>
        <p:spPr>
          <a:xfrm>
            <a:off x="8745630" y="54148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9D05D-F78A-4261-97DE-E6F70F97297A}"/>
              </a:ext>
            </a:extLst>
          </p:cNvPr>
          <p:cNvSpPr txBox="1"/>
          <p:nvPr/>
        </p:nvSpPr>
        <p:spPr>
          <a:xfrm>
            <a:off x="8979546" y="5384043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2019180006 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김도한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E13764-1EF0-4A6F-8554-79E11A74BCAB}"/>
              </a:ext>
            </a:extLst>
          </p:cNvPr>
          <p:cNvSpPr txBox="1"/>
          <p:nvPr/>
        </p:nvSpPr>
        <p:spPr>
          <a:xfrm>
            <a:off x="220246" y="1705156"/>
            <a:ext cx="393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2024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학년도 게임공학부 졸업작품 기획서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F137CA-4C11-A88B-6145-348CE36CB1BB}"/>
              </a:ext>
            </a:extLst>
          </p:cNvPr>
          <p:cNvSpPr/>
          <p:nvPr/>
        </p:nvSpPr>
        <p:spPr>
          <a:xfrm>
            <a:off x="8745630" y="5881921"/>
            <a:ext cx="2911396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36F521-54BD-265A-06F8-EC6FE73CC4B9}"/>
              </a:ext>
            </a:extLst>
          </p:cNvPr>
          <p:cNvSpPr txBox="1"/>
          <p:nvPr/>
        </p:nvSpPr>
        <p:spPr>
          <a:xfrm>
            <a:off x="8979546" y="5831156"/>
            <a:ext cx="2553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2021184038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홍서진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74D3F3-D05C-1C2D-2275-6BB270DA565F}"/>
              </a:ext>
            </a:extLst>
          </p:cNvPr>
          <p:cNvSpPr/>
          <p:nvPr/>
        </p:nvSpPr>
        <p:spPr>
          <a:xfrm>
            <a:off x="8745630" y="4615805"/>
            <a:ext cx="2952208" cy="29858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A0106-8000-9B8B-CEDC-87BD50B332F8}"/>
              </a:ext>
            </a:extLst>
          </p:cNvPr>
          <p:cNvSpPr txBox="1"/>
          <p:nvPr/>
        </p:nvSpPr>
        <p:spPr>
          <a:xfrm>
            <a:off x="8874642" y="4585027"/>
            <a:ext cx="2658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지도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송인희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교수님</a:t>
            </a:r>
            <a:endParaRPr lang="en-US" altLang="ko-KR" sz="20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073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69" y="2586766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4004" y="1198334"/>
            <a:ext cx="20649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총 </a:t>
            </a:r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소개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70379" y="2586766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942280" y="255596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샷건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1942279" y="3137819"/>
            <a:ext cx="7471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샷건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100 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20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BC360D1-9C1E-1D49-CAFA-16A53237D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6" y="2658096"/>
            <a:ext cx="996120" cy="9961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3963F696-5634-EAF9-68F0-E27F14AE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72" y="3834994"/>
            <a:ext cx="525558" cy="5255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045A13-1879-7039-46F1-9A4EC96481CC}"/>
              </a:ext>
            </a:extLst>
          </p:cNvPr>
          <p:cNvSpPr txBox="1"/>
          <p:nvPr/>
        </p:nvSpPr>
        <p:spPr>
          <a:xfrm>
            <a:off x="1942279" y="3731005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소총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AD6B6E-8679-8DCB-9E67-28CD466783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72" y="5083222"/>
            <a:ext cx="525558" cy="525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4B0B1B-036E-E0C9-7B10-489273B8D4B5}"/>
              </a:ext>
            </a:extLst>
          </p:cNvPr>
          <p:cNvSpPr txBox="1"/>
          <p:nvPr/>
        </p:nvSpPr>
        <p:spPr>
          <a:xfrm>
            <a:off x="1942279" y="5083109"/>
            <a:ext cx="1415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기관총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BDE1B60-EA31-13B6-9A82-6E88766CE7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257" y="3778592"/>
            <a:ext cx="1073552" cy="107355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5468F8D-19FC-FE6B-7E86-F310E9336B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57" y="4976520"/>
            <a:ext cx="1281551" cy="10533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B1D2F51-733D-92E9-C8A1-F70ADBE56D3C}"/>
              </a:ext>
            </a:extLst>
          </p:cNvPr>
          <p:cNvSpPr txBox="1"/>
          <p:nvPr/>
        </p:nvSpPr>
        <p:spPr>
          <a:xfrm>
            <a:off x="1942279" y="4341275"/>
            <a:ext cx="7324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소총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3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40 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40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AE1986-4092-94E2-C22B-9035738EC013}"/>
              </a:ext>
            </a:extLst>
          </p:cNvPr>
          <p:cNvSpPr txBox="1"/>
          <p:nvPr/>
        </p:nvSpPr>
        <p:spPr>
          <a:xfrm>
            <a:off x="1983706" y="5653103"/>
            <a:ext cx="787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기관총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초에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한발 당 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30 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장전 한 번당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150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발 장전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537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269" y="2586766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4004" y="1200470"/>
            <a:ext cx="26292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맵과</a:t>
            </a:r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특징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212147" y="2428333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089892" y="2073689"/>
            <a:ext cx="948528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1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가지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규모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:1000(UNIT) *1000(UNIT)</a:t>
            </a:r>
          </a:p>
          <a:p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수풀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수풀에 들어가면 적으로부터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은엄폐가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됩니다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방사능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랜덤한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곳에서 한 개 생깁니다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63F696-5634-EAF9-68F0-E27F14AEC5D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650" y="5146948"/>
            <a:ext cx="525558" cy="5255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6AD6B6E-8679-8DCB-9E67-28CD466783F0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872" y="5083222"/>
            <a:ext cx="525558" cy="5255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4F3B35-0593-3988-85E1-ED7FA7ACED47}"/>
              </a:ext>
            </a:extLst>
          </p:cNvPr>
          <p:cNvSpPr txBox="1"/>
          <p:nvPr/>
        </p:nvSpPr>
        <p:spPr>
          <a:xfrm>
            <a:off x="1624872" y="5164674"/>
            <a:ext cx="76270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리젠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:1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분마다 한번씩 랜덤하게 변경 됩니다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크기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원의 중심으로부터 반지름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100(UNIT)</a:t>
            </a:r>
          </a:p>
          <a:p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데미지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방사능 수치에 비례한 데미지 감소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원의 중심이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100%)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83CF26-D93E-1313-FC84-0805035471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58" y="4325126"/>
            <a:ext cx="1035103" cy="9906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4A6A214-65FC-1CC3-3955-CA7BCB921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158" y="3376484"/>
            <a:ext cx="1035103" cy="84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8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개발 환경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03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82" y="3261798"/>
            <a:ext cx="525558" cy="525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233412" y="2428333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340301" y="3143204"/>
            <a:ext cx="1369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UNITY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1209668-B04A-BE2D-03E4-54CF6D2D6ED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918" y="1742759"/>
            <a:ext cx="525558" cy="5255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0CABA11-E6E5-F5D3-1D0E-AF0767241C0E}"/>
              </a:ext>
            </a:extLst>
          </p:cNvPr>
          <p:cNvSpPr txBox="1"/>
          <p:nvPr/>
        </p:nvSpPr>
        <p:spPr>
          <a:xfrm>
            <a:off x="1230708" y="1627385"/>
            <a:ext cx="1718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GITHUB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0EFFD43-B6B0-3AD2-D72A-8E8DBD90F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33" y="1459729"/>
            <a:ext cx="1054154" cy="9017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CDBE64-65C6-64F6-491E-D7096AEC5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178" y="2974254"/>
            <a:ext cx="844064" cy="9082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D7E88D-B6EF-48C7-472C-D8A0FFAC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182" y="4715984"/>
            <a:ext cx="525558" cy="5255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6E0A61-6F16-2FC0-1EA7-F68181582EC8}"/>
              </a:ext>
            </a:extLst>
          </p:cNvPr>
          <p:cNvSpPr txBox="1"/>
          <p:nvPr/>
        </p:nvSpPr>
        <p:spPr>
          <a:xfrm>
            <a:off x="1340301" y="4597390"/>
            <a:ext cx="3695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PHOTOSHOP2021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8186C841-92A1-2CC5-E403-0CF755BE60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20" y="4428440"/>
            <a:ext cx="934980" cy="91420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3D5DD469-EC14-681F-9C71-866E3B23CCA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18" y="2521644"/>
            <a:ext cx="525558" cy="52555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8F874A-5B43-7602-CBF6-94C9A9481FBF}"/>
              </a:ext>
            </a:extLst>
          </p:cNvPr>
          <p:cNvSpPr txBox="1"/>
          <p:nvPr/>
        </p:nvSpPr>
        <p:spPr>
          <a:xfrm>
            <a:off x="8153640" y="3706366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DIRECT X 12</a:t>
            </a:r>
          </a:p>
        </p:txBody>
      </p:sp>
      <p:pic>
        <p:nvPicPr>
          <p:cNvPr id="1036" name="Picture 12" descr="81,951 Visual Studio Icons - Free in SVG, PNG, ICO - IconScout">
            <a:extLst>
              <a:ext uri="{FF2B5EF4-FFF2-40B4-BE49-F238E27FC236}">
                <a16:creationId xmlns:a16="http://schemas.microsoft.com/office/drawing/2014/main" id="{AB55FE82-8D54-FD12-0CE4-73F4A51C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836" y="1968725"/>
            <a:ext cx="915477" cy="9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87018A1-FC7F-DBB9-ABEF-39C721E5B80A}"/>
              </a:ext>
            </a:extLst>
          </p:cNvPr>
          <p:cNvSpPr txBox="1"/>
          <p:nvPr/>
        </p:nvSpPr>
        <p:spPr>
          <a:xfrm>
            <a:off x="8153640" y="2097427"/>
            <a:ext cx="3230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VISUAL STUDIO</a:t>
            </a:r>
          </a:p>
        </p:txBody>
      </p:sp>
      <p:pic>
        <p:nvPicPr>
          <p:cNvPr id="1038" name="Picture 14">
            <a:extLst>
              <a:ext uri="{FF2B5EF4-FFF2-40B4-BE49-F238E27FC236}">
                <a16:creationId xmlns:a16="http://schemas.microsoft.com/office/drawing/2014/main" id="{2D20E2CF-2E9C-8F77-C151-9C0A4EC2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5274" y="3640613"/>
            <a:ext cx="780599" cy="78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15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006730" y="242266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기술적요소 및 중점 연구 분야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04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174541" y="124738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블렌딩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477250" y="1860326"/>
            <a:ext cx="58144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블렌딩을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하여 부드러운 애니메이션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0CED4-B24A-B8CE-F378-C44A98EA39C6}"/>
              </a:ext>
            </a:extLst>
          </p:cNvPr>
          <p:cNvSpPr txBox="1"/>
          <p:nvPr/>
        </p:nvSpPr>
        <p:spPr>
          <a:xfrm>
            <a:off x="158622" y="2488658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최적화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D03829-04F9-3C5A-803C-24671A99A734}"/>
              </a:ext>
            </a:extLst>
          </p:cNvPr>
          <p:cNvSpPr txBox="1"/>
          <p:nvPr/>
        </p:nvSpPr>
        <p:spPr>
          <a:xfrm>
            <a:off x="537395" y="3073433"/>
            <a:ext cx="52148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배치처리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및 공간 분할 기법을 통한 최적화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5CDC6E-AEB9-A367-B056-EDF716301334}"/>
              </a:ext>
            </a:extLst>
          </p:cNvPr>
          <p:cNvSpPr txBox="1"/>
          <p:nvPr/>
        </p:nvSpPr>
        <p:spPr>
          <a:xfrm>
            <a:off x="178627" y="3729932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프로그래밍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055AD6-AE19-EBF3-8DB7-EB5DD6CD38EB}"/>
              </a:ext>
            </a:extLst>
          </p:cNvPr>
          <p:cNvSpPr txBox="1"/>
          <p:nvPr/>
        </p:nvSpPr>
        <p:spPr>
          <a:xfrm>
            <a:off x="617258" y="4314707"/>
            <a:ext cx="37625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파티클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렌더링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텍스처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블렌딩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157F15-48CC-59BB-0807-83810B88BAFD}"/>
              </a:ext>
            </a:extLst>
          </p:cNvPr>
          <p:cNvSpPr txBox="1"/>
          <p:nvPr/>
        </p:nvSpPr>
        <p:spPr>
          <a:xfrm>
            <a:off x="178627" y="497120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조명 효과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20592C-E17B-2E46-69DB-6C8F8B324038}"/>
              </a:ext>
            </a:extLst>
          </p:cNvPr>
          <p:cNvSpPr txBox="1"/>
          <p:nvPr/>
        </p:nvSpPr>
        <p:spPr>
          <a:xfrm>
            <a:off x="338221" y="5555981"/>
            <a:ext cx="4921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디퍼드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랜더링을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통한 프로그램 최적화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동적 그림자 생성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429191-D121-C853-2E76-575D9EC1DF59}"/>
              </a:ext>
            </a:extLst>
          </p:cNvPr>
          <p:cNvSpPr txBox="1"/>
          <p:nvPr/>
        </p:nvSpPr>
        <p:spPr>
          <a:xfrm>
            <a:off x="558747" y="3423785"/>
            <a:ext cx="4639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리소스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메쉬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텍스쳐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관리 시스템 구축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5762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820633" y="277888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개인별 준비 현황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05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174541" y="124738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492215" y="1828430"/>
            <a:ext cx="3592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-C,C++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윈도우프로그래밍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자료구조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컴퓨터그래픽스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-3D PROGRAMING 1,2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쉐이더프로그래밍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 예정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7CD5-95C1-9858-E5F1-ACD3E0F28F92}"/>
              </a:ext>
            </a:extLst>
          </p:cNvPr>
          <p:cNvSpPr txBox="1"/>
          <p:nvPr/>
        </p:nvSpPr>
        <p:spPr>
          <a:xfrm>
            <a:off x="260243" y="3991915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E7B06-6891-F551-18E1-73BFD8EAADCF}"/>
              </a:ext>
            </a:extLst>
          </p:cNvPr>
          <p:cNvSpPr txBox="1"/>
          <p:nvPr/>
        </p:nvSpPr>
        <p:spPr>
          <a:xfrm>
            <a:off x="492215" y="4641120"/>
            <a:ext cx="35926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-C,C++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윈도우프로그래밍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자료구조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컴퓨터그래픽스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-3D PROGRAMING 1,2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수강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쉐이더프로그래밍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수강 예정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120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478034" y="188165"/>
            <a:ext cx="6189966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역할 분담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06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60F0E0-B599-EA0A-4BE8-414D3B99D288}"/>
              </a:ext>
            </a:extLst>
          </p:cNvPr>
          <p:cNvSpPr txBox="1"/>
          <p:nvPr/>
        </p:nvSpPr>
        <p:spPr>
          <a:xfrm>
            <a:off x="174541" y="1247384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CB58C-20A3-DC57-B25F-BFC48991D88D}"/>
              </a:ext>
            </a:extLst>
          </p:cNvPr>
          <p:cNvSpPr txBox="1"/>
          <p:nvPr/>
        </p:nvSpPr>
        <p:spPr>
          <a:xfrm>
            <a:off x="492215" y="1828430"/>
            <a:ext cx="5862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충돌 처리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OBEJCT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구현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최적화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47CD5-95C1-9858-E5F1-ACD3E0F28F92}"/>
              </a:ext>
            </a:extLst>
          </p:cNvPr>
          <p:cNvSpPr txBox="1"/>
          <p:nvPr/>
        </p:nvSpPr>
        <p:spPr>
          <a:xfrm>
            <a:off x="174541" y="2779795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E7B06-6891-F551-18E1-73BFD8EAADCF}"/>
              </a:ext>
            </a:extLst>
          </p:cNvPr>
          <p:cNvSpPr txBox="1"/>
          <p:nvPr/>
        </p:nvSpPr>
        <p:spPr>
          <a:xfrm>
            <a:off x="406513" y="3429000"/>
            <a:ext cx="7257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맵 및 게임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UI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설계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모델 띄우기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쉐이더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프로그램 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후처리 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7C5E5-10CA-5E06-2D2D-C35A7569ABEE}"/>
              </a:ext>
            </a:extLst>
          </p:cNvPr>
          <p:cNvSpPr txBox="1"/>
          <p:nvPr/>
        </p:nvSpPr>
        <p:spPr>
          <a:xfrm>
            <a:off x="99943" y="449872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2A65B-98D7-79E0-010E-4B7DB267386B}"/>
              </a:ext>
            </a:extLst>
          </p:cNvPr>
          <p:cNvSpPr txBox="1"/>
          <p:nvPr/>
        </p:nvSpPr>
        <p:spPr>
          <a:xfrm>
            <a:off x="331915" y="5147931"/>
            <a:ext cx="6470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리소스 수집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D3DDEVICE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생성 부분 및 프레임 워크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90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3006730" y="242266"/>
            <a:ext cx="6938258" cy="830997"/>
            <a:chOff x="3819245" y="188165"/>
            <a:chExt cx="592447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510993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Light" panose="00000300000000000000" pitchFamily="2" charset="-127"/>
                </a:rPr>
                <a:t>게임 개발 일정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07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9F0699A-6BD5-1217-362C-B1387DD4E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722086"/>
              </p:ext>
            </p:extLst>
          </p:nvPr>
        </p:nvGraphicFramePr>
        <p:xfrm>
          <a:off x="258132" y="1377172"/>
          <a:ext cx="8684676" cy="520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417">
                  <a:extLst>
                    <a:ext uri="{9D8B030D-6E8A-4147-A177-3AD203B41FA5}">
                      <a16:colId xmlns:a16="http://schemas.microsoft.com/office/drawing/2014/main" val="3826770078"/>
                    </a:ext>
                  </a:extLst>
                </a:gridCol>
                <a:gridCol w="800511">
                  <a:extLst>
                    <a:ext uri="{9D8B030D-6E8A-4147-A177-3AD203B41FA5}">
                      <a16:colId xmlns:a16="http://schemas.microsoft.com/office/drawing/2014/main" val="3971745296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1439118507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494120973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742423691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36033562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15817602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699367060"/>
                    </a:ext>
                  </a:extLst>
                </a:gridCol>
                <a:gridCol w="964964">
                  <a:extLst>
                    <a:ext uri="{9D8B030D-6E8A-4147-A177-3AD203B41FA5}">
                      <a16:colId xmlns:a16="http://schemas.microsoft.com/office/drawing/2014/main" val="2218511784"/>
                    </a:ext>
                  </a:extLst>
                </a:gridCol>
              </a:tblGrid>
              <a:tr h="100581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////////////////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////////////////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개발 내용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3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4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5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6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7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8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월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203056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리소스 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수집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891174"/>
                  </a:ext>
                </a:extLst>
              </a:tr>
              <a:tr h="7060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프레임워크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및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D3D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510634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로직 및 객체 구현</a:t>
                      </a:r>
                      <a:endParaRPr lang="en-US" altLang="ko-KR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5057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74710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후처리 및 </a:t>
                      </a:r>
                      <a:r>
                        <a:rPr lang="ko-KR" altLang="en-US" sz="1100" dirty="0" err="1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임펙트</a:t>
                      </a:r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1567053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조명 </a:t>
                      </a:r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그림자 생성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547356"/>
                  </a:ext>
                </a:extLst>
              </a:tr>
              <a:tr h="5827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게임 </a:t>
                      </a:r>
                      <a:r>
                        <a:rPr lang="en-US" altLang="ko-KR" sz="11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UI</a:t>
                      </a:r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43528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BDD41D3-7524-ED4B-1C71-2BADAA08468A}"/>
              </a:ext>
            </a:extLst>
          </p:cNvPr>
          <p:cNvSpPr txBox="1"/>
          <p:nvPr/>
        </p:nvSpPr>
        <p:spPr>
          <a:xfrm>
            <a:off x="8980022" y="1374222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김도한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554CF-78F6-05DE-CD67-7F20D3A1BD53}"/>
              </a:ext>
            </a:extLst>
          </p:cNvPr>
          <p:cNvSpPr txBox="1"/>
          <p:nvPr/>
        </p:nvSpPr>
        <p:spPr>
          <a:xfrm>
            <a:off x="8980022" y="2906633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홍서진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75FC616-AE96-4C6D-F41E-AFCF303540BE}"/>
              </a:ext>
            </a:extLst>
          </p:cNvPr>
          <p:cNvSpPr/>
          <p:nvPr/>
        </p:nvSpPr>
        <p:spPr>
          <a:xfrm>
            <a:off x="10391553" y="1518394"/>
            <a:ext cx="404038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CE87386-D58E-991C-03DA-F7C32DB957DD}"/>
              </a:ext>
            </a:extLst>
          </p:cNvPr>
          <p:cNvSpPr/>
          <p:nvPr/>
        </p:nvSpPr>
        <p:spPr>
          <a:xfrm>
            <a:off x="10399030" y="3064174"/>
            <a:ext cx="404038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44C46-62C8-FB92-49B1-46BDC73B76E8}"/>
              </a:ext>
            </a:extLst>
          </p:cNvPr>
          <p:cNvSpPr txBox="1"/>
          <p:nvPr/>
        </p:nvSpPr>
        <p:spPr>
          <a:xfrm>
            <a:off x="9054450" y="4221526"/>
            <a:ext cx="3646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모두</a:t>
            </a:r>
            <a:endParaRPr lang="en-US" altLang="ko-KR" sz="32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2F1B5E5-FF74-06DE-AA73-4007777FC4E4}"/>
              </a:ext>
            </a:extLst>
          </p:cNvPr>
          <p:cNvSpPr/>
          <p:nvPr/>
        </p:nvSpPr>
        <p:spPr>
          <a:xfrm>
            <a:off x="10419907" y="4384943"/>
            <a:ext cx="404038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417F7F9-4BFE-5ECE-ABF6-4715E276033B}"/>
              </a:ext>
            </a:extLst>
          </p:cNvPr>
          <p:cNvSpPr/>
          <p:nvPr/>
        </p:nvSpPr>
        <p:spPr>
          <a:xfrm>
            <a:off x="1492101" y="2508598"/>
            <a:ext cx="3561907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05AEC2D-9014-9657-0091-6DFD4EB2637F}"/>
              </a:ext>
            </a:extLst>
          </p:cNvPr>
          <p:cNvSpPr/>
          <p:nvPr/>
        </p:nvSpPr>
        <p:spPr>
          <a:xfrm>
            <a:off x="1499189" y="3150759"/>
            <a:ext cx="1208568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A518C2C-3106-34F8-5B29-B1B9FE0CFA47}"/>
              </a:ext>
            </a:extLst>
          </p:cNvPr>
          <p:cNvSpPr/>
          <p:nvPr/>
        </p:nvSpPr>
        <p:spPr>
          <a:xfrm>
            <a:off x="2707756" y="3808102"/>
            <a:ext cx="6235051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9BD04D-6AF1-8B1A-A8F4-248361D180CA}"/>
              </a:ext>
            </a:extLst>
          </p:cNvPr>
          <p:cNvSpPr/>
          <p:nvPr/>
        </p:nvSpPr>
        <p:spPr>
          <a:xfrm>
            <a:off x="2736108" y="4356916"/>
            <a:ext cx="1669312" cy="381609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FFFD62C-66D8-C0BD-5901-89AE4CA26C92}"/>
              </a:ext>
            </a:extLst>
          </p:cNvPr>
          <p:cNvSpPr/>
          <p:nvPr/>
        </p:nvSpPr>
        <p:spPr>
          <a:xfrm>
            <a:off x="2736108" y="4958939"/>
            <a:ext cx="6110180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FA1AC0-706A-FA7B-A3CB-A20B754EF979}"/>
              </a:ext>
            </a:extLst>
          </p:cNvPr>
          <p:cNvSpPr/>
          <p:nvPr/>
        </p:nvSpPr>
        <p:spPr>
          <a:xfrm>
            <a:off x="4504659" y="5507753"/>
            <a:ext cx="1662224" cy="381609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3B0E4D0B-6957-11FE-CFE4-88A550095AE7}"/>
              </a:ext>
            </a:extLst>
          </p:cNvPr>
          <p:cNvSpPr/>
          <p:nvPr/>
        </p:nvSpPr>
        <p:spPr>
          <a:xfrm>
            <a:off x="2736108" y="6096641"/>
            <a:ext cx="418218" cy="381609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6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BD5C53C-9B19-415C-B6B8-94AEDDE075AC}"/>
              </a:ext>
            </a:extLst>
          </p:cNvPr>
          <p:cNvSpPr/>
          <p:nvPr/>
        </p:nvSpPr>
        <p:spPr>
          <a:xfrm>
            <a:off x="0" y="-1"/>
            <a:ext cx="12213771" cy="860932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4F2EBF-4938-45B7-8EE5-0FCC9BC096A7}"/>
              </a:ext>
            </a:extLst>
          </p:cNvPr>
          <p:cNvSpPr txBox="1"/>
          <p:nvPr/>
        </p:nvSpPr>
        <p:spPr>
          <a:xfrm>
            <a:off x="4770197" y="211748"/>
            <a:ext cx="2651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spc="6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CONTENTS</a:t>
            </a:r>
            <a:endParaRPr lang="ko-KR" altLang="en-US" sz="2800" spc="6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468B3-2CF3-4D53-8244-09E927572F97}"/>
              </a:ext>
            </a:extLst>
          </p:cNvPr>
          <p:cNvSpPr txBox="1"/>
          <p:nvPr/>
        </p:nvSpPr>
        <p:spPr>
          <a:xfrm>
            <a:off x="7908493" y="5842337"/>
            <a:ext cx="43067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rgbClr val="64DECF">
                    <a:alpha val="16000"/>
                  </a:srgb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CONTENTS</a:t>
            </a:r>
            <a:endParaRPr lang="ko-KR" altLang="en-US" sz="6000" b="1" dirty="0">
              <a:solidFill>
                <a:srgbClr val="64DECF">
                  <a:alpha val="16000"/>
                </a:srgb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BB21E30-1CD8-46E8-A8F3-29D7BD7E4EFC}"/>
              </a:ext>
            </a:extLst>
          </p:cNvPr>
          <p:cNvGrpSpPr/>
          <p:nvPr/>
        </p:nvGrpSpPr>
        <p:grpSpPr>
          <a:xfrm>
            <a:off x="375684" y="1072680"/>
            <a:ext cx="9045486" cy="842572"/>
            <a:chOff x="3403338" y="2598003"/>
            <a:chExt cx="8521656" cy="842572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793B6E9-C890-4D5A-A71D-291AA2FC09FB}"/>
                </a:ext>
              </a:extLst>
            </p:cNvPr>
            <p:cNvGrpSpPr/>
            <p:nvPr/>
          </p:nvGrpSpPr>
          <p:grpSpPr>
            <a:xfrm>
              <a:off x="3403338" y="2598003"/>
              <a:ext cx="2522439" cy="830997"/>
              <a:chOff x="3403338" y="2598003"/>
              <a:chExt cx="2522439" cy="83099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84F941-B1A5-42ED-AD78-B0F57A275C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771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E13764-1EF0-4A6F-8554-79E11A74BCAB}"/>
                  </a:ext>
                </a:extLst>
              </p:cNvPr>
              <p:cNvSpPr txBox="1"/>
              <p:nvPr/>
            </p:nvSpPr>
            <p:spPr>
              <a:xfrm>
                <a:off x="4205389" y="2732688"/>
                <a:ext cx="17203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연구목적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3A5AF55B-2B72-4D64-9D81-C0FF482732D7}"/>
                </a:ext>
              </a:extLst>
            </p:cNvPr>
            <p:cNvGrpSpPr/>
            <p:nvPr/>
          </p:nvGrpSpPr>
          <p:grpSpPr>
            <a:xfrm>
              <a:off x="8002981" y="2609578"/>
              <a:ext cx="3922013" cy="830997"/>
              <a:chOff x="8002981" y="2609578"/>
              <a:chExt cx="3922013" cy="83099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C3A4C-9A1E-4998-B64C-27B322E1FB56}"/>
                  </a:ext>
                </a:extLst>
              </p:cNvPr>
              <p:cNvSpPr txBox="1"/>
              <p:nvPr/>
            </p:nvSpPr>
            <p:spPr>
              <a:xfrm>
                <a:off x="8002981" y="2609578"/>
                <a:ext cx="8475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D65EA8-75FC-4381-8F1B-C7736D8545B7}"/>
                  </a:ext>
                </a:extLst>
              </p:cNvPr>
              <p:cNvSpPr txBox="1"/>
              <p:nvPr/>
            </p:nvSpPr>
            <p:spPr>
              <a:xfrm>
                <a:off x="8788064" y="2708237"/>
                <a:ext cx="313693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게임소개 및 방법</a:t>
                </a:r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510A0C2-7056-4128-9CFF-35AD6D14E6E9}"/>
              </a:ext>
            </a:extLst>
          </p:cNvPr>
          <p:cNvGrpSpPr/>
          <p:nvPr/>
        </p:nvGrpSpPr>
        <p:grpSpPr>
          <a:xfrm>
            <a:off x="375684" y="2350145"/>
            <a:ext cx="11369840" cy="917506"/>
            <a:chOff x="3403338" y="2511494"/>
            <a:chExt cx="11369840" cy="91750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308CA84-006B-484A-8754-1324C45CC9BF}"/>
                </a:ext>
              </a:extLst>
            </p:cNvPr>
            <p:cNvGrpSpPr/>
            <p:nvPr/>
          </p:nvGrpSpPr>
          <p:grpSpPr>
            <a:xfrm>
              <a:off x="3403338" y="2598003"/>
              <a:ext cx="2784557" cy="830997"/>
              <a:chOff x="3403338" y="2598003"/>
              <a:chExt cx="2784557" cy="830997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CFC9F3-8653-43AE-9477-2C2433CDFB7C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03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5E7C0A-107D-42CB-B9CD-E10345F601C6}"/>
                  </a:ext>
                </a:extLst>
              </p:cNvPr>
              <p:cNvSpPr txBox="1"/>
              <p:nvPr/>
            </p:nvSpPr>
            <p:spPr>
              <a:xfrm>
                <a:off x="4225498" y="2689646"/>
                <a:ext cx="1962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개발 환경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EB5D733-A69C-4097-BE69-B9D246267EE9}"/>
                </a:ext>
              </a:extLst>
            </p:cNvPr>
            <p:cNvGrpSpPr/>
            <p:nvPr/>
          </p:nvGrpSpPr>
          <p:grpSpPr>
            <a:xfrm>
              <a:off x="8276772" y="2511494"/>
              <a:ext cx="6496406" cy="830997"/>
              <a:chOff x="8276772" y="2511494"/>
              <a:chExt cx="6496406" cy="83099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74EE2F-A74E-4E1E-9CEB-30D4C6E6FA83}"/>
                  </a:ext>
                </a:extLst>
              </p:cNvPr>
              <p:cNvSpPr txBox="1"/>
              <p:nvPr/>
            </p:nvSpPr>
            <p:spPr>
              <a:xfrm>
                <a:off x="8276772" y="2511494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04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B3CB60C-CD34-4E14-914C-4591010964E0}"/>
                  </a:ext>
                </a:extLst>
              </p:cNvPr>
              <p:cNvSpPr txBox="1"/>
              <p:nvPr/>
            </p:nvSpPr>
            <p:spPr>
              <a:xfrm>
                <a:off x="9119066" y="2634604"/>
                <a:ext cx="56541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기술적요소 및 중점 연구 분야</a:t>
                </a: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1595E6A-7A52-E8DA-9320-095E68D38764}"/>
              </a:ext>
            </a:extLst>
          </p:cNvPr>
          <p:cNvGrpSpPr/>
          <p:nvPr/>
        </p:nvGrpSpPr>
        <p:grpSpPr>
          <a:xfrm>
            <a:off x="375684" y="3626723"/>
            <a:ext cx="7715783" cy="863648"/>
            <a:chOff x="3403338" y="2565352"/>
            <a:chExt cx="7715783" cy="863648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7AD53C3-DC8F-0621-51C1-422FF86118E2}"/>
                </a:ext>
              </a:extLst>
            </p:cNvPr>
            <p:cNvGrpSpPr/>
            <p:nvPr/>
          </p:nvGrpSpPr>
          <p:grpSpPr>
            <a:xfrm>
              <a:off x="3403338" y="2598003"/>
              <a:ext cx="4151918" cy="830997"/>
              <a:chOff x="3403338" y="2598003"/>
              <a:chExt cx="4151918" cy="830997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3678BA-9C3A-3AB9-CFD3-3B8B0D5F5241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05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8F6030-DD22-E948-83A0-800C9FE7C768}"/>
                  </a:ext>
                </a:extLst>
              </p:cNvPr>
              <p:cNvSpPr txBox="1"/>
              <p:nvPr/>
            </p:nvSpPr>
            <p:spPr>
              <a:xfrm>
                <a:off x="4225498" y="2674949"/>
                <a:ext cx="33297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개인별 준비 현황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8E2D4CA-DD68-0397-4C17-0913603016E4}"/>
                </a:ext>
              </a:extLst>
            </p:cNvPr>
            <p:cNvGrpSpPr/>
            <p:nvPr/>
          </p:nvGrpSpPr>
          <p:grpSpPr>
            <a:xfrm>
              <a:off x="8285723" y="2565352"/>
              <a:ext cx="2833398" cy="830997"/>
              <a:chOff x="8285723" y="2565352"/>
              <a:chExt cx="2833398" cy="830997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1AEF27-53BC-0676-F6E8-985E376A90B5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06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7F095E-CEEA-CCB1-C1CE-94C1FA6A3900}"/>
                  </a:ext>
                </a:extLst>
              </p:cNvPr>
              <p:cNvSpPr txBox="1"/>
              <p:nvPr/>
            </p:nvSpPr>
            <p:spPr>
              <a:xfrm>
                <a:off x="9156724" y="2647012"/>
                <a:ext cx="1962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역할 분담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31A2D0A-8FC1-1A3F-7137-FDE56346DEA1}"/>
              </a:ext>
            </a:extLst>
          </p:cNvPr>
          <p:cNvGrpSpPr/>
          <p:nvPr/>
        </p:nvGrpSpPr>
        <p:grpSpPr>
          <a:xfrm>
            <a:off x="375684" y="5047286"/>
            <a:ext cx="7744387" cy="863648"/>
            <a:chOff x="3403338" y="2565352"/>
            <a:chExt cx="7744387" cy="863648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D9F0FED-7823-04FB-24BB-33F645B15F75}"/>
                </a:ext>
              </a:extLst>
            </p:cNvPr>
            <p:cNvGrpSpPr/>
            <p:nvPr/>
          </p:nvGrpSpPr>
          <p:grpSpPr>
            <a:xfrm>
              <a:off x="3403338" y="2598003"/>
              <a:ext cx="3757237" cy="830997"/>
              <a:chOff x="3403338" y="2598003"/>
              <a:chExt cx="3757237" cy="830997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03EEE1-498C-0C6D-A605-9C62E5C06E9B}"/>
                  </a:ext>
                </a:extLst>
              </p:cNvPr>
              <p:cNvSpPr txBox="1"/>
              <p:nvPr/>
            </p:nvSpPr>
            <p:spPr>
              <a:xfrm>
                <a:off x="3403338" y="2598003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07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2CB191C-5FAE-837F-BBBD-C87F49EE00E6}"/>
                  </a:ext>
                </a:extLst>
              </p:cNvPr>
              <p:cNvSpPr txBox="1"/>
              <p:nvPr/>
            </p:nvSpPr>
            <p:spPr>
              <a:xfrm>
                <a:off x="4241186" y="2688462"/>
                <a:ext cx="291938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게임 개발 일정</a:t>
                </a:r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09B710E4-6F8D-BD2F-016E-70B97FAAA62C}"/>
                </a:ext>
              </a:extLst>
            </p:cNvPr>
            <p:cNvGrpSpPr/>
            <p:nvPr/>
          </p:nvGrpSpPr>
          <p:grpSpPr>
            <a:xfrm>
              <a:off x="8285723" y="2565352"/>
              <a:ext cx="2862002" cy="830997"/>
              <a:chOff x="8285723" y="2565352"/>
              <a:chExt cx="2862002" cy="830997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B65461F-03C3-326F-50F7-A97EF1DB1AFF}"/>
                  </a:ext>
                </a:extLst>
              </p:cNvPr>
              <p:cNvSpPr txBox="1"/>
              <p:nvPr/>
            </p:nvSpPr>
            <p:spPr>
              <a:xfrm>
                <a:off x="8285723" y="2565352"/>
                <a:ext cx="8996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4800" b="1" dirty="0">
                    <a:solidFill>
                      <a:srgbClr val="64DECF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08</a:t>
                </a:r>
                <a:endParaRPr lang="ko-KR" altLang="en-US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DE0D57-BEF9-3AC9-4B28-160FCA1A449C}"/>
                  </a:ext>
                </a:extLst>
              </p:cNvPr>
              <p:cNvSpPr txBox="1"/>
              <p:nvPr/>
            </p:nvSpPr>
            <p:spPr>
              <a:xfrm>
                <a:off x="9185328" y="2688462"/>
                <a:ext cx="1962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3200" dirty="0">
                    <a:latin typeface="굴림" panose="020B0600000101010101" pitchFamily="50" charset="-127"/>
                    <a:ea typeface="굴림" panose="020B0600000101010101" pitchFamily="50" charset="-127"/>
                    <a:cs typeface="KoPubWorld돋움체 Light" panose="00000300000000000000" pitchFamily="2" charset="-127"/>
                  </a:rPr>
                  <a:t>참고 문헌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286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FEBD59-CEA2-4FDF-A254-37953428C235}"/>
              </a:ext>
            </a:extLst>
          </p:cNvPr>
          <p:cNvSpPr/>
          <p:nvPr/>
        </p:nvSpPr>
        <p:spPr>
          <a:xfrm>
            <a:off x="2782677" y="2177474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011835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연구 목적 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89960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01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790859" y="2052295"/>
            <a:ext cx="825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를 이용한 클라이언트 제작 및 애니메이션 구현</a:t>
            </a: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C8FF7CF-D8B5-498D-94C7-188252370E53}"/>
              </a:ext>
            </a:extLst>
          </p:cNvPr>
          <p:cNvSpPr/>
          <p:nvPr/>
        </p:nvSpPr>
        <p:spPr>
          <a:xfrm>
            <a:off x="2782677" y="3524411"/>
            <a:ext cx="6577445" cy="1007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060B323-B658-4AFE-8D3D-E1D8D4538DE4}"/>
              </a:ext>
            </a:extLst>
          </p:cNvPr>
          <p:cNvSpPr txBox="1"/>
          <p:nvPr/>
        </p:nvSpPr>
        <p:spPr>
          <a:xfrm>
            <a:off x="1868700" y="3178808"/>
            <a:ext cx="5461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Direct X 12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를 이용한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텍스쳐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블랜디드</a:t>
            </a:r>
            <a:endParaRPr lang="ko-KR" altLang="en-US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31294A-7DC5-47B9-AC90-66BBE0915C49}"/>
              </a:ext>
            </a:extLst>
          </p:cNvPr>
          <p:cNvSpPr txBox="1"/>
          <p:nvPr/>
        </p:nvSpPr>
        <p:spPr>
          <a:xfrm>
            <a:off x="1868700" y="4282067"/>
            <a:ext cx="5654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카메라를 통한 총의 최적의 </a:t>
            </a:r>
            <a:r>
              <a:rPr lang="ko-KR" altLang="en-US" sz="24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타격감</a:t>
            </a:r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구현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F15A5D-D181-ACE5-23E9-AC81ADFA7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405" y="1818447"/>
            <a:ext cx="825454" cy="8391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C7570F-820C-75D9-8E57-6879A102F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52" y="2828502"/>
            <a:ext cx="961548" cy="9615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13C8CF-FB8F-BFEF-131F-D96423B06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153" y="3965916"/>
            <a:ext cx="1041594" cy="961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017BB5-0BE4-0DAD-1B5A-57D249CE324A}"/>
              </a:ext>
            </a:extLst>
          </p:cNvPr>
          <p:cNvSpPr txBox="1"/>
          <p:nvPr/>
        </p:nvSpPr>
        <p:spPr>
          <a:xfrm>
            <a:off x="1912490" y="5338225"/>
            <a:ext cx="8905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대량의 객체로 인한 프레임 드랍을 효과적으로 처리하고 최적화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211B3C1-B259-80B9-1DB6-2C7D5FE720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153" y="5165769"/>
            <a:ext cx="961548" cy="8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20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448704" y="1193475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게임 스토리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9D305B-5529-ED69-CFAC-196DFC201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76" y="1133273"/>
            <a:ext cx="855001" cy="855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623778" y="2280811"/>
            <a:ext cx="12942363" cy="5228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여러 세대에 걸쳐 인류는 지구에서의 생존이 점점 어려워졌다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자원의 고갈과 환경 파괴로 더 이상 지구에서 지속 가능한 삶을 유지하는 것은 불가능해 보였다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이에 따라 과학자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엔지니어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우주 비행사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그리고 인류의 마지막 희망을 품은 모든 이들은 우주로 모험을 떠났다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en-US" altLang="ko-KR" kern="100" dirty="0"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우주선은 다른 행성을 탐험하며 새로운 곳에서 삶을 찾으려 노력했으며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수많은 별을 건너 끝없이 우주를 탐험했다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그러던 중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그들은 우주의 끝에서 아름다운 행성을 발견했다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그곳은 푸른 하늘과 아름다운 경관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풍부한 자원이 가득한 이상적인 곳으로 보였다</a:t>
            </a:r>
            <a:endParaRPr lang="en-US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그러나 그들의 희망과 기대는 짧은 시간 안에 깨어졌다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행성에 도착한 그들은 흉측한 에일리언 생물체의 존재와 방사능 오염에 직면했다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에일리언과의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전투에서 동료들은 하나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kern="1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둘씩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사라지며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이 외로운 우주 비행사는 홀로 남게 되었다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지구의 구조를 기다릴 동안 이 행성에서 버텨야 한다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방사능을 피해 이 곳에서 살아남아라</a:t>
            </a:r>
            <a:r>
              <a:rPr lang="en-US" altLang="ko-KR" sz="18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36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422" y="3007411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233377" y="1191921"/>
            <a:ext cx="45095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게임 플레이 방식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248476" y="3007411"/>
            <a:ext cx="8484781" cy="353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웨이브당 생성되어 몰려오는 적들을 죽인다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8AFA3-C483-16AB-7CB5-8E2E6A44C204}"/>
              </a:ext>
            </a:extLst>
          </p:cNvPr>
          <p:cNvSpPr txBox="1"/>
          <p:nvPr/>
        </p:nvSpPr>
        <p:spPr>
          <a:xfrm>
            <a:off x="557400" y="3458033"/>
            <a:ext cx="7883529" cy="75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+)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영역마다 랜덤하게 방사능을 피해 살아남기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+)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투명한 적의 등장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E3BEA-341C-B367-E3DE-3DE7A6A1CA7A}"/>
              </a:ext>
            </a:extLst>
          </p:cNvPr>
          <p:cNvSpPr txBox="1"/>
          <p:nvPr/>
        </p:nvSpPr>
        <p:spPr>
          <a:xfrm>
            <a:off x="-547386" y="2482942"/>
            <a:ext cx="8484781" cy="49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게임 플레이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C3D7C-F3DF-F8D9-3E25-110030C3F556}"/>
              </a:ext>
            </a:extLst>
          </p:cNvPr>
          <p:cNvSpPr txBox="1"/>
          <p:nvPr/>
        </p:nvSpPr>
        <p:spPr>
          <a:xfrm>
            <a:off x="-547386" y="4881153"/>
            <a:ext cx="8484781" cy="49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승리조건</a:t>
            </a: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7D4D2-1616-470A-D557-446A388728D1}"/>
              </a:ext>
            </a:extLst>
          </p:cNvPr>
          <p:cNvSpPr txBox="1"/>
          <p:nvPr/>
        </p:nvSpPr>
        <p:spPr>
          <a:xfrm>
            <a:off x="-70884" y="5420989"/>
            <a:ext cx="6365382" cy="75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승리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우주선이 도착하기까지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10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분을 버티면 승리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패배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PLAYER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사망 시 패배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38BF7-F23F-9A91-2802-186427B7B4CD}"/>
              </a:ext>
            </a:extLst>
          </p:cNvPr>
          <p:cNvSpPr txBox="1"/>
          <p:nvPr/>
        </p:nvSpPr>
        <p:spPr>
          <a:xfrm>
            <a:off x="5346596" y="2442282"/>
            <a:ext cx="3548928" cy="499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WAVE)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738A4-97DE-DCC9-9717-9A976E5EECD9}"/>
              </a:ext>
            </a:extLst>
          </p:cNvPr>
          <p:cNvSpPr txBox="1"/>
          <p:nvPr/>
        </p:nvSpPr>
        <p:spPr>
          <a:xfrm>
            <a:off x="6213186" y="3040955"/>
            <a:ext cx="7883529" cy="752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- 5WAVE (1WAVE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당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분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  <a:p>
            <a:pPr marL="736600">
              <a:lnSpc>
                <a:spcPct val="107000"/>
              </a:lnSpc>
              <a:spcAft>
                <a:spcPts val="800"/>
              </a:spcAft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-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적의 생성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200 * N (WAVE)</a:t>
            </a:r>
          </a:p>
        </p:txBody>
      </p:sp>
    </p:spTree>
    <p:extLst>
      <p:ext uri="{BB962C8B-B14F-4D97-AF65-F5344CB8AC3E}">
        <p14:creationId xmlns:p14="http://schemas.microsoft.com/office/powerpoint/2010/main" val="2330144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440984" y="1204753"/>
            <a:ext cx="2358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TPS</a:t>
            </a:r>
            <a:r>
              <a:rPr lang="ko-KR" altLang="en-US" sz="4400" u="sng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방식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857692" y="2418654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pic>
        <p:nvPicPr>
          <p:cNvPr id="12" name="그림 11" descr="텍스트, 스크린샷, 사람, 의류이(가) 표시된 사진&#10;&#10;자동 생성된 설명">
            <a:extLst>
              <a:ext uri="{FF2B5EF4-FFF2-40B4-BE49-F238E27FC236}">
                <a16:creationId xmlns:a16="http://schemas.microsoft.com/office/drawing/2014/main" id="{28A96D05-DA32-66D3-7AAB-F8B90D815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6670" y="2045674"/>
            <a:ext cx="6195236" cy="35068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A32E20-3EE1-C5F9-9845-08B8DEFB76C3}"/>
              </a:ext>
            </a:extLst>
          </p:cNvPr>
          <p:cNvSpPr txBox="1"/>
          <p:nvPr/>
        </p:nvSpPr>
        <p:spPr>
          <a:xfrm>
            <a:off x="1020727" y="5532085"/>
            <a:ext cx="6659195" cy="1167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①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초단위로 카운트 하는 타이머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2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분 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(1wave)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까지 카운트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5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칸이 모두 차면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(10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분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게임 종료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②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top view.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플레이어의 위치와 적의 위치를 표시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방사능 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zone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을 빨간색 원으로 표시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③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플레이어 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hp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를 수로 표현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현재 사용하고 있는 총의 종류와 남은 총알의 수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.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④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현재 사용할 수 있는 아이템</a:t>
            </a:r>
            <a:r>
              <a:rPr lang="en-US" altLang="ko-KR" sz="1200" kern="1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Times New Roman" panose="02020603050405020304" pitchFamily="18" charset="0"/>
              </a:rPr>
              <a:t> UI. </a:t>
            </a:r>
            <a:endParaRPr lang="ko-KR" altLang="ko-KR" sz="12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46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898" y="2418654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4004" y="1147697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키보드 조작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1409829" y="2086510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grpSp>
        <p:nvGrpSpPr>
          <p:cNvPr id="2" name="Google Shape;164;p22">
            <a:extLst>
              <a:ext uri="{FF2B5EF4-FFF2-40B4-BE49-F238E27FC236}">
                <a16:creationId xmlns:a16="http://schemas.microsoft.com/office/drawing/2014/main" id="{C2869FF2-3D8F-AFF4-C448-DED76D67D124}"/>
              </a:ext>
            </a:extLst>
          </p:cNvPr>
          <p:cNvGrpSpPr/>
          <p:nvPr/>
        </p:nvGrpSpPr>
        <p:grpSpPr>
          <a:xfrm>
            <a:off x="9159614" y="2665259"/>
            <a:ext cx="3308426" cy="3146470"/>
            <a:chOff x="6507590" y="1582480"/>
            <a:chExt cx="3308426" cy="3146470"/>
          </a:xfrm>
        </p:grpSpPr>
        <p:pic>
          <p:nvPicPr>
            <p:cNvPr id="3" name="Google Shape;165;p22">
              <a:extLst>
                <a:ext uri="{FF2B5EF4-FFF2-40B4-BE49-F238E27FC236}">
                  <a16:creationId xmlns:a16="http://schemas.microsoft.com/office/drawing/2014/main" id="{8F8D173E-D89E-05B9-84BD-BB5181F09031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11951" y="2282775"/>
              <a:ext cx="2446149" cy="244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Google Shape;166;p22">
              <a:extLst>
                <a:ext uri="{FF2B5EF4-FFF2-40B4-BE49-F238E27FC236}">
                  <a16:creationId xmlns:a16="http://schemas.microsoft.com/office/drawing/2014/main" id="{C43D802B-7840-6571-DBB0-50673149DFF3}"/>
                </a:ext>
              </a:extLst>
            </p:cNvPr>
            <p:cNvSpPr txBox="1"/>
            <p:nvPr/>
          </p:nvSpPr>
          <p:spPr>
            <a:xfrm>
              <a:off x="6507590" y="1582480"/>
              <a:ext cx="2710925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b="1" dirty="0"/>
                <a:t>좌클릭 : </a:t>
              </a:r>
              <a:r>
                <a:rPr lang="ko-KR" altLang="en-US" b="1" dirty="0"/>
                <a:t>사격</a:t>
              </a:r>
              <a:endParaRPr b="1" dirty="0"/>
            </a:p>
          </p:txBody>
        </p:sp>
        <p:sp>
          <p:nvSpPr>
            <p:cNvPr id="10" name="Google Shape;168;p22">
              <a:extLst>
                <a:ext uri="{FF2B5EF4-FFF2-40B4-BE49-F238E27FC236}">
                  <a16:creationId xmlns:a16="http://schemas.microsoft.com/office/drawing/2014/main" id="{0DEABE6A-C4B2-77AE-BA2A-2D5D19ACB73E}"/>
                </a:ext>
              </a:extLst>
            </p:cNvPr>
            <p:cNvSpPr txBox="1"/>
            <p:nvPr/>
          </p:nvSpPr>
          <p:spPr>
            <a:xfrm>
              <a:off x="7429804" y="2055113"/>
              <a:ext cx="2386212" cy="38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/>
            </a:p>
          </p:txBody>
        </p:sp>
        <p:cxnSp>
          <p:nvCxnSpPr>
            <p:cNvPr id="14" name="Google Shape;169;p22">
              <a:extLst>
                <a:ext uri="{FF2B5EF4-FFF2-40B4-BE49-F238E27FC236}">
                  <a16:creationId xmlns:a16="http://schemas.microsoft.com/office/drawing/2014/main" id="{F89A5341-C23B-A417-FF3C-0CBF0C7E6B58}"/>
                </a:ext>
              </a:extLst>
            </p:cNvPr>
            <p:cNvCxnSpPr/>
            <p:nvPr/>
          </p:nvCxnSpPr>
          <p:spPr>
            <a:xfrm rot="-5400000" flipH="1">
              <a:off x="6575075" y="2446150"/>
              <a:ext cx="1304700" cy="330300"/>
            </a:xfrm>
            <a:prstGeom prst="bentConnector3">
              <a:avLst>
                <a:gd name="adj1" fmla="val 50000"/>
              </a:avLst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</p:grpSp>
      <p:pic>
        <p:nvPicPr>
          <p:cNvPr id="15" name="Google Shape;151;p22">
            <a:extLst>
              <a:ext uri="{FF2B5EF4-FFF2-40B4-BE49-F238E27FC236}">
                <a16:creationId xmlns:a16="http://schemas.microsoft.com/office/drawing/2014/main" id="{E2BBBB88-D88F-FFC5-78AF-B1C44E594FE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760" r="1499"/>
          <a:stretch/>
        </p:blipFill>
        <p:spPr>
          <a:xfrm>
            <a:off x="557399" y="3195874"/>
            <a:ext cx="8522805" cy="244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53;p22">
            <a:extLst>
              <a:ext uri="{FF2B5EF4-FFF2-40B4-BE49-F238E27FC236}">
                <a16:creationId xmlns:a16="http://schemas.microsoft.com/office/drawing/2014/main" id="{D4F4795A-20AB-8BBE-81B1-97A3629853C0}"/>
              </a:ext>
            </a:extLst>
          </p:cNvPr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2810942" y="4444153"/>
            <a:ext cx="550323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56;p22">
            <a:extLst>
              <a:ext uri="{FF2B5EF4-FFF2-40B4-BE49-F238E27FC236}">
                <a16:creationId xmlns:a16="http://schemas.microsoft.com/office/drawing/2014/main" id="{0E2A7249-09F2-6A31-6C4E-6E6CE1B1B9C8}"/>
              </a:ext>
            </a:extLst>
          </p:cNvPr>
          <p:cNvSpPr/>
          <p:nvPr/>
        </p:nvSpPr>
        <p:spPr>
          <a:xfrm rot="10800000" flipH="1">
            <a:off x="2253277" y="3001093"/>
            <a:ext cx="239700" cy="960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1" name="Google Shape;157;p22">
            <a:extLst>
              <a:ext uri="{FF2B5EF4-FFF2-40B4-BE49-F238E27FC236}">
                <a16:creationId xmlns:a16="http://schemas.microsoft.com/office/drawing/2014/main" id="{882554B0-A85F-47E7-E3E0-0F9650BC5E9F}"/>
              </a:ext>
            </a:extLst>
          </p:cNvPr>
          <p:cNvSpPr txBox="1"/>
          <p:nvPr/>
        </p:nvSpPr>
        <p:spPr>
          <a:xfrm>
            <a:off x="1212374" y="2558057"/>
            <a:ext cx="2680280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W / A / S / D : 이동</a:t>
            </a:r>
            <a:endParaRPr b="1" dirty="0"/>
          </a:p>
        </p:txBody>
      </p:sp>
      <p:pic>
        <p:nvPicPr>
          <p:cNvPr id="25" name="Google Shape;159;p22">
            <a:extLst>
              <a:ext uri="{FF2B5EF4-FFF2-40B4-BE49-F238E27FC236}">
                <a16:creationId xmlns:a16="http://schemas.microsoft.com/office/drawing/2014/main" id="{6D998993-F0A3-ECA1-3BD7-4FBD9D3B6CAE}"/>
              </a:ext>
            </a:extLst>
          </p:cNvPr>
          <p:cNvPicPr preferRelativeResize="0"/>
          <p:nvPr/>
        </p:nvPicPr>
        <p:blipFill>
          <a:blip r:embed="rId8">
            <a:alphaModFix amt="50000"/>
          </a:blip>
          <a:stretch>
            <a:fillRect/>
          </a:stretch>
        </p:blipFill>
        <p:spPr>
          <a:xfrm>
            <a:off x="566934" y="4829824"/>
            <a:ext cx="1290881" cy="3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161;p22">
            <a:extLst>
              <a:ext uri="{FF2B5EF4-FFF2-40B4-BE49-F238E27FC236}">
                <a16:creationId xmlns:a16="http://schemas.microsoft.com/office/drawing/2014/main" id="{C8054CD6-B2BB-CBC7-D197-4A61D367ECAD}"/>
              </a:ext>
            </a:extLst>
          </p:cNvPr>
          <p:cNvSpPr/>
          <p:nvPr/>
        </p:nvSpPr>
        <p:spPr>
          <a:xfrm>
            <a:off x="972675" y="5296949"/>
            <a:ext cx="239700" cy="651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D15C5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28" name="Google Shape;162;p22">
            <a:extLst>
              <a:ext uri="{FF2B5EF4-FFF2-40B4-BE49-F238E27FC236}">
                <a16:creationId xmlns:a16="http://schemas.microsoft.com/office/drawing/2014/main" id="{8599E3F4-469F-C4F4-37C4-5ABBD4E0E5BB}"/>
              </a:ext>
            </a:extLst>
          </p:cNvPr>
          <p:cNvSpPr txBox="1"/>
          <p:nvPr/>
        </p:nvSpPr>
        <p:spPr>
          <a:xfrm>
            <a:off x="566381" y="5872412"/>
            <a:ext cx="1686896" cy="3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/>
              <a:t>Shift : 달리기</a:t>
            </a:r>
            <a:endParaRPr b="1" dirty="0"/>
          </a:p>
        </p:txBody>
      </p:sp>
      <p:pic>
        <p:nvPicPr>
          <p:cNvPr id="30" name="Google Shape;153;p22">
            <a:extLst>
              <a:ext uri="{FF2B5EF4-FFF2-40B4-BE49-F238E27FC236}">
                <a16:creationId xmlns:a16="http://schemas.microsoft.com/office/drawing/2014/main" id="{1D089641-0770-D35C-EA2B-6E51679DE226}"/>
              </a:ext>
            </a:extLst>
          </p:cNvPr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2181209" y="4444153"/>
            <a:ext cx="550323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53;p22">
            <a:extLst>
              <a:ext uri="{FF2B5EF4-FFF2-40B4-BE49-F238E27FC236}">
                <a16:creationId xmlns:a16="http://schemas.microsoft.com/office/drawing/2014/main" id="{811531F6-B732-3FE1-4F78-A960FF1CB506}"/>
              </a:ext>
            </a:extLst>
          </p:cNvPr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1613830" y="4444153"/>
            <a:ext cx="550323" cy="38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53;p22">
            <a:extLst>
              <a:ext uri="{FF2B5EF4-FFF2-40B4-BE49-F238E27FC236}">
                <a16:creationId xmlns:a16="http://schemas.microsoft.com/office/drawing/2014/main" id="{562E54C4-58C5-6797-1110-07940C8E7130}"/>
              </a:ext>
            </a:extLst>
          </p:cNvPr>
          <p:cNvPicPr preferRelativeResize="0"/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>
            <a:off x="2101799" y="4058482"/>
            <a:ext cx="550323" cy="38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38429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509762" y="1185938"/>
            <a:ext cx="37577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적과 플레이어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0" y="2437847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FF550B-1B27-8C1D-E2AA-2D05F5CDC1CF}"/>
              </a:ext>
            </a:extLst>
          </p:cNvPr>
          <p:cNvSpPr txBox="1"/>
          <p:nvPr/>
        </p:nvSpPr>
        <p:spPr>
          <a:xfrm>
            <a:off x="3377382" y="2626118"/>
            <a:ext cx="7263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2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개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적과 투명한 적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HP: 100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근접공격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타격데미지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1)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스폰지역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적의 군집에서 생성되며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생성 후 특정 위치를 가서 배회함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종류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공격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IDLE)</a:t>
            </a:r>
          </a:p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AI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기능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주변을 배회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시야에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PLAYER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가 보이면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쫒아가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공격</a:t>
            </a:r>
            <a:endParaRPr lang="en-US" altLang="ko-KR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7" name="그림 16" descr="만화 영화, 스크린샷이(가) 표시된 사진&#10;&#10;자동 생성된 설명">
            <a:extLst>
              <a:ext uri="{FF2B5EF4-FFF2-40B4-BE49-F238E27FC236}">
                <a16:creationId xmlns:a16="http://schemas.microsoft.com/office/drawing/2014/main" id="{6CFAA1E5-D8C7-393E-4776-94047E423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3" y="2212451"/>
            <a:ext cx="2880461" cy="2205118"/>
          </a:xfrm>
          <a:prstGeom prst="rect">
            <a:avLst/>
          </a:prstGeom>
        </p:spPr>
      </p:pic>
      <p:pic>
        <p:nvPicPr>
          <p:cNvPr id="18" name="그림 17" descr="액션 피겨, 가상의 캐릭터, PC 게임, CG 아트워크이(가) 표시된 사진&#10;&#10;자동 생성된 설명">
            <a:extLst>
              <a:ext uri="{FF2B5EF4-FFF2-40B4-BE49-F238E27FC236}">
                <a16:creationId xmlns:a16="http://schemas.microsoft.com/office/drawing/2014/main" id="{35A6B809-FDF9-F712-81B8-4AC2B5351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4584345"/>
            <a:ext cx="2880462" cy="207163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031CF28-57D0-870B-E78A-882EB3069F62}"/>
              </a:ext>
            </a:extLst>
          </p:cNvPr>
          <p:cNvSpPr txBox="1"/>
          <p:nvPr/>
        </p:nvSpPr>
        <p:spPr>
          <a:xfrm>
            <a:off x="3426606" y="5285849"/>
            <a:ext cx="4261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HP:100</a:t>
            </a:r>
          </a:p>
          <a:p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애니메이션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걷기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총쏘기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뛰기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(3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가지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0156BD-4ED0-33C9-D6EE-13B6DAEF50DB}"/>
              </a:ext>
            </a:extLst>
          </p:cNvPr>
          <p:cNvSpPr txBox="1"/>
          <p:nvPr/>
        </p:nvSpPr>
        <p:spPr>
          <a:xfrm>
            <a:off x="3386360" y="20456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적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E2F70-4793-31FA-0E40-FD4458474A03}"/>
              </a:ext>
            </a:extLst>
          </p:cNvPr>
          <p:cNvSpPr txBox="1"/>
          <p:nvPr/>
        </p:nvSpPr>
        <p:spPr>
          <a:xfrm>
            <a:off x="3377382" y="4568715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PLAYER</a:t>
            </a:r>
          </a:p>
        </p:txBody>
      </p:sp>
    </p:spTree>
    <p:extLst>
      <p:ext uri="{BB962C8B-B14F-4D97-AF65-F5344CB8AC3E}">
        <p14:creationId xmlns:p14="http://schemas.microsoft.com/office/powerpoint/2010/main" val="107767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05D9C9E-8325-4A59-BEFC-3BC22C85BDAD}"/>
              </a:ext>
            </a:extLst>
          </p:cNvPr>
          <p:cNvSpPr/>
          <p:nvPr/>
        </p:nvSpPr>
        <p:spPr>
          <a:xfrm flipV="1">
            <a:off x="557400" y="1001162"/>
            <a:ext cx="11077200" cy="18000"/>
          </a:xfrm>
          <a:prstGeom prst="rect">
            <a:avLst/>
          </a:prstGeom>
          <a:solidFill>
            <a:srgbClr val="64DE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B0813F0-0608-43A3-9E53-0BA015EDE231}"/>
              </a:ext>
            </a:extLst>
          </p:cNvPr>
          <p:cNvGrpSpPr/>
          <p:nvPr/>
        </p:nvGrpSpPr>
        <p:grpSpPr>
          <a:xfrm>
            <a:off x="4105427" y="188165"/>
            <a:ext cx="4698331" cy="830997"/>
            <a:chOff x="3819245" y="188165"/>
            <a:chExt cx="4011835" cy="830997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D0033C3-456D-4151-9AAB-F0A2E961A5B6}"/>
                </a:ext>
              </a:extLst>
            </p:cNvPr>
            <p:cNvSpPr/>
            <p:nvPr/>
          </p:nvSpPr>
          <p:spPr>
            <a:xfrm>
              <a:off x="4633790" y="302276"/>
              <a:ext cx="319729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3200" dirty="0">
                  <a:latin typeface="굴림" panose="020B0600000101010101" pitchFamily="50" charset="-127"/>
                  <a:ea typeface="굴림" panose="020B0600000101010101" pitchFamily="50" charset="-127"/>
                  <a:cs typeface="KoPubWorld돋움체 Bold" panose="00000800000000000000" pitchFamily="2" charset="-127"/>
                </a:rPr>
                <a:t>게임소개</a:t>
              </a:r>
              <a:endPara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41637C-F02D-4ED4-9B17-10A92FFC6619}"/>
                </a:ext>
              </a:extLst>
            </p:cNvPr>
            <p:cNvSpPr txBox="1"/>
            <p:nvPr/>
          </p:nvSpPr>
          <p:spPr>
            <a:xfrm>
              <a:off x="3819245" y="188165"/>
              <a:ext cx="7681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rgbClr val="64DECF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02</a:t>
              </a:r>
              <a:endParaRPr lang="ko-KR" altLang="en-US" sz="4800" b="1" dirty="0">
                <a:solidFill>
                  <a:srgbClr val="64DEC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0686C942-0CFA-49A4-9991-B854D186442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12" y="2862537"/>
            <a:ext cx="525558" cy="52555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3CAB183-DEA4-4560-B11D-01DCD66BDF6D}"/>
              </a:ext>
            </a:extLst>
          </p:cNvPr>
          <p:cNvSpPr txBox="1"/>
          <p:nvPr/>
        </p:nvSpPr>
        <p:spPr>
          <a:xfrm>
            <a:off x="1361726" y="1204753"/>
            <a:ext cx="3193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u="sng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아이템 소개</a:t>
            </a:r>
            <a:endParaRPr lang="en-US" altLang="ko-KR" sz="4400" u="sng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8655C-5F16-3FC7-3576-4700DEA6D972}"/>
              </a:ext>
            </a:extLst>
          </p:cNvPr>
          <p:cNvSpPr txBox="1"/>
          <p:nvPr/>
        </p:nvSpPr>
        <p:spPr>
          <a:xfrm>
            <a:off x="-70379" y="2586766"/>
            <a:ext cx="9817397" cy="84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36600">
              <a:lnSpc>
                <a:spcPct val="107000"/>
              </a:lnSpc>
              <a:spcAft>
                <a:spcPts val="800"/>
              </a:spcAft>
            </a:pPr>
            <a:endParaRPr lang="ko-KR" altLang="ko-KR" sz="1800" kern="1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736600" latinLnBrk="1">
              <a:lnSpc>
                <a:spcPct val="107000"/>
              </a:lnSpc>
              <a:spcAft>
                <a:spcPts val="800"/>
              </a:spcAft>
            </a:pPr>
            <a:endParaRPr lang="en-US" altLang="ko-KR" sz="2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0FAE9D-02F7-6A64-B403-64881D9BC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13" y="1133273"/>
            <a:ext cx="1137991" cy="9124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08FDEB-A590-1929-E812-67695D890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993" y="2775736"/>
            <a:ext cx="1013637" cy="10136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4B39D9E-41AA-3B34-F4B1-EB0FD179D47A}"/>
              </a:ext>
            </a:extLst>
          </p:cNvPr>
          <p:cNvSpPr txBox="1"/>
          <p:nvPr/>
        </p:nvSpPr>
        <p:spPr>
          <a:xfrm>
            <a:off x="1880172" y="2824279"/>
            <a:ext cx="6750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투시경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투명한 적을 보이게 해준다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6D4A7D-D2DE-38D1-908F-1176B15B31A9}"/>
              </a:ext>
            </a:extLst>
          </p:cNvPr>
          <p:cNvSpPr txBox="1"/>
          <p:nvPr/>
        </p:nvSpPr>
        <p:spPr>
          <a:xfrm>
            <a:off x="1882569" y="3409054"/>
            <a:ext cx="693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얻는법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바닥에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떨어져있고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특정 키 또는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충돌시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자동 장착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9166DF2-FE6F-3137-3D08-2B968BB9892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-7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790" y="4786066"/>
            <a:ext cx="525558" cy="5255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12B03CA-4E5A-A0B3-2454-16DB0273F19A}"/>
              </a:ext>
            </a:extLst>
          </p:cNvPr>
          <p:cNvSpPr txBox="1"/>
          <p:nvPr/>
        </p:nvSpPr>
        <p:spPr>
          <a:xfrm>
            <a:off x="1760678" y="4815575"/>
            <a:ext cx="102290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주사기</a:t>
            </a:r>
            <a:r>
              <a:rPr lang="en-US" altLang="ko-KR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30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초동안</a:t>
            </a:r>
            <a:r>
              <a:rPr lang="ko-KR" altLang="en-US" sz="32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방사능으로 인한 체력 감소를 </a:t>
            </a:r>
            <a:r>
              <a:rPr lang="ko-KR" altLang="en-US" sz="32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막아줌</a:t>
            </a:r>
            <a:endParaRPr lang="en-US" altLang="ko-KR" sz="44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C88B51-08CB-0D51-974E-D5DC7BAECD2A}"/>
              </a:ext>
            </a:extLst>
          </p:cNvPr>
          <p:cNvSpPr txBox="1"/>
          <p:nvPr/>
        </p:nvSpPr>
        <p:spPr>
          <a:xfrm>
            <a:off x="1887569" y="5377687"/>
            <a:ext cx="6933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얻는법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: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바닥에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떨어져있고</a:t>
            </a:r>
            <a:r>
              <a:rPr lang="en-US" altLang="ko-KR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, 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특정 키 또는 </a:t>
            </a:r>
            <a:r>
              <a:rPr lang="ko-KR" altLang="en-US" sz="2000" dirty="0" err="1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충돌시</a:t>
            </a:r>
            <a:r>
              <a:rPr lang="ko-KR" altLang="en-US" sz="2000" dirty="0">
                <a:latin typeface="굴림" panose="020B0600000101010101" pitchFamily="50" charset="-127"/>
                <a:ea typeface="굴림" panose="020B0600000101010101" pitchFamily="50" charset="-127"/>
                <a:cs typeface="KoPubWorld돋움체 Light" panose="00000300000000000000" pitchFamily="2" charset="-127"/>
              </a:rPr>
              <a:t> 자동 장착</a:t>
            </a:r>
            <a:endParaRPr lang="en-US" altLang="ko-KR" sz="2000" dirty="0">
              <a:latin typeface="굴림" panose="020B0600000101010101" pitchFamily="50" charset="-127"/>
              <a:ea typeface="굴림" panose="020B0600000101010101" pitchFamily="50" charset="-127"/>
              <a:cs typeface="KoPubWorld돋움체 Light" panose="00000300000000000000" pitchFamily="2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1AD1A0D-03C7-4BDC-00D8-03185EAFB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993" y="4821364"/>
            <a:ext cx="897629" cy="8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3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828</Words>
  <Application>Microsoft Office PowerPoint</Application>
  <PresentationFormat>와이드스크린</PresentationFormat>
  <Paragraphs>187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KoPubWorld돋움체 Bold</vt:lpstr>
      <vt:lpstr>KoPubWorld돋움체 Light</vt:lpstr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도한 김</dc:creator>
  <cp:lastModifiedBy>도한 김</cp:lastModifiedBy>
  <cp:revision>7</cp:revision>
  <dcterms:created xsi:type="dcterms:W3CDTF">2023-11-09T14:35:01Z</dcterms:created>
  <dcterms:modified xsi:type="dcterms:W3CDTF">2023-11-09T17:53:55Z</dcterms:modified>
</cp:coreProperties>
</file>