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76" r:id="rId4"/>
    <p:sldId id="277" r:id="rId5"/>
    <p:sldId id="262" r:id="rId6"/>
    <p:sldId id="269" r:id="rId7"/>
    <p:sldId id="267" r:id="rId8"/>
    <p:sldId id="281" r:id="rId9"/>
    <p:sldId id="282" r:id="rId10"/>
    <p:sldId id="280" r:id="rId11"/>
    <p:sldId id="265" r:id="rId12"/>
    <p:sldId id="264" r:id="rId13"/>
    <p:sldId id="263" r:id="rId14"/>
    <p:sldId id="270" r:id="rId15"/>
    <p:sldId id="271" r:id="rId16"/>
    <p:sldId id="283" r:id="rId17"/>
    <p:sldId id="28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57" autoAdjust="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E1AE1-EE81-441C-9C55-08E83CF86C5B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AD2C-CCD5-4D51-AA06-8AA5DD8683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92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96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AD2C-CCD5-4D51-AA06-8AA5DD86830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47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Walbaum Display SemiBold" panose="02070703090703020303" pitchFamily="18" charset="0"/>
                <a:ea typeface="ADLaM Display" panose="020F0502020204030204" pitchFamily="2" charset="0"/>
                <a:cs typeface="Aharoni" panose="02010803020104030203" pitchFamily="2" charset="-79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Walbaum Display SemiBold" panose="02070703090703020303" pitchFamily="18" charset="0"/>
              <a:ea typeface="굴림" panose="020B0600000101010101" pitchFamily="50" charset="-127"/>
              <a:cs typeface="Aharoni" panose="02010803020104030203" pitchFamily="2" charset="-79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9165869" y="5352011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416768" y="1745130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9165869" y="5809757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9092864" y="4542362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345644" y="1136632"/>
            <a:ext cx="31505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Player 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5644" y="4951928"/>
            <a:ext cx="4730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180cm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총으로 공격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쏘기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en-US" altLang="ko-KR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IDlE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C25BA-1E62-F0B0-A9A5-C10FE8C2A8E4}"/>
              </a:ext>
            </a:extLst>
          </p:cNvPr>
          <p:cNvSpPr txBox="1"/>
          <p:nvPr/>
        </p:nvSpPr>
        <p:spPr>
          <a:xfrm>
            <a:off x="6021901" y="1171455"/>
            <a:ext cx="28456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몬스터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" name="그림 2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4C8D2D37-CF5E-B0D4-457B-0544EC57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518" y="2093189"/>
            <a:ext cx="2604240" cy="2553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124E2F-2A47-C259-EA7B-DC1649091969}"/>
              </a:ext>
            </a:extLst>
          </p:cNvPr>
          <p:cNvSpPr txBox="1"/>
          <p:nvPr/>
        </p:nvSpPr>
        <p:spPr>
          <a:xfrm>
            <a:off x="6312195" y="4970803"/>
            <a:ext cx="5110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150cm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타격 데미지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IDLE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A14623-9C28-9FD7-3AD8-CC8C36E357A0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6C3588-75B4-B70B-796A-4CF8BB1DF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0" y="1940896"/>
            <a:ext cx="2025854" cy="25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21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66029" y="1085959"/>
            <a:ext cx="2076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 소개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82675" y="401860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494266" y="4629678"/>
            <a:ext cx="677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45" y="4004448"/>
            <a:ext cx="996120" cy="996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878084" y="24210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786380" y="5585620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3" y="2433443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19" y="5501787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2067183" y="3045302"/>
            <a:ext cx="7397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2542239" y="6219690"/>
            <a:ext cx="7132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17" y="282827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57854" y="2857028"/>
            <a:ext cx="6686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2694552" y="3441803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2932" y="4887442"/>
            <a:ext cx="1044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 동안 방사능으로 인한 체력 감소를 </a:t>
            </a:r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막아줌</a:t>
            </a:r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  <a:endParaRPr lang="en-US" altLang="ko-KR" sz="4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0" y="4942679"/>
            <a:ext cx="897629" cy="8976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BAED9-65C7-4140-7ED8-2BDFCE3A7F57}"/>
              </a:ext>
            </a:extLst>
          </p:cNvPr>
          <p:cNvSpPr txBox="1"/>
          <p:nvPr/>
        </p:nvSpPr>
        <p:spPr>
          <a:xfrm>
            <a:off x="2747181" y="5510595"/>
            <a:ext cx="7350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획득 방법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바닥에 랜덤하게 떨어져 있고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특정 키 입력 시 줍기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7414E-13AF-1113-C66D-81BA78417E6E}"/>
              </a:ext>
            </a:extLst>
          </p:cNvPr>
          <p:cNvSpPr txBox="1"/>
          <p:nvPr/>
        </p:nvSpPr>
        <p:spPr>
          <a:xfrm>
            <a:off x="190064" y="1151350"/>
            <a:ext cx="18774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34771" y="1133273"/>
            <a:ext cx="2098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36426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58" y="2260527"/>
            <a:ext cx="6202327" cy="38139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282E9-4296-DD67-C31F-8626F9DDA7BB}"/>
              </a:ext>
            </a:extLst>
          </p:cNvPr>
          <p:cNvSpPr txBox="1"/>
          <p:nvPr/>
        </p:nvSpPr>
        <p:spPr>
          <a:xfrm>
            <a:off x="3200398" y="1340247"/>
            <a:ext cx="6900532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①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2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(1wave)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5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(10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분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)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06CCB-DE26-67DA-5A2B-893B822F792D}"/>
              </a:ext>
            </a:extLst>
          </p:cNvPr>
          <p:cNvSpPr txBox="1"/>
          <p:nvPr/>
        </p:nvSpPr>
        <p:spPr>
          <a:xfrm>
            <a:off x="6687863" y="2443376"/>
            <a:ext cx="5114279" cy="106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②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top view.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zone</a:t>
            </a: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D5315D-1CE8-A0CE-2694-FDE4FF9D086C}"/>
              </a:ext>
            </a:extLst>
          </p:cNvPr>
          <p:cNvSpPr txBox="1"/>
          <p:nvPr/>
        </p:nvSpPr>
        <p:spPr>
          <a:xfrm>
            <a:off x="434771" y="5954506"/>
            <a:ext cx="5167424" cy="763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③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hp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12F21-9FEB-6EEF-AC3C-D4E64890CA08}"/>
              </a:ext>
            </a:extLst>
          </p:cNvPr>
          <p:cNvSpPr txBox="1"/>
          <p:nvPr/>
        </p:nvSpPr>
        <p:spPr>
          <a:xfrm>
            <a:off x="6745471" y="5369613"/>
            <a:ext cx="375506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④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 </a:t>
            </a:r>
            <a:r>
              <a:rPr lang="ko-KR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800" b="1" kern="1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UI</a:t>
            </a:r>
            <a:r>
              <a:rPr lang="en-US" altLang="ko-KR" sz="18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64ABC4-0788-4775-6E9E-A59941F0CF23}"/>
              </a:ext>
            </a:extLst>
          </p:cNvPr>
          <p:cNvCxnSpPr>
            <a:cxnSpLocks/>
          </p:cNvCxnSpPr>
          <p:nvPr/>
        </p:nvCxnSpPr>
        <p:spPr>
          <a:xfrm>
            <a:off x="5337544" y="2516372"/>
            <a:ext cx="1407927" cy="1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3A6DE3-916A-B198-4A4F-DE988367FDF9}"/>
              </a:ext>
            </a:extLst>
          </p:cNvPr>
          <p:cNvCxnSpPr>
            <a:cxnSpLocks/>
          </p:cNvCxnSpPr>
          <p:nvPr/>
        </p:nvCxnSpPr>
        <p:spPr>
          <a:xfrm flipV="1">
            <a:off x="2684964" y="1630326"/>
            <a:ext cx="646571" cy="83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1022B71-DAAC-9E15-FFDF-8CA5E79C7A57}"/>
              </a:ext>
            </a:extLst>
          </p:cNvPr>
          <p:cNvCxnSpPr>
            <a:cxnSpLocks/>
          </p:cNvCxnSpPr>
          <p:nvPr/>
        </p:nvCxnSpPr>
        <p:spPr>
          <a:xfrm flipH="1">
            <a:off x="630865" y="5209953"/>
            <a:ext cx="99237" cy="80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FA4BFA1-03FB-49FC-2284-0C8B9B69A33B}"/>
              </a:ext>
            </a:extLst>
          </p:cNvPr>
          <p:cNvCxnSpPr>
            <a:cxnSpLocks/>
          </p:cNvCxnSpPr>
          <p:nvPr/>
        </p:nvCxnSpPr>
        <p:spPr>
          <a:xfrm>
            <a:off x="5192707" y="5332030"/>
            <a:ext cx="1654662" cy="22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6531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2" y="1133273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481075" y="2766178"/>
            <a:ext cx="3305796" cy="3264231"/>
            <a:chOff x="6510220" y="1464719"/>
            <a:chExt cx="3305796" cy="3264231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10220" y="1464719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좌클릭 : </a:t>
              </a:r>
              <a:r>
                <a:rPr lang="ko-KR" altLang="en-US" b="1" dirty="0">
                  <a:latin typeface="조선가는고딕" panose="02030504000101010101" pitchFamily="18" charset="-127"/>
                  <a:ea typeface="조선가는고딕" panose="02030504000101010101" pitchFamily="18" charset="-127"/>
                </a:rPr>
                <a:t>사격</a:t>
              </a: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조선가는고딕" panose="02030504000101010101" pitchFamily="18" charset="-127"/>
                <a:ea typeface="조선가는고딕" panose="02030504000101010101" pitchFamily="18" charset="-127"/>
              </a:endParaRPr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13754" y="2484829"/>
              <a:ext cx="1347902" cy="20974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760" r="1499"/>
          <a:stretch/>
        </p:blipFill>
        <p:spPr>
          <a:xfrm>
            <a:off x="557399" y="2880811"/>
            <a:ext cx="8522805" cy="3201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803600" y="4543847"/>
            <a:ext cx="550323" cy="45313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-10792" y="2368283"/>
            <a:ext cx="2542793" cy="43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W / A / S / D : 이동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15165" y="5074394"/>
            <a:ext cx="1290881" cy="4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1064597" y="5641435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57399" y="6254830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Shift : 달리기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253277" y="4529862"/>
            <a:ext cx="500079" cy="485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630885" y="4543848"/>
            <a:ext cx="550323" cy="4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061433" y="3996162"/>
            <a:ext cx="550323" cy="46101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1;p22">
            <a:extLst>
              <a:ext uri="{FF2B5EF4-FFF2-40B4-BE49-F238E27FC236}">
                <a16:creationId xmlns:a16="http://schemas.microsoft.com/office/drawing/2014/main" id="{DC7A0E56-E296-6A58-7F45-16A0DAC541D1}"/>
              </a:ext>
            </a:extLst>
          </p:cNvPr>
          <p:cNvSpPr/>
          <p:nvPr/>
        </p:nvSpPr>
        <p:spPr>
          <a:xfrm>
            <a:off x="3519271" y="5047139"/>
            <a:ext cx="239700" cy="1207691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C59A3-0B71-3522-93F8-E97DF10B55C2}"/>
              </a:ext>
            </a:extLst>
          </p:cNvPr>
          <p:cNvSpPr txBox="1"/>
          <p:nvPr/>
        </p:nvSpPr>
        <p:spPr>
          <a:xfrm>
            <a:off x="2974414" y="6328741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F: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상호작용</a:t>
            </a:r>
          </a:p>
        </p:txBody>
      </p:sp>
      <p:sp>
        <p:nvSpPr>
          <p:cNvPr id="16" name="Google Shape;156;p22">
            <a:extLst>
              <a:ext uri="{FF2B5EF4-FFF2-40B4-BE49-F238E27FC236}">
                <a16:creationId xmlns:a16="http://schemas.microsoft.com/office/drawing/2014/main" id="{456ADAB4-A368-BC25-594F-15AA0F4BAF19}"/>
              </a:ext>
            </a:extLst>
          </p:cNvPr>
          <p:cNvSpPr/>
          <p:nvPr/>
        </p:nvSpPr>
        <p:spPr>
          <a:xfrm rot="12580432" flipH="1">
            <a:off x="2520479" y="2298580"/>
            <a:ext cx="328075" cy="1222293"/>
          </a:xfrm>
          <a:prstGeom prst="down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2D1B4F-D99F-2213-D6DD-9EE7A65E4923}"/>
              </a:ext>
            </a:extLst>
          </p:cNvPr>
          <p:cNvSpPr/>
          <p:nvPr/>
        </p:nvSpPr>
        <p:spPr>
          <a:xfrm>
            <a:off x="3404167" y="4543847"/>
            <a:ext cx="500079" cy="45313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97DEBF-C47E-BB59-131F-04C651B5A884}"/>
              </a:ext>
            </a:extLst>
          </p:cNvPr>
          <p:cNvSpPr/>
          <p:nvPr/>
        </p:nvSpPr>
        <p:spPr>
          <a:xfrm>
            <a:off x="1229415" y="3460421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6BED54-1538-1733-DE68-27077B946011}"/>
              </a:ext>
            </a:extLst>
          </p:cNvPr>
          <p:cNvSpPr/>
          <p:nvPr/>
        </p:nvSpPr>
        <p:spPr>
          <a:xfrm>
            <a:off x="1828570" y="3464918"/>
            <a:ext cx="484018" cy="4949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1627366" y="2766177"/>
            <a:ext cx="328075" cy="1626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6" name="Google Shape;157;p22">
            <a:extLst>
              <a:ext uri="{FF2B5EF4-FFF2-40B4-BE49-F238E27FC236}">
                <a16:creationId xmlns:a16="http://schemas.microsoft.com/office/drawing/2014/main" id="{D5634881-C33D-A823-A254-0A134AAC435B}"/>
              </a:ext>
            </a:extLst>
          </p:cNvPr>
          <p:cNvSpPr txBox="1"/>
          <p:nvPr/>
        </p:nvSpPr>
        <p:spPr>
          <a:xfrm>
            <a:off x="2887954" y="1961951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1,2</a:t>
            </a:r>
            <a:r>
              <a:rPr lang="ko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: 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아이템 사용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F3A0CB-6CB3-2B97-425B-73C0AA873ED4}"/>
              </a:ext>
            </a:extLst>
          </p:cNvPr>
          <p:cNvSpPr/>
          <p:nvPr/>
        </p:nvSpPr>
        <p:spPr>
          <a:xfrm>
            <a:off x="3258687" y="4015446"/>
            <a:ext cx="500079" cy="453139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Google Shape;156;p22">
            <a:extLst>
              <a:ext uri="{FF2B5EF4-FFF2-40B4-BE49-F238E27FC236}">
                <a16:creationId xmlns:a16="http://schemas.microsoft.com/office/drawing/2014/main" id="{FCF8518E-75BB-5801-E734-F5BF76732948}"/>
              </a:ext>
            </a:extLst>
          </p:cNvPr>
          <p:cNvSpPr/>
          <p:nvPr/>
        </p:nvSpPr>
        <p:spPr>
          <a:xfrm rot="12580432" flipH="1">
            <a:off x="3949407" y="2690300"/>
            <a:ext cx="312040" cy="1477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2" name="Google Shape;157;p22">
            <a:extLst>
              <a:ext uri="{FF2B5EF4-FFF2-40B4-BE49-F238E27FC236}">
                <a16:creationId xmlns:a16="http://schemas.microsoft.com/office/drawing/2014/main" id="{C0E9ADA1-19F3-3558-7F54-5F0C71751159}"/>
              </a:ext>
            </a:extLst>
          </p:cNvPr>
          <p:cNvSpPr txBox="1"/>
          <p:nvPr/>
        </p:nvSpPr>
        <p:spPr>
          <a:xfrm>
            <a:off x="4378813" y="2279249"/>
            <a:ext cx="2032584" cy="42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R:</a:t>
            </a:r>
            <a:r>
              <a:rPr lang="ko-KR" altLang="en-US" b="1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장전</a:t>
            </a:r>
            <a:endParaRPr b="1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777568" y="3175102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667975" y="1659283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0" y="1491627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45" y="3006152"/>
            <a:ext cx="844064" cy="90826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777568" y="4629288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87" y="4460338"/>
            <a:ext cx="934980" cy="91420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7972886" y="3396924"/>
            <a:ext cx="2228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82" y="1659283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7972886" y="1787985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0" y="3331171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2487400" y="163049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기술적 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4367609" y="2646447"/>
            <a:ext cx="1450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4367608" y="4223012"/>
            <a:ext cx="1450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4222082" y="5713242"/>
            <a:ext cx="207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1080720" y="1284756"/>
            <a:ext cx="2987983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기술적 요소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300621" y="1344150"/>
            <a:ext cx="370204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중점 연구 분야</a:t>
            </a:r>
            <a:endParaRPr lang="en-US" altLang="ko-KR" sz="36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69D1F-5DA6-BD98-8999-912FFCFEB25C}"/>
              </a:ext>
            </a:extLst>
          </p:cNvPr>
          <p:cNvSpPr txBox="1"/>
          <p:nvPr/>
        </p:nvSpPr>
        <p:spPr>
          <a:xfrm>
            <a:off x="6262142" y="3908729"/>
            <a:ext cx="4315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Ghost Trailer Effect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E9E68-9F43-6D77-35E5-DFFD91EEF111}"/>
              </a:ext>
            </a:extLst>
          </p:cNvPr>
          <p:cNvSpPr txBox="1"/>
          <p:nvPr/>
        </p:nvSpPr>
        <p:spPr>
          <a:xfrm>
            <a:off x="6671738" y="2626939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멀티쓰레딩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FA3965-2AA1-4A1B-B123-DB9D3A288F77}"/>
              </a:ext>
            </a:extLst>
          </p:cNvPr>
          <p:cNvSpPr txBox="1"/>
          <p:nvPr/>
        </p:nvSpPr>
        <p:spPr>
          <a:xfrm>
            <a:off x="6325713" y="4542921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렌더링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18" name="그림 17" descr="하늘, 구름, 스크린샷, 디지털 합성이(가) 표시된 사진&#10;&#10;자동 생성된 설명">
            <a:extLst>
              <a:ext uri="{FF2B5EF4-FFF2-40B4-BE49-F238E27FC236}">
                <a16:creationId xmlns:a16="http://schemas.microsoft.com/office/drawing/2014/main" id="{5CD47A4A-38BB-E9D9-AB66-4E498F9B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038" y="3735829"/>
            <a:ext cx="1450061" cy="131792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F2A4B62B-678E-0D01-6B62-FCDC40047BE9}"/>
              </a:ext>
            </a:extLst>
          </p:cNvPr>
          <p:cNvSpPr txBox="1">
            <a:spLocks/>
          </p:cNvSpPr>
          <p:nvPr/>
        </p:nvSpPr>
        <p:spPr>
          <a:xfrm>
            <a:off x="10297038" y="4975011"/>
            <a:ext cx="1653957" cy="442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(</a:t>
            </a:r>
            <a:r>
              <a:rPr lang="ko-KR" altLang="en-US" sz="1400" dirty="0"/>
              <a:t>영화</a:t>
            </a:r>
            <a:r>
              <a:rPr lang="en-US" altLang="ko-KR" sz="1400" dirty="0"/>
              <a:t>)</a:t>
            </a:r>
            <a:r>
              <a:rPr lang="ko-KR" altLang="en-US" sz="1400" dirty="0"/>
              <a:t>더 </a:t>
            </a:r>
            <a:r>
              <a:rPr lang="ko-KR" altLang="en-US" sz="1400" dirty="0" err="1"/>
              <a:t>고스트워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ED53BC-6D08-34EA-5385-6CE7020EA3B8}"/>
              </a:ext>
            </a:extLst>
          </p:cNvPr>
          <p:cNvSpPr txBox="1"/>
          <p:nvPr/>
        </p:nvSpPr>
        <p:spPr>
          <a:xfrm>
            <a:off x="842018" y="2629517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공간 분할 기법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D2676-6B32-9FF8-2410-2BF0A7D1ABD2}"/>
              </a:ext>
            </a:extLst>
          </p:cNvPr>
          <p:cNvSpPr txBox="1"/>
          <p:nvPr/>
        </p:nvSpPr>
        <p:spPr>
          <a:xfrm>
            <a:off x="1326127" y="4257246"/>
            <a:ext cx="1884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볼륨효과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F3194A-9709-C3ED-D98D-EBFE5E0654E7}"/>
              </a:ext>
            </a:extLst>
          </p:cNvPr>
          <p:cNvSpPr/>
          <p:nvPr/>
        </p:nvSpPr>
        <p:spPr>
          <a:xfrm rot="5400000">
            <a:off x="5427667" y="-251485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99BCA2-6500-1274-0715-285E19AD94FD}"/>
              </a:ext>
            </a:extLst>
          </p:cNvPr>
          <p:cNvSpPr/>
          <p:nvPr/>
        </p:nvSpPr>
        <p:spPr>
          <a:xfrm rot="5400000">
            <a:off x="5427667" y="-931914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1D8906-682D-10BA-0472-08906FCC5641}"/>
              </a:ext>
            </a:extLst>
          </p:cNvPr>
          <p:cNvSpPr/>
          <p:nvPr/>
        </p:nvSpPr>
        <p:spPr>
          <a:xfrm rot="5400000">
            <a:off x="5489840" y="746812"/>
            <a:ext cx="45719" cy="934136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823747-9117-BBBB-F2DA-4BB8C7092D2E}"/>
              </a:ext>
            </a:extLst>
          </p:cNvPr>
          <p:cNvSpPr txBox="1"/>
          <p:nvPr/>
        </p:nvSpPr>
        <p:spPr>
          <a:xfrm>
            <a:off x="1189634" y="5709056"/>
            <a:ext cx="2595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그림자 생성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9455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599323" y="163425"/>
            <a:ext cx="6883935" cy="830997"/>
            <a:chOff x="3828933" y="83592"/>
            <a:chExt cx="5878089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597092" y="178632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개인별 준비 현황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28933" y="83592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281F2226-D732-88C7-18BD-4ED69DED14C9}"/>
              </a:ext>
            </a:extLst>
          </p:cNvPr>
          <p:cNvSpPr txBox="1">
            <a:spLocks/>
          </p:cNvSpPr>
          <p:nvPr/>
        </p:nvSpPr>
        <p:spPr>
          <a:xfrm>
            <a:off x="446311" y="1314278"/>
            <a:ext cx="1790071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김도한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D526EF-7C5B-0CCC-380D-41A6E580F441}"/>
              </a:ext>
            </a:extLst>
          </p:cNvPr>
          <p:cNvSpPr txBox="1">
            <a:spLocks/>
          </p:cNvSpPr>
          <p:nvPr/>
        </p:nvSpPr>
        <p:spPr>
          <a:xfrm>
            <a:off x="6002910" y="1322092"/>
            <a:ext cx="1567472" cy="649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 err="1">
                <a:solidFill>
                  <a:schemeClr val="accent1">
                    <a:lumMod val="75000"/>
                  </a:schemeClr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홍서진</a:t>
            </a:r>
            <a:endParaRPr lang="en-US" altLang="ko-KR" sz="3600" b="1" dirty="0">
              <a:solidFill>
                <a:schemeClr val="accent1">
                  <a:lumMod val="75000"/>
                </a:schemeClr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B77E8-0BD3-879C-59C8-CCDA3D273270}"/>
              </a:ext>
            </a:extLst>
          </p:cNvPr>
          <p:cNvSpPr/>
          <p:nvPr/>
        </p:nvSpPr>
        <p:spPr>
          <a:xfrm flipH="1">
            <a:off x="5436322" y="1431851"/>
            <a:ext cx="45719" cy="50129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B923D43-84E1-6F8A-380F-B60B0DDECDC7}"/>
              </a:ext>
            </a:extLst>
          </p:cNvPr>
          <p:cNvSpPr txBox="1">
            <a:spLocks/>
          </p:cNvSpPr>
          <p:nvPr/>
        </p:nvSpPr>
        <p:spPr>
          <a:xfrm>
            <a:off x="446311" y="1964206"/>
            <a:ext cx="4742377" cy="4146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윈도우 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E4D53C5-BEC0-27DE-0277-EAC5CC9E16E5}"/>
              </a:ext>
            </a:extLst>
          </p:cNvPr>
          <p:cNvSpPr txBox="1">
            <a:spLocks/>
          </p:cNvSpPr>
          <p:nvPr/>
        </p:nvSpPr>
        <p:spPr>
          <a:xfrm>
            <a:off x="6096000" y="2173981"/>
            <a:ext cx="4681764" cy="32300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C,C++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프로그래밍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algn="l"/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자료구조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컴퓨터 그래픽스 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3D Programing 1,2 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수강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쉐이더</a:t>
            </a:r>
            <a:r>
              <a:rPr lang="ko-KR" altLang="en-US" sz="2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프로그래밍 수강 예정</a:t>
            </a:r>
            <a:endParaRPr lang="en-US" altLang="ko-KR" sz="2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740377" y="88395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Light" panose="00000300000000000000" pitchFamily="2" charset="-127"/>
                </a:rPr>
                <a:t>역할 분담 및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53173"/>
              </p:ext>
            </p:extLst>
          </p:nvPr>
        </p:nvGraphicFramePr>
        <p:xfrm>
          <a:off x="2207987" y="1050977"/>
          <a:ext cx="9225627" cy="57384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0368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696864"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2000" dirty="0"/>
                        <a:t>구현 내용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r>
                        <a:rPr lang="ko-KR" altLang="en-US" sz="2000" dirty="0"/>
                        <a:t>월</a:t>
                      </a: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/>
                    </a:p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r>
                        <a:rPr lang="ko-KR" altLang="en-US" sz="2000" dirty="0"/>
                        <a:t>월</a:t>
                      </a:r>
                      <a:endParaRPr lang="en-US" altLang="ko-KR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리소스 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수집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프레임워크 제작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79749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게임 객체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띄우기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639799"/>
                  </a:ext>
                </a:extLst>
              </a:tr>
              <a:tr h="495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애니메이션</a:t>
                      </a:r>
                      <a:endParaRPr lang="en-US" altLang="ko-KR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파티클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 </a:t>
                      </a:r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ea typeface="조선가는고딕" panose="02030504000101010101"/>
                        </a:rPr>
                        <a:t>랜더링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그림자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Ghost Trailer Effect</a:t>
                      </a:r>
                      <a:endParaRPr lang="ko-KR" altLang="en-US" sz="1300" b="1" baseline="0" dirty="0">
                        <a:solidFill>
                          <a:schemeClr val="bg1"/>
                        </a:solidFill>
                        <a:latin typeface="굴림" panose="020B0600000101010101" pitchFamily="50" charset="-127"/>
                        <a:ea typeface="조선가는고딕" panose="02030504000101010101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 err="1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멀티쓰레드</a:t>
                      </a:r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 구현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볼륨 효과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  <a:tr h="505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baseline="0" dirty="0">
                          <a:solidFill>
                            <a:schemeClr val="bg1"/>
                          </a:solidFill>
                          <a:latin typeface="굴림" panose="020B0600000101010101" pitchFamily="50" charset="-127"/>
                          <a:ea typeface="조선가는고딕" panose="02030504000101010101"/>
                        </a:rPr>
                        <a:t>디버깅 및 오류 수정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11955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77027" y="1133273"/>
            <a:ext cx="2113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77027" y="1718048"/>
            <a:ext cx="2007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489664" y="1234855"/>
            <a:ext cx="40403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496035" y="1792174"/>
            <a:ext cx="404038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6613" y="2275365"/>
            <a:ext cx="107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489664" y="2376949"/>
            <a:ext cx="404038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B2C340-B2A8-3CD2-0D3B-73838970A916}"/>
              </a:ext>
            </a:extLst>
          </p:cNvPr>
          <p:cNvSpPr/>
          <p:nvPr/>
        </p:nvSpPr>
        <p:spPr>
          <a:xfrm>
            <a:off x="3913846" y="1810011"/>
            <a:ext cx="732541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AE7D0C-B85B-8C93-B41C-2347F7B2DF61}"/>
              </a:ext>
            </a:extLst>
          </p:cNvPr>
          <p:cNvSpPr/>
          <p:nvPr/>
        </p:nvSpPr>
        <p:spPr>
          <a:xfrm>
            <a:off x="3913846" y="2323009"/>
            <a:ext cx="168005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989E63B-F77E-F2A8-CEBB-AC3D9113659C}"/>
              </a:ext>
            </a:extLst>
          </p:cNvPr>
          <p:cNvSpPr/>
          <p:nvPr/>
        </p:nvSpPr>
        <p:spPr>
          <a:xfrm>
            <a:off x="4746787" y="2836007"/>
            <a:ext cx="1792196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C530652-070C-A2D7-5F73-2FAD283D4256}"/>
              </a:ext>
            </a:extLst>
          </p:cNvPr>
          <p:cNvSpPr/>
          <p:nvPr/>
        </p:nvSpPr>
        <p:spPr>
          <a:xfrm>
            <a:off x="5699302" y="3299386"/>
            <a:ext cx="1785108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BD5B3F7-746F-1792-8EB7-2CB019F0BF8C}"/>
              </a:ext>
            </a:extLst>
          </p:cNvPr>
          <p:cNvSpPr/>
          <p:nvPr/>
        </p:nvSpPr>
        <p:spPr>
          <a:xfrm>
            <a:off x="6662887" y="3833649"/>
            <a:ext cx="1792196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B3429CA8-B046-6E57-FC05-F7A396CA7DBF}"/>
              </a:ext>
            </a:extLst>
          </p:cNvPr>
          <p:cNvSpPr/>
          <p:nvPr/>
        </p:nvSpPr>
        <p:spPr>
          <a:xfrm>
            <a:off x="8587815" y="4318526"/>
            <a:ext cx="85740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3CB1BCD-68CA-F388-AD2C-A118BC725562}"/>
              </a:ext>
            </a:extLst>
          </p:cNvPr>
          <p:cNvSpPr/>
          <p:nvPr/>
        </p:nvSpPr>
        <p:spPr>
          <a:xfrm>
            <a:off x="7597683" y="4832730"/>
            <a:ext cx="857400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853A03F-7688-107C-069C-076E13EECDDC}"/>
              </a:ext>
            </a:extLst>
          </p:cNvPr>
          <p:cNvSpPr/>
          <p:nvPr/>
        </p:nvSpPr>
        <p:spPr>
          <a:xfrm>
            <a:off x="8587815" y="5316786"/>
            <a:ext cx="1814330" cy="38160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B337321-1384-E4A1-66CE-4CB999C8A7D6}"/>
              </a:ext>
            </a:extLst>
          </p:cNvPr>
          <p:cNvSpPr/>
          <p:nvPr/>
        </p:nvSpPr>
        <p:spPr>
          <a:xfrm>
            <a:off x="9590673" y="5834324"/>
            <a:ext cx="857400" cy="38160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4365215-FFF3-B74D-C673-D3ED8F8CD07F}"/>
              </a:ext>
            </a:extLst>
          </p:cNvPr>
          <p:cNvSpPr/>
          <p:nvPr/>
        </p:nvSpPr>
        <p:spPr>
          <a:xfrm>
            <a:off x="8587815" y="6367233"/>
            <a:ext cx="2779639" cy="38160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53011" y="1642788"/>
            <a:ext cx="8761755" cy="842572"/>
            <a:chOff x="3403338" y="2598003"/>
            <a:chExt cx="82543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383504" cy="830997"/>
              <a:chOff x="3403338" y="2598003"/>
              <a:chExt cx="2383504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5814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654713" cy="830997"/>
              <a:chOff x="8002981" y="2609578"/>
              <a:chExt cx="36547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7206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28696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53011" y="2920253"/>
            <a:ext cx="10876115" cy="917506"/>
            <a:chOff x="3403338" y="2511494"/>
            <a:chExt cx="10876115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624256" cy="830997"/>
              <a:chOff x="3403338" y="2598003"/>
              <a:chExt cx="2624256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8020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002681" cy="830997"/>
              <a:chOff x="8276772" y="2511494"/>
              <a:chExt cx="6002681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1603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53011" y="4196831"/>
            <a:ext cx="9243444" cy="863648"/>
            <a:chOff x="3403338" y="2565352"/>
            <a:chExt cx="9243444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3868187" cy="830997"/>
              <a:chOff x="3403338" y="2598003"/>
              <a:chExt cx="3868187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0460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4361059" cy="830997"/>
              <a:chOff x="8285723" y="2565352"/>
              <a:chExt cx="4361059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7649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34900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조선가는고딕" panose="02030504000101010101" pitchFamily="18" charset="-127"/>
                    <a:ea typeface="조선가는고딕" panose="02030504000101010101" pitchFamily="18" charset="-127"/>
                    <a:cs typeface="KoPubWorld돋움체 Light" panose="00000300000000000000" pitchFamily="2" charset="-127"/>
                  </a:rPr>
                  <a:t>역할 분담 및 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391118" y="1959045"/>
            <a:ext cx="588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를 이용한 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3D TPS 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5" y="1700048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58" y="3358332"/>
            <a:ext cx="961548" cy="9615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58" y="5200309"/>
            <a:ext cx="903296" cy="8065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CF22EB-4D50-1818-4F54-072DE0E0E1D3}"/>
              </a:ext>
            </a:extLst>
          </p:cNvPr>
          <p:cNvSpPr txBox="1"/>
          <p:nvPr/>
        </p:nvSpPr>
        <p:spPr>
          <a:xfrm>
            <a:off x="2464053" y="3725893"/>
            <a:ext cx="6160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프로그래밍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을 이용한 게임효과 개발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497C0-811D-0892-4C9D-A1A4AAE1A7E8}"/>
              </a:ext>
            </a:extLst>
          </p:cNvPr>
          <p:cNvSpPr txBox="1"/>
          <p:nvPr/>
        </p:nvSpPr>
        <p:spPr>
          <a:xfrm>
            <a:off x="2837617" y="5261908"/>
            <a:ext cx="4990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적이 대량으로 몰려오는 </a:t>
            </a:r>
            <a:r>
              <a:rPr lang="en-US" altLang="ko-KR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TPS </a:t>
            </a:r>
            <a:r>
              <a:rPr lang="ko-KR" altLang="en-US" sz="2400" b="1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개발</a:t>
            </a:r>
            <a:endParaRPr lang="en-US" altLang="ko-KR" sz="2400" b="1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78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0" y="1062718"/>
            <a:ext cx="3975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178172" y="2004590"/>
            <a:ext cx="12033474" cy="3324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여러 세대에 걸쳐 인류는 자원의 고갈과 환경 파괴로 더 이상 지구에서 삶을 유지하는 것은 불가능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24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지구</a:t>
            </a:r>
            <a:r>
              <a:rPr lang="ko-KR" altLang="en-US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에서의</a:t>
            </a:r>
            <a:r>
              <a:rPr lang="ko-KR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 구조를 기다릴 동안 이 행성에서 버텨야 한다</a:t>
            </a:r>
            <a:r>
              <a:rPr lang="en-US" altLang="ko-KR" sz="2400" kern="100" dirty="0"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2400" b="1" kern="100" dirty="0">
                <a:solidFill>
                  <a:srgbClr val="FF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.</a:t>
            </a:r>
            <a:endParaRPr lang="ko-KR" altLang="ko-KR" sz="2400" b="1" kern="100" dirty="0">
              <a:solidFill>
                <a:srgbClr val="FF0000"/>
              </a:solidFill>
              <a:effectLst/>
              <a:latin typeface="조선가는고딕" panose="02030504000101010101" pitchFamily="18" charset="-127"/>
              <a:ea typeface="조선가는고딕" panose="02030504000101010101" pitchFamily="18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55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66988" y="1133273"/>
            <a:ext cx="3607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게임 </a:t>
            </a:r>
            <a:r>
              <a:rPr lang="en-US" altLang="ko-KR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Preview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21BCA5-E3E6-0CBF-1C7D-51F00045878C}"/>
              </a:ext>
            </a:extLst>
          </p:cNvPr>
          <p:cNvSpPr txBox="1"/>
          <p:nvPr/>
        </p:nvSpPr>
        <p:spPr>
          <a:xfrm>
            <a:off x="551851" y="2129621"/>
            <a:ext cx="3543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TPS</a:t>
            </a:r>
            <a:r>
              <a:rPr lang="en-US" altLang="ko-KR" sz="240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solidFill>
                  <a:srgbClr val="00B0F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서바이벌 게임</a:t>
            </a:r>
            <a:endParaRPr lang="ko-KR" altLang="en-US" sz="24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0941A-929E-1D9B-4288-E4A6016E758C}"/>
              </a:ext>
            </a:extLst>
          </p:cNvPr>
          <p:cNvSpPr txBox="1"/>
          <p:nvPr/>
        </p:nvSpPr>
        <p:spPr>
          <a:xfrm>
            <a:off x="85322" y="2129621"/>
            <a:ext cx="933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장르</a:t>
            </a:r>
            <a:r>
              <a:rPr lang="en-US" altLang="ko-KR" sz="2400" dirty="0">
                <a:solidFill>
                  <a:srgbClr val="000000"/>
                </a:solidFill>
                <a:effectLst/>
                <a:latin typeface="조선가는고딕" panose="02030504000101010101" pitchFamily="18" charset="-127"/>
                <a:ea typeface="조선가는고딕" panose="02030504000101010101" pitchFamily="18" charset="-127"/>
                <a:cs typeface="Times New Roman" panose="02020603050405020304" pitchFamily="18" charset="0"/>
              </a:rPr>
              <a:t>:</a:t>
            </a:r>
            <a:endParaRPr lang="ko-KR" altLang="en-US" sz="2400" dirty="0">
              <a:highlight>
                <a:srgbClr val="00FFFF"/>
              </a:highlight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8F8CE-55BE-085C-FB6A-723E6EC90073}"/>
              </a:ext>
            </a:extLst>
          </p:cNvPr>
          <p:cNvSpPr txBox="1"/>
          <p:nvPr/>
        </p:nvSpPr>
        <p:spPr>
          <a:xfrm>
            <a:off x="-92149" y="3013173"/>
            <a:ext cx="5314632" cy="158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대량으로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몰려오는 적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을 사살하고</a:t>
            </a:r>
            <a:r>
              <a:rPr lang="en-US" altLang="ko-KR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 </a:t>
            </a:r>
          </a:p>
          <a:p>
            <a:pPr algn="ctr"/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방사능 이벤트</a:t>
            </a:r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로부터 피해 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모든 웨이브를 버티면</a:t>
            </a:r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</a:endParaRPr>
          </a:p>
          <a:p>
            <a:pPr algn="ctr"/>
            <a:r>
              <a:rPr lang="ko-KR" altLang="en-US" sz="2400" dirty="0">
                <a:latin typeface="조선가는고딕" panose="02030504000101010101" pitchFamily="18" charset="-127"/>
                <a:ea typeface="조선가는고딕" panose="02030504000101010101" pitchFamily="18" charset="-127"/>
              </a:rPr>
              <a:t>게임에서 </a:t>
            </a:r>
            <a:r>
              <a:rPr lang="ko-KR" altLang="en-US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승리한다</a:t>
            </a:r>
            <a:r>
              <a:rPr lang="en-US" altLang="ko-KR" sz="24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603FF0-43F8-62C4-E13B-231D32758011}"/>
              </a:ext>
            </a:extLst>
          </p:cNvPr>
          <p:cNvSpPr/>
          <p:nvPr/>
        </p:nvSpPr>
        <p:spPr>
          <a:xfrm>
            <a:off x="5762846" y="1129544"/>
            <a:ext cx="49619" cy="553577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ADD0-5196-46F7-A4B1-36EE1392A4E4}"/>
              </a:ext>
            </a:extLst>
          </p:cNvPr>
          <p:cNvSpPr txBox="1"/>
          <p:nvPr/>
        </p:nvSpPr>
        <p:spPr>
          <a:xfrm>
            <a:off x="6260679" y="1206878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/>
                <a:cs typeface="KoPubWorld돋움체 Light" panose="00000300000000000000" pitchFamily="2" charset="-127"/>
              </a:rPr>
              <a:t>타 게임 차별성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/>
              <a:cs typeface="KoPubWorld돋움체 Light" panose="000003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8D81D2-AC35-9A10-072D-303EC1A041C1}"/>
              </a:ext>
            </a:extLst>
          </p:cNvPr>
          <p:cNvSpPr/>
          <p:nvPr/>
        </p:nvSpPr>
        <p:spPr>
          <a:xfrm rot="16200000" flipH="1">
            <a:off x="2101937" y="778718"/>
            <a:ext cx="45719" cy="4078949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다이아몬드 17">
            <a:extLst>
              <a:ext uri="{FF2B5EF4-FFF2-40B4-BE49-F238E27FC236}">
                <a16:creationId xmlns:a16="http://schemas.microsoft.com/office/drawing/2014/main" id="{BFB74852-0F03-9401-CEF5-04575F29F94B}"/>
              </a:ext>
            </a:extLst>
          </p:cNvPr>
          <p:cNvSpPr/>
          <p:nvPr/>
        </p:nvSpPr>
        <p:spPr>
          <a:xfrm>
            <a:off x="6676385" y="287181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플레이어 생존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414733" y="1090310"/>
            <a:ext cx="3204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플로우 차트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DEB18D5-993E-AFC0-D952-97363A9DF8B1}"/>
              </a:ext>
            </a:extLst>
          </p:cNvPr>
          <p:cNvSpPr/>
          <p:nvPr/>
        </p:nvSpPr>
        <p:spPr>
          <a:xfrm>
            <a:off x="837663" y="2376330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8A9668-FCA2-5703-87F9-B5C959401B4D}"/>
              </a:ext>
            </a:extLst>
          </p:cNvPr>
          <p:cNvSpPr txBox="1"/>
          <p:nvPr/>
        </p:nvSpPr>
        <p:spPr>
          <a:xfrm>
            <a:off x="8650410" y="2799393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24DC2C08-CF23-F356-45EE-5140814765D0}"/>
              </a:ext>
            </a:extLst>
          </p:cNvPr>
          <p:cNvSpPr/>
          <p:nvPr/>
        </p:nvSpPr>
        <p:spPr>
          <a:xfrm>
            <a:off x="9347942" y="2895203"/>
            <a:ext cx="1879884" cy="8513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</a:t>
            </a:r>
            <a:r>
              <a:rPr lang="ko-KR" altLang="en-US" sz="1400" dirty="0"/>
              <a:t> </a:t>
            </a:r>
            <a:r>
              <a:rPr lang="en-US" altLang="ko-KR" sz="1400" dirty="0"/>
              <a:t>Wave</a:t>
            </a:r>
            <a:r>
              <a:rPr lang="ko-KR" altLang="en-US" sz="1400" dirty="0"/>
              <a:t>인가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3B333C-438C-8F37-FF0D-FEDA3A14A095}"/>
              </a:ext>
            </a:extLst>
          </p:cNvPr>
          <p:cNvSpPr txBox="1"/>
          <p:nvPr/>
        </p:nvSpPr>
        <p:spPr>
          <a:xfrm>
            <a:off x="7734677" y="3916158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0" name="화살표: U자형 29">
            <a:extLst>
              <a:ext uri="{FF2B5EF4-FFF2-40B4-BE49-F238E27FC236}">
                <a16:creationId xmlns:a16="http://schemas.microsoft.com/office/drawing/2014/main" id="{58C6B7D8-9F04-04E3-3081-81675D96BF49}"/>
              </a:ext>
            </a:extLst>
          </p:cNvPr>
          <p:cNvSpPr/>
          <p:nvPr/>
        </p:nvSpPr>
        <p:spPr>
          <a:xfrm flipH="1">
            <a:off x="7793773" y="2376330"/>
            <a:ext cx="2502195" cy="395750"/>
          </a:xfrm>
          <a:prstGeom prst="utur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8D5846-6F2E-AA29-F907-CE0AD2BECA23}"/>
              </a:ext>
            </a:extLst>
          </p:cNvPr>
          <p:cNvSpPr txBox="1"/>
          <p:nvPr/>
        </p:nvSpPr>
        <p:spPr>
          <a:xfrm>
            <a:off x="8650410" y="1893986"/>
            <a:ext cx="49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CEA728-DE75-3947-2205-D19F3E96601D}"/>
              </a:ext>
            </a:extLst>
          </p:cNvPr>
          <p:cNvSpPr txBox="1"/>
          <p:nvPr/>
        </p:nvSpPr>
        <p:spPr>
          <a:xfrm>
            <a:off x="10471273" y="3916158"/>
            <a:ext cx="51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E004AE-7E2B-F7C4-86DE-E22990FA6EF4}"/>
              </a:ext>
            </a:extLst>
          </p:cNvPr>
          <p:cNvSpPr/>
          <p:nvPr/>
        </p:nvSpPr>
        <p:spPr>
          <a:xfrm>
            <a:off x="6849319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2D7F433-2655-F641-1681-830E7470AA7F}"/>
              </a:ext>
            </a:extLst>
          </p:cNvPr>
          <p:cNvSpPr/>
          <p:nvPr/>
        </p:nvSpPr>
        <p:spPr>
          <a:xfrm>
            <a:off x="9714078" y="4675660"/>
            <a:ext cx="1433317" cy="5719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C2BB30-4CAD-1C1E-A0EE-C74C74095E3C}"/>
              </a:ext>
            </a:extLst>
          </p:cNvPr>
          <p:cNvSpPr/>
          <p:nvPr/>
        </p:nvSpPr>
        <p:spPr>
          <a:xfrm>
            <a:off x="837663" y="3695451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오프닝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844DDB-852B-026E-D162-07FE90646A85}"/>
              </a:ext>
            </a:extLst>
          </p:cNvPr>
          <p:cNvSpPr/>
          <p:nvPr/>
        </p:nvSpPr>
        <p:spPr>
          <a:xfrm>
            <a:off x="2671065" y="3777658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메인 로비</a:t>
            </a:r>
            <a:endParaRPr lang="ko-KR" altLang="en-US" sz="16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D4F8F4-A3C6-A002-4416-B43DB0A2ED89}"/>
              </a:ext>
            </a:extLst>
          </p:cNvPr>
          <p:cNvSpPr/>
          <p:nvPr/>
        </p:nvSpPr>
        <p:spPr>
          <a:xfrm>
            <a:off x="4448102" y="2971436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게임 플레이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5790EB-315C-0DEE-659A-5B60503C744D}"/>
              </a:ext>
            </a:extLst>
          </p:cNvPr>
          <p:cNvSpPr/>
          <p:nvPr/>
        </p:nvSpPr>
        <p:spPr>
          <a:xfrm>
            <a:off x="4489209" y="4531374"/>
            <a:ext cx="1213164" cy="64633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종료</a:t>
            </a:r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911D6385-5E32-611A-66E5-BFE6E9864036}"/>
              </a:ext>
            </a:extLst>
          </p:cNvPr>
          <p:cNvSpPr/>
          <p:nvPr/>
        </p:nvSpPr>
        <p:spPr>
          <a:xfrm flipH="1" flipV="1">
            <a:off x="5043376" y="5385981"/>
            <a:ext cx="5244507" cy="4674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449C9BC-371D-01C8-C42E-55C5F809178C}"/>
              </a:ext>
            </a:extLst>
          </p:cNvPr>
          <p:cNvSpPr/>
          <p:nvPr/>
        </p:nvSpPr>
        <p:spPr>
          <a:xfrm flipV="1">
            <a:off x="7503891" y="539496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13FFE172-40EE-AE96-E480-DDD763E10AD3}"/>
              </a:ext>
            </a:extLst>
          </p:cNvPr>
          <p:cNvSpPr/>
          <p:nvPr/>
        </p:nvSpPr>
        <p:spPr>
          <a:xfrm rot="10800000" flipV="1">
            <a:off x="7514296" y="396171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BD09D37-B80D-1A76-4DF6-C3B1CBBDC249}"/>
              </a:ext>
            </a:extLst>
          </p:cNvPr>
          <p:cNvSpPr/>
          <p:nvPr/>
        </p:nvSpPr>
        <p:spPr>
          <a:xfrm rot="5400000" flipV="1">
            <a:off x="8814185" y="3145401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6E42C3CE-A2D2-1645-7C71-CB06EE82DC8C}"/>
              </a:ext>
            </a:extLst>
          </p:cNvPr>
          <p:cNvSpPr/>
          <p:nvPr/>
        </p:nvSpPr>
        <p:spPr>
          <a:xfrm rot="10800000" flipV="1">
            <a:off x="10213446" y="398941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화살표: 아래쪽 30">
            <a:extLst>
              <a:ext uri="{FF2B5EF4-FFF2-40B4-BE49-F238E27FC236}">
                <a16:creationId xmlns:a16="http://schemas.microsoft.com/office/drawing/2014/main" id="{A1B752EA-A093-5BB1-9EEF-BFA42CDD960F}"/>
              </a:ext>
            </a:extLst>
          </p:cNvPr>
          <p:cNvSpPr/>
          <p:nvPr/>
        </p:nvSpPr>
        <p:spPr>
          <a:xfrm rot="5400000" flipV="1">
            <a:off x="6032131" y="3119946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CBC193-AD45-B042-5E82-7A33E3BE6535}"/>
              </a:ext>
            </a:extLst>
          </p:cNvPr>
          <p:cNvSpPr/>
          <p:nvPr/>
        </p:nvSpPr>
        <p:spPr>
          <a:xfrm rot="3855902" flipV="1">
            <a:off x="3994502" y="33714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54E3D39-B539-1DF4-472C-6EFB952BB878}"/>
              </a:ext>
            </a:extLst>
          </p:cNvPr>
          <p:cNvSpPr/>
          <p:nvPr/>
        </p:nvSpPr>
        <p:spPr>
          <a:xfrm rot="6681777" flipV="1">
            <a:off x="4028077" y="4469185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A08F9AF1-6BC8-85EC-2B5A-20C1304B3B1C}"/>
              </a:ext>
            </a:extLst>
          </p:cNvPr>
          <p:cNvSpPr/>
          <p:nvPr/>
        </p:nvSpPr>
        <p:spPr>
          <a:xfrm rot="5400000" flipV="1">
            <a:off x="2236308" y="3854738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FAFDA4D6-07E4-DD03-C456-2F19130C02AA}"/>
              </a:ext>
            </a:extLst>
          </p:cNvPr>
          <p:cNvSpPr/>
          <p:nvPr/>
        </p:nvSpPr>
        <p:spPr>
          <a:xfrm rot="10800000" flipV="1">
            <a:off x="1335600" y="3201954"/>
            <a:ext cx="217290" cy="38130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71150" y="1089334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게임 규모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4794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6931556" y="1831081"/>
            <a:ext cx="478465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이벤트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투명한 적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아이템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총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4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55806F-347C-BF98-7A09-E511AA034363}"/>
              </a:ext>
            </a:extLst>
          </p:cNvPr>
          <p:cNvSpPr txBox="1"/>
          <p:nvPr/>
        </p:nvSpPr>
        <p:spPr>
          <a:xfrm>
            <a:off x="283801" y="2704242"/>
            <a:ext cx="61775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5Wave (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 시간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10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분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)</a:t>
            </a:r>
          </a:p>
          <a:p>
            <a:endParaRPr lang="en-US" altLang="ko-KR" sz="28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플레이어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적 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2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종류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56521" y="114490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897186" y="2063054"/>
            <a:ext cx="728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사이즈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:1000(UNIT) *1000(UNIT)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4194816" y="4753180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웨이브마다 랜덤 갱신</a:t>
            </a:r>
            <a:endParaRPr lang="en-US" altLang="ko-KR" sz="20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원의 중심으로부터 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반지름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초</a:t>
            </a:r>
            <a:r>
              <a:rPr lang="ko-KR" altLang="en-US" sz="20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마다 </a:t>
            </a:r>
            <a:r>
              <a:rPr lang="en-US" altLang="ko-KR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HP 1</a:t>
            </a:r>
            <a:r>
              <a:rPr lang="ko-KR" altLang="en-US" sz="2000" dirty="0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씩 감소</a:t>
            </a:r>
            <a:endParaRPr lang="en-US" altLang="ko-KR" sz="2000" dirty="0">
              <a:solidFill>
                <a:srgbClr val="00B0F0"/>
              </a:solidFill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041" y="3868998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629" y="3065676"/>
            <a:ext cx="1035103" cy="8400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61C480-8B58-2E18-6C7E-4C95FAC56D7C}"/>
              </a:ext>
            </a:extLst>
          </p:cNvPr>
          <p:cNvSpPr txBox="1"/>
          <p:nvPr/>
        </p:nvSpPr>
        <p:spPr>
          <a:xfrm>
            <a:off x="3778610" y="4150168"/>
            <a:ext cx="6202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 err="1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곳에서 한 개 생성</a:t>
            </a:r>
            <a:r>
              <a:rPr lang="en-US" altLang="ko-KR" sz="1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9D4AE-4CF1-869C-B0FF-BBD23ADA91D3}"/>
              </a:ext>
            </a:extLst>
          </p:cNvPr>
          <p:cNvSpPr txBox="1"/>
          <p:nvPr/>
        </p:nvSpPr>
        <p:spPr>
          <a:xfrm>
            <a:off x="3778610" y="3326500"/>
            <a:ext cx="76655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2800" b="1" dirty="0" err="1">
                <a:solidFill>
                  <a:srgbClr val="00B0F0"/>
                </a:solidFill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은엄폐</a:t>
            </a:r>
            <a:r>
              <a:rPr lang="ko-KR" altLang="en-US" sz="28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 </a:t>
            </a:r>
            <a:endParaRPr lang="en-US" altLang="ko-KR" sz="2800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EAAAD-B03F-3D54-F3B2-E583FAF7A25D}"/>
              </a:ext>
            </a:extLst>
          </p:cNvPr>
          <p:cNvSpPr txBox="1"/>
          <p:nvPr/>
        </p:nvSpPr>
        <p:spPr>
          <a:xfrm>
            <a:off x="897186" y="306567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맵 특징</a:t>
            </a:r>
            <a:r>
              <a:rPr lang="en-US" altLang="ko-KR" sz="28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504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조선가는고딕" panose="02030504000101010101" pitchFamily="18" charset="-127"/>
                  <a:ea typeface="조선가는고딕" panose="02030504000101010101" pitchFamily="18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280600" y="1202720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조선가는고딕" panose="02030504000101010101" pitchFamily="18" charset="-127"/>
                <a:ea typeface="조선가는고딕" panose="02030504000101010101" pitchFamily="18" charset="-127"/>
                <a:cs typeface="KoPubWorld돋움체 Light" panose="00000300000000000000" pitchFamily="2" charset="-127"/>
              </a:rPr>
              <a:t>웨이브</a:t>
            </a:r>
            <a:endParaRPr lang="en-US" altLang="ko-KR" sz="4400" b="1" dirty="0">
              <a:latin typeface="조선가는고딕" panose="02030504000101010101" pitchFamily="18" charset="-127"/>
              <a:ea typeface="조선가는고딕" panose="02030504000101010101" pitchFamily="18" charset="-127"/>
              <a:cs typeface="KoPubWorld돋움체 Light" panose="00000300000000000000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EF38D2-6D1F-D1E0-7E74-37E8A154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33778"/>
              </p:ext>
            </p:extLst>
          </p:nvPr>
        </p:nvGraphicFramePr>
        <p:xfrm>
          <a:off x="280599" y="2509284"/>
          <a:ext cx="11776722" cy="3869884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3925574">
                  <a:extLst>
                    <a:ext uri="{9D8B030D-6E8A-4147-A177-3AD203B41FA5}">
                      <a16:colId xmlns:a16="http://schemas.microsoft.com/office/drawing/2014/main" val="1153405783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2410754307"/>
                    </a:ext>
                  </a:extLst>
                </a:gridCol>
                <a:gridCol w="3925574">
                  <a:extLst>
                    <a:ext uri="{9D8B030D-6E8A-4147-A177-3AD203B41FA5}">
                      <a16:colId xmlns:a16="http://schemas.microsoft.com/office/drawing/2014/main" val="3354809049"/>
                    </a:ext>
                  </a:extLst>
                </a:gridCol>
              </a:tblGrid>
              <a:tr h="360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Wave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몬스터 생성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기타 이벤트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312946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7047"/>
                  </a:ext>
                </a:extLst>
              </a:tr>
              <a:tr h="38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64219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투명한 적 생성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90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526743"/>
                  </a:ext>
                </a:extLst>
              </a:tr>
              <a:tr h="837373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70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:30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652294"/>
                  </a:ext>
                </a:extLst>
              </a:tr>
              <a:tr h="856468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일반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 100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투명한 적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:100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마리</a:t>
                      </a:r>
                    </a:p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8548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AAF055-A774-BE1B-8DC9-886545AD8E0E}"/>
              </a:ext>
            </a:extLst>
          </p:cNvPr>
          <p:cNvSpPr txBox="1"/>
          <p:nvPr/>
        </p:nvSpPr>
        <p:spPr>
          <a:xfrm>
            <a:off x="482090" y="1972161"/>
            <a:ext cx="1966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u="sng" dirty="0"/>
              <a:t>1wave = 2</a:t>
            </a:r>
            <a:r>
              <a:rPr lang="ko-KR" altLang="en-US" sz="2400" u="sng" dirty="0"/>
              <a:t>분</a:t>
            </a:r>
          </a:p>
        </p:txBody>
      </p:sp>
    </p:spTree>
    <p:extLst>
      <p:ext uri="{BB962C8B-B14F-4D97-AF65-F5344CB8AC3E}">
        <p14:creationId xmlns:p14="http://schemas.microsoft.com/office/powerpoint/2010/main" val="84333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Words>727</Words>
  <Application>Microsoft Office PowerPoint</Application>
  <PresentationFormat>와이드스크린</PresentationFormat>
  <Paragraphs>242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KoPubWorld돋움체 Bold</vt:lpstr>
      <vt:lpstr>KoPubWorld돋움체 Light</vt:lpstr>
      <vt:lpstr>굴림</vt:lpstr>
      <vt:lpstr>맑은 고딕</vt:lpstr>
      <vt:lpstr>조선가는고딕</vt:lpstr>
      <vt:lpstr>Arial</vt:lpstr>
      <vt:lpstr>Walbaum Display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서진 홍</cp:lastModifiedBy>
  <cp:revision>30</cp:revision>
  <dcterms:created xsi:type="dcterms:W3CDTF">2023-11-09T14:35:01Z</dcterms:created>
  <dcterms:modified xsi:type="dcterms:W3CDTF">2023-12-07T06:18:04Z</dcterms:modified>
</cp:coreProperties>
</file>