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62" r:id="rId6"/>
    <p:sldId id="269" r:id="rId7"/>
    <p:sldId id="267" r:id="rId8"/>
    <p:sldId id="281" r:id="rId9"/>
    <p:sldId id="282" r:id="rId10"/>
    <p:sldId id="280" r:id="rId11"/>
    <p:sldId id="265" r:id="rId12"/>
    <p:sldId id="264" r:id="rId13"/>
    <p:sldId id="263" r:id="rId14"/>
    <p:sldId id="270" r:id="rId15"/>
    <p:sldId id="271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1AE1-EE81-441C-9C55-08E83CF86C5B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AD2C-CCD5-4D51-AA06-8AA5DD8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45644" y="1136632"/>
            <a:ext cx="3150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5644" y="4951928"/>
            <a:ext cx="4730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총으로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IDlE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C25BA-1E62-F0B0-A9A5-C10FE8C2A8E4}"/>
              </a:ext>
            </a:extLst>
          </p:cNvPr>
          <p:cNvSpPr txBox="1"/>
          <p:nvPr/>
        </p:nvSpPr>
        <p:spPr>
          <a:xfrm>
            <a:off x="6021901" y="1171455"/>
            <a:ext cx="2845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24E2F-2A47-C259-EA7B-DC1649091969}"/>
              </a:ext>
            </a:extLst>
          </p:cNvPr>
          <p:cNvSpPr txBox="1"/>
          <p:nvPr/>
        </p:nvSpPr>
        <p:spPr>
          <a:xfrm>
            <a:off x="6931556" y="5107829"/>
            <a:ext cx="5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150cm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14623-9C28-9FD7-3AD8-CC8C36E357A0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C3588-75B4-B70B-796A-4CF8BB1DF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940896"/>
            <a:ext cx="2025854" cy="2520670"/>
          </a:xfrm>
          <a:prstGeom prst="rect">
            <a:avLst/>
          </a:prstGeom>
        </p:spPr>
      </p:pic>
      <p:pic>
        <p:nvPicPr>
          <p:cNvPr id="17" name="그림 16" descr="스케치, 그림, 만화 영화, 예술이(가) 표시된 사진&#10;&#10;자동 생성된 설명">
            <a:extLst>
              <a:ext uri="{FF2B5EF4-FFF2-40B4-BE49-F238E27FC236}">
                <a16:creationId xmlns:a16="http://schemas.microsoft.com/office/drawing/2014/main" id="{51E7F1C3-7650-DDE2-C5E1-5F9431C84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901" y="2093189"/>
            <a:ext cx="2535683" cy="2535683"/>
          </a:xfrm>
          <a:prstGeom prst="rect">
            <a:avLst/>
          </a:prstGeom>
        </p:spPr>
      </p:pic>
      <p:pic>
        <p:nvPicPr>
          <p:cNvPr id="20" name="그림 19" descr="만화 영화, 스케치, 용, 예술이(가) 표시된 사진&#10;&#10;자동 생성된 설명">
            <a:extLst>
              <a:ext uri="{FF2B5EF4-FFF2-40B4-BE49-F238E27FC236}">
                <a16:creationId xmlns:a16="http://schemas.microsoft.com/office/drawing/2014/main" id="{58A74819-F8A3-5C12-3E99-196879F62C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633" y="1992711"/>
            <a:ext cx="2636161" cy="26361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D94A7E-D3C9-83E6-BBEC-57709B717CD6}"/>
              </a:ext>
            </a:extLst>
          </p:cNvPr>
          <p:cNvSpPr txBox="1"/>
          <p:nvPr/>
        </p:nvSpPr>
        <p:spPr>
          <a:xfrm>
            <a:off x="591007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일반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EE532-105F-E9D5-0808-FAE9C6742C26}"/>
              </a:ext>
            </a:extLst>
          </p:cNvPr>
          <p:cNvSpPr txBox="1"/>
          <p:nvPr/>
        </p:nvSpPr>
        <p:spPr>
          <a:xfrm>
            <a:off x="9099487" y="1933950"/>
            <a:ext cx="1646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 몬스터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361328-9A82-91DF-DE1B-75A54F4C50F4}"/>
              </a:ext>
            </a:extLst>
          </p:cNvPr>
          <p:cNvCxnSpPr/>
          <p:nvPr/>
        </p:nvCxnSpPr>
        <p:spPr>
          <a:xfrm>
            <a:off x="8846288" y="1940896"/>
            <a:ext cx="0" cy="269270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66029" y="1085959"/>
            <a:ext cx="207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82675" y="40186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494266" y="4629678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5" y="4004448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878084" y="24210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786380" y="5585620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" y="550178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067183" y="3045302"/>
            <a:ext cx="739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542239" y="6219690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57854" y="2857028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694552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2932" y="488744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414E-13AF-1113-C66D-81BA78417E6E}"/>
              </a:ext>
            </a:extLst>
          </p:cNvPr>
          <p:cNvSpPr txBox="1"/>
          <p:nvPr/>
        </p:nvSpPr>
        <p:spPr>
          <a:xfrm>
            <a:off x="190064" y="11513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34771" y="1133273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82E9-4296-DD67-C31F-8626F9DDA7BB}"/>
              </a:ext>
            </a:extLst>
          </p:cNvPr>
          <p:cNvSpPr txBox="1"/>
          <p:nvPr/>
        </p:nvSpPr>
        <p:spPr>
          <a:xfrm>
            <a:off x="3200398" y="1340247"/>
            <a:ext cx="6900532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6CCB-DE26-67DA-5A2B-893B822F792D}"/>
              </a:ext>
            </a:extLst>
          </p:cNvPr>
          <p:cNvSpPr txBox="1"/>
          <p:nvPr/>
        </p:nvSpPr>
        <p:spPr>
          <a:xfrm>
            <a:off x="6687863" y="2443376"/>
            <a:ext cx="5114279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315D-1CE8-A0CE-2694-FDE4FF9D086C}"/>
              </a:ext>
            </a:extLst>
          </p:cNvPr>
          <p:cNvSpPr txBox="1"/>
          <p:nvPr/>
        </p:nvSpPr>
        <p:spPr>
          <a:xfrm>
            <a:off x="434771" y="5954506"/>
            <a:ext cx="516742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12F21-9FEB-6EEF-AC3C-D4E64890CA08}"/>
              </a:ext>
            </a:extLst>
          </p:cNvPr>
          <p:cNvSpPr txBox="1"/>
          <p:nvPr/>
        </p:nvSpPr>
        <p:spPr>
          <a:xfrm>
            <a:off x="6745471" y="5369613"/>
            <a:ext cx="375506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4ABC4-0788-4775-6E9E-A59941F0CF23}"/>
              </a:ext>
            </a:extLst>
          </p:cNvPr>
          <p:cNvCxnSpPr>
            <a:cxnSpLocks/>
          </p:cNvCxnSpPr>
          <p:nvPr/>
        </p:nvCxnSpPr>
        <p:spPr>
          <a:xfrm>
            <a:off x="5337544" y="2516372"/>
            <a:ext cx="1407927" cy="1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3A6DE3-916A-B198-4A4F-DE988367FDF9}"/>
              </a:ext>
            </a:extLst>
          </p:cNvPr>
          <p:cNvCxnSpPr>
            <a:cxnSpLocks/>
          </p:cNvCxnSpPr>
          <p:nvPr/>
        </p:nvCxnSpPr>
        <p:spPr>
          <a:xfrm flipV="1">
            <a:off x="2684964" y="1630326"/>
            <a:ext cx="646571" cy="8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2B71-DAAC-9E15-FFDF-8CA5E79C7A57}"/>
              </a:ext>
            </a:extLst>
          </p:cNvPr>
          <p:cNvCxnSpPr>
            <a:cxnSpLocks/>
          </p:cNvCxnSpPr>
          <p:nvPr/>
        </p:nvCxnSpPr>
        <p:spPr>
          <a:xfrm flipH="1">
            <a:off x="630865" y="5209953"/>
            <a:ext cx="99237" cy="8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A4BFA1-03FB-49FC-2284-0C8B9B69A33B}"/>
              </a:ext>
            </a:extLst>
          </p:cNvPr>
          <p:cNvCxnSpPr>
            <a:cxnSpLocks/>
          </p:cNvCxnSpPr>
          <p:nvPr/>
        </p:nvCxnSpPr>
        <p:spPr>
          <a:xfrm>
            <a:off x="5192707" y="5332030"/>
            <a:ext cx="1654662" cy="22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2" y="113327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-10792" y="2368283"/>
            <a:ext cx="2542793" cy="4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64597" y="5641435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00079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  <p:sp>
        <p:nvSpPr>
          <p:cNvPr id="16" name="Google Shape;156;p22">
            <a:extLst>
              <a:ext uri="{FF2B5EF4-FFF2-40B4-BE49-F238E27FC236}">
                <a16:creationId xmlns:a16="http://schemas.microsoft.com/office/drawing/2014/main" id="{456ADAB4-A368-BC25-594F-15AA0F4BAF19}"/>
              </a:ext>
            </a:extLst>
          </p:cNvPr>
          <p:cNvSpPr/>
          <p:nvPr/>
        </p:nvSpPr>
        <p:spPr>
          <a:xfrm rot="12580432" flipH="1">
            <a:off x="2520479" y="2298580"/>
            <a:ext cx="328075" cy="1222293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D1B4F-D99F-2213-D6DD-9EE7A65E4923}"/>
              </a:ext>
            </a:extLst>
          </p:cNvPr>
          <p:cNvSpPr/>
          <p:nvPr/>
        </p:nvSpPr>
        <p:spPr>
          <a:xfrm>
            <a:off x="3404167" y="4543847"/>
            <a:ext cx="500079" cy="45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7DEBF-C47E-BB59-131F-04C651B5A884}"/>
              </a:ext>
            </a:extLst>
          </p:cNvPr>
          <p:cNvSpPr/>
          <p:nvPr/>
        </p:nvSpPr>
        <p:spPr>
          <a:xfrm>
            <a:off x="1229415" y="3460421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BED54-1538-1733-DE68-27077B946011}"/>
              </a:ext>
            </a:extLst>
          </p:cNvPr>
          <p:cNvSpPr/>
          <p:nvPr/>
        </p:nvSpPr>
        <p:spPr>
          <a:xfrm>
            <a:off x="1828570" y="3464918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1627366" y="2766177"/>
            <a:ext cx="328075" cy="1626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D5634881-C33D-A823-A254-0A134AAC435B}"/>
              </a:ext>
            </a:extLst>
          </p:cNvPr>
          <p:cNvSpPr txBox="1"/>
          <p:nvPr/>
        </p:nvSpPr>
        <p:spPr>
          <a:xfrm>
            <a:off x="2887954" y="1961951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1,2</a:t>
            </a: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아이템 사용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3A0CB-6CB3-2B97-425B-73C0AA873ED4}"/>
              </a:ext>
            </a:extLst>
          </p:cNvPr>
          <p:cNvSpPr/>
          <p:nvPr/>
        </p:nvSpPr>
        <p:spPr>
          <a:xfrm>
            <a:off x="3258687" y="4015446"/>
            <a:ext cx="500079" cy="4531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56;p22">
            <a:extLst>
              <a:ext uri="{FF2B5EF4-FFF2-40B4-BE49-F238E27FC236}">
                <a16:creationId xmlns:a16="http://schemas.microsoft.com/office/drawing/2014/main" id="{FCF8518E-75BB-5801-E734-F5BF76732948}"/>
              </a:ext>
            </a:extLst>
          </p:cNvPr>
          <p:cNvSpPr/>
          <p:nvPr/>
        </p:nvSpPr>
        <p:spPr>
          <a:xfrm rot="12580432" flipH="1">
            <a:off x="3949407" y="2690300"/>
            <a:ext cx="312040" cy="14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Google Shape;157;p22">
            <a:extLst>
              <a:ext uri="{FF2B5EF4-FFF2-40B4-BE49-F238E27FC236}">
                <a16:creationId xmlns:a16="http://schemas.microsoft.com/office/drawing/2014/main" id="{C0E9ADA1-19F3-3558-7F54-5F0C71751159}"/>
              </a:ext>
            </a:extLst>
          </p:cNvPr>
          <p:cNvSpPr txBox="1"/>
          <p:nvPr/>
        </p:nvSpPr>
        <p:spPr>
          <a:xfrm>
            <a:off x="4378813" y="2279249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R: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장전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487400" y="163049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4367609" y="2646447"/>
            <a:ext cx="145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4367608" y="4223012"/>
            <a:ext cx="145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4222082" y="5713242"/>
            <a:ext cx="207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1080720" y="1284756"/>
            <a:ext cx="2987983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기술적 요소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300621" y="1344150"/>
            <a:ext cx="370204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중점 연구 분야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69D1F-5DA6-BD98-8999-912FFCFEB25C}"/>
              </a:ext>
            </a:extLst>
          </p:cNvPr>
          <p:cNvSpPr txBox="1"/>
          <p:nvPr/>
        </p:nvSpPr>
        <p:spPr>
          <a:xfrm>
            <a:off x="6262142" y="3908729"/>
            <a:ext cx="431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Ghost Trailer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E9E68-9F43-6D77-35E5-DFFD91EEF111}"/>
              </a:ext>
            </a:extLst>
          </p:cNvPr>
          <p:cNvSpPr txBox="1"/>
          <p:nvPr/>
        </p:nvSpPr>
        <p:spPr>
          <a:xfrm>
            <a:off x="6671738" y="2626939"/>
            <a:ext cx="222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멀티쓰레딩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3965-2AA1-4A1B-B123-DB9D3A288F77}"/>
              </a:ext>
            </a:extLst>
          </p:cNvPr>
          <p:cNvSpPr txBox="1"/>
          <p:nvPr/>
        </p:nvSpPr>
        <p:spPr>
          <a:xfrm>
            <a:off x="6325713" y="45429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렌더링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 descr="하늘, 구름, 스크린샷, 디지털 합성이(가) 표시된 사진&#10;&#10;자동 생성된 설명">
            <a:extLst>
              <a:ext uri="{FF2B5EF4-FFF2-40B4-BE49-F238E27FC236}">
                <a16:creationId xmlns:a16="http://schemas.microsoft.com/office/drawing/2014/main" id="{5CD47A4A-38BB-E9D9-AB66-4E498F9B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38" y="3735829"/>
            <a:ext cx="1450061" cy="13179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F2A4B62B-678E-0D01-6B62-FCDC40047BE9}"/>
              </a:ext>
            </a:extLst>
          </p:cNvPr>
          <p:cNvSpPr txBox="1">
            <a:spLocks/>
          </p:cNvSpPr>
          <p:nvPr/>
        </p:nvSpPr>
        <p:spPr>
          <a:xfrm>
            <a:off x="10297038" y="4975011"/>
            <a:ext cx="1653957" cy="44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)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고스트워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53BC-6D08-34EA-5385-6CE7020EA3B8}"/>
              </a:ext>
            </a:extLst>
          </p:cNvPr>
          <p:cNvSpPr txBox="1"/>
          <p:nvPr/>
        </p:nvSpPr>
        <p:spPr>
          <a:xfrm>
            <a:off x="842018" y="2629517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D2676-6B32-9FF8-2410-2BF0A7D1ABD2}"/>
              </a:ext>
            </a:extLst>
          </p:cNvPr>
          <p:cNvSpPr txBox="1"/>
          <p:nvPr/>
        </p:nvSpPr>
        <p:spPr>
          <a:xfrm>
            <a:off x="1326127" y="4257246"/>
            <a:ext cx="18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볼륨효과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3194A-9709-C3ED-D98D-EBFE5E0654E7}"/>
              </a:ext>
            </a:extLst>
          </p:cNvPr>
          <p:cNvSpPr/>
          <p:nvPr/>
        </p:nvSpPr>
        <p:spPr>
          <a:xfrm rot="5400000">
            <a:off x="5427667" y="-251485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99BCA2-6500-1274-0715-285E19AD94FD}"/>
              </a:ext>
            </a:extLst>
          </p:cNvPr>
          <p:cNvSpPr/>
          <p:nvPr/>
        </p:nvSpPr>
        <p:spPr>
          <a:xfrm rot="5400000">
            <a:off x="5427667" y="-931914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1D8906-682D-10BA-0472-08906FCC5641}"/>
              </a:ext>
            </a:extLst>
          </p:cNvPr>
          <p:cNvSpPr/>
          <p:nvPr/>
        </p:nvSpPr>
        <p:spPr>
          <a:xfrm rot="5400000">
            <a:off x="5489840" y="74681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23747-9117-BBBB-F2DA-4BB8C7092D2E}"/>
              </a:ext>
            </a:extLst>
          </p:cNvPr>
          <p:cNvSpPr txBox="1"/>
          <p:nvPr/>
        </p:nvSpPr>
        <p:spPr>
          <a:xfrm>
            <a:off x="1189634" y="5709056"/>
            <a:ext cx="2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그림자 생성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99323" y="163425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446311" y="1314278"/>
            <a:ext cx="179007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김도한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002910" y="1322092"/>
            <a:ext cx="1567472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홍서진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B77E8-0BD3-879C-59C8-CCDA3D273270}"/>
              </a:ext>
            </a:extLst>
          </p:cNvPr>
          <p:cNvSpPr/>
          <p:nvPr/>
        </p:nvSpPr>
        <p:spPr>
          <a:xfrm flipH="1">
            <a:off x="5436322" y="1431851"/>
            <a:ext cx="45719" cy="50129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923D43-84E1-6F8A-380F-B60B0DDECDC7}"/>
              </a:ext>
            </a:extLst>
          </p:cNvPr>
          <p:cNvSpPr txBox="1">
            <a:spLocks/>
          </p:cNvSpPr>
          <p:nvPr/>
        </p:nvSpPr>
        <p:spPr>
          <a:xfrm>
            <a:off x="446311" y="1964206"/>
            <a:ext cx="4742377" cy="4146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윈도우 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4D53C5-BEC0-27DE-0277-EAC5CC9E16E5}"/>
              </a:ext>
            </a:extLst>
          </p:cNvPr>
          <p:cNvSpPr txBox="1">
            <a:spLocks/>
          </p:cNvSpPr>
          <p:nvPr/>
        </p:nvSpPr>
        <p:spPr>
          <a:xfrm>
            <a:off x="6096000" y="2173981"/>
            <a:ext cx="4681764" cy="323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40377" y="88395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역할 분담 및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0224"/>
              </p:ext>
            </p:extLst>
          </p:nvPr>
        </p:nvGraphicFramePr>
        <p:xfrm>
          <a:off x="2207987" y="1050977"/>
          <a:ext cx="9225627" cy="5738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0368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2000" dirty="0"/>
                        <a:t>구현 내용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리소스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수집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프레임워크 제작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9749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모델 띄우기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및 애니메이션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799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플레이어 및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인게임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오브젝트 구현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UI,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이펙트 적용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그림자 구현</a:t>
                      </a:r>
                    </a:p>
                    <a:p>
                      <a:pPr algn="ctr" latinLnBrk="1"/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볼륨효과</a:t>
                      </a:r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구현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파티클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랜더링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고스트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트레일 이펙트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멀티쓰레딩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95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77027" y="1133273"/>
            <a:ext cx="21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77027" y="1718048"/>
            <a:ext cx="200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489664" y="1234855"/>
            <a:ext cx="40403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496035" y="1792174"/>
            <a:ext cx="404038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6613" y="2275365"/>
            <a:ext cx="10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489664" y="2376949"/>
            <a:ext cx="404038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C01036-819D-949B-2DB1-90AE29A0BF48}"/>
              </a:ext>
            </a:extLst>
          </p:cNvPr>
          <p:cNvSpPr/>
          <p:nvPr/>
        </p:nvSpPr>
        <p:spPr>
          <a:xfrm>
            <a:off x="3952717" y="1792173"/>
            <a:ext cx="1675449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67915E-DC09-4763-8850-AE01E33DA761}"/>
              </a:ext>
            </a:extLst>
          </p:cNvPr>
          <p:cNvSpPr/>
          <p:nvPr/>
        </p:nvSpPr>
        <p:spPr>
          <a:xfrm>
            <a:off x="3988160" y="2302823"/>
            <a:ext cx="1228882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DB9098-86EB-CF91-5E8D-F5C4BEE35BA4}"/>
              </a:ext>
            </a:extLst>
          </p:cNvPr>
          <p:cNvSpPr/>
          <p:nvPr/>
        </p:nvSpPr>
        <p:spPr>
          <a:xfrm>
            <a:off x="5186209" y="2813473"/>
            <a:ext cx="1384711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50344B-A1B6-8A4D-BE3B-2E23008D1A07}"/>
              </a:ext>
            </a:extLst>
          </p:cNvPr>
          <p:cNvSpPr/>
          <p:nvPr/>
        </p:nvSpPr>
        <p:spPr>
          <a:xfrm>
            <a:off x="5186209" y="3328580"/>
            <a:ext cx="138471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EBACF49-BF76-A37E-B6EE-5D665386BE94}"/>
              </a:ext>
            </a:extLst>
          </p:cNvPr>
          <p:cNvSpPr/>
          <p:nvPr/>
        </p:nvSpPr>
        <p:spPr>
          <a:xfrm>
            <a:off x="6624474" y="3829007"/>
            <a:ext cx="513517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92A8DC1-E539-06F0-1D65-02CCDBD0A4B6}"/>
              </a:ext>
            </a:extLst>
          </p:cNvPr>
          <p:cNvSpPr/>
          <p:nvPr/>
        </p:nvSpPr>
        <p:spPr>
          <a:xfrm>
            <a:off x="6618781" y="4329938"/>
            <a:ext cx="901982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46ACF30-FCBC-1F7F-9F8D-8B47C1DE84C6}"/>
              </a:ext>
            </a:extLst>
          </p:cNvPr>
          <p:cNvSpPr/>
          <p:nvPr/>
        </p:nvSpPr>
        <p:spPr>
          <a:xfrm>
            <a:off x="5684874" y="4830869"/>
            <a:ext cx="1835889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1711BC2-5658-35E4-81F6-819DB3DDD151}"/>
              </a:ext>
            </a:extLst>
          </p:cNvPr>
          <p:cNvSpPr/>
          <p:nvPr/>
        </p:nvSpPr>
        <p:spPr>
          <a:xfrm>
            <a:off x="6618780" y="5309213"/>
            <a:ext cx="1731321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71225FB-CC13-C083-D5E9-2D093F68B0F7}"/>
              </a:ext>
            </a:extLst>
          </p:cNvPr>
          <p:cNvSpPr/>
          <p:nvPr/>
        </p:nvSpPr>
        <p:spPr>
          <a:xfrm>
            <a:off x="6624474" y="5807023"/>
            <a:ext cx="1392475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23B93D8-1EFC-B669-754C-34F97E5142D2}"/>
              </a:ext>
            </a:extLst>
          </p:cNvPr>
          <p:cNvSpPr/>
          <p:nvPr/>
        </p:nvSpPr>
        <p:spPr>
          <a:xfrm>
            <a:off x="3952717" y="6353964"/>
            <a:ext cx="5496083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53011" y="1642788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53011" y="2920253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53011" y="4196831"/>
            <a:ext cx="9243444" cy="863648"/>
            <a:chOff x="3403338" y="2565352"/>
            <a:chExt cx="9243444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4361059" cy="830997"/>
              <a:chOff x="8285723" y="2565352"/>
              <a:chExt cx="4361059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349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 및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391118" y="1959045"/>
            <a:ext cx="588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3D TPS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8" y="3358332"/>
            <a:ext cx="961548" cy="961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8" y="5200309"/>
            <a:ext cx="903296" cy="80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F22EB-4D50-1818-4F54-072DE0E0E1D3}"/>
              </a:ext>
            </a:extLst>
          </p:cNvPr>
          <p:cNvSpPr txBox="1"/>
          <p:nvPr/>
        </p:nvSpPr>
        <p:spPr>
          <a:xfrm>
            <a:off x="2464053" y="3725893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이용한 게임효과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97C0-811D-0892-4C9D-A1A4AAE1A7E8}"/>
              </a:ext>
            </a:extLst>
          </p:cNvPr>
          <p:cNvSpPr txBox="1"/>
          <p:nvPr/>
        </p:nvSpPr>
        <p:spPr>
          <a:xfrm>
            <a:off x="2837617" y="5261908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적이 대량으로 몰려오는 </a:t>
            </a:r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TPS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55084CF-ADC5-90A6-EFDD-811BF087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02" y="1473396"/>
            <a:ext cx="9664995" cy="4976166"/>
          </a:xfrm>
          <a:prstGeom prst="rect">
            <a:avLst/>
          </a:prstGeom>
          <a:noFill/>
          <a:effectLst>
            <a:softEdge rad="647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06526" y="2661031"/>
            <a:ext cx="12033474" cy="332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6988" y="1133273"/>
            <a:ext cx="3607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1BCA5-E3E6-0CBF-1C7D-51F00045878C}"/>
              </a:ext>
            </a:extLst>
          </p:cNvPr>
          <p:cNvSpPr txBox="1"/>
          <p:nvPr/>
        </p:nvSpPr>
        <p:spPr>
          <a:xfrm>
            <a:off x="551851" y="2129621"/>
            <a:ext cx="354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TPS, </a:t>
            </a:r>
            <a:r>
              <a:rPr lang="ko-KR" altLang="en-US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서바이벌 게임</a:t>
            </a:r>
            <a:endParaRPr lang="ko-KR" altLang="en-US" sz="24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41A-929E-1D9B-4288-E4A6016E758C}"/>
              </a:ext>
            </a:extLst>
          </p:cNvPr>
          <p:cNvSpPr txBox="1"/>
          <p:nvPr/>
        </p:nvSpPr>
        <p:spPr>
          <a:xfrm>
            <a:off x="85322" y="2129621"/>
            <a:ext cx="933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F8CE-55BE-085C-FB6A-723E6EC90073}"/>
              </a:ext>
            </a:extLst>
          </p:cNvPr>
          <p:cNvSpPr txBox="1"/>
          <p:nvPr/>
        </p:nvSpPr>
        <p:spPr>
          <a:xfrm>
            <a:off x="-92149" y="3013173"/>
            <a:ext cx="5314632" cy="158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대량으로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몰려오는 적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을 사살하고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방사능 이벤트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로부터 피해 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모든 웨이브를 버티면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게임에서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승리한다</a:t>
            </a:r>
            <a:r>
              <a:rPr lang="en-US" altLang="ko-KR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03FF0-43F8-62C4-E13B-231D32758011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ADD0-5196-46F7-A4B1-36EE1392A4E4}"/>
              </a:ext>
            </a:extLst>
          </p:cNvPr>
          <p:cNvSpPr txBox="1"/>
          <p:nvPr/>
        </p:nvSpPr>
        <p:spPr>
          <a:xfrm>
            <a:off x="6260679" y="120687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타 게임 차별성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81D2-AC35-9A10-072D-303EC1A041C1}"/>
              </a:ext>
            </a:extLst>
          </p:cNvPr>
          <p:cNvSpPr/>
          <p:nvPr/>
        </p:nvSpPr>
        <p:spPr>
          <a:xfrm rot="16200000" flipH="1">
            <a:off x="2101937" y="778718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0D89699-295D-C19A-38B2-98B849F3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336" y="3805090"/>
            <a:ext cx="2374709" cy="2169968"/>
          </a:xfrm>
          <a:prstGeom prst="rect">
            <a:avLst/>
          </a:prstGeom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DCCBDD86-CBD4-C0B0-DFD7-7B1464D8968B}"/>
              </a:ext>
            </a:extLst>
          </p:cNvPr>
          <p:cNvSpPr txBox="1"/>
          <p:nvPr/>
        </p:nvSpPr>
        <p:spPr>
          <a:xfrm>
            <a:off x="7701714" y="6094059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유사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한 </a:t>
            </a:r>
            <a:r>
              <a:rPr lang="ko-KR" altLang="en-US" sz="1200" b="1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</a:t>
            </a:r>
            <a:endParaRPr lang="en-US" altLang="ko-KR" sz="1200" b="1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에일리언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r>
              <a:rPr lang="ko-KR" altLang="en-US" sz="12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파이어팀엘리트</a:t>
            </a:r>
            <a:r>
              <a:rPr lang="en-US" altLang="ko-KR" sz="12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&gt;</a:t>
            </a:r>
            <a:endParaRPr lang="ko-KR" altLang="en-US" sz="1200"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8" name="TextBox 13">
            <a:extLst>
              <a:ext uri="{FF2B5EF4-FFF2-40B4-BE49-F238E27FC236}">
                <a16:creationId xmlns:a16="http://schemas.microsoft.com/office/drawing/2014/main" id="{AC3E45C7-F2DC-1B9A-29F9-5F5CAA0A00FC}"/>
              </a:ext>
            </a:extLst>
          </p:cNvPr>
          <p:cNvSpPr txBox="1"/>
          <p:nvPr/>
        </p:nvSpPr>
        <p:spPr>
          <a:xfrm>
            <a:off x="5942777" y="3028973"/>
            <a:ext cx="5461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자기장 이벤트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와</a:t>
            </a:r>
            <a:r>
              <a:rPr lang="ko-KR" altLang="en-US" sz="16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투명한 적</a:t>
            </a: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으로 인한 다양한 플레이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투명한 적의 이펙트로 인해 시각적 즐거움</a:t>
            </a: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16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08CF6E02-281F-3944-F888-76FF8EDC33B8}"/>
              </a:ext>
            </a:extLst>
          </p:cNvPr>
          <p:cNvSpPr txBox="1"/>
          <p:nvPr/>
        </p:nvSpPr>
        <p:spPr>
          <a:xfrm>
            <a:off x="5621925" y="2127778"/>
            <a:ext cx="2135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400" b="1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차별성</a:t>
            </a:r>
            <a:endParaRPr lang="ko-KR" altLang="en-US" sz="2400" b="1" dirty="0">
              <a:solidFill>
                <a:srgbClr val="FF000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Picture 2" descr="에이리언: 파이어팀 엘리트, '아직은 이른' 코옵 슈터">
            <a:extLst>
              <a:ext uri="{FF2B5EF4-FFF2-40B4-BE49-F238E27FC236}">
                <a16:creationId xmlns:a16="http://schemas.microsoft.com/office/drawing/2014/main" id="{7814912A-D333-A5EE-095D-6FDE0C71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003" y="3835262"/>
            <a:ext cx="2292701" cy="21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ED05B6-1234-AE80-69E4-82B35A09A70C}"/>
              </a:ext>
            </a:extLst>
          </p:cNvPr>
          <p:cNvSpPr/>
          <p:nvPr/>
        </p:nvSpPr>
        <p:spPr>
          <a:xfrm rot="16200000" flipH="1">
            <a:off x="7889826" y="763722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사무실이 원하는 '마음의 소리'는 폭포수 쏟아지는 소리 : 동아사이언스">
            <a:extLst>
              <a:ext uri="{FF2B5EF4-FFF2-40B4-BE49-F238E27FC236}">
                <a16:creationId xmlns:a16="http://schemas.microsoft.com/office/drawing/2014/main" id="{CBC0DF9B-38DB-4303-0AD3-18403A74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2" y="1832159"/>
            <a:ext cx="11077200" cy="4877442"/>
          </a:xfrm>
          <a:prstGeom prst="rect">
            <a:avLst/>
          </a:prstGeom>
          <a:noFill/>
          <a:effectLst>
            <a:softEdge rad="533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6676385" y="287181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3" y="109031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837663" y="2376330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8650410" y="2799393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347942" y="289520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7734677" y="3916158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7793773" y="2376330"/>
            <a:ext cx="2502195" cy="39575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8650410" y="18939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0471273" y="3916158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6849319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9714078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837663" y="3695451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671065" y="3777658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4448102" y="2971436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4489209" y="4531374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911D6385-5E32-611A-66E5-BFE6E9864036}"/>
              </a:ext>
            </a:extLst>
          </p:cNvPr>
          <p:cNvSpPr/>
          <p:nvPr/>
        </p:nvSpPr>
        <p:spPr>
          <a:xfrm flipH="1" flipV="1">
            <a:off x="5043376" y="5385981"/>
            <a:ext cx="5244507" cy="467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449C9BC-371D-01C8-C42E-55C5F809178C}"/>
              </a:ext>
            </a:extLst>
          </p:cNvPr>
          <p:cNvSpPr/>
          <p:nvPr/>
        </p:nvSpPr>
        <p:spPr>
          <a:xfrm flipV="1">
            <a:off x="7503891" y="539496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FFE172-40EE-AE96-E480-DDD763E10AD3}"/>
              </a:ext>
            </a:extLst>
          </p:cNvPr>
          <p:cNvSpPr/>
          <p:nvPr/>
        </p:nvSpPr>
        <p:spPr>
          <a:xfrm rot="10800000" flipV="1">
            <a:off x="7514296" y="396171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D09D37-B80D-1A76-4DF6-C3B1CBBDC249}"/>
              </a:ext>
            </a:extLst>
          </p:cNvPr>
          <p:cNvSpPr/>
          <p:nvPr/>
        </p:nvSpPr>
        <p:spPr>
          <a:xfrm rot="5400000" flipV="1">
            <a:off x="8814185" y="314540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E42C3CE-A2D2-1645-7C71-CB06EE82DC8C}"/>
              </a:ext>
            </a:extLst>
          </p:cNvPr>
          <p:cNvSpPr/>
          <p:nvPr/>
        </p:nvSpPr>
        <p:spPr>
          <a:xfrm rot="10800000" flipV="1">
            <a:off x="10213446" y="398941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1B752EA-A093-5BB1-9EEF-BFA42CDD960F}"/>
              </a:ext>
            </a:extLst>
          </p:cNvPr>
          <p:cNvSpPr/>
          <p:nvPr/>
        </p:nvSpPr>
        <p:spPr>
          <a:xfrm rot="5400000" flipV="1">
            <a:off x="6032131" y="3119946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CBC193-AD45-B042-5E82-7A33E3BE6535}"/>
              </a:ext>
            </a:extLst>
          </p:cNvPr>
          <p:cNvSpPr/>
          <p:nvPr/>
        </p:nvSpPr>
        <p:spPr>
          <a:xfrm rot="3855902" flipV="1">
            <a:off x="3994502" y="33714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E3D39-B539-1DF4-472C-6EFB952BB878}"/>
              </a:ext>
            </a:extLst>
          </p:cNvPr>
          <p:cNvSpPr/>
          <p:nvPr/>
        </p:nvSpPr>
        <p:spPr>
          <a:xfrm rot="6681777" flipV="1">
            <a:off x="4028077" y="44691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08F9AF1-6BC8-85EC-2B5A-20C1304B3B1C}"/>
              </a:ext>
            </a:extLst>
          </p:cNvPr>
          <p:cNvSpPr/>
          <p:nvPr/>
        </p:nvSpPr>
        <p:spPr>
          <a:xfrm rot="5400000" flipV="1">
            <a:off x="2236308" y="3854738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AFDA4D6-07E4-DD03-C456-2F19130C02AA}"/>
              </a:ext>
            </a:extLst>
          </p:cNvPr>
          <p:cNvSpPr/>
          <p:nvPr/>
        </p:nvSpPr>
        <p:spPr>
          <a:xfrm rot="10800000" flipV="1">
            <a:off x="1335600" y="3201954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1150" y="108933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규모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4794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6931556" y="1831081"/>
            <a:ext cx="47846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이벤트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806F-347C-BF98-7A09-E511AA034363}"/>
              </a:ext>
            </a:extLst>
          </p:cNvPr>
          <p:cNvSpPr txBox="1"/>
          <p:nvPr/>
        </p:nvSpPr>
        <p:spPr>
          <a:xfrm>
            <a:off x="283801" y="2704242"/>
            <a:ext cx="6177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5Wave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 시간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10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 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6521" y="114490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897187" y="2063054"/>
            <a:ext cx="6296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4194816" y="4753180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랜덤 갱신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반지름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마다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 1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씩 감소</a:t>
            </a:r>
            <a:endParaRPr lang="en-US" altLang="ko-KR" sz="20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1" y="3868998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9" y="3065676"/>
            <a:ext cx="1035103" cy="840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C480-8B58-2E18-6C7E-4C95FAC56D7C}"/>
              </a:ext>
            </a:extLst>
          </p:cNvPr>
          <p:cNvSpPr txBox="1"/>
          <p:nvPr/>
        </p:nvSpPr>
        <p:spPr>
          <a:xfrm>
            <a:off x="3778610" y="4150168"/>
            <a:ext cx="6202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1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9D4AE-4CF1-869C-B0FF-BBD23ADA91D3}"/>
              </a:ext>
            </a:extLst>
          </p:cNvPr>
          <p:cNvSpPr txBox="1"/>
          <p:nvPr/>
        </p:nvSpPr>
        <p:spPr>
          <a:xfrm>
            <a:off x="3778610" y="3326500"/>
            <a:ext cx="766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897186" y="30656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특징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3DA8D9-DDEE-722B-8FD4-555E1B2541BC}"/>
              </a:ext>
            </a:extLst>
          </p:cNvPr>
          <p:cNvSpPr/>
          <p:nvPr/>
        </p:nvSpPr>
        <p:spPr>
          <a:xfrm>
            <a:off x="7267488" y="2036939"/>
            <a:ext cx="538716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7C1A44-D261-2709-E1A0-17939027150B}"/>
              </a:ext>
            </a:extLst>
          </p:cNvPr>
          <p:cNvSpPr/>
          <p:nvPr/>
        </p:nvSpPr>
        <p:spPr>
          <a:xfrm>
            <a:off x="7110522" y="2164829"/>
            <a:ext cx="538716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17BCEF58-4908-A001-129C-BD879D09EEE0}"/>
              </a:ext>
            </a:extLst>
          </p:cNvPr>
          <p:cNvSpPr/>
          <p:nvPr/>
        </p:nvSpPr>
        <p:spPr>
          <a:xfrm>
            <a:off x="7110522" y="2035216"/>
            <a:ext cx="695682" cy="12961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데이터 13">
            <a:extLst>
              <a:ext uri="{FF2B5EF4-FFF2-40B4-BE49-F238E27FC236}">
                <a16:creationId xmlns:a16="http://schemas.microsoft.com/office/drawing/2014/main" id="{9D736CD6-C9DF-E7F3-6DE3-D0C942DB03B1}"/>
              </a:ext>
            </a:extLst>
          </p:cNvPr>
          <p:cNvSpPr/>
          <p:nvPr/>
        </p:nvSpPr>
        <p:spPr>
          <a:xfrm rot="5400000" flipV="1">
            <a:off x="7405719" y="2287564"/>
            <a:ext cx="645150" cy="15582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5BF91339-5E7F-CF6C-812B-8B7CCBC4F47E}"/>
              </a:ext>
            </a:extLst>
          </p:cNvPr>
          <p:cNvSpPr/>
          <p:nvPr/>
        </p:nvSpPr>
        <p:spPr>
          <a:xfrm rot="8030214">
            <a:off x="6963429" y="1959115"/>
            <a:ext cx="924735" cy="804561"/>
          </a:xfrm>
          <a:prstGeom prst="arc">
            <a:avLst>
              <a:gd name="adj1" fmla="val 1678996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A31B8688-4D77-CF4C-AB0F-F18F75B6BA8E}"/>
              </a:ext>
            </a:extLst>
          </p:cNvPr>
          <p:cNvSpPr/>
          <p:nvPr/>
        </p:nvSpPr>
        <p:spPr>
          <a:xfrm rot="6175281">
            <a:off x="7573909" y="2376194"/>
            <a:ext cx="174431" cy="452196"/>
          </a:xfrm>
          <a:prstGeom prst="arc">
            <a:avLst>
              <a:gd name="adj1" fmla="val 12418562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9024F5-88F3-3D99-3E81-4AC8CC6BCA70}"/>
              </a:ext>
            </a:extLst>
          </p:cNvPr>
          <p:cNvSpPr txBox="1"/>
          <p:nvPr/>
        </p:nvSpPr>
        <p:spPr>
          <a:xfrm>
            <a:off x="7096689" y="2760943"/>
            <a:ext cx="723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50CM</a:t>
            </a:r>
            <a:endParaRPr lang="en-US" altLang="ko-KR" sz="1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3D0176-1DD2-0E47-996B-5703321600DD}"/>
              </a:ext>
            </a:extLst>
          </p:cNvPr>
          <p:cNvSpPr txBox="1"/>
          <p:nvPr/>
        </p:nvSpPr>
        <p:spPr>
          <a:xfrm>
            <a:off x="7827424" y="2549240"/>
            <a:ext cx="723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50CM</a:t>
            </a:r>
            <a:endParaRPr lang="en-US" altLang="ko-KR" sz="1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EAC397-04AD-11D1-6C79-B3E0AAEACA05}"/>
              </a:ext>
            </a:extLst>
          </p:cNvPr>
          <p:cNvSpPr txBox="1"/>
          <p:nvPr/>
        </p:nvSpPr>
        <p:spPr>
          <a:xfrm>
            <a:off x="6879772" y="1625807"/>
            <a:ext cx="192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UNIT=50cm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80600" y="12027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EF38D2-6D1F-D1E0-7E74-37E8A154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3778"/>
              </p:ext>
            </p:extLst>
          </p:nvPr>
        </p:nvGraphicFramePr>
        <p:xfrm>
          <a:off x="280599" y="2509284"/>
          <a:ext cx="11776722" cy="38698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25574">
                  <a:extLst>
                    <a:ext uri="{9D8B030D-6E8A-4147-A177-3AD203B41FA5}">
                      <a16:colId xmlns:a16="http://schemas.microsoft.com/office/drawing/2014/main" val="1153405783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2410754307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3354809049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생성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12946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7047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64219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투명한 적 생성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90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26743"/>
                  </a:ext>
                </a:extLst>
              </a:tr>
              <a:tr h="83737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70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:30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52294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100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54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AAF055-A774-BE1B-8DC9-886545AD8E0E}"/>
              </a:ext>
            </a:extLst>
          </p:cNvPr>
          <p:cNvSpPr txBox="1"/>
          <p:nvPr/>
        </p:nvSpPr>
        <p:spPr>
          <a:xfrm>
            <a:off x="482090" y="1972161"/>
            <a:ext cx="19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1wave = 2</a:t>
            </a:r>
            <a:r>
              <a:rPr lang="ko-KR" altLang="en-US" sz="2400" u="sng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8433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764</Words>
  <Application>Microsoft Office PowerPoint</Application>
  <PresentationFormat>와이드스크린</PresentationFormat>
  <Paragraphs>253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35</cp:revision>
  <dcterms:created xsi:type="dcterms:W3CDTF">2023-11-09T14:35:01Z</dcterms:created>
  <dcterms:modified xsi:type="dcterms:W3CDTF">2023-12-08T07:08:09Z</dcterms:modified>
</cp:coreProperties>
</file>