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6" r:id="rId4"/>
    <p:sldId id="262" r:id="rId5"/>
    <p:sldId id="277" r:id="rId6"/>
    <p:sldId id="269" r:id="rId7"/>
    <p:sldId id="263" r:id="rId8"/>
    <p:sldId id="270" r:id="rId9"/>
    <p:sldId id="280" r:id="rId10"/>
    <p:sldId id="265" r:id="rId11"/>
    <p:sldId id="266" r:id="rId12"/>
    <p:sldId id="267" r:id="rId13"/>
    <p:sldId id="264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7" autoAdjust="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400" y="1085959"/>
            <a:ext cx="1893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</a:t>
            </a:r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902931" y="364267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214714" y="4224525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2" y="3628515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914953" y="242100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921365" y="4802545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00" y="4718712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214714" y="3031271"/>
            <a:ext cx="665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279384" y="5372539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400" y="1126883"/>
            <a:ext cx="2666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F550B-1B27-8C1D-E2AA-2D05F5CDC1CF}"/>
              </a:ext>
            </a:extLst>
          </p:cNvPr>
          <p:cNvSpPr txBox="1"/>
          <p:nvPr/>
        </p:nvSpPr>
        <p:spPr>
          <a:xfrm>
            <a:off x="5059355" y="2778670"/>
            <a:ext cx="6827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2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적과 투명한 적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HP: 100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1.5m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스폰지역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적의 군집에서 생성되며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생성 후 특정 위치를 가서 배회함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 (3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가지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AI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기능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주변을 배회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시야에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가 보이면 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쫒아가서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7" name="그림 1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6CFAA1E5-D8C7-393E-4776-94047E42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6" y="2224795"/>
            <a:ext cx="4036282" cy="415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7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83048" y="1062718"/>
            <a:ext cx="697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12147" y="2428333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2078720" y="2083214"/>
            <a:ext cx="921758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가지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규모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플레이어가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1UNIT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일 때 기준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됨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2078719" y="4956044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:2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분마다 한번씩 랜덤하게 변경 됩니다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반지름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 수치에 비례한 데미지 감소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중심이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100%)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1" y="3965393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92" y="3024507"/>
            <a:ext cx="1035103" cy="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954" y="1072929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2335203" y="2847860"/>
            <a:ext cx="6151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800878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2219788" y="4887442"/>
            <a:ext cx="9530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18076" y="137693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245511" y="1301873"/>
            <a:ext cx="152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03829-04F9-3C5A-803C-24671A99A734}"/>
              </a:ext>
            </a:extLst>
          </p:cNvPr>
          <p:cNvSpPr txBox="1"/>
          <p:nvPr/>
        </p:nvSpPr>
        <p:spPr>
          <a:xfrm>
            <a:off x="684130" y="1801797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배치처리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및 공간 분할 기법을 통한 최적화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245511" y="2866279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55AD6-AE19-EBF3-8DB7-EB5DD6CD38EB}"/>
              </a:ext>
            </a:extLst>
          </p:cNvPr>
          <p:cNvSpPr txBox="1"/>
          <p:nvPr/>
        </p:nvSpPr>
        <p:spPr>
          <a:xfrm>
            <a:off x="451074" y="3424198"/>
            <a:ext cx="4865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렌더링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텍스처 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블렌딩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불륨효과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240251" y="3956200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0592C-E17B-2E46-69DB-6C8F8B324038}"/>
              </a:ext>
            </a:extLst>
          </p:cNvPr>
          <p:cNvSpPr txBox="1"/>
          <p:nvPr/>
        </p:nvSpPr>
        <p:spPr>
          <a:xfrm>
            <a:off x="423115" y="4578351"/>
            <a:ext cx="492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디퍼드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랜더링을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통한 프로그램 최적화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동적 그림자 생성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29191-D121-C853-2E76-575D9EC1DF59}"/>
              </a:ext>
            </a:extLst>
          </p:cNvPr>
          <p:cNvSpPr txBox="1"/>
          <p:nvPr/>
        </p:nvSpPr>
        <p:spPr>
          <a:xfrm>
            <a:off x="619130" y="2108689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리소스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메쉬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텍스쳐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관리 시스템 구축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C03CA34-EDE0-0A70-D6AE-D886D09E6F3D}"/>
              </a:ext>
            </a:extLst>
          </p:cNvPr>
          <p:cNvSpPr txBox="1">
            <a:spLocks/>
          </p:cNvSpPr>
          <p:nvPr/>
        </p:nvSpPr>
        <p:spPr>
          <a:xfrm>
            <a:off x="6311960" y="2045488"/>
            <a:ext cx="4448189" cy="2811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Ghost Trailer Effect</a:t>
            </a:r>
          </a:p>
          <a:p>
            <a:pPr algn="l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투명한 적의 잔영을 표현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r>
              <a:rPr lang="ko-KR" altLang="en-US" sz="32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멀티쓰레딩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성능 개선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r>
              <a:rPr lang="ko-KR" altLang="en-US" sz="32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파티클</a:t>
            </a:r>
            <a:r>
              <a:rPr lang="ko-KR" altLang="en-US" sz="32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렌더링</a:t>
            </a:r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l"/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몬스터와 플레이어가 죽을 때 이펙트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6311960" y="3100211"/>
            <a:ext cx="2234154" cy="649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32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6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927601" y="57918"/>
            <a:ext cx="6895086" cy="830997"/>
            <a:chOff x="3892425" y="39523"/>
            <a:chExt cx="588761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70106" y="162635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92425" y="39523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557400" y="123557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875074" y="1816617"/>
            <a:ext cx="33522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컴퓨터 그래픽스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 수강 예정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643102" y="398010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875074" y="4629307"/>
            <a:ext cx="33522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컴퓨터 그래픽스 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 수강 예정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2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10043" y="84041"/>
            <a:ext cx="6162989" cy="830997"/>
            <a:chOff x="3819245" y="188165"/>
            <a:chExt cx="589865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7970" y="291281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역할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557400" y="131772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882556" y="1864015"/>
            <a:ext cx="8057556" cy="39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D3DDevice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생성 부분 및 프레임워크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애니메이션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띄우기</a:t>
            </a:r>
            <a:endParaRPr lang="ko-KR" altLang="ko-KR" sz="20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557400" y="291456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887898" y="3499340"/>
            <a:ext cx="924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D3DDevice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생성 부분 및 프레임워크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맵 배치도 구성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그림자 및 후처리</a:t>
            </a:r>
            <a:r>
              <a:rPr lang="en-US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 err="1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파티클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solidFill>
                  <a:srgbClr val="00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렌</a:t>
            </a:r>
            <a:r>
              <a:rPr lang="ko-KR" altLang="ko-KR" sz="2000" kern="1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더링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70256" y="68581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게임 개발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2086"/>
              </p:ext>
            </p:extLst>
          </p:nvPr>
        </p:nvGraphicFramePr>
        <p:xfrm>
          <a:off x="258132" y="1377172"/>
          <a:ext cx="8684676" cy="520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17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100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리소스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70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프레임워크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D3D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로직 및 객체 구현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및 </a:t>
                      </a:r>
                      <a:r>
                        <a:rPr lang="ko-KR" altLang="en-US" sz="11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임펙트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그림자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8980022" y="137422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9000899" y="204417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0391553" y="1518394"/>
            <a:ext cx="404038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0419907" y="2207110"/>
            <a:ext cx="404038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000899" y="30712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0419907" y="3172803"/>
            <a:ext cx="40403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7F7F9-4BFE-5ECE-ABF6-4715E276033B}"/>
              </a:ext>
            </a:extLst>
          </p:cNvPr>
          <p:cNvSpPr/>
          <p:nvPr/>
        </p:nvSpPr>
        <p:spPr>
          <a:xfrm>
            <a:off x="1492101" y="2508598"/>
            <a:ext cx="684029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AEC2D-9014-9657-0091-6DFD4EB2637F}"/>
              </a:ext>
            </a:extLst>
          </p:cNvPr>
          <p:cNvSpPr/>
          <p:nvPr/>
        </p:nvSpPr>
        <p:spPr>
          <a:xfrm>
            <a:off x="1928598" y="3776989"/>
            <a:ext cx="4096517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BD04D-6AF1-8B1A-A8F4-248361D180CA}"/>
              </a:ext>
            </a:extLst>
          </p:cNvPr>
          <p:cNvSpPr/>
          <p:nvPr/>
        </p:nvSpPr>
        <p:spPr>
          <a:xfrm>
            <a:off x="2374601" y="4376953"/>
            <a:ext cx="978196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FA1AC0-706A-FA7B-A3CB-A20B754EF979}"/>
              </a:ext>
            </a:extLst>
          </p:cNvPr>
          <p:cNvSpPr/>
          <p:nvPr/>
        </p:nvSpPr>
        <p:spPr>
          <a:xfrm>
            <a:off x="2457714" y="5497025"/>
            <a:ext cx="1013637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BF2C99-8980-E8C0-267D-C270FCE0FF02}"/>
              </a:ext>
            </a:extLst>
          </p:cNvPr>
          <p:cNvSpPr/>
          <p:nvPr/>
        </p:nvSpPr>
        <p:spPr>
          <a:xfrm>
            <a:off x="3480391" y="4947139"/>
            <a:ext cx="3437860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C2057F-D957-3B42-E809-1F3C8CB30FA1}"/>
              </a:ext>
            </a:extLst>
          </p:cNvPr>
          <p:cNvSpPr/>
          <p:nvPr/>
        </p:nvSpPr>
        <p:spPr>
          <a:xfrm>
            <a:off x="1443480" y="3142793"/>
            <a:ext cx="452271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AB7097-B78C-ED83-A72D-E9076F0C19B0}"/>
              </a:ext>
            </a:extLst>
          </p:cNvPr>
          <p:cNvSpPr/>
          <p:nvPr/>
        </p:nvSpPr>
        <p:spPr>
          <a:xfrm>
            <a:off x="2457713" y="6096989"/>
            <a:ext cx="1013637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75684" y="1072680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75684" y="2350145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75684" y="3626723"/>
            <a:ext cx="7555482" cy="863648"/>
            <a:chOff x="3403338" y="2565352"/>
            <a:chExt cx="7555482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2673097" cy="830997"/>
              <a:chOff x="8285723" y="2565352"/>
              <a:chExt cx="2673097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1A2D0A-8FC1-1A3F-7137-FDE56346DEA1}"/>
              </a:ext>
            </a:extLst>
          </p:cNvPr>
          <p:cNvGrpSpPr/>
          <p:nvPr/>
        </p:nvGrpSpPr>
        <p:grpSpPr>
          <a:xfrm>
            <a:off x="375684" y="5047286"/>
            <a:ext cx="7584086" cy="863648"/>
            <a:chOff x="3403338" y="2565352"/>
            <a:chExt cx="7584086" cy="86364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D9F0FED-7823-04FB-24BB-33F645B15F75}"/>
                </a:ext>
              </a:extLst>
            </p:cNvPr>
            <p:cNvGrpSpPr/>
            <p:nvPr/>
          </p:nvGrpSpPr>
          <p:grpSpPr>
            <a:xfrm>
              <a:off x="3403338" y="2598003"/>
              <a:ext cx="3510374" cy="830997"/>
              <a:chOff x="3403338" y="2598003"/>
              <a:chExt cx="3510374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03EEE1-498C-0C6D-A605-9C62E5C06E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CB191C-5FAE-837F-BBBD-C87F49EE00E6}"/>
                  </a:ext>
                </a:extLst>
              </p:cNvPr>
              <p:cNvSpPr txBox="1"/>
              <p:nvPr/>
            </p:nvSpPr>
            <p:spPr>
              <a:xfrm>
                <a:off x="4241186" y="2688462"/>
                <a:ext cx="26725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 개발 일정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B710E4-6F8D-BD2F-016E-70B97FAAA62C}"/>
                </a:ext>
              </a:extLst>
            </p:cNvPr>
            <p:cNvGrpSpPr/>
            <p:nvPr/>
          </p:nvGrpSpPr>
          <p:grpSpPr>
            <a:xfrm>
              <a:off x="8285723" y="2565352"/>
              <a:ext cx="2701701" cy="830997"/>
              <a:chOff x="8285723" y="2565352"/>
              <a:chExt cx="2701701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65461F-03C3-326F-50F7-A97EF1DB1AFF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E0D57-BEF9-3AC9-4B28-160FCA1A449C}"/>
                  </a:ext>
                </a:extLst>
              </p:cNvPr>
              <p:cNvSpPr txBox="1"/>
              <p:nvPr/>
            </p:nvSpPr>
            <p:spPr>
              <a:xfrm>
                <a:off x="9185328" y="2688462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참고 문헌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239877" y="2027177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644802" y="1901998"/>
            <a:ext cx="745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2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클라이언트 제작 및 애니메이션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구현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2589594" y="3028511"/>
            <a:ext cx="4934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24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텍스쳐</a:t>
            </a:r>
            <a:r>
              <a:rPr lang="ko-KR" altLang="en-US" sz="2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블랜디드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2583983" y="413177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카메라를 통한 총의 </a:t>
            </a:r>
            <a:r>
              <a:rPr lang="ko-KR" altLang="en-US" sz="2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최적의 </a:t>
            </a:r>
            <a:r>
              <a:rPr lang="ko-KR" altLang="en-US" sz="2400" dirty="0" err="1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타격감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2" y="2710103"/>
            <a:ext cx="961548" cy="961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13C8CF-FB8F-BFEF-131F-D96423B0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86" y="3847517"/>
            <a:ext cx="961547" cy="961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17BB5-0BE4-0DAD-1B5A-57D249CE324A}"/>
              </a:ext>
            </a:extLst>
          </p:cNvPr>
          <p:cNvSpPr txBox="1"/>
          <p:nvPr/>
        </p:nvSpPr>
        <p:spPr>
          <a:xfrm>
            <a:off x="2803492" y="5139687"/>
            <a:ext cx="831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대량의 객체로 인한 프레임 드랍을 </a:t>
            </a:r>
            <a:r>
              <a:rPr lang="ko-KR" altLang="en-US" sz="2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통해 최적화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05" y="5058003"/>
            <a:ext cx="903296" cy="8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8014" y="113327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요약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21170-4E4E-513E-C56B-5E580D8F7267}"/>
              </a:ext>
            </a:extLst>
          </p:cNvPr>
          <p:cNvSpPr txBox="1"/>
          <p:nvPr/>
        </p:nvSpPr>
        <p:spPr>
          <a:xfrm>
            <a:off x="557400" y="5724727"/>
            <a:ext cx="1107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플레이어가 식민지를 점령하면서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식민지의 몬스터와의 전투를 벌이며 </a:t>
            </a:r>
            <a:endParaRPr lang="en-US" altLang="ko-KR" sz="2400" dirty="0">
              <a:solidFill>
                <a:srgbClr val="00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다양한 플레이를 경험할 수 있는 </a:t>
            </a:r>
            <a:r>
              <a:rPr lang="ko-KR" altLang="ko-KR" sz="2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생존형 </a:t>
            </a:r>
            <a:r>
              <a:rPr lang="en-US" altLang="ko-KR" sz="2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 </a:t>
            </a:r>
            <a:r>
              <a:rPr lang="ko-KR" altLang="ko-KR" sz="2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FE1E35-5020-23F8-3F90-5F50D4AB8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67" y="2136102"/>
            <a:ext cx="5964865" cy="33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189614" y="3663269"/>
            <a:ext cx="11812772" cy="332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7310794" y="2881569"/>
            <a:ext cx="1879884" cy="8513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400" y="1090310"/>
            <a:ext cx="2919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400708" y="2227861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12BE72C-0783-78EB-68B8-E44D635B9CB8}"/>
              </a:ext>
            </a:extLst>
          </p:cNvPr>
          <p:cNvSpPr/>
          <p:nvPr/>
        </p:nvSpPr>
        <p:spPr>
          <a:xfrm rot="16200000">
            <a:off x="9430848" y="3025022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9284819" y="2809149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982351" y="2904959"/>
            <a:ext cx="1879884" cy="8513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3B3AD8E-D0DA-B265-AA47-6A5E523332D9}"/>
              </a:ext>
            </a:extLst>
          </p:cNvPr>
          <p:cNvSpPr/>
          <p:nvPr/>
        </p:nvSpPr>
        <p:spPr>
          <a:xfrm>
            <a:off x="8083194" y="3918068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8369086" y="3925914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3DFDA87-0572-C4B3-2594-43AFBC1D9D43}"/>
              </a:ext>
            </a:extLst>
          </p:cNvPr>
          <p:cNvSpPr/>
          <p:nvPr/>
        </p:nvSpPr>
        <p:spPr>
          <a:xfrm>
            <a:off x="10771997" y="3852849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8428182" y="2386086"/>
            <a:ext cx="2502195" cy="395750"/>
          </a:xfrm>
          <a:prstGeom prst="utur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9293122" y="186959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1105682" y="3925914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7483728" y="4685416"/>
            <a:ext cx="1433317" cy="571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10348487" y="4685416"/>
            <a:ext cx="1433317" cy="571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453836" y="3852633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33A87C0-4EC1-87E5-C087-A3F7B4EC4108}"/>
              </a:ext>
            </a:extLst>
          </p:cNvPr>
          <p:cNvSpPr/>
          <p:nvPr/>
        </p:nvSpPr>
        <p:spPr>
          <a:xfrm>
            <a:off x="1954145" y="4051669"/>
            <a:ext cx="542261" cy="381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770628" y="3894799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5082511" y="2981192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A9A2D7-1A89-2F4C-2957-093DC558C6F0}"/>
              </a:ext>
            </a:extLst>
          </p:cNvPr>
          <p:cNvSpPr/>
          <p:nvPr/>
        </p:nvSpPr>
        <p:spPr>
          <a:xfrm>
            <a:off x="5078240" y="3871512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설정</a:t>
            </a:r>
            <a:endParaRPr lang="ko-KR" altLang="en-US" sz="1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5078240" y="4773459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6B41A84-3DBE-0FDC-FC06-87C93A9C3A5F}"/>
              </a:ext>
            </a:extLst>
          </p:cNvPr>
          <p:cNvSpPr/>
          <p:nvPr/>
        </p:nvSpPr>
        <p:spPr>
          <a:xfrm>
            <a:off x="4295235" y="4013478"/>
            <a:ext cx="542261" cy="381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E678808-6296-520F-5CBB-E48E9A64A854}"/>
              </a:ext>
            </a:extLst>
          </p:cNvPr>
          <p:cNvSpPr/>
          <p:nvPr/>
        </p:nvSpPr>
        <p:spPr>
          <a:xfrm rot="19768112">
            <a:off x="4239909" y="3336434"/>
            <a:ext cx="542261" cy="381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E842E89-BAAD-CBA4-C2AC-68763BA4192D}"/>
              </a:ext>
            </a:extLst>
          </p:cNvPr>
          <p:cNvSpPr/>
          <p:nvPr/>
        </p:nvSpPr>
        <p:spPr>
          <a:xfrm rot="1637526">
            <a:off x="4237870" y="4682323"/>
            <a:ext cx="542261" cy="381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25F80A9-868F-9BB5-0FF9-59E12DCCB6F6}"/>
              </a:ext>
            </a:extLst>
          </p:cNvPr>
          <p:cNvSpPr/>
          <p:nvPr/>
        </p:nvSpPr>
        <p:spPr>
          <a:xfrm>
            <a:off x="831853" y="3076728"/>
            <a:ext cx="350874" cy="5879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3710271-55F4-E250-EDA4-287918751209}"/>
              </a:ext>
            </a:extLst>
          </p:cNvPr>
          <p:cNvSpPr/>
          <p:nvPr/>
        </p:nvSpPr>
        <p:spPr>
          <a:xfrm>
            <a:off x="6569875" y="3124529"/>
            <a:ext cx="542261" cy="381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6B0EB846-21D3-A3AF-3902-C31C82D6B9D3}"/>
              </a:ext>
            </a:extLst>
          </p:cNvPr>
          <p:cNvCxnSpPr>
            <a:stCxn id="35" idx="2"/>
            <a:endCxn id="10" idx="4"/>
          </p:cNvCxnSpPr>
          <p:nvPr/>
        </p:nvCxnSpPr>
        <p:spPr>
          <a:xfrm rot="5400000" flipH="1">
            <a:off x="6863043" y="1055297"/>
            <a:ext cx="716269" cy="7687936"/>
          </a:xfrm>
          <a:prstGeom prst="bentConnector3">
            <a:avLst>
              <a:gd name="adj1" fmla="val -120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09CC69-B241-9657-F1A4-00AA213FF2B4}"/>
              </a:ext>
            </a:extLst>
          </p:cNvPr>
          <p:cNvCxnSpPr>
            <a:stCxn id="34" idx="2"/>
          </p:cNvCxnSpPr>
          <p:nvPr/>
        </p:nvCxnSpPr>
        <p:spPr>
          <a:xfrm>
            <a:off x="8200387" y="5257399"/>
            <a:ext cx="7823" cy="870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400" y="1133273"/>
            <a:ext cx="1853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32E20-3EE1-C5F9-9845-08B8DEFB76C3}"/>
              </a:ext>
            </a:extLst>
          </p:cNvPr>
          <p:cNvSpPr txBox="1"/>
          <p:nvPr/>
        </p:nvSpPr>
        <p:spPr>
          <a:xfrm>
            <a:off x="6800115" y="2666187"/>
            <a:ext cx="4834485" cy="299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2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20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UI. </a:t>
            </a:r>
            <a:endParaRPr lang="ko-KR" altLang="ko-KR" sz="20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399" y="1133273"/>
            <a:ext cx="2919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2172556" y="2510940"/>
            <a:ext cx="328075" cy="141253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1309226" y="2021325"/>
            <a:ext cx="2054734" cy="39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59342" y="5531038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50323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3;p22">
            <a:extLst>
              <a:ext uri="{FF2B5EF4-FFF2-40B4-BE49-F238E27FC236}">
                <a16:creationId xmlns:a16="http://schemas.microsoft.com/office/drawing/2014/main" id="{27C0E3AB-BEA6-0BBF-DFAC-616D0925FDEA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363960" y="4529862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557400" y="1136632"/>
            <a:ext cx="2727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dirty="0">
                <a:highlight>
                  <a:srgbClr val="00FFFF"/>
                </a:highlight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6096000" y="3418621"/>
            <a:ext cx="46907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HP:100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가지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E8B1AA-45FE-E1F0-73E9-C66E3FC0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2103811"/>
            <a:ext cx="4909391" cy="43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767</Words>
  <Application>Microsoft Office PowerPoint</Application>
  <PresentationFormat>와이드스크린</PresentationFormat>
  <Paragraphs>197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서진 홍</cp:lastModifiedBy>
  <cp:revision>23</cp:revision>
  <dcterms:created xsi:type="dcterms:W3CDTF">2023-11-09T14:35:01Z</dcterms:created>
  <dcterms:modified xsi:type="dcterms:W3CDTF">2023-12-05T05:55:40Z</dcterms:modified>
</cp:coreProperties>
</file>