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9" r:id="rId6"/>
    <p:sldId id="263" r:id="rId7"/>
    <p:sldId id="270" r:id="rId8"/>
    <p:sldId id="266" r:id="rId9"/>
    <p:sldId id="264" r:id="rId10"/>
    <p:sldId id="265" r:id="rId11"/>
    <p:sldId id="267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7" autoAdjust="0"/>
  </p:normalViewPr>
  <p:slideViewPr>
    <p:cSldViewPr snapToGrid="0">
      <p:cViewPr varScale="1">
        <p:scale>
          <a:sx n="90" d="100"/>
          <a:sy n="90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8B00-0972-921B-FC5B-105F713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F32A-AAF5-7666-F6A5-CF109A41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64AD-0B0B-52B2-0D60-D536352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9E9F-8608-780B-AAA4-BBB156BB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F1A4-BC19-2D8B-4BFF-E7DF501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346-77D6-D504-D543-1DCDC66E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305AB-E792-73D1-F470-03ED0265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3672C-FA60-B83E-E0D6-588EA25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B304-6108-F3B6-1549-C442B1E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C61C-2076-B8D8-D20C-CED162D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96B5B-8E0B-BBED-91E1-C1A75262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A556B-050A-63D3-CD11-1060EFCE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4A991-2D2A-B7E6-FCB8-384192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537B2-4A17-A578-C4F0-AF789A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CF4B-C13F-CA36-514D-52E0EC5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8FDC-50D5-ED49-D1BF-8245FB83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FFA0F-844D-6342-966A-F240D48A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49C53-A0A2-663F-6D67-C6815AB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0125-D05B-DB54-CD18-9213D05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3D9F2-EA98-D275-A3C3-87FD8ECE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AE67-6DE1-305E-6A58-BDCC92B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AA0BE-DC87-5442-9051-E10FFC84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45B9-7FA3-0249-6B67-CE4D03E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A4E6-1FCE-728A-1DF6-3EF2AF8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1F183-3F4A-5B56-7E29-471E9029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AB4E-BE88-566B-8A12-92602F8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B4697-4884-30C6-A055-ABB8CCCD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D3366-9427-9EC0-487E-C9DA6D65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70365-1CD3-832A-C5CB-330A525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5B7F9-CC39-A382-D1D2-DD1B2F6D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EE9A-225F-E19F-987D-843250C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8FA-283F-5133-FE7F-17D18EE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E215-A946-6813-DCB4-8A714CB9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DE57-5675-7447-93B5-853AC4E0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85967-2188-06A9-EF43-A45ADDF33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394F5-7001-AEC5-558B-C24DF9FD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A04E9-F972-528F-48D7-FB7B763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563A9-7B36-B6B1-490D-0ECACC3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71EB-5D13-9308-0B34-B5F5CFDF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F1CA-2A70-F502-7F68-E8F282C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2D422-6292-89C4-D644-CD598DF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4B873-5825-4D5C-8682-EBEBB98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A474B-DFB3-0EFF-C2FE-9C80132F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EBFD0-721F-BCE6-1AAC-92FAE674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59216-A626-E896-5AFF-7C01A24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EE326-B19A-2802-E509-D25F330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FA5D-9180-1D15-05A1-75DAC447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2F8A7-9B9C-7EC3-225F-55FEC190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12E33-4715-431E-7D6F-07B97252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17B66-34A4-D1A9-A57E-E65F3A1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EDF8-B5CC-8C1A-1428-1E5BC032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5BEF-5AB7-2E3B-F66F-14C8CB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F15A8-DE7A-32DC-D923-A0C0EF18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A0EBA-2B32-29FA-10E9-C9394399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D7A55-FEE6-C534-56D0-1408F6D3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CE36E-47F1-27D1-D5B1-257504EF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0ACE-02ED-3D40-8DA9-6D95D23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F76-8B2F-3A1D-9D74-902EA8F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87D72-B01B-CF50-2BFD-129DE18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3758-0150-852F-DCF6-8F8DDF87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F57B-6D7F-1F62-F554-B9DADC4C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41C9-8537-435D-8D05-D269E4409129}" type="datetimeFigureOut">
              <a:rPr lang="ko-KR" altLang="en-US" smtClean="0"/>
              <a:t>2023-12-02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11C1-4602-DF8C-35F8-DC8D666C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F36-C8C0-686E-1D63-98EA9B0D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9177" y="298580"/>
            <a:ext cx="4835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Colony</a:t>
            </a:r>
            <a:endParaRPr lang="ko-KR" altLang="en-US" sz="88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8745630" y="54148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8979546" y="5384043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2019180006 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김도한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220246" y="1705156"/>
            <a:ext cx="393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학년도 게임공학부 졸업작품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37CA-4C11-A88B-6145-348CE36CB1BB}"/>
              </a:ext>
            </a:extLst>
          </p:cNvPr>
          <p:cNvSpPr/>
          <p:nvPr/>
        </p:nvSpPr>
        <p:spPr>
          <a:xfrm>
            <a:off x="8745630" y="58819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F521-54BD-265A-06F8-EC6FE73CC4B9}"/>
              </a:ext>
            </a:extLst>
          </p:cNvPr>
          <p:cNvSpPr txBox="1"/>
          <p:nvPr/>
        </p:nvSpPr>
        <p:spPr>
          <a:xfrm>
            <a:off x="8979546" y="5831156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2021184038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홍서진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74D3F3-D05C-1C2D-2275-6BB270DA565F}"/>
              </a:ext>
            </a:extLst>
          </p:cNvPr>
          <p:cNvSpPr/>
          <p:nvPr/>
        </p:nvSpPr>
        <p:spPr>
          <a:xfrm>
            <a:off x="8745630" y="4615805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A0106-8000-9B8B-CEDC-87BD50B332F8}"/>
              </a:ext>
            </a:extLst>
          </p:cNvPr>
          <p:cNvSpPr txBox="1"/>
          <p:nvPr/>
        </p:nvSpPr>
        <p:spPr>
          <a:xfrm>
            <a:off x="8874642" y="4585027"/>
            <a:ext cx="265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지도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송인희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교수님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4004" y="1198334"/>
            <a:ext cx="2064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총 </a:t>
            </a:r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소개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942280" y="255596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샷건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1942279" y="3137819"/>
            <a:ext cx="747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샷건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100 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20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C360D1-9C1E-1D49-CAFA-16A53237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50" y="2541809"/>
            <a:ext cx="996120" cy="996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45A13-1879-7039-46F1-9A4EC96481CC}"/>
              </a:ext>
            </a:extLst>
          </p:cNvPr>
          <p:cNvSpPr txBox="1"/>
          <p:nvPr/>
        </p:nvSpPr>
        <p:spPr>
          <a:xfrm>
            <a:off x="1942279" y="37310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소총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B0B1B-036E-E0C9-7B10-489273B8D4B5}"/>
              </a:ext>
            </a:extLst>
          </p:cNvPr>
          <p:cNvSpPr txBox="1"/>
          <p:nvPr/>
        </p:nvSpPr>
        <p:spPr>
          <a:xfrm>
            <a:off x="1942279" y="5083109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기관총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DE1B60-EA31-13B6-9A82-6E88766CE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18" y="3743447"/>
            <a:ext cx="1073552" cy="10735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468F8D-19FC-FE6B-7E86-F310E9336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18" y="5022517"/>
            <a:ext cx="1281551" cy="10533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1D2F51-733D-92E9-C8A1-F70ADBE56D3C}"/>
              </a:ext>
            </a:extLst>
          </p:cNvPr>
          <p:cNvSpPr txBox="1"/>
          <p:nvPr/>
        </p:nvSpPr>
        <p:spPr>
          <a:xfrm>
            <a:off x="1942279" y="4341275"/>
            <a:ext cx="732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소총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40 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40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E1986-4092-94E2-C22B-9035738EC013}"/>
              </a:ext>
            </a:extLst>
          </p:cNvPr>
          <p:cNvSpPr txBox="1"/>
          <p:nvPr/>
        </p:nvSpPr>
        <p:spPr>
          <a:xfrm>
            <a:off x="1983706" y="5653103"/>
            <a:ext cx="787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기관총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30 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37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4004" y="1200470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맵과</a:t>
            </a:r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특징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212147" y="2428333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089892" y="2073689"/>
            <a:ext cx="94852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가지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규모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:1000(UNIT) *1000(UNIT)</a:t>
            </a:r>
          </a:p>
          <a:p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수풀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수풀에 들어가면 적으로부터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은엄폐가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됩니다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곳에서 한 개 생깁니다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F3B35-0593-3988-85E1-ED7FA7ACED47}"/>
              </a:ext>
            </a:extLst>
          </p:cNvPr>
          <p:cNvSpPr txBox="1"/>
          <p:nvPr/>
        </p:nvSpPr>
        <p:spPr>
          <a:xfrm>
            <a:off x="1504004" y="5105287"/>
            <a:ext cx="762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리젠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분마다 한번씩 랜덤하게 변경 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크기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원의 중심으로부터 반지름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100(UNIT)</a:t>
            </a: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방사능 수치에 비례한 데미지 감소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원의 중심이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100%)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83CF26-D93E-1313-FC84-080503547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8" y="4325126"/>
            <a:ext cx="1035103" cy="990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A6A214-65FC-1CC3-3955-CA7BCB921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58" y="3376484"/>
            <a:ext cx="1035103" cy="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8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개발 환경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340301" y="3143204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ABA11-E6E5-F5D3-1D0E-AF0767241C0E}"/>
              </a:ext>
            </a:extLst>
          </p:cNvPr>
          <p:cNvSpPr txBox="1"/>
          <p:nvPr/>
        </p:nvSpPr>
        <p:spPr>
          <a:xfrm>
            <a:off x="1230708" y="1627385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GITHUB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EFFD43-B6B0-3AD2-D72A-8E8DBD90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33" y="1459729"/>
            <a:ext cx="1054154" cy="9017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CDBE64-65C6-64F6-491E-D7096AEC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78" y="2974254"/>
            <a:ext cx="844064" cy="9082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6E0A61-6F16-2FC0-1EA7-F68181582EC8}"/>
              </a:ext>
            </a:extLst>
          </p:cNvPr>
          <p:cNvSpPr txBox="1"/>
          <p:nvPr/>
        </p:nvSpPr>
        <p:spPr>
          <a:xfrm>
            <a:off x="1340301" y="459739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PHOTOSHOP2021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186C841-92A1-2CC5-E403-0CF755BE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20" y="4428440"/>
            <a:ext cx="934980" cy="9142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8F874A-5B43-7602-CBF6-94C9A9481FBF}"/>
              </a:ext>
            </a:extLst>
          </p:cNvPr>
          <p:cNvSpPr txBox="1"/>
          <p:nvPr/>
        </p:nvSpPr>
        <p:spPr>
          <a:xfrm>
            <a:off x="8153640" y="370636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DIRECT X 12</a:t>
            </a:r>
          </a:p>
        </p:txBody>
      </p:sp>
      <p:pic>
        <p:nvPicPr>
          <p:cNvPr id="1036" name="Picture 12" descr="81,951 Visual Studio Icons - Free in SVG, PNG, ICO - IconScout">
            <a:extLst>
              <a:ext uri="{FF2B5EF4-FFF2-40B4-BE49-F238E27FC236}">
                <a16:creationId xmlns:a16="http://schemas.microsoft.com/office/drawing/2014/main" id="{AB55FE82-8D54-FD12-0CE4-73F4A51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36" y="1968725"/>
            <a:ext cx="915477" cy="9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018A1-FC7F-DBB9-ABEF-39C721E5B80A}"/>
              </a:ext>
            </a:extLst>
          </p:cNvPr>
          <p:cNvSpPr txBox="1"/>
          <p:nvPr/>
        </p:nvSpPr>
        <p:spPr>
          <a:xfrm>
            <a:off x="8153640" y="2097427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VISUAL STUDIO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D20E2CF-2E9C-8F77-C151-9C0A4EC2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274" y="3640613"/>
            <a:ext cx="780599" cy="7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006730" y="242266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기술적 요소 및 중점 연구 분야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174541" y="1247384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블렌딩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477250" y="1860326"/>
            <a:ext cx="5814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블렌딩을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하여 부드러운 애니메이션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0CED4-B24A-B8CE-F378-C44A98EA39C6}"/>
              </a:ext>
            </a:extLst>
          </p:cNvPr>
          <p:cNvSpPr txBox="1"/>
          <p:nvPr/>
        </p:nvSpPr>
        <p:spPr>
          <a:xfrm>
            <a:off x="158622" y="2488658"/>
            <a:ext cx="1521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최적화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03829-04F9-3C5A-803C-24671A99A734}"/>
              </a:ext>
            </a:extLst>
          </p:cNvPr>
          <p:cNvSpPr txBox="1"/>
          <p:nvPr/>
        </p:nvSpPr>
        <p:spPr>
          <a:xfrm>
            <a:off x="456269" y="3017150"/>
            <a:ext cx="521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배치처리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및 공간 분할 기법을 통한 최적화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DC6E-AEB9-A367-B056-EDF716301334}"/>
              </a:ext>
            </a:extLst>
          </p:cNvPr>
          <p:cNvSpPr txBox="1"/>
          <p:nvPr/>
        </p:nvSpPr>
        <p:spPr>
          <a:xfrm>
            <a:off x="174541" y="3787236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프로그래밍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55AD6-AE19-EBF3-8DB7-EB5DD6CD38EB}"/>
              </a:ext>
            </a:extLst>
          </p:cNvPr>
          <p:cNvSpPr txBox="1"/>
          <p:nvPr/>
        </p:nvSpPr>
        <p:spPr>
          <a:xfrm>
            <a:off x="557400" y="4285594"/>
            <a:ext cx="3762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파티클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렌더링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텍스처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블렌딩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57F15-48CC-59BB-0807-83810B88BAFD}"/>
              </a:ext>
            </a:extLst>
          </p:cNvPr>
          <p:cNvSpPr txBox="1"/>
          <p:nvPr/>
        </p:nvSpPr>
        <p:spPr>
          <a:xfrm>
            <a:off x="178627" y="4971206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조명 효과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0592C-E17B-2E46-69DB-6C8F8B324038}"/>
              </a:ext>
            </a:extLst>
          </p:cNvPr>
          <p:cNvSpPr txBox="1"/>
          <p:nvPr/>
        </p:nvSpPr>
        <p:spPr>
          <a:xfrm>
            <a:off x="557400" y="5502895"/>
            <a:ext cx="4921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디퍼드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랜더링을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통한 프로그램 최적화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동적 그림자 생성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429191-D121-C853-2E76-575D9EC1DF59}"/>
              </a:ext>
            </a:extLst>
          </p:cNvPr>
          <p:cNvSpPr txBox="1"/>
          <p:nvPr/>
        </p:nvSpPr>
        <p:spPr>
          <a:xfrm>
            <a:off x="477621" y="3367502"/>
            <a:ext cx="463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리소스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메쉬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텍스쳐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관리 시스템 구축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76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0633" y="277888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개인별 준비 현황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174541" y="1247384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492215" y="1828430"/>
            <a:ext cx="3592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-C,C++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윈도우프로그래밍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자료구조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컴퓨터그래픽스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-3D PROGRAMING 1,2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쉐이더프로그래밍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 예정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7CD5-95C1-9858-E5F1-ACD3E0F28F92}"/>
              </a:ext>
            </a:extLst>
          </p:cNvPr>
          <p:cNvSpPr txBox="1"/>
          <p:nvPr/>
        </p:nvSpPr>
        <p:spPr>
          <a:xfrm>
            <a:off x="260243" y="3991915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E7B06-6891-F551-18E1-73BFD8EAADCF}"/>
              </a:ext>
            </a:extLst>
          </p:cNvPr>
          <p:cNvSpPr txBox="1"/>
          <p:nvPr/>
        </p:nvSpPr>
        <p:spPr>
          <a:xfrm>
            <a:off x="492215" y="4641120"/>
            <a:ext cx="3592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-C,C++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윈도우프로그래밍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자료구조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컴퓨터그래픽스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-3D PROGRAMING 1,2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쉐이더프로그래밍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 예정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2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78034" y="188165"/>
            <a:ext cx="6189966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역할 분담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174541" y="1247384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492215" y="1828430"/>
            <a:ext cx="5862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충돌 처리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OBEJCT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구현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최적화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7CD5-95C1-9858-E5F1-ACD3E0F28F92}"/>
              </a:ext>
            </a:extLst>
          </p:cNvPr>
          <p:cNvSpPr txBox="1"/>
          <p:nvPr/>
        </p:nvSpPr>
        <p:spPr>
          <a:xfrm>
            <a:off x="174541" y="2779795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E7B06-6891-F551-18E1-73BFD8EAADCF}"/>
              </a:ext>
            </a:extLst>
          </p:cNvPr>
          <p:cNvSpPr txBox="1"/>
          <p:nvPr/>
        </p:nvSpPr>
        <p:spPr>
          <a:xfrm>
            <a:off x="406513" y="3429000"/>
            <a:ext cx="725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맵 및 게임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UI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설계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모델 띄우기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프로그램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후처리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7C5E5-10CA-5E06-2D2D-C35A7569ABEE}"/>
              </a:ext>
            </a:extLst>
          </p:cNvPr>
          <p:cNvSpPr txBox="1"/>
          <p:nvPr/>
        </p:nvSpPr>
        <p:spPr>
          <a:xfrm>
            <a:off x="99943" y="4498726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2A65B-98D7-79E0-010E-4B7DB267386B}"/>
              </a:ext>
            </a:extLst>
          </p:cNvPr>
          <p:cNvSpPr txBox="1"/>
          <p:nvPr/>
        </p:nvSpPr>
        <p:spPr>
          <a:xfrm>
            <a:off x="331915" y="5147931"/>
            <a:ext cx="6470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리소스 수집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D3DDEVICE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생성 부분 및 프레임 워크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0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006730" y="242266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게임 개발 일정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07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F0699A-6BD5-1217-362C-B1387DD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22086"/>
              </p:ext>
            </p:extLst>
          </p:nvPr>
        </p:nvGraphicFramePr>
        <p:xfrm>
          <a:off x="258132" y="1377172"/>
          <a:ext cx="8684676" cy="520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417">
                  <a:extLst>
                    <a:ext uri="{9D8B030D-6E8A-4147-A177-3AD203B41FA5}">
                      <a16:colId xmlns:a16="http://schemas.microsoft.com/office/drawing/2014/main" val="3826770078"/>
                    </a:ext>
                  </a:extLst>
                </a:gridCol>
                <a:gridCol w="800511">
                  <a:extLst>
                    <a:ext uri="{9D8B030D-6E8A-4147-A177-3AD203B41FA5}">
                      <a16:colId xmlns:a16="http://schemas.microsoft.com/office/drawing/2014/main" val="3971745296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1439118507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494120973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742423691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6033562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15817602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993670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218511784"/>
                    </a:ext>
                  </a:extLst>
                </a:gridCol>
              </a:tblGrid>
              <a:tr h="1005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////////////////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////////////////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03056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리소스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수집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1174"/>
                  </a:ext>
                </a:extLst>
              </a:tr>
              <a:tr h="70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프레임워크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D3D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10634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로직 및 객체 구현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057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74710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후처리 및 </a:t>
                      </a:r>
                      <a:r>
                        <a:rPr lang="ko-KR" altLang="en-US" sz="11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임펙트</a:t>
                      </a:r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7053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 </a:t>
                      </a:r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그림자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7356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</a:t>
                      </a:r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52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DD41D3-7524-ED4B-1C71-2BADAA08468A}"/>
              </a:ext>
            </a:extLst>
          </p:cNvPr>
          <p:cNvSpPr txBox="1"/>
          <p:nvPr/>
        </p:nvSpPr>
        <p:spPr>
          <a:xfrm>
            <a:off x="8980022" y="1374222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554CF-78F6-05DE-CD67-7F20D3A1BD53}"/>
              </a:ext>
            </a:extLst>
          </p:cNvPr>
          <p:cNvSpPr txBox="1"/>
          <p:nvPr/>
        </p:nvSpPr>
        <p:spPr>
          <a:xfrm>
            <a:off x="9000899" y="2044175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5FC616-AE96-4C6D-F41E-AFCF303540BE}"/>
              </a:ext>
            </a:extLst>
          </p:cNvPr>
          <p:cNvSpPr/>
          <p:nvPr/>
        </p:nvSpPr>
        <p:spPr>
          <a:xfrm>
            <a:off x="10391553" y="1518394"/>
            <a:ext cx="404038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E87386-D58E-991C-03DA-F7C32DB957DD}"/>
              </a:ext>
            </a:extLst>
          </p:cNvPr>
          <p:cNvSpPr/>
          <p:nvPr/>
        </p:nvSpPr>
        <p:spPr>
          <a:xfrm>
            <a:off x="10419907" y="2207110"/>
            <a:ext cx="404038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44C46-62C8-FB92-49B1-46BDC73B76E8}"/>
              </a:ext>
            </a:extLst>
          </p:cNvPr>
          <p:cNvSpPr txBox="1"/>
          <p:nvPr/>
        </p:nvSpPr>
        <p:spPr>
          <a:xfrm>
            <a:off x="9000899" y="3071221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F1B5E5-FF74-06DE-AA73-4007777FC4E4}"/>
              </a:ext>
            </a:extLst>
          </p:cNvPr>
          <p:cNvSpPr/>
          <p:nvPr/>
        </p:nvSpPr>
        <p:spPr>
          <a:xfrm>
            <a:off x="10419907" y="3172803"/>
            <a:ext cx="404038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17F7F9-4BFE-5ECE-ABF6-4715E276033B}"/>
              </a:ext>
            </a:extLst>
          </p:cNvPr>
          <p:cNvSpPr/>
          <p:nvPr/>
        </p:nvSpPr>
        <p:spPr>
          <a:xfrm>
            <a:off x="1492101" y="2508598"/>
            <a:ext cx="684029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5AEC2D-9014-9657-0091-6DFD4EB2637F}"/>
              </a:ext>
            </a:extLst>
          </p:cNvPr>
          <p:cNvSpPr/>
          <p:nvPr/>
        </p:nvSpPr>
        <p:spPr>
          <a:xfrm>
            <a:off x="1928598" y="3776989"/>
            <a:ext cx="4096517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BD04D-6AF1-8B1A-A8F4-248361D180CA}"/>
              </a:ext>
            </a:extLst>
          </p:cNvPr>
          <p:cNvSpPr/>
          <p:nvPr/>
        </p:nvSpPr>
        <p:spPr>
          <a:xfrm>
            <a:off x="2374601" y="4376953"/>
            <a:ext cx="978196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FA1AC0-706A-FA7B-A3CB-A20B754EF979}"/>
              </a:ext>
            </a:extLst>
          </p:cNvPr>
          <p:cNvSpPr/>
          <p:nvPr/>
        </p:nvSpPr>
        <p:spPr>
          <a:xfrm>
            <a:off x="2457714" y="5497025"/>
            <a:ext cx="1013637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BBF2C99-8980-E8C0-267D-C270FCE0FF02}"/>
              </a:ext>
            </a:extLst>
          </p:cNvPr>
          <p:cNvSpPr/>
          <p:nvPr/>
        </p:nvSpPr>
        <p:spPr>
          <a:xfrm>
            <a:off x="3480391" y="4947139"/>
            <a:ext cx="3437860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FC2057F-D957-3B42-E809-1F3C8CB30FA1}"/>
              </a:ext>
            </a:extLst>
          </p:cNvPr>
          <p:cNvSpPr/>
          <p:nvPr/>
        </p:nvSpPr>
        <p:spPr>
          <a:xfrm>
            <a:off x="1443480" y="3142793"/>
            <a:ext cx="452271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AB7097-B78C-ED83-A72D-E9076F0C19B0}"/>
              </a:ext>
            </a:extLst>
          </p:cNvPr>
          <p:cNvSpPr/>
          <p:nvPr/>
        </p:nvSpPr>
        <p:spPr>
          <a:xfrm>
            <a:off x="2457713" y="6096989"/>
            <a:ext cx="1013637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75684" y="1072680"/>
            <a:ext cx="9045486" cy="842572"/>
            <a:chOff x="3403338" y="2598003"/>
            <a:chExt cx="8521656" cy="8425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522439" cy="830997"/>
              <a:chOff x="3403338" y="2598003"/>
              <a:chExt cx="2522439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05389" y="2732688"/>
                <a:ext cx="17203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연구목적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8002981" y="2609578"/>
              <a:ext cx="3922013" cy="830997"/>
              <a:chOff x="8002981" y="2609578"/>
              <a:chExt cx="392201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8002981" y="2609578"/>
                <a:ext cx="8475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8788064" y="2708237"/>
                <a:ext cx="31369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게임소개 및 방법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75684" y="2350145"/>
            <a:ext cx="11369840" cy="917506"/>
            <a:chOff x="3403338" y="2511494"/>
            <a:chExt cx="11369840" cy="91750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784557" cy="830997"/>
              <a:chOff x="3403338" y="2598003"/>
              <a:chExt cx="2784557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5498" y="2689646"/>
                <a:ext cx="1962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개발 환경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8276772" y="2511494"/>
              <a:ext cx="6496406" cy="830997"/>
              <a:chOff x="8276772" y="2511494"/>
              <a:chExt cx="6496406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8276772" y="2511494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9119066" y="2634604"/>
                <a:ext cx="5654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기술적요소 및 중점 연구 분야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595E6A-7A52-E8DA-9320-095E68D38764}"/>
              </a:ext>
            </a:extLst>
          </p:cNvPr>
          <p:cNvGrpSpPr/>
          <p:nvPr/>
        </p:nvGrpSpPr>
        <p:grpSpPr>
          <a:xfrm>
            <a:off x="375684" y="3626723"/>
            <a:ext cx="7715783" cy="863648"/>
            <a:chOff x="3403338" y="2565352"/>
            <a:chExt cx="7715783" cy="8636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AD53C3-DC8F-0621-51C1-422FF86118E2}"/>
                </a:ext>
              </a:extLst>
            </p:cNvPr>
            <p:cNvGrpSpPr/>
            <p:nvPr/>
          </p:nvGrpSpPr>
          <p:grpSpPr>
            <a:xfrm>
              <a:off x="3403338" y="2598003"/>
              <a:ext cx="4151918" cy="830997"/>
              <a:chOff x="3403338" y="2598003"/>
              <a:chExt cx="4151918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678BA-9C3A-3AB9-CFD3-3B8B0D5F524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8F6030-DD22-E948-83A0-800C9FE7C768}"/>
                  </a:ext>
                </a:extLst>
              </p:cNvPr>
              <p:cNvSpPr txBox="1"/>
              <p:nvPr/>
            </p:nvSpPr>
            <p:spPr>
              <a:xfrm>
                <a:off x="4225498" y="2674949"/>
                <a:ext cx="3329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개인별 준비 현황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2D4CA-DD68-0397-4C17-0913603016E4}"/>
                </a:ext>
              </a:extLst>
            </p:cNvPr>
            <p:cNvGrpSpPr/>
            <p:nvPr/>
          </p:nvGrpSpPr>
          <p:grpSpPr>
            <a:xfrm>
              <a:off x="8285723" y="2565352"/>
              <a:ext cx="2833398" cy="830997"/>
              <a:chOff x="8285723" y="2565352"/>
              <a:chExt cx="2833398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AEF27-53BC-0676-F6E8-985E376A90B5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7F095E-CEEA-CCB1-C1CE-94C1FA6A3900}"/>
                  </a:ext>
                </a:extLst>
              </p:cNvPr>
              <p:cNvSpPr txBox="1"/>
              <p:nvPr/>
            </p:nvSpPr>
            <p:spPr>
              <a:xfrm>
                <a:off x="9156724" y="2647012"/>
                <a:ext cx="1962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역할 분담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31A2D0A-8FC1-1A3F-7137-FDE56346DEA1}"/>
              </a:ext>
            </a:extLst>
          </p:cNvPr>
          <p:cNvGrpSpPr/>
          <p:nvPr/>
        </p:nvGrpSpPr>
        <p:grpSpPr>
          <a:xfrm>
            <a:off x="375684" y="5047286"/>
            <a:ext cx="7744387" cy="863648"/>
            <a:chOff x="3403338" y="2565352"/>
            <a:chExt cx="7744387" cy="86364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D9F0FED-7823-04FB-24BB-33F645B15F75}"/>
                </a:ext>
              </a:extLst>
            </p:cNvPr>
            <p:cNvGrpSpPr/>
            <p:nvPr/>
          </p:nvGrpSpPr>
          <p:grpSpPr>
            <a:xfrm>
              <a:off x="3403338" y="2598003"/>
              <a:ext cx="3757237" cy="830997"/>
              <a:chOff x="3403338" y="2598003"/>
              <a:chExt cx="3757237" cy="83099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03EEE1-498C-0C6D-A605-9C62E5C06E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07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CB191C-5FAE-837F-BBBD-C87F49EE00E6}"/>
                  </a:ext>
                </a:extLst>
              </p:cNvPr>
              <p:cNvSpPr txBox="1"/>
              <p:nvPr/>
            </p:nvSpPr>
            <p:spPr>
              <a:xfrm>
                <a:off x="4241186" y="2688462"/>
                <a:ext cx="29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게임 개발 일정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9B710E4-6F8D-BD2F-016E-70B97FAAA62C}"/>
                </a:ext>
              </a:extLst>
            </p:cNvPr>
            <p:cNvGrpSpPr/>
            <p:nvPr/>
          </p:nvGrpSpPr>
          <p:grpSpPr>
            <a:xfrm>
              <a:off x="8285723" y="2565352"/>
              <a:ext cx="2862002" cy="830997"/>
              <a:chOff x="8285723" y="2565352"/>
              <a:chExt cx="2862002" cy="83099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65461F-03C3-326F-50F7-A97EF1DB1AFF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08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DE0D57-BEF9-3AC9-4B28-160FCA1A449C}"/>
                  </a:ext>
                </a:extLst>
              </p:cNvPr>
              <p:cNvSpPr txBox="1"/>
              <p:nvPr/>
            </p:nvSpPr>
            <p:spPr>
              <a:xfrm>
                <a:off x="9185328" y="2688462"/>
                <a:ext cx="1962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참고 문헌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2782677" y="2177474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11835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연구 목적 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790859" y="2052295"/>
            <a:ext cx="825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를 이용한 클라이언트 제작 및 애니메이션 구현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1868700" y="3178808"/>
            <a:ext cx="5461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를 이용한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텍스쳐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블랜디드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1868700" y="4282067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카메라를 통한 총의 최적의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타격감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15A5D-D181-ACE5-23E9-AC81ADFA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5" y="1818447"/>
            <a:ext cx="825454" cy="839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C7570F-820C-75D9-8E57-6879A102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52" y="2828502"/>
            <a:ext cx="961548" cy="9615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13C8CF-FB8F-BFEF-131F-D96423B0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53" y="3965916"/>
            <a:ext cx="1041594" cy="961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17BB5-0BE4-0DAD-1B5A-57D249CE324A}"/>
              </a:ext>
            </a:extLst>
          </p:cNvPr>
          <p:cNvSpPr txBox="1"/>
          <p:nvPr/>
        </p:nvSpPr>
        <p:spPr>
          <a:xfrm>
            <a:off x="1948747" y="5289984"/>
            <a:ext cx="9110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대량의 객체로 인한 프레임 드랍을 </a:t>
            </a:r>
            <a:r>
              <a:rPr lang="ko-KR" altLang="en-US" sz="24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공간 분할 기법을 통해 최적화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11B3C1-B259-80B9-1DB6-2C7D5FE72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53" y="5165769"/>
            <a:ext cx="961548" cy="8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448704" y="1193475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게임 스토리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D305B-5529-ED69-CFAC-196DFC201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6" y="1133273"/>
            <a:ext cx="855001" cy="855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629860" y="2255453"/>
            <a:ext cx="12942363" cy="522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여러 세대에 걸쳐 인류는 지구에서의 생존이 점점 어려워졌다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자원의 고갈과 환경 파괴로 더 이상 지구에서 지속 가능한 삶을 유지하는 것은 불가능해 보였다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이에 따라 과학자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엔지니어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우주 비행사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그리고 인류의 마지막 희망을 품은 모든 이들은 우주로 모험을 떠났다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우주선은 다른 행성을 탐험하며 새로운 곳에서 삶을 찾으려 노력했으며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수많은 별을 건너 끝없이 우주를 탐험했다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그러던 중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그들은 우주의 끝에서 아름다운 행성을 발견했다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그곳은 푸른 하늘과 아름다운 경관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풍부한 자원이 가득한 이상적인 곳으로 보였다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그러나 그들의 희망과 기대는 짧은 시간 안에 깨어졌다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행성에 도착한 그들은 흉측한 에일리언 생물체의 존재와 방사능 오염에 직면했다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에일리언과의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전투에서 동료들은 하나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둘씩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사라지며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이 외로운 우주 비행사는 홀로 남게 되었다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지구의 구조를 기다릴 동안 이 행성에서 버텨야 한다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방사능을 피해 이 곳에서 살아남아라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36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BFB74852-0F03-9401-CEF5-04575F29F94B}"/>
              </a:ext>
            </a:extLst>
          </p:cNvPr>
          <p:cNvSpPr/>
          <p:nvPr/>
        </p:nvSpPr>
        <p:spPr>
          <a:xfrm>
            <a:off x="3031568" y="3237524"/>
            <a:ext cx="1896053" cy="94720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플레이어 생존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356597" y="1001162"/>
            <a:ext cx="4509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게임 플로우 차트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D5DE181-9177-CBAE-044E-6F48A410AA1E}"/>
              </a:ext>
            </a:extLst>
          </p:cNvPr>
          <p:cNvSpPr/>
          <p:nvPr/>
        </p:nvSpPr>
        <p:spPr>
          <a:xfrm>
            <a:off x="3815844" y="2756796"/>
            <a:ext cx="327502" cy="40958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EB18D5-993E-AFC0-D952-97363A9DF8B1}"/>
              </a:ext>
            </a:extLst>
          </p:cNvPr>
          <p:cNvSpPr/>
          <p:nvPr/>
        </p:nvSpPr>
        <p:spPr>
          <a:xfrm>
            <a:off x="3373013" y="1992089"/>
            <a:ext cx="1213164" cy="64633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게임 시작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012BE72C-0783-78EB-68B8-E44D635B9CB8}"/>
              </a:ext>
            </a:extLst>
          </p:cNvPr>
          <p:cNvSpPr/>
          <p:nvPr/>
        </p:nvSpPr>
        <p:spPr>
          <a:xfrm rot="16200000">
            <a:off x="5151622" y="3476787"/>
            <a:ext cx="327502" cy="51546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A9668-FCA2-5703-87F9-B5C959401B4D}"/>
              </a:ext>
            </a:extLst>
          </p:cNvPr>
          <p:cNvSpPr txBox="1"/>
          <p:nvPr/>
        </p:nvSpPr>
        <p:spPr>
          <a:xfrm>
            <a:off x="5005593" y="3260914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4DC2C08-CF23-F356-45EE-5140814765D0}"/>
              </a:ext>
            </a:extLst>
          </p:cNvPr>
          <p:cNvSpPr/>
          <p:nvPr/>
        </p:nvSpPr>
        <p:spPr>
          <a:xfrm>
            <a:off x="5703125" y="3260914"/>
            <a:ext cx="1896053" cy="94720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ko-KR" altLang="en-US" sz="1400" dirty="0"/>
              <a:t> </a:t>
            </a:r>
            <a:r>
              <a:rPr lang="en-US" altLang="ko-KR" sz="1400" dirty="0"/>
              <a:t>Wave</a:t>
            </a:r>
            <a:r>
              <a:rPr lang="ko-KR" altLang="en-US" sz="1400" dirty="0"/>
              <a:t>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D3B3AD8E-D0DA-B265-AA47-6A5E523332D9}"/>
              </a:ext>
            </a:extLst>
          </p:cNvPr>
          <p:cNvSpPr/>
          <p:nvPr/>
        </p:nvSpPr>
        <p:spPr>
          <a:xfrm>
            <a:off x="3803968" y="4369833"/>
            <a:ext cx="327502" cy="51546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B333C-438C-8F37-FF0D-FEDA3A14A095}"/>
              </a:ext>
            </a:extLst>
          </p:cNvPr>
          <p:cNvSpPr txBox="1"/>
          <p:nvPr/>
        </p:nvSpPr>
        <p:spPr>
          <a:xfrm>
            <a:off x="4089860" y="437767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A3DFDA87-0572-C4B3-2594-43AFBC1D9D43}"/>
              </a:ext>
            </a:extLst>
          </p:cNvPr>
          <p:cNvSpPr/>
          <p:nvPr/>
        </p:nvSpPr>
        <p:spPr>
          <a:xfrm>
            <a:off x="6492771" y="4304614"/>
            <a:ext cx="327502" cy="515462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화살표: U자형 29">
            <a:extLst>
              <a:ext uri="{FF2B5EF4-FFF2-40B4-BE49-F238E27FC236}">
                <a16:creationId xmlns:a16="http://schemas.microsoft.com/office/drawing/2014/main" id="{58C6B7D8-9F04-04E3-3081-81675D96BF49}"/>
              </a:ext>
            </a:extLst>
          </p:cNvPr>
          <p:cNvSpPr/>
          <p:nvPr/>
        </p:nvSpPr>
        <p:spPr>
          <a:xfrm flipH="1">
            <a:off x="4148956" y="2837851"/>
            <a:ext cx="2502195" cy="395750"/>
          </a:xfrm>
          <a:prstGeom prst="utur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D5846-6F2E-AA29-F907-CE0AD2BECA23}"/>
              </a:ext>
            </a:extLst>
          </p:cNvPr>
          <p:cNvSpPr txBox="1"/>
          <p:nvPr/>
        </p:nvSpPr>
        <p:spPr>
          <a:xfrm>
            <a:off x="5076799" y="24412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EA728-DE75-3947-2205-D19F3E96601D}"/>
              </a:ext>
            </a:extLst>
          </p:cNvPr>
          <p:cNvSpPr txBox="1"/>
          <p:nvPr/>
        </p:nvSpPr>
        <p:spPr>
          <a:xfrm>
            <a:off x="6826456" y="4377679"/>
            <a:ext cx="51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004AE-7E2B-F7C4-86DE-E22990FA6EF4}"/>
              </a:ext>
            </a:extLst>
          </p:cNvPr>
          <p:cNvSpPr/>
          <p:nvPr/>
        </p:nvSpPr>
        <p:spPr>
          <a:xfrm>
            <a:off x="2838366" y="5047951"/>
            <a:ext cx="2282456" cy="947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D7F433-2655-F641-1681-830E7470AA7F}"/>
              </a:ext>
            </a:extLst>
          </p:cNvPr>
          <p:cNvSpPr/>
          <p:nvPr/>
        </p:nvSpPr>
        <p:spPr>
          <a:xfrm>
            <a:off x="5703125" y="5047951"/>
            <a:ext cx="2282456" cy="9472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승리</a:t>
            </a:r>
          </a:p>
        </p:txBody>
      </p:sp>
    </p:spTree>
    <p:extLst>
      <p:ext uri="{BB962C8B-B14F-4D97-AF65-F5344CB8AC3E}">
        <p14:creationId xmlns:p14="http://schemas.microsoft.com/office/powerpoint/2010/main" val="23301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440984" y="1204753"/>
            <a:ext cx="2358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TPS</a:t>
            </a:r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방식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857692" y="241865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pic>
        <p:nvPicPr>
          <p:cNvPr id="12" name="그림 11" descr="텍스트, 스크린샷, 사람, 의류이(가) 표시된 사진&#10;&#10;자동 생성된 설명">
            <a:extLst>
              <a:ext uri="{FF2B5EF4-FFF2-40B4-BE49-F238E27FC236}">
                <a16:creationId xmlns:a16="http://schemas.microsoft.com/office/drawing/2014/main" id="{28A96D05-DA32-66D3-7AAB-F8B90D815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670" y="2045674"/>
            <a:ext cx="6195236" cy="35068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A32E20-3EE1-C5F9-9845-08B8DEFB76C3}"/>
              </a:ext>
            </a:extLst>
          </p:cNvPr>
          <p:cNvSpPr txBox="1"/>
          <p:nvPr/>
        </p:nvSpPr>
        <p:spPr>
          <a:xfrm>
            <a:off x="1020727" y="5532085"/>
            <a:ext cx="6659195" cy="116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①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초단위로 카운트 하는 타이머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2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분 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(1wave)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까지 카운트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5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칸이 모두 차면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(10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분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게임 종료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②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top view.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플레이어의 위치와 적의 위치를 표시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방사능 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zone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을 빨간색 원으로 표시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③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플레이어 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hp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를 수로 표현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현재 사용하고 있는 총의 종류와 남은 총알의 수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④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현재 사용할 수 있는 아이템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UI. 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6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4004" y="1147697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키보드 조작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grpSp>
        <p:nvGrpSpPr>
          <p:cNvPr id="2" name="Google Shape;164;p22">
            <a:extLst>
              <a:ext uri="{FF2B5EF4-FFF2-40B4-BE49-F238E27FC236}">
                <a16:creationId xmlns:a16="http://schemas.microsoft.com/office/drawing/2014/main" id="{C2869FF2-3D8F-AFF4-C448-DED76D67D124}"/>
              </a:ext>
            </a:extLst>
          </p:cNvPr>
          <p:cNvGrpSpPr/>
          <p:nvPr/>
        </p:nvGrpSpPr>
        <p:grpSpPr>
          <a:xfrm>
            <a:off x="9159614" y="2665259"/>
            <a:ext cx="3308426" cy="3146470"/>
            <a:chOff x="6507590" y="1582480"/>
            <a:chExt cx="3308426" cy="3146470"/>
          </a:xfrm>
        </p:grpSpPr>
        <p:pic>
          <p:nvPicPr>
            <p:cNvPr id="3" name="Google Shape;165;p22">
              <a:extLst>
                <a:ext uri="{FF2B5EF4-FFF2-40B4-BE49-F238E27FC236}">
                  <a16:creationId xmlns:a16="http://schemas.microsoft.com/office/drawing/2014/main" id="{8F8D173E-D89E-05B9-84BD-BB5181F0903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11951" y="2282775"/>
              <a:ext cx="2446149" cy="24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66;p22">
              <a:extLst>
                <a:ext uri="{FF2B5EF4-FFF2-40B4-BE49-F238E27FC236}">
                  <a16:creationId xmlns:a16="http://schemas.microsoft.com/office/drawing/2014/main" id="{C43D802B-7840-6571-DBB0-50673149DFF3}"/>
                </a:ext>
              </a:extLst>
            </p:cNvPr>
            <p:cNvSpPr txBox="1"/>
            <p:nvPr/>
          </p:nvSpPr>
          <p:spPr>
            <a:xfrm>
              <a:off x="6507590" y="1582480"/>
              <a:ext cx="2710925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/>
                <a:t>좌클릭 : </a:t>
              </a:r>
              <a:r>
                <a:rPr lang="ko-KR" altLang="en-US" b="1" dirty="0"/>
                <a:t>사격</a:t>
              </a:r>
              <a:endParaRPr b="1" dirty="0"/>
            </a:p>
          </p:txBody>
        </p:sp>
        <p:sp>
          <p:nvSpPr>
            <p:cNvPr id="10" name="Google Shape;168;p22">
              <a:extLst>
                <a:ext uri="{FF2B5EF4-FFF2-40B4-BE49-F238E27FC236}">
                  <a16:creationId xmlns:a16="http://schemas.microsoft.com/office/drawing/2014/main" id="{0DEABE6A-C4B2-77AE-BA2A-2D5D19ACB73E}"/>
                </a:ext>
              </a:extLst>
            </p:cNvPr>
            <p:cNvSpPr txBox="1"/>
            <p:nvPr/>
          </p:nvSpPr>
          <p:spPr>
            <a:xfrm>
              <a:off x="7429804" y="2055113"/>
              <a:ext cx="238621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cxnSp>
          <p:nvCxnSpPr>
            <p:cNvPr id="14" name="Google Shape;169;p22">
              <a:extLst>
                <a:ext uri="{FF2B5EF4-FFF2-40B4-BE49-F238E27FC236}">
                  <a16:creationId xmlns:a16="http://schemas.microsoft.com/office/drawing/2014/main" id="{F89A5341-C23B-A417-FF3C-0CBF0C7E6B58}"/>
                </a:ext>
              </a:extLst>
            </p:cNvPr>
            <p:cNvCxnSpPr/>
            <p:nvPr/>
          </p:nvCxnSpPr>
          <p:spPr>
            <a:xfrm rot="-5400000" flipH="1">
              <a:off x="6575075" y="2446150"/>
              <a:ext cx="1304700" cy="3303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5" name="Google Shape;151;p22">
            <a:extLst>
              <a:ext uri="{FF2B5EF4-FFF2-40B4-BE49-F238E27FC236}">
                <a16:creationId xmlns:a16="http://schemas.microsoft.com/office/drawing/2014/main" id="{E2BBBB88-D88F-FFC5-78AF-B1C44E594F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760" r="1499"/>
          <a:stretch/>
        </p:blipFill>
        <p:spPr>
          <a:xfrm>
            <a:off x="557399" y="3195874"/>
            <a:ext cx="8522805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3;p22">
            <a:extLst>
              <a:ext uri="{FF2B5EF4-FFF2-40B4-BE49-F238E27FC236}">
                <a16:creationId xmlns:a16="http://schemas.microsoft.com/office/drawing/2014/main" id="{D4F4795A-20AB-8BBE-81B1-97A3629853C0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810942" y="4444153"/>
            <a:ext cx="550323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56;p22">
            <a:extLst>
              <a:ext uri="{FF2B5EF4-FFF2-40B4-BE49-F238E27FC236}">
                <a16:creationId xmlns:a16="http://schemas.microsoft.com/office/drawing/2014/main" id="{0E2A7249-09F2-6A31-6C4E-6E6CE1B1B9C8}"/>
              </a:ext>
            </a:extLst>
          </p:cNvPr>
          <p:cNvSpPr/>
          <p:nvPr/>
        </p:nvSpPr>
        <p:spPr>
          <a:xfrm rot="10800000" flipH="1">
            <a:off x="2253277" y="3001093"/>
            <a:ext cx="239700" cy="96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1" name="Google Shape;157;p22">
            <a:extLst>
              <a:ext uri="{FF2B5EF4-FFF2-40B4-BE49-F238E27FC236}">
                <a16:creationId xmlns:a16="http://schemas.microsoft.com/office/drawing/2014/main" id="{882554B0-A85F-47E7-E3E0-0F9650BC5E9F}"/>
              </a:ext>
            </a:extLst>
          </p:cNvPr>
          <p:cNvSpPr txBox="1"/>
          <p:nvPr/>
        </p:nvSpPr>
        <p:spPr>
          <a:xfrm>
            <a:off x="1613830" y="2413737"/>
            <a:ext cx="268028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W / A / S / D : 이동</a:t>
            </a:r>
            <a:endParaRPr b="1" dirty="0"/>
          </a:p>
        </p:txBody>
      </p:sp>
      <p:pic>
        <p:nvPicPr>
          <p:cNvPr id="25" name="Google Shape;159;p22">
            <a:extLst>
              <a:ext uri="{FF2B5EF4-FFF2-40B4-BE49-F238E27FC236}">
                <a16:creationId xmlns:a16="http://schemas.microsoft.com/office/drawing/2014/main" id="{6D998993-F0A3-ECA1-3BD7-4FBD9D3B6CAE}"/>
              </a:ext>
            </a:extLst>
          </p:cNvPr>
          <p:cNvPicPr preferRelativeResize="0"/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566934" y="4829824"/>
            <a:ext cx="1290881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61;p22">
            <a:extLst>
              <a:ext uri="{FF2B5EF4-FFF2-40B4-BE49-F238E27FC236}">
                <a16:creationId xmlns:a16="http://schemas.microsoft.com/office/drawing/2014/main" id="{C8054CD6-B2BB-CBC7-D197-4A61D367ECAD}"/>
              </a:ext>
            </a:extLst>
          </p:cNvPr>
          <p:cNvSpPr/>
          <p:nvPr/>
        </p:nvSpPr>
        <p:spPr>
          <a:xfrm>
            <a:off x="972675" y="5296949"/>
            <a:ext cx="23970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" name="Google Shape;162;p22">
            <a:extLst>
              <a:ext uri="{FF2B5EF4-FFF2-40B4-BE49-F238E27FC236}">
                <a16:creationId xmlns:a16="http://schemas.microsoft.com/office/drawing/2014/main" id="{8599E3F4-469F-C4F4-37C4-5ABBD4E0E5BB}"/>
              </a:ext>
            </a:extLst>
          </p:cNvPr>
          <p:cNvSpPr txBox="1"/>
          <p:nvPr/>
        </p:nvSpPr>
        <p:spPr>
          <a:xfrm>
            <a:off x="566381" y="5872412"/>
            <a:ext cx="168689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Shift : 달리기</a:t>
            </a:r>
            <a:endParaRPr b="1" dirty="0"/>
          </a:p>
        </p:txBody>
      </p:sp>
      <p:pic>
        <p:nvPicPr>
          <p:cNvPr id="30" name="Google Shape;153;p22">
            <a:extLst>
              <a:ext uri="{FF2B5EF4-FFF2-40B4-BE49-F238E27FC236}">
                <a16:creationId xmlns:a16="http://schemas.microsoft.com/office/drawing/2014/main" id="{1D089641-0770-D35C-EA2B-6E51679DE226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181209" y="4444153"/>
            <a:ext cx="550323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22">
            <a:extLst>
              <a:ext uri="{FF2B5EF4-FFF2-40B4-BE49-F238E27FC236}">
                <a16:creationId xmlns:a16="http://schemas.microsoft.com/office/drawing/2014/main" id="{811531F6-B732-3FE1-4F78-A960FF1CB506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613830" y="4444153"/>
            <a:ext cx="550323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53;p22">
            <a:extLst>
              <a:ext uri="{FF2B5EF4-FFF2-40B4-BE49-F238E27FC236}">
                <a16:creationId xmlns:a16="http://schemas.microsoft.com/office/drawing/2014/main" id="{562E54C4-58C5-6797-1110-07940C8E7130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101799" y="4058482"/>
            <a:ext cx="550323" cy="38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42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9762" y="1185938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적과 플레이어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0" y="2437847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FF550B-1B27-8C1D-E2AA-2D05F5CDC1CF}"/>
              </a:ext>
            </a:extLst>
          </p:cNvPr>
          <p:cNvSpPr txBox="1"/>
          <p:nvPr/>
        </p:nvSpPr>
        <p:spPr>
          <a:xfrm>
            <a:off x="3377382" y="2626118"/>
            <a:ext cx="72635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적과 투명한 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HP: 100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근접공격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타격데미지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1)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스폰지역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적의 군집에서 생성되며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생성 후 특정 위치를 가서 배회함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IDLE)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AI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기능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주변을 배회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시야에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PLAYER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가 보이면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쫒아가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공격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7" name="그림 16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6CFAA1E5-D8C7-393E-4776-94047E423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3" y="2212451"/>
            <a:ext cx="2880461" cy="2205118"/>
          </a:xfrm>
          <a:prstGeom prst="rect">
            <a:avLst/>
          </a:prstGeom>
        </p:spPr>
      </p:pic>
      <p:pic>
        <p:nvPicPr>
          <p:cNvPr id="18" name="그림 17" descr="액션 피겨, 가상의 캐릭터, PC 게임, CG 아트워크이(가) 표시된 사진&#10;&#10;자동 생성된 설명">
            <a:extLst>
              <a:ext uri="{FF2B5EF4-FFF2-40B4-BE49-F238E27FC236}">
                <a16:creationId xmlns:a16="http://schemas.microsoft.com/office/drawing/2014/main" id="{35A6B809-FDF9-F712-81B8-4AC2B5351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3" y="4584345"/>
            <a:ext cx="2880462" cy="20716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31CF28-57D0-870B-E78A-882EB3069F62}"/>
              </a:ext>
            </a:extLst>
          </p:cNvPr>
          <p:cNvSpPr txBox="1"/>
          <p:nvPr/>
        </p:nvSpPr>
        <p:spPr>
          <a:xfrm>
            <a:off x="3426606" y="5285849"/>
            <a:ext cx="426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HP:100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총쏘기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뛰기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가지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156BD-4ED0-33C9-D6EE-13B6DAEF50DB}"/>
              </a:ext>
            </a:extLst>
          </p:cNvPr>
          <p:cNvSpPr txBox="1"/>
          <p:nvPr/>
        </p:nvSpPr>
        <p:spPr>
          <a:xfrm>
            <a:off x="3386360" y="20456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</a:t>
            </a:r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E2F70-4793-31FA-0E40-FD4458474A03}"/>
              </a:ext>
            </a:extLst>
          </p:cNvPr>
          <p:cNvSpPr txBox="1"/>
          <p:nvPr/>
        </p:nvSpPr>
        <p:spPr>
          <a:xfrm>
            <a:off x="3377382" y="4568715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107767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361726" y="1204753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아이템 소개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08FDEB-A590-1929-E812-67695D890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11" y="2791914"/>
            <a:ext cx="1013637" cy="1013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880172" y="2824279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투시경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투명한 적을 보이게 해준다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1882569" y="3409054"/>
            <a:ext cx="693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얻는법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바닥에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떨어져있고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특정 키 또는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충돌시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자동 장착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B03CA-4E5A-A0B3-2454-16DB0273F19A}"/>
              </a:ext>
            </a:extLst>
          </p:cNvPr>
          <p:cNvSpPr txBox="1"/>
          <p:nvPr/>
        </p:nvSpPr>
        <p:spPr>
          <a:xfrm>
            <a:off x="1760678" y="4815575"/>
            <a:ext cx="10229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주사기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30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초동안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방사능으로 인한 체력 감소를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막아줌</a:t>
            </a:r>
            <a:endParaRPr lang="en-US" altLang="ko-KR" sz="4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C88B51-08CB-0D51-974E-D5DC7BAECD2A}"/>
              </a:ext>
            </a:extLst>
          </p:cNvPr>
          <p:cNvSpPr txBox="1"/>
          <p:nvPr/>
        </p:nvSpPr>
        <p:spPr>
          <a:xfrm>
            <a:off x="1887569" y="5377687"/>
            <a:ext cx="693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얻는법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바닥에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떨어져있고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특정 키 또는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충돌시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자동 장착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AD1A0D-03C7-4BDC-00D8-03185EAFB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11" y="4883807"/>
            <a:ext cx="897629" cy="8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3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789</Words>
  <Application>Microsoft Office PowerPoint</Application>
  <PresentationFormat>와이드스크린</PresentationFormat>
  <Paragraphs>186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KoPubWorld돋움체 Bold</vt:lpstr>
      <vt:lpstr>KoPubWorld돋움체 Light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도한 김</dc:creator>
  <cp:lastModifiedBy>도한 김</cp:lastModifiedBy>
  <cp:revision>16</cp:revision>
  <dcterms:created xsi:type="dcterms:W3CDTF">2023-11-09T14:35:01Z</dcterms:created>
  <dcterms:modified xsi:type="dcterms:W3CDTF">2023-12-01T16:00:19Z</dcterms:modified>
</cp:coreProperties>
</file>