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61" r:id="rId3"/>
    <p:sldId id="263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4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 autoAdjust="0"/>
    <p:restoredTop sz="86443" autoAdjust="0"/>
  </p:normalViewPr>
  <p:slideViewPr>
    <p:cSldViewPr snapToGrid="0">
      <p:cViewPr varScale="1">
        <p:scale>
          <a:sx n="75" d="100"/>
          <a:sy n="75" d="100"/>
        </p:scale>
        <p:origin x="117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997D5-6ECF-4E4B-91E2-D7D2FDE8690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3BD6B-2FD6-47D3-A368-5D381CE5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20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476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814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375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3BD6B-2FD6-47D3-A368-5D381CE5A1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82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3BD6B-2FD6-47D3-A368-5D381CE5A1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10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8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31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3BD6B-2FD6-47D3-A368-5D381CE5A1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82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0C3A-1DC0-4915-80F4-2D170E5E2D2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DC8-5156-40C4-A49B-136E3441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5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0C3A-1DC0-4915-80F4-2D170E5E2D2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DC8-5156-40C4-A49B-136E3441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4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0C3A-1DC0-4915-80F4-2D170E5E2D2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DC8-5156-40C4-A49B-136E3441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74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0C3A-1DC0-4915-80F4-2D170E5E2D2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DC8-5156-40C4-A49B-136E3441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9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0C3A-1DC0-4915-80F4-2D170E5E2D2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DC8-5156-40C4-A49B-136E3441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4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0C3A-1DC0-4915-80F4-2D170E5E2D2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DC8-5156-40C4-A49B-136E3441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3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0C3A-1DC0-4915-80F4-2D170E5E2D2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DC8-5156-40C4-A49B-136E3441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8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0C3A-1DC0-4915-80F4-2D170E5E2D2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DC8-5156-40C4-A49B-136E3441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3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0C3A-1DC0-4915-80F4-2D170E5E2D2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DC8-5156-40C4-A49B-136E3441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8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0C3A-1DC0-4915-80F4-2D170E5E2D2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DC8-5156-40C4-A49B-136E3441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8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0C3A-1DC0-4915-80F4-2D170E5E2D2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DC8-5156-40C4-A49B-136E3441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40C3A-1DC0-4915-80F4-2D170E5E2D2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05DC8-5156-40C4-A49B-136E3441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7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29354" y="2362051"/>
            <a:ext cx="8128000" cy="74635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4400" b="1" dirty="0" smtClean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SẮP XẾP THỜI KHÓA BIỂU</a:t>
            </a:r>
            <a:endParaRPr lang="zh-CN" altLang="en-US" sz="4400" b="1" dirty="0">
              <a:latin typeface="Times New Roman" panose="02020603050405020304" pitchFamily="18" charset="0"/>
              <a:ea typeface="微软雅黑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1557" y="3851489"/>
            <a:ext cx="4703398" cy="315471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defTabSz="685800" eaLnBrk="0" hangingPunct="0"/>
            <a:r>
              <a:rPr lang="en-US" altLang="zh-CN" sz="1600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MÔN HỌC: </a:t>
            </a:r>
            <a:r>
              <a:rPr lang="en-US" altLang="zh-CN" sz="1600" dirty="0" smtClean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CẤU TRÚC DỮ LIỆU VÀ GIẢI THUẬT </a:t>
            </a:r>
            <a:endParaRPr lang="zh-CN" altLang="en-US" sz="1600" dirty="0">
              <a:latin typeface="Times New Roman" panose="02020603050405020304" pitchFamily="18" charset="0"/>
              <a:ea typeface="微软雅黑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" name="TextBox 120"/>
          <p:cNvSpPr txBox="1"/>
          <p:nvPr/>
        </p:nvSpPr>
        <p:spPr>
          <a:xfrm>
            <a:off x="4801557" y="3339330"/>
            <a:ext cx="4533262" cy="37457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1600" dirty="0">
                <a:solidFill>
                  <a:prstClr val="white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GIẢNG </a:t>
            </a:r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VIÊN: NGUYỄN THỊ HỒNG MINH</a:t>
            </a:r>
            <a:endParaRPr lang="zh-CN" altLang="en-US" sz="1600" dirty="0">
              <a:solidFill>
                <a:prstClr val="white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391230" y="2391860"/>
            <a:ext cx="132770" cy="1724700"/>
            <a:chOff x="995161" y="2391860"/>
            <a:chExt cx="135370" cy="1758474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30530" y="2391860"/>
              <a:ext cx="0" cy="175847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等腰三角形 11"/>
            <p:cNvSpPr/>
            <p:nvPr/>
          </p:nvSpPr>
          <p:spPr>
            <a:xfrm rot="16200000">
              <a:off x="984331" y="3203412"/>
              <a:ext cx="157029" cy="135370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15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/>
          <p:nvPr/>
        </p:nvSpPr>
        <p:spPr>
          <a:xfrm>
            <a:off x="1752112" y="218291"/>
            <a:ext cx="8128000" cy="142346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44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2. </a:t>
            </a:r>
            <a:r>
              <a:rPr lang="en-US" altLang="zh-CN" sz="4400" b="1" dirty="0" err="1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Dữ</a:t>
            </a:r>
            <a:r>
              <a:rPr lang="en-US" altLang="zh-CN" sz="44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4400" b="1" dirty="0" err="1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Liệu</a:t>
            </a:r>
            <a:endParaRPr lang="zh-CN" altLang="en-US" sz="4400" b="1" dirty="0">
              <a:latin typeface="Times New Roman" panose="02020603050405020304" pitchFamily="18" charset="0"/>
              <a:ea typeface="微软雅黑"/>
              <a:cs typeface="Times New Roman" panose="02020603050405020304" pitchFamily="18" charset="0"/>
              <a:sym typeface="+mn-lt"/>
            </a:endParaRPr>
          </a:p>
          <a:p>
            <a:pPr defTabSz="685800"/>
            <a:endParaRPr lang="zh-CN" altLang="en-US" sz="4400" b="1" dirty="0">
              <a:latin typeface="Times New Roman" panose="02020603050405020304" pitchFamily="18" charset="0"/>
              <a:ea typeface="微软雅黑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" name="TextBox 13"/>
          <p:cNvSpPr txBox="1"/>
          <p:nvPr/>
        </p:nvSpPr>
        <p:spPr>
          <a:xfrm>
            <a:off x="1752112" y="1034771"/>
            <a:ext cx="7969147" cy="594419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2000" kern="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endParaRPr lang="en-US" sz="2000" kern="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20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Queue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</a:t>
            </a:r>
            <a:endParaRPr lang="en-US" sz="2000" kern="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 Search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20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Backtracking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Search</a:t>
            </a:r>
            <a:endParaRPr lang="en-US" sz="2000" kern="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Pattern: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20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Singleton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Observer</a:t>
            </a:r>
            <a:endParaRPr lang="en-US" sz="2000" kern="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kern="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8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816226" y="3429248"/>
            <a:ext cx="4689351" cy="1345047"/>
            <a:chOff x="3803400" y="2848154"/>
            <a:chExt cx="4689351" cy="1345047"/>
          </a:xfrm>
        </p:grpSpPr>
        <p:sp>
          <p:nvSpPr>
            <p:cNvPr id="8" name="文本框 7"/>
            <p:cNvSpPr txBox="1"/>
            <p:nvPr/>
          </p:nvSpPr>
          <p:spPr>
            <a:xfrm>
              <a:off x="3803400" y="2920513"/>
              <a:ext cx="46893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err="1" smtClean="0">
                  <a:latin typeface="Times New Roman" panose="02020603050405020304" pitchFamily="18" charset="0"/>
                  <a:ea typeface="思源黑体 CN Heavy" panose="020B0A00000000000000" pitchFamily="34" charset="-122"/>
                  <a:cs typeface="Times New Roman" panose="02020603050405020304" pitchFamily="18" charset="0"/>
                </a:rPr>
                <a:t>Thực</a:t>
              </a:r>
              <a:r>
                <a:rPr lang="en-US" altLang="zh-CN" sz="3600" dirty="0" smtClean="0">
                  <a:latin typeface="Times New Roman" panose="02020603050405020304" pitchFamily="18" charset="0"/>
                  <a:ea typeface="思源黑体 CN Heavy" panose="020B0A00000000000000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600" dirty="0" err="1" smtClean="0">
                  <a:latin typeface="Times New Roman" panose="02020603050405020304" pitchFamily="18" charset="0"/>
                  <a:ea typeface="思源黑体 CN Heavy" panose="020B0A00000000000000" pitchFamily="34" charset="-122"/>
                  <a:cs typeface="Times New Roman" panose="02020603050405020304" pitchFamily="18" charset="0"/>
                </a:rPr>
                <a:t>nghiệm</a:t>
              </a:r>
              <a:endParaRPr lang="zh-CN" altLang="en-US" sz="3600" dirty="0">
                <a:latin typeface="Times New Roman" panose="02020603050405020304" pitchFamily="18" charset="0"/>
                <a:ea typeface="思源黑体 CN Heavy" panose="020B0A00000000000000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193201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4888117" y="2085375"/>
            <a:ext cx="2415766" cy="1199156"/>
            <a:chOff x="6515137" y="-1169675"/>
            <a:chExt cx="1558123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9" name="任意多边形 18"/>
            <p:cNvSpPr/>
            <p:nvPr/>
          </p:nvSpPr>
          <p:spPr>
            <a:xfrm>
              <a:off x="6515137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6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3" y="773433"/>
                  </a:lnTo>
                  <a:lnTo>
                    <a:pt x="506018" y="773433"/>
                  </a:lnTo>
                  <a:lnTo>
                    <a:pt x="512258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7336059" y="-1169675"/>
              <a:ext cx="737201" cy="773433"/>
            </a:xfrm>
            <a:custGeom>
              <a:avLst/>
              <a:gdLst/>
              <a:ahLst/>
              <a:cxnLst/>
              <a:rect l="l" t="t" r="r" b="b"/>
              <a:pathLst>
                <a:path w="737201" h="773433">
                  <a:moveTo>
                    <a:pt x="336642" y="0"/>
                  </a:moveTo>
                  <a:cubicBezTo>
                    <a:pt x="450271" y="330"/>
                    <a:pt x="540221" y="25878"/>
                    <a:pt x="606491" y="76642"/>
                  </a:cubicBezTo>
                  <a:cubicBezTo>
                    <a:pt x="672760" y="127406"/>
                    <a:pt x="706623" y="201405"/>
                    <a:pt x="708077" y="298638"/>
                  </a:cubicBezTo>
                  <a:cubicBezTo>
                    <a:pt x="708077" y="352900"/>
                    <a:pt x="693515" y="400406"/>
                    <a:pt x="664391" y="441156"/>
                  </a:cubicBezTo>
                  <a:cubicBezTo>
                    <a:pt x="635268" y="481906"/>
                    <a:pt x="591585" y="514079"/>
                    <a:pt x="533345" y="537676"/>
                  </a:cubicBezTo>
                  <a:lnTo>
                    <a:pt x="533345" y="544956"/>
                  </a:lnTo>
                  <a:cubicBezTo>
                    <a:pt x="594965" y="563120"/>
                    <a:pt x="645025" y="594135"/>
                    <a:pt x="683526" y="637999"/>
                  </a:cubicBezTo>
                  <a:cubicBezTo>
                    <a:pt x="702777" y="659931"/>
                    <a:pt x="717363" y="685126"/>
                    <a:pt x="727284" y="713584"/>
                  </a:cubicBezTo>
                  <a:lnTo>
                    <a:pt x="737201" y="773433"/>
                  </a:lnTo>
                  <a:lnTo>
                    <a:pt x="480437" y="773433"/>
                  </a:lnTo>
                  <a:lnTo>
                    <a:pt x="477651" y="747819"/>
                  </a:lnTo>
                  <a:cubicBezTo>
                    <a:pt x="474107" y="734478"/>
                    <a:pt x="468593" y="722272"/>
                    <a:pt x="461108" y="711200"/>
                  </a:cubicBezTo>
                  <a:cubicBezTo>
                    <a:pt x="446139" y="689055"/>
                    <a:pt x="418540" y="672096"/>
                    <a:pt x="378310" y="660322"/>
                  </a:cubicBezTo>
                  <a:cubicBezTo>
                    <a:pt x="338081" y="648547"/>
                    <a:pt x="280472" y="642606"/>
                    <a:pt x="205482" y="642498"/>
                  </a:cubicBezTo>
                  <a:lnTo>
                    <a:pt x="205482" y="460515"/>
                  </a:lnTo>
                  <a:cubicBezTo>
                    <a:pt x="296596" y="459937"/>
                    <a:pt x="360293" y="446873"/>
                    <a:pt x="396574" y="421321"/>
                  </a:cubicBezTo>
                  <a:cubicBezTo>
                    <a:pt x="432855" y="395770"/>
                    <a:pt x="450283" y="361195"/>
                    <a:pt x="448856" y="317596"/>
                  </a:cubicBezTo>
                  <a:cubicBezTo>
                    <a:pt x="448704" y="280257"/>
                    <a:pt x="438078" y="251758"/>
                    <a:pt x="416977" y="232100"/>
                  </a:cubicBezTo>
                  <a:cubicBezTo>
                    <a:pt x="395876" y="212443"/>
                    <a:pt x="365211" y="202538"/>
                    <a:pt x="324983" y="202386"/>
                  </a:cubicBezTo>
                  <a:cubicBezTo>
                    <a:pt x="289127" y="202599"/>
                    <a:pt x="255912" y="210559"/>
                    <a:pt x="225338" y="226267"/>
                  </a:cubicBezTo>
                  <a:cubicBezTo>
                    <a:pt x="194765" y="241975"/>
                    <a:pt x="163372" y="264154"/>
                    <a:pt x="131159" y="292805"/>
                  </a:cubicBezTo>
                  <a:lnTo>
                    <a:pt x="0" y="133953"/>
                  </a:lnTo>
                  <a:cubicBezTo>
                    <a:pt x="50004" y="91426"/>
                    <a:pt x="102650" y="58544"/>
                    <a:pt x="157937" y="35308"/>
                  </a:cubicBezTo>
                  <a:cubicBezTo>
                    <a:pt x="213224" y="12073"/>
                    <a:pt x="272793" y="303"/>
                    <a:pt x="3366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630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258060" y="650240"/>
            <a:ext cx="3708400" cy="1127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82900" y="798621"/>
            <a:ext cx="262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organize(</a:t>
            </a:r>
            <a:r>
              <a:rPr lang="en-US" sz="1600" dirty="0" err="1" smtClean="0"/>
              <a:t>boardList</a:t>
            </a:r>
            <a:r>
              <a:rPr lang="en-US" sz="1600" dirty="0"/>
              <a:t>, board, </a:t>
            </a:r>
            <a:r>
              <a:rPr lang="en-US" sz="1600" dirty="0" err="1"/>
              <a:t>indexOfCourse</a:t>
            </a:r>
            <a:r>
              <a:rPr lang="en-US" sz="1600" dirty="0"/>
              <a:t>, </a:t>
            </a:r>
            <a:r>
              <a:rPr lang="en-US" sz="1600" dirty="0" err="1"/>
              <a:t>indexOfClass</a:t>
            </a:r>
            <a:r>
              <a:rPr lang="en-US" sz="1600" dirty="0"/>
              <a:t>, </a:t>
            </a:r>
            <a:r>
              <a:rPr lang="en-US" sz="1600" dirty="0" err="1"/>
              <a:t>allClassOfCourseList</a:t>
            </a:r>
            <a:r>
              <a:rPr lang="en-US" sz="1600" dirty="0"/>
              <a:t>):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6" idx="4"/>
          </p:cNvCxnSpPr>
          <p:nvPr/>
        </p:nvCxnSpPr>
        <p:spPr>
          <a:xfrm>
            <a:off x="4112260" y="1778000"/>
            <a:ext cx="0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ecision 9"/>
          <p:cNvSpPr/>
          <p:nvPr/>
        </p:nvSpPr>
        <p:spPr>
          <a:xfrm>
            <a:off x="2395220" y="2286000"/>
            <a:ext cx="3434080" cy="10566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72460" y="2444988"/>
            <a:ext cx="2042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Nếu</a:t>
            </a:r>
            <a:r>
              <a:rPr lang="en-US" sz="1400" dirty="0"/>
              <a:t> </a:t>
            </a:r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duyệt</a:t>
            </a:r>
            <a:r>
              <a:rPr lang="en-US" sz="1400" dirty="0"/>
              <a:t> </a:t>
            </a:r>
            <a:r>
              <a:rPr lang="en-US" sz="1400" dirty="0" err="1"/>
              <a:t>hết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lớp</a:t>
            </a:r>
            <a:r>
              <a:rPr lang="en-US" sz="1400" dirty="0"/>
              <a:t> </a:t>
            </a:r>
            <a:r>
              <a:rPr lang="en-US" sz="1400" dirty="0" err="1"/>
              <a:t>học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/>
              <a:t>khóa</a:t>
            </a:r>
            <a:r>
              <a:rPr lang="en-US" sz="1400" dirty="0"/>
              <a:t> </a:t>
            </a:r>
            <a:r>
              <a:rPr lang="en-US" sz="1400" dirty="0" err="1"/>
              <a:t>hoặc</a:t>
            </a:r>
            <a:r>
              <a:rPr lang="en-US" sz="1400" dirty="0"/>
              <a:t> </a:t>
            </a:r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duyệt</a:t>
            </a:r>
            <a:r>
              <a:rPr lang="en-US" sz="1400" dirty="0"/>
              <a:t> </a:t>
            </a:r>
            <a:r>
              <a:rPr lang="en-US" sz="1400" dirty="0" err="1"/>
              <a:t>hết</a:t>
            </a:r>
            <a:r>
              <a:rPr lang="en-US" sz="1400" dirty="0"/>
              <a:t> </a:t>
            </a:r>
            <a:r>
              <a:rPr lang="en-US" sz="1400" dirty="0" err="1"/>
              <a:t>khóa</a:t>
            </a:r>
            <a:r>
              <a:rPr lang="en-US" sz="1400" dirty="0"/>
              <a:t> </a:t>
            </a:r>
            <a:r>
              <a:rPr lang="en-US" sz="1400" dirty="0" err="1"/>
              <a:t>học</a:t>
            </a:r>
            <a:r>
              <a:rPr lang="en-US" sz="1400" dirty="0"/>
              <a:t>: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1211580" y="2814320"/>
            <a:ext cx="1183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 rot="10800000">
            <a:off x="0" y="2508012"/>
            <a:ext cx="1193800" cy="675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0980" y="2661166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98600" y="255307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0" idx="2"/>
          </p:cNvCxnSpPr>
          <p:nvPr/>
        </p:nvCxnSpPr>
        <p:spPr>
          <a:xfrm>
            <a:off x="4112260" y="3342640"/>
            <a:ext cx="0" cy="41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ecision 18"/>
          <p:cNvSpPr/>
          <p:nvPr/>
        </p:nvSpPr>
        <p:spPr>
          <a:xfrm>
            <a:off x="2423160" y="3759200"/>
            <a:ext cx="3406140" cy="11074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72460" y="4023450"/>
            <a:ext cx="231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Kiểm</a:t>
            </a:r>
            <a:r>
              <a:rPr lang="en-US" sz="1600" dirty="0" smtClean="0"/>
              <a:t> </a:t>
            </a:r>
            <a:r>
              <a:rPr lang="en-US" sz="1600" dirty="0" err="1"/>
              <a:t>tra</a:t>
            </a:r>
            <a:r>
              <a:rPr lang="en-US" sz="1600" dirty="0"/>
              <a:t> </a:t>
            </a:r>
            <a:r>
              <a:rPr lang="en-US" sz="1600" dirty="0" err="1"/>
              <a:t>xem</a:t>
            </a:r>
            <a:r>
              <a:rPr lang="en-US" sz="1600" dirty="0"/>
              <a:t> </a:t>
            </a:r>
            <a:r>
              <a:rPr lang="en-US" sz="1600" dirty="0" err="1"/>
              <a:t>lớp</a:t>
            </a:r>
            <a:r>
              <a:rPr lang="en-US" sz="1600" dirty="0"/>
              <a:t> </a:t>
            </a:r>
            <a:r>
              <a:rPr lang="en-US" sz="1600" dirty="0" err="1"/>
              <a:t>học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đặt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lịch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.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stCxn id="19" idx="2"/>
          </p:cNvCxnSpPr>
          <p:nvPr/>
        </p:nvCxnSpPr>
        <p:spPr>
          <a:xfrm>
            <a:off x="4126230" y="4866640"/>
            <a:ext cx="0" cy="51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36060" y="4849138"/>
            <a:ext cx="80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086861" y="3287182"/>
            <a:ext cx="80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909570" y="5384800"/>
            <a:ext cx="2433320" cy="751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172460" y="5576054"/>
            <a:ext cx="229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Thêm lớp vào lịch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342890" y="5760720"/>
            <a:ext cx="1192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/>
          <p:cNvSpPr/>
          <p:nvPr/>
        </p:nvSpPr>
        <p:spPr>
          <a:xfrm>
            <a:off x="6535420" y="5218470"/>
            <a:ext cx="3159760" cy="10972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039610" y="5474722"/>
            <a:ext cx="2555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Nếu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lớp</a:t>
            </a:r>
            <a:r>
              <a:rPr lang="en-US" sz="1600" dirty="0"/>
              <a:t> </a:t>
            </a:r>
            <a:r>
              <a:rPr lang="en-US" sz="1600" dirty="0" err="1"/>
              <a:t>cuối</a:t>
            </a:r>
            <a:r>
              <a:rPr lang="en-US" sz="1600" dirty="0"/>
              <a:t> </a:t>
            </a:r>
            <a:r>
              <a:rPr lang="en-US" sz="1600" dirty="0" err="1"/>
              <a:t>cùng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tất</a:t>
            </a:r>
            <a:r>
              <a:rPr lang="en-US" sz="1600" dirty="0"/>
              <a:t> </a:t>
            </a:r>
            <a:r>
              <a:rPr lang="en-US" sz="1600" dirty="0" err="1"/>
              <a:t>cả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khóa</a:t>
            </a:r>
            <a:r>
              <a:rPr lang="en-US" sz="1600" dirty="0"/>
              <a:t> </a:t>
            </a:r>
            <a:r>
              <a:rPr lang="en-US" sz="1600" dirty="0" err="1"/>
              <a:t>học</a:t>
            </a:r>
            <a:r>
              <a:rPr lang="en-US" sz="1600" dirty="0"/>
              <a:t>:</a:t>
            </a:r>
            <a:endParaRPr lang="en-US" sz="1600" dirty="0"/>
          </a:p>
        </p:txBody>
      </p:sp>
      <p:cxnSp>
        <p:nvCxnSpPr>
          <p:cNvPr id="35" name="Straight Arrow Connector 34"/>
          <p:cNvCxnSpPr>
            <a:stCxn id="32" idx="0"/>
          </p:cNvCxnSpPr>
          <p:nvPr/>
        </p:nvCxnSpPr>
        <p:spPr>
          <a:xfrm flipV="1">
            <a:off x="8115300" y="4683760"/>
            <a:ext cx="0" cy="53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962140" y="3816807"/>
            <a:ext cx="2306320" cy="849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94550" y="3916796"/>
            <a:ext cx="2245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/>
              <a:t>Lưu lịch vào danh sách lịch đã xếp</a:t>
            </a:r>
            <a:endParaRPr lang="en-US" sz="1600" dirty="0"/>
          </a:p>
        </p:txBody>
      </p:sp>
      <p:cxnSp>
        <p:nvCxnSpPr>
          <p:cNvPr id="39" name="Straight Connector 38"/>
          <p:cNvCxnSpPr>
            <a:stCxn id="32" idx="3"/>
          </p:cNvCxnSpPr>
          <p:nvPr/>
        </p:nvCxnSpPr>
        <p:spPr>
          <a:xfrm flipV="1">
            <a:off x="9695180" y="5760720"/>
            <a:ext cx="993140" cy="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10668000" y="4683760"/>
            <a:ext cx="10160" cy="107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9531350" y="3864391"/>
            <a:ext cx="2273300" cy="866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531350" y="3970859"/>
            <a:ext cx="2440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Thử</a:t>
            </a:r>
            <a:r>
              <a:rPr lang="en-US" sz="1600" dirty="0"/>
              <a:t> </a:t>
            </a:r>
            <a:r>
              <a:rPr lang="en-US" sz="1600" dirty="0" err="1"/>
              <a:t>đặt</a:t>
            </a:r>
            <a:r>
              <a:rPr lang="en-US" sz="1600" dirty="0"/>
              <a:t> </a:t>
            </a:r>
            <a:r>
              <a:rPr lang="en-US" sz="1600" dirty="0" err="1"/>
              <a:t>lớp</a:t>
            </a:r>
            <a:r>
              <a:rPr lang="en-US" sz="1600" dirty="0"/>
              <a:t> </a:t>
            </a:r>
            <a:r>
              <a:rPr lang="en-US" sz="1600" dirty="0" err="1"/>
              <a:t>học</a:t>
            </a:r>
            <a:r>
              <a:rPr lang="en-US" sz="1600" dirty="0"/>
              <a:t> </a:t>
            </a:r>
            <a:r>
              <a:rPr lang="en-US" sz="1600" dirty="0" err="1"/>
              <a:t>tiếp</a:t>
            </a:r>
            <a:r>
              <a:rPr lang="en-US" sz="1600" dirty="0"/>
              <a:t>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khóa</a:t>
            </a:r>
            <a:r>
              <a:rPr lang="en-US" sz="1600" dirty="0"/>
              <a:t> </a:t>
            </a:r>
            <a:r>
              <a:rPr lang="en-US" sz="1600" dirty="0" err="1"/>
              <a:t>học</a:t>
            </a:r>
            <a:r>
              <a:rPr lang="en-US" sz="1600" dirty="0"/>
              <a:t> </a:t>
            </a:r>
            <a:r>
              <a:rPr lang="en-US" sz="1600" dirty="0" err="1"/>
              <a:t>tiếp</a:t>
            </a:r>
            <a:r>
              <a:rPr lang="en-US" sz="1600" dirty="0"/>
              <a:t> </a:t>
            </a:r>
            <a:r>
              <a:rPr lang="en-US" sz="1600" dirty="0" err="1"/>
              <a:t>theo.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115300" y="4810221"/>
            <a:ext cx="80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589260" y="4951760"/>
            <a:ext cx="80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48" name="Straight Connector 47"/>
          <p:cNvCxnSpPr>
            <a:stCxn id="43" idx="0"/>
          </p:cNvCxnSpPr>
          <p:nvPr/>
        </p:nvCxnSpPr>
        <p:spPr>
          <a:xfrm flipV="1">
            <a:off x="10668000" y="1371600"/>
            <a:ext cx="20320" cy="2492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6" idx="6"/>
          </p:cNvCxnSpPr>
          <p:nvPr/>
        </p:nvCxnSpPr>
        <p:spPr>
          <a:xfrm flipH="1" flipV="1">
            <a:off x="5966460" y="1214120"/>
            <a:ext cx="4721860" cy="15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9" idx="1"/>
          </p:cNvCxnSpPr>
          <p:nvPr/>
        </p:nvCxnSpPr>
        <p:spPr>
          <a:xfrm flipH="1">
            <a:off x="1361440" y="4312920"/>
            <a:ext cx="1061720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381760" y="4328160"/>
            <a:ext cx="30480" cy="2174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498600" y="6502400"/>
            <a:ext cx="917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0668000" y="5767110"/>
            <a:ext cx="20320" cy="735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1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/>
          <p:nvPr/>
        </p:nvSpPr>
        <p:spPr>
          <a:xfrm>
            <a:off x="1670832" y="431651"/>
            <a:ext cx="8128000" cy="74635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4400" b="1" dirty="0" smtClean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3. </a:t>
            </a:r>
            <a:r>
              <a:rPr lang="en-US" altLang="zh-CN" sz="4400" b="1" dirty="0" err="1" smtClean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Thực</a:t>
            </a:r>
            <a:r>
              <a:rPr lang="en-US" altLang="zh-CN" sz="4400" b="1" dirty="0" smtClean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4400" b="1" dirty="0" err="1" smtClean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nghiệm</a:t>
            </a:r>
            <a:endParaRPr lang="zh-CN" altLang="en-US" sz="4400" b="1" dirty="0">
              <a:latin typeface="Times New Roman" panose="02020603050405020304" pitchFamily="18" charset="0"/>
              <a:ea typeface="微软雅黑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TextBox 13"/>
          <p:cNvSpPr txBox="1"/>
          <p:nvPr/>
        </p:nvSpPr>
        <p:spPr>
          <a:xfrm>
            <a:off x="1670833" y="1532611"/>
            <a:ext cx="787888" cy="76123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Input:</a:t>
            </a:r>
            <a:endParaRPr lang="en-US" sz="2000" kern="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82" y="1532611"/>
            <a:ext cx="3634878" cy="1398300"/>
          </a:xfrm>
          <a:prstGeom prst="rect">
            <a:avLst/>
          </a:prstGeom>
        </p:spPr>
      </p:pic>
      <p:sp>
        <p:nvSpPr>
          <p:cNvPr id="6" name="TextBox 13"/>
          <p:cNvSpPr txBox="1"/>
          <p:nvPr/>
        </p:nvSpPr>
        <p:spPr>
          <a:xfrm>
            <a:off x="8627648" y="1307542"/>
            <a:ext cx="871952" cy="76123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Output:</a:t>
            </a:r>
            <a:endParaRPr lang="en-US" sz="2000" kern="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832" y="2065628"/>
            <a:ext cx="6149873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1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/>
          <p:nvPr/>
        </p:nvSpPr>
        <p:spPr>
          <a:xfrm>
            <a:off x="1670832" y="431651"/>
            <a:ext cx="8128000" cy="74635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4400" b="1" dirty="0" smtClean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3. </a:t>
            </a:r>
            <a:r>
              <a:rPr lang="en-US" altLang="zh-CN" sz="4400" b="1" dirty="0" err="1" smtClean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Thực</a:t>
            </a:r>
            <a:r>
              <a:rPr lang="en-US" altLang="zh-CN" sz="4400" b="1" dirty="0" smtClean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4400" b="1" dirty="0" err="1" smtClean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nghiệm</a:t>
            </a:r>
            <a:endParaRPr lang="zh-CN" altLang="en-US" sz="4400" b="1" dirty="0">
              <a:latin typeface="Times New Roman" panose="02020603050405020304" pitchFamily="18" charset="0"/>
              <a:ea typeface="微软雅黑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TextBox 13"/>
          <p:cNvSpPr txBox="1"/>
          <p:nvPr/>
        </p:nvSpPr>
        <p:spPr>
          <a:xfrm>
            <a:off x="1670833" y="1532611"/>
            <a:ext cx="787888" cy="76123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Input:</a:t>
            </a:r>
            <a:endParaRPr lang="en-US" sz="2000" kern="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8627648" y="1307542"/>
            <a:ext cx="871952" cy="76123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Output:</a:t>
            </a:r>
            <a:endParaRPr lang="en-US" sz="2000" kern="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31" y="2065628"/>
            <a:ext cx="3156129" cy="1185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856" y="2047135"/>
            <a:ext cx="6096528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0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4901"/>
            <a:ext cx="12192000" cy="6858000"/>
          </a:xfrm>
          <a:prstGeom prst="rect">
            <a:avLst/>
          </a:prstGeom>
        </p:spPr>
      </p:pic>
      <p:sp>
        <p:nvSpPr>
          <p:cNvPr id="3" name="文本框 13"/>
          <p:cNvSpPr txBox="1">
            <a:spLocks noChangeArrowheads="1"/>
          </p:cNvSpPr>
          <p:nvPr/>
        </p:nvSpPr>
        <p:spPr bwMode="auto">
          <a:xfrm>
            <a:off x="3544429" y="2376241"/>
            <a:ext cx="397095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700"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sz="6000" dirty="0"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</a:rPr>
              <a:t>NỘI DUNG</a:t>
            </a:r>
            <a:endParaRPr lang="zh-CN" altLang="en-US" sz="6000" dirty="0">
              <a:latin typeface="Times New Roman" panose="02020603050405020304" pitchFamily="18" charset="0"/>
              <a:ea typeface="思源黑体 CN Bold" panose="020B08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204869" y="970953"/>
            <a:ext cx="2031106" cy="867846"/>
            <a:chOff x="7779199" y="970953"/>
            <a:chExt cx="2031106" cy="867846"/>
          </a:xfrm>
        </p:grpSpPr>
        <p:grpSp>
          <p:nvGrpSpPr>
            <p:cNvPr id="6" name="组合 5"/>
            <p:cNvGrpSpPr/>
            <p:nvPr/>
          </p:nvGrpSpPr>
          <p:grpSpPr>
            <a:xfrm>
              <a:off x="7779199" y="1438689"/>
              <a:ext cx="2031106" cy="400110"/>
              <a:chOff x="8106714" y="1721786"/>
              <a:chExt cx="2031106" cy="400110"/>
            </a:xfrm>
          </p:grpSpPr>
          <p:sp>
            <p:nvSpPr>
              <p:cNvPr id="12" name="文本框 66"/>
              <p:cNvSpPr txBox="1">
                <a:spLocks noChangeArrowheads="1"/>
              </p:cNvSpPr>
              <p:nvPr/>
            </p:nvSpPr>
            <p:spPr bwMode="auto">
              <a:xfrm>
                <a:off x="8106714" y="1827407"/>
                <a:ext cx="2031106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lnSpc>
                    <a:spcPts val="700"/>
                  </a:lnSpc>
                  <a:defRPr sz="50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Helvetica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 marL="742950" indent="-28575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8106714" y="1721786"/>
                <a:ext cx="162114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000" dirty="0" smtClean="0">
                    <a:latin typeface="Times New Roman" panose="02020603050405020304" pitchFamily="18" charset="0"/>
                    <a:ea typeface="思源黑体 CN Bold" panose="020B0800000000000000" pitchFamily="34" charset="-122"/>
                    <a:cs typeface="Times New Roman" panose="02020603050405020304" pitchFamily="18" charset="0"/>
                  </a:rPr>
                  <a:t>GIỚI THIỆU </a:t>
                </a:r>
                <a:endParaRPr lang="zh-CN" altLang="en-US" sz="2000" dirty="0">
                  <a:latin typeface="Times New Roman" panose="02020603050405020304" pitchFamily="18" charset="0"/>
                  <a:ea typeface="思源黑体 CN Bold" panose="020B08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7789473" y="970953"/>
              <a:ext cx="942975" cy="523220"/>
              <a:chOff x="6095999" y="654444"/>
              <a:chExt cx="942975" cy="523220"/>
            </a:xfrm>
          </p:grpSpPr>
          <p:sp>
            <p:nvSpPr>
              <p:cNvPr id="8" name="矩形: 圆角 31"/>
              <p:cNvSpPr/>
              <p:nvPr/>
            </p:nvSpPr>
            <p:spPr>
              <a:xfrm>
                <a:off x="6095999" y="752475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思源黑体 CN Bold" panose="020B0800000000000000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6107209" y="654444"/>
                <a:ext cx="729943" cy="523220"/>
                <a:chOff x="943942" y="2688081"/>
                <a:chExt cx="729943" cy="523220"/>
              </a:xfrm>
            </p:grpSpPr>
            <p:sp>
              <p:nvSpPr>
                <p:cNvPr id="10" name="文本框 9"/>
                <p:cNvSpPr txBox="1"/>
                <p:nvPr/>
              </p:nvSpPr>
              <p:spPr>
                <a:xfrm>
                  <a:off x="943942" y="2688081"/>
                  <a:ext cx="5437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b="1" kern="2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思源黑体 CN Bold" panose="020B0800000000000000" pitchFamily="34" charset="-122"/>
                      <a:cs typeface="Times New Roman" panose="02020603050405020304" pitchFamily="18" charset="0"/>
                    </a:rPr>
                    <a:t>01</a:t>
                  </a:r>
                  <a:endParaRPr lang="zh-CN" altLang="en-US" sz="2800" b="1" kern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思源黑体 CN Bold" panose="020B0800000000000000" pitchFamily="34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" name="直接连接符 10"/>
                <p:cNvCxnSpPr>
                  <a:cxnSpLocks/>
                </p:cNvCxnSpPr>
                <p:nvPr/>
              </p:nvCxnSpPr>
              <p:spPr>
                <a:xfrm flipH="1">
                  <a:off x="15336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" name="组合 13"/>
          <p:cNvGrpSpPr/>
          <p:nvPr/>
        </p:nvGrpSpPr>
        <p:grpSpPr>
          <a:xfrm>
            <a:off x="8204869" y="2222427"/>
            <a:ext cx="2031106" cy="861701"/>
            <a:chOff x="7779199" y="2222427"/>
            <a:chExt cx="2031106" cy="861701"/>
          </a:xfrm>
        </p:grpSpPr>
        <p:grpSp>
          <p:nvGrpSpPr>
            <p:cNvPr id="15" name="组合 14"/>
            <p:cNvGrpSpPr/>
            <p:nvPr/>
          </p:nvGrpSpPr>
          <p:grpSpPr>
            <a:xfrm>
              <a:off x="7789473" y="2222427"/>
              <a:ext cx="942975" cy="523220"/>
              <a:chOff x="6095999" y="2071235"/>
              <a:chExt cx="942975" cy="523220"/>
            </a:xfrm>
          </p:grpSpPr>
          <p:sp>
            <p:nvSpPr>
              <p:cNvPr id="19" name="矩形: 圆角 39"/>
              <p:cNvSpPr/>
              <p:nvPr/>
            </p:nvSpPr>
            <p:spPr>
              <a:xfrm>
                <a:off x="6095999" y="2162175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思源黑体 CN Bold" panose="020B0800000000000000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6107209" y="2071235"/>
                <a:ext cx="765564" cy="523220"/>
                <a:chOff x="3673121" y="2688081"/>
                <a:chExt cx="765564" cy="523220"/>
              </a:xfrm>
            </p:grpSpPr>
            <p:sp>
              <p:nvSpPr>
                <p:cNvPr id="21" name="文本框 20"/>
                <p:cNvSpPr txBox="1"/>
                <p:nvPr/>
              </p:nvSpPr>
              <p:spPr>
                <a:xfrm>
                  <a:off x="3673121" y="2688081"/>
                  <a:ext cx="5437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思源黑体 CN Bold" panose="020B0800000000000000" pitchFamily="34" charset="-122"/>
                      <a:cs typeface="Times New Roman" panose="02020603050405020304" pitchFamily="18" charset="0"/>
                    </a:rPr>
                    <a:t>02</a:t>
                  </a:r>
                  <a:endParaRPr lang="zh-CN" alt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思源黑体 CN Bold" panose="020B0800000000000000" pitchFamily="34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2" name="直接连接符 21"/>
                <p:cNvCxnSpPr>
                  <a:cxnSpLocks/>
                </p:cNvCxnSpPr>
                <p:nvPr/>
              </p:nvCxnSpPr>
              <p:spPr>
                <a:xfrm flipH="1">
                  <a:off x="4298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组合 15"/>
            <p:cNvGrpSpPr/>
            <p:nvPr/>
          </p:nvGrpSpPr>
          <p:grpSpPr>
            <a:xfrm>
              <a:off x="7779199" y="2684018"/>
              <a:ext cx="2031106" cy="400110"/>
              <a:chOff x="8106714" y="1721786"/>
              <a:chExt cx="2031106" cy="400110"/>
            </a:xfrm>
          </p:grpSpPr>
          <p:sp>
            <p:nvSpPr>
              <p:cNvPr id="17" name="文本框 66"/>
              <p:cNvSpPr txBox="1">
                <a:spLocks noChangeArrowheads="1"/>
              </p:cNvSpPr>
              <p:nvPr/>
            </p:nvSpPr>
            <p:spPr bwMode="auto">
              <a:xfrm>
                <a:off x="8106714" y="1827407"/>
                <a:ext cx="2031106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lnSpc>
                    <a:spcPts val="700"/>
                  </a:lnSpc>
                  <a:defRPr sz="50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Helvetica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 marL="742950" indent="-28575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8106714" y="1721786"/>
                <a:ext cx="1847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 sz="2000" dirty="0">
                  <a:latin typeface="Times New Roman" panose="02020603050405020304" pitchFamily="18" charset="0"/>
                  <a:ea typeface="思源黑体 CN Bold" panose="020B08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8204869" y="3473901"/>
            <a:ext cx="2830075" cy="840141"/>
            <a:chOff x="7779199" y="3473901"/>
            <a:chExt cx="2830075" cy="840141"/>
          </a:xfrm>
        </p:grpSpPr>
        <p:grpSp>
          <p:nvGrpSpPr>
            <p:cNvPr id="24" name="组合 23"/>
            <p:cNvGrpSpPr/>
            <p:nvPr/>
          </p:nvGrpSpPr>
          <p:grpSpPr>
            <a:xfrm>
              <a:off x="7789473" y="3473901"/>
              <a:ext cx="942975" cy="523220"/>
              <a:chOff x="6095999" y="3498928"/>
              <a:chExt cx="942975" cy="523220"/>
            </a:xfrm>
          </p:grpSpPr>
          <p:sp>
            <p:nvSpPr>
              <p:cNvPr id="28" name="矩形: 圆角 41"/>
              <p:cNvSpPr/>
              <p:nvPr/>
            </p:nvSpPr>
            <p:spPr>
              <a:xfrm>
                <a:off x="6095999" y="3581400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思源黑体 CN Bold" panose="020B0800000000000000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6107209" y="3498928"/>
                <a:ext cx="721873" cy="523220"/>
                <a:chOff x="6380812" y="2688081"/>
                <a:chExt cx="721873" cy="523220"/>
              </a:xfrm>
            </p:grpSpPr>
            <p:sp>
              <p:nvSpPr>
                <p:cNvPr id="30" name="文本框 29"/>
                <p:cNvSpPr txBox="1"/>
                <p:nvPr/>
              </p:nvSpPr>
              <p:spPr>
                <a:xfrm>
                  <a:off x="6380812" y="2688081"/>
                  <a:ext cx="5437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思源黑体 CN Bold" panose="020B0800000000000000" pitchFamily="34" charset="-122"/>
                      <a:cs typeface="Times New Roman" panose="02020603050405020304" pitchFamily="18" charset="0"/>
                    </a:rPr>
                    <a:t>03</a:t>
                  </a:r>
                  <a:endParaRPr lang="zh-CN" alt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思源黑体 CN Bold" panose="020B0800000000000000" pitchFamily="34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1" name="直接连接符 30"/>
                <p:cNvCxnSpPr>
                  <a:cxnSpLocks/>
                </p:cNvCxnSpPr>
                <p:nvPr/>
              </p:nvCxnSpPr>
              <p:spPr>
                <a:xfrm flipH="1">
                  <a:off x="6962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组合 24"/>
            <p:cNvGrpSpPr/>
            <p:nvPr/>
          </p:nvGrpSpPr>
          <p:grpSpPr>
            <a:xfrm>
              <a:off x="7779199" y="3913932"/>
              <a:ext cx="2830075" cy="400110"/>
              <a:chOff x="8106714" y="1721786"/>
              <a:chExt cx="2830075" cy="400110"/>
            </a:xfrm>
          </p:grpSpPr>
          <p:sp>
            <p:nvSpPr>
              <p:cNvPr id="26" name="文本框 66"/>
              <p:cNvSpPr txBox="1">
                <a:spLocks noChangeArrowheads="1"/>
              </p:cNvSpPr>
              <p:nvPr/>
            </p:nvSpPr>
            <p:spPr bwMode="auto">
              <a:xfrm>
                <a:off x="8106714" y="1827407"/>
                <a:ext cx="2031106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lnSpc>
                    <a:spcPts val="700"/>
                  </a:lnSpc>
                  <a:defRPr sz="50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Helvetica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 marL="742950" indent="-28575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8106714" y="1721786"/>
                <a:ext cx="283007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zh-CN" altLang="en-US" sz="2000" dirty="0">
                  <a:latin typeface="Times New Roman" panose="02020603050405020304" pitchFamily="18" charset="0"/>
                  <a:ea typeface="思源黑体 CN Heavy" panose="020B0A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8204869" y="4725375"/>
            <a:ext cx="2031106" cy="863691"/>
            <a:chOff x="7779199" y="4725375"/>
            <a:chExt cx="2031106" cy="863691"/>
          </a:xfrm>
        </p:grpSpPr>
        <p:grpSp>
          <p:nvGrpSpPr>
            <p:cNvPr id="33" name="组合 32"/>
            <p:cNvGrpSpPr/>
            <p:nvPr/>
          </p:nvGrpSpPr>
          <p:grpSpPr>
            <a:xfrm>
              <a:off x="7789473" y="4725375"/>
              <a:ext cx="942975" cy="523220"/>
              <a:chOff x="6095999" y="3498928"/>
              <a:chExt cx="942975" cy="523220"/>
            </a:xfrm>
          </p:grpSpPr>
          <p:sp>
            <p:nvSpPr>
              <p:cNvPr id="37" name="矩形: 圆角 41"/>
              <p:cNvSpPr/>
              <p:nvPr/>
            </p:nvSpPr>
            <p:spPr>
              <a:xfrm>
                <a:off x="6095999" y="3581400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思源黑体 CN Bold" panose="020B0800000000000000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6107209" y="3498928"/>
                <a:ext cx="721873" cy="523220"/>
                <a:chOff x="6380812" y="2688081"/>
                <a:chExt cx="721873" cy="523220"/>
              </a:xfrm>
            </p:grpSpPr>
            <p:sp>
              <p:nvSpPr>
                <p:cNvPr id="39" name="文本框 38"/>
                <p:cNvSpPr txBox="1"/>
                <p:nvPr/>
              </p:nvSpPr>
              <p:spPr>
                <a:xfrm>
                  <a:off x="6380812" y="2688081"/>
                  <a:ext cx="5437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思源黑体 CN Bold" panose="020B0800000000000000" pitchFamily="34" charset="-122"/>
                      <a:cs typeface="Times New Roman" panose="02020603050405020304" pitchFamily="18" charset="0"/>
                    </a:rPr>
                    <a:t>04</a:t>
                  </a:r>
                  <a:endParaRPr lang="zh-CN" alt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思源黑体 CN Bold" panose="020B0800000000000000" pitchFamily="34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0" name="直接连接符 39"/>
                <p:cNvCxnSpPr>
                  <a:cxnSpLocks/>
                </p:cNvCxnSpPr>
                <p:nvPr/>
              </p:nvCxnSpPr>
              <p:spPr>
                <a:xfrm flipH="1">
                  <a:off x="6962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" name="组合 33"/>
            <p:cNvGrpSpPr/>
            <p:nvPr/>
          </p:nvGrpSpPr>
          <p:grpSpPr>
            <a:xfrm>
              <a:off x="7779199" y="5188956"/>
              <a:ext cx="2031106" cy="400110"/>
              <a:chOff x="8106714" y="1721786"/>
              <a:chExt cx="2031106" cy="400110"/>
            </a:xfrm>
          </p:grpSpPr>
          <p:sp>
            <p:nvSpPr>
              <p:cNvPr id="35" name="文本框 66"/>
              <p:cNvSpPr txBox="1">
                <a:spLocks noChangeArrowheads="1"/>
              </p:cNvSpPr>
              <p:nvPr/>
            </p:nvSpPr>
            <p:spPr bwMode="auto">
              <a:xfrm>
                <a:off x="8106714" y="1827407"/>
                <a:ext cx="2031106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lnSpc>
                    <a:spcPts val="700"/>
                  </a:lnSpc>
                  <a:defRPr sz="50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Helvetica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 marL="742950" indent="-28575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8106714" y="1721786"/>
                <a:ext cx="1847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zh-CN" altLang="en-US" sz="2000" dirty="0">
                  <a:latin typeface="Times New Roman" panose="02020603050405020304" pitchFamily="18" charset="0"/>
                  <a:ea typeface="思源黑体 CN Bold" panose="020B08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3977634" y="3446534"/>
            <a:ext cx="3540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</a:rPr>
              <a:t>THUYẾT TRÌNH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Bold" panose="020B08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04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5029289" y="2069373"/>
            <a:ext cx="2133422" cy="1213323"/>
            <a:chOff x="1093391" y="-1169675"/>
            <a:chExt cx="1359950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" name="任意多边形 4"/>
            <p:cNvSpPr/>
            <p:nvPr/>
          </p:nvSpPr>
          <p:spPr>
            <a:xfrm>
              <a:off x="1093391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5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2" y="773433"/>
                  </a:lnTo>
                  <a:lnTo>
                    <a:pt x="506018" y="773433"/>
                  </a:lnTo>
                  <a:lnTo>
                    <a:pt x="512258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994465" y="-1149273"/>
              <a:ext cx="458876" cy="753031"/>
            </a:xfrm>
            <a:custGeom>
              <a:avLst/>
              <a:gdLst/>
              <a:ahLst/>
              <a:cxnLst/>
              <a:rect l="l" t="t" r="r" b="b"/>
              <a:pathLst>
                <a:path w="458876" h="753031">
                  <a:moveTo>
                    <a:pt x="268100" y="0"/>
                  </a:moveTo>
                  <a:lnTo>
                    <a:pt x="458876" y="0"/>
                  </a:lnTo>
                  <a:lnTo>
                    <a:pt x="458876" y="753031"/>
                  </a:lnTo>
                  <a:lnTo>
                    <a:pt x="199654" y="753031"/>
                  </a:lnTo>
                  <a:lnTo>
                    <a:pt x="199654" y="257765"/>
                  </a:lnTo>
                  <a:lnTo>
                    <a:pt x="0" y="257765"/>
                  </a:lnTo>
                  <a:lnTo>
                    <a:pt x="0" y="97571"/>
                  </a:lnTo>
                  <a:cubicBezTo>
                    <a:pt x="57444" y="86862"/>
                    <a:pt x="107234" y="73694"/>
                    <a:pt x="149370" y="58069"/>
                  </a:cubicBezTo>
                  <a:cubicBezTo>
                    <a:pt x="191506" y="42445"/>
                    <a:pt x="231083" y="23088"/>
                    <a:pt x="2681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628148" y="3429248"/>
            <a:ext cx="2935705" cy="1230666"/>
            <a:chOff x="4615322" y="2848154"/>
            <a:chExt cx="2935705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4757492" y="2925223"/>
              <a:ext cx="2651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ea typeface="思源黑体 CN Heavy" panose="020B0A00000000000000" pitchFamily="34" charset="-122"/>
                </a:rPr>
                <a:t>GIỚI THIỆU</a:t>
              </a:r>
              <a:endParaRPr lang="zh-CN" altLang="en-US" sz="3600" dirty="0">
                <a:latin typeface="Times New Roman" panose="02020603050405020304" pitchFamily="18" charset="0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9307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437132"/>
            <a:ext cx="9977120" cy="4538739"/>
          </a:xfrm>
          <a:prstGeom prst="rect">
            <a:avLst/>
          </a:prstGeom>
        </p:spPr>
      </p:pic>
      <p:sp>
        <p:nvSpPr>
          <p:cNvPr id="3" name="文本框 4"/>
          <p:cNvSpPr txBox="1"/>
          <p:nvPr/>
        </p:nvSpPr>
        <p:spPr>
          <a:xfrm>
            <a:off x="1016000" y="370691"/>
            <a:ext cx="8128000" cy="74635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4400" b="1" dirty="0" smtClean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1. GIỚI THIỆU</a:t>
            </a:r>
            <a:endParaRPr lang="zh-CN" altLang="en-US" sz="4400" b="1" dirty="0">
              <a:latin typeface="Times New Roman" panose="02020603050405020304" pitchFamily="18" charset="0"/>
              <a:ea typeface="微软雅黑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16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112" y="1188720"/>
            <a:ext cx="8024233" cy="4916405"/>
          </a:xfrm>
          <a:prstGeom prst="rect">
            <a:avLst/>
          </a:prstGeom>
        </p:spPr>
      </p:pic>
      <p:sp>
        <p:nvSpPr>
          <p:cNvPr id="4" name="文本框 4"/>
          <p:cNvSpPr txBox="1"/>
          <p:nvPr/>
        </p:nvSpPr>
        <p:spPr>
          <a:xfrm>
            <a:off x="1752112" y="370691"/>
            <a:ext cx="8128000" cy="74635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44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1. GIỚI THIỆU</a:t>
            </a:r>
            <a:endParaRPr lang="zh-CN" altLang="en-US" sz="4400" b="1" dirty="0">
              <a:latin typeface="Times New Roman" panose="02020603050405020304" pitchFamily="18" charset="0"/>
              <a:ea typeface="微软雅黑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814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/>
          <p:nvPr/>
        </p:nvSpPr>
        <p:spPr>
          <a:xfrm>
            <a:off x="1752112" y="370691"/>
            <a:ext cx="8128000" cy="74635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44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1. GIỚI THIỆU</a:t>
            </a:r>
            <a:endParaRPr lang="zh-CN" altLang="en-US" sz="4400" b="1" dirty="0">
              <a:latin typeface="Times New Roman" panose="02020603050405020304" pitchFamily="18" charset="0"/>
              <a:ea typeface="微软雅黑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" name="TextBox 13"/>
          <p:cNvSpPr txBox="1"/>
          <p:nvPr/>
        </p:nvSpPr>
        <p:spPr>
          <a:xfrm>
            <a:off x="1752112" y="1563091"/>
            <a:ext cx="7969147" cy="205697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đích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Sắp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lịch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2000" kern="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20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0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lịch</a:t>
            </a:r>
            <a:r>
              <a:rPr lang="en-US" sz="20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gợi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ý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2000" kern="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0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0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thạo</a:t>
            </a:r>
            <a:r>
              <a:rPr lang="en-US" sz="20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sz="20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US" sz="20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0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0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endParaRPr lang="en-US" sz="2000" kern="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sắp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lịch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3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8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628148" y="3429248"/>
            <a:ext cx="2935705" cy="1230666"/>
            <a:chOff x="4615322" y="2848154"/>
            <a:chExt cx="2935705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5868178" y="2925223"/>
              <a:ext cx="18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endParaRPr lang="en-US" altLang="zh-CN" sz="3600" dirty="0"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4913843" y="2085375"/>
            <a:ext cx="2364315" cy="1181317"/>
            <a:chOff x="3804264" y="-1169675"/>
            <a:chExt cx="1547966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任意多边形 15"/>
            <p:cNvSpPr/>
            <p:nvPr/>
          </p:nvSpPr>
          <p:spPr>
            <a:xfrm>
              <a:off x="3804264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6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2" y="773433"/>
                  </a:lnTo>
                  <a:lnTo>
                    <a:pt x="506018" y="773433"/>
                  </a:lnTo>
                  <a:lnTo>
                    <a:pt x="512257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636865" y="-1169675"/>
              <a:ext cx="715365" cy="773433"/>
            </a:xfrm>
            <a:custGeom>
              <a:avLst/>
              <a:gdLst/>
              <a:ahLst/>
              <a:cxnLst/>
              <a:rect l="l" t="t" r="r" b="b"/>
              <a:pathLst>
                <a:path w="715365" h="773433">
                  <a:moveTo>
                    <a:pt x="359959" y="0"/>
                  </a:moveTo>
                  <a:cubicBezTo>
                    <a:pt x="466546" y="1270"/>
                    <a:pt x="552003" y="32218"/>
                    <a:pt x="616329" y="92841"/>
                  </a:cubicBezTo>
                  <a:cubicBezTo>
                    <a:pt x="680655" y="153465"/>
                    <a:pt x="713667" y="236142"/>
                    <a:pt x="715365" y="340872"/>
                  </a:cubicBezTo>
                  <a:cubicBezTo>
                    <a:pt x="714412" y="403419"/>
                    <a:pt x="698518" y="467018"/>
                    <a:pt x="667683" y="531669"/>
                  </a:cubicBezTo>
                  <a:cubicBezTo>
                    <a:pt x="636848" y="596320"/>
                    <a:pt x="596787" y="659918"/>
                    <a:pt x="547500" y="722462"/>
                  </a:cubicBezTo>
                  <a:lnTo>
                    <a:pt x="502183" y="773433"/>
                  </a:lnTo>
                  <a:lnTo>
                    <a:pt x="204841" y="773433"/>
                  </a:lnTo>
                  <a:lnTo>
                    <a:pt x="275093" y="699171"/>
                  </a:lnTo>
                  <a:cubicBezTo>
                    <a:pt x="298941" y="672841"/>
                    <a:pt x="321036" y="647244"/>
                    <a:pt x="341378" y="622382"/>
                  </a:cubicBezTo>
                  <a:cubicBezTo>
                    <a:pt x="422746" y="522932"/>
                    <a:pt x="464401" y="433955"/>
                    <a:pt x="466344" y="355450"/>
                  </a:cubicBezTo>
                  <a:cubicBezTo>
                    <a:pt x="465828" y="305705"/>
                    <a:pt x="453016" y="267804"/>
                    <a:pt x="427907" y="241746"/>
                  </a:cubicBezTo>
                  <a:cubicBezTo>
                    <a:pt x="402799" y="215688"/>
                    <a:pt x="368491" y="202568"/>
                    <a:pt x="324984" y="202386"/>
                  </a:cubicBezTo>
                  <a:cubicBezTo>
                    <a:pt x="288004" y="203297"/>
                    <a:pt x="254485" y="213866"/>
                    <a:pt x="224428" y="234093"/>
                  </a:cubicBezTo>
                  <a:cubicBezTo>
                    <a:pt x="194371" y="254320"/>
                    <a:pt x="166682" y="278738"/>
                    <a:pt x="141361" y="307345"/>
                  </a:cubicBezTo>
                  <a:lnTo>
                    <a:pt x="0" y="167442"/>
                  </a:lnTo>
                  <a:cubicBezTo>
                    <a:pt x="51887" y="111415"/>
                    <a:pt x="105869" y="69494"/>
                    <a:pt x="161945" y="41678"/>
                  </a:cubicBezTo>
                  <a:cubicBezTo>
                    <a:pt x="218022" y="13862"/>
                    <a:pt x="284027" y="-31"/>
                    <a:pt x="3599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714240" y="3428683"/>
            <a:ext cx="2563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/>
              <a:t>Dữ</a:t>
            </a:r>
            <a:r>
              <a:rPr lang="en-US" sz="6000" dirty="0" smtClean="0"/>
              <a:t> </a:t>
            </a:r>
            <a:r>
              <a:rPr lang="en-US" sz="6000" dirty="0" err="1" smtClean="0"/>
              <a:t>Liệu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629482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/>
          <p:nvPr/>
        </p:nvSpPr>
        <p:spPr>
          <a:xfrm>
            <a:off x="1672685" y="417664"/>
            <a:ext cx="8128000" cy="74635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4400" b="1" dirty="0" smtClean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2. </a:t>
            </a:r>
            <a:r>
              <a:rPr lang="en-US" altLang="zh-CN" sz="4400" b="1" dirty="0" err="1" smtClean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Dữ</a:t>
            </a:r>
            <a:r>
              <a:rPr lang="en-US" altLang="zh-CN" sz="4400" b="1" dirty="0" smtClean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4400" b="1" dirty="0" err="1" smtClean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Liệu</a:t>
            </a:r>
            <a:endParaRPr lang="zh-CN" altLang="en-US" sz="4400" b="1" dirty="0">
              <a:latin typeface="Times New Roman" panose="02020603050405020304" pitchFamily="18" charset="0"/>
              <a:ea typeface="微软雅黑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" name="TextBox 13"/>
          <p:cNvSpPr txBox="1"/>
          <p:nvPr/>
        </p:nvSpPr>
        <p:spPr>
          <a:xfrm>
            <a:off x="1752112" y="1563091"/>
            <a:ext cx="7969147" cy="3352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ourseId</a:t>
            </a:r>
            <a:endParaRPr lang="en-US" sz="2000" kern="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2000" kern="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0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môn</a:t>
            </a:r>
            <a:r>
              <a:rPr lang="en-US" sz="20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0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kern="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ourseName</a:t>
            </a:r>
            <a:endParaRPr lang="en-US" sz="2000" kern="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creditNumber</a:t>
            </a:r>
            <a:endParaRPr lang="en-US" sz="2000" kern="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2000" kern="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20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0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0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kern="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classId</a:t>
            </a:r>
            <a:endParaRPr lang="en-US" sz="2000" kern="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dayOfWeek</a:t>
            </a:r>
            <a:endParaRPr lang="en-US" sz="2000" kern="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2000" kern="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lesson</a:t>
            </a:r>
            <a:endParaRPr lang="en-US" sz="2000" kern="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room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760" y="1320799"/>
            <a:ext cx="6766560" cy="412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5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/>
          <p:nvPr/>
        </p:nvSpPr>
        <p:spPr>
          <a:xfrm>
            <a:off x="1752112" y="370691"/>
            <a:ext cx="8128000" cy="142346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44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2. </a:t>
            </a:r>
            <a:r>
              <a:rPr lang="en-US" altLang="zh-CN" sz="4400" b="1" dirty="0" err="1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Dữ</a:t>
            </a:r>
            <a:r>
              <a:rPr lang="en-US" altLang="zh-CN" sz="44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4400" b="1" dirty="0" err="1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Liệu</a:t>
            </a:r>
            <a:endParaRPr lang="zh-CN" altLang="en-US" sz="4400" b="1" dirty="0">
              <a:latin typeface="Times New Roman" panose="02020603050405020304" pitchFamily="18" charset="0"/>
              <a:ea typeface="微软雅黑"/>
              <a:cs typeface="Times New Roman" panose="02020603050405020304" pitchFamily="18" charset="0"/>
              <a:sym typeface="+mn-lt"/>
            </a:endParaRPr>
          </a:p>
          <a:p>
            <a:pPr defTabSz="685800"/>
            <a:endParaRPr lang="zh-CN" altLang="en-US" sz="4400" b="1" dirty="0">
              <a:latin typeface="Times New Roman" panose="02020603050405020304" pitchFamily="18" charset="0"/>
              <a:ea typeface="微软雅黑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" name="TextBox 13"/>
          <p:cNvSpPr txBox="1"/>
          <p:nvPr/>
        </p:nvSpPr>
        <p:spPr>
          <a:xfrm>
            <a:off x="1752112" y="1563091"/>
            <a:ext cx="7969147" cy="76123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2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endParaRPr lang="en-US" sz="2000" kern="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112" y="2778655"/>
            <a:ext cx="6096528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2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279</Words>
  <Application>Microsoft Office PowerPoint</Application>
  <PresentationFormat>Widescreen</PresentationFormat>
  <Paragraphs>73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微软雅黑</vt:lpstr>
      <vt:lpstr>Arial</vt:lpstr>
      <vt:lpstr>Calibri</vt:lpstr>
      <vt:lpstr>Calibri Light</vt:lpstr>
      <vt:lpstr>等线</vt:lpstr>
      <vt:lpstr>Times New Roman</vt:lpstr>
      <vt:lpstr>思源黑体 CN Bold</vt:lpstr>
      <vt:lpstr>思源黑体 CN Heavy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FPT SHOP</dc:creator>
  <cp:lastModifiedBy>FPT SHOP</cp:lastModifiedBy>
  <cp:revision>15</cp:revision>
  <dcterms:created xsi:type="dcterms:W3CDTF">2023-12-10T11:53:15Z</dcterms:created>
  <dcterms:modified xsi:type="dcterms:W3CDTF">2023-12-10T16:28:17Z</dcterms:modified>
</cp:coreProperties>
</file>