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26"/>
  </p:notesMasterIdLst>
  <p:handoutMasterIdLst>
    <p:handoutMasterId r:id="rId27"/>
  </p:handoutMasterIdLst>
  <p:sldIdLst>
    <p:sldId id="376" r:id="rId2"/>
    <p:sldId id="371" r:id="rId3"/>
    <p:sldId id="378" r:id="rId4"/>
    <p:sldId id="273" r:id="rId5"/>
    <p:sldId id="381" r:id="rId6"/>
    <p:sldId id="382" r:id="rId7"/>
    <p:sldId id="384" r:id="rId8"/>
    <p:sldId id="387" r:id="rId9"/>
    <p:sldId id="388" r:id="rId10"/>
    <p:sldId id="389" r:id="rId11"/>
    <p:sldId id="390" r:id="rId12"/>
    <p:sldId id="385" r:id="rId13"/>
    <p:sldId id="383" r:id="rId14"/>
    <p:sldId id="359" r:id="rId15"/>
    <p:sldId id="391" r:id="rId16"/>
    <p:sldId id="392" r:id="rId17"/>
    <p:sldId id="394" r:id="rId18"/>
    <p:sldId id="393" r:id="rId19"/>
    <p:sldId id="396" r:id="rId20"/>
    <p:sldId id="397" r:id="rId21"/>
    <p:sldId id="398" r:id="rId22"/>
    <p:sldId id="399" r:id="rId23"/>
    <p:sldId id="400" r:id="rId24"/>
    <p:sldId id="375" r:id="rId25"/>
  </p:sldIdLst>
  <p:sldSz cx="12192000" cy="6858000"/>
  <p:notesSz cx="6858000" cy="9144000"/>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40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60" autoAdjust="0"/>
    <p:restoredTop sz="95256" autoAdjust="0"/>
  </p:normalViewPr>
  <p:slideViewPr>
    <p:cSldViewPr snapToGrid="0">
      <p:cViewPr varScale="1">
        <p:scale>
          <a:sx n="82" d="100"/>
          <a:sy n="82" d="100"/>
        </p:scale>
        <p:origin x="413"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1" d="100"/>
        <a:sy n="101" d="100"/>
      </p:scale>
      <p:origin x="0" y="0"/>
    </p:cViewPr>
  </p:sorterViewPr>
  <p:notesViewPr>
    <p:cSldViewPr snapToGrid="0" showGuides="1">
      <p:cViewPr varScale="1">
        <p:scale>
          <a:sx n="81" d="100"/>
          <a:sy n="81" d="100"/>
        </p:scale>
        <p:origin x="389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5C3F49-0A4B-4FCA-BDEF-8192C37E00FC}" type="datetimeFigureOut">
              <a:rPr lang="zh-CN" altLang="en-US" smtClean="0"/>
              <a:t>2021/4/26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A5D741-3B33-4216-BDBA-AE46495D76BE}" type="slidenum">
              <a:rPr lang="zh-CN" altLang="en-US" smtClean="0"/>
              <a:t>‹#›</a:t>
            </a:fld>
            <a:endParaRPr lang="zh-CN" altLang="en-US"/>
          </a:p>
        </p:txBody>
      </p:sp>
    </p:spTree>
    <p:extLst>
      <p:ext uri="{BB962C8B-B14F-4D97-AF65-F5344CB8AC3E}">
        <p14:creationId xmlns:p14="http://schemas.microsoft.com/office/powerpoint/2010/main" val="1666702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2021/4/26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extLst>
      <p:ext uri="{BB962C8B-B14F-4D97-AF65-F5344CB8AC3E}">
        <p14:creationId xmlns:p14="http://schemas.microsoft.com/office/powerpoint/2010/main" val="242325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extLst>
      <p:ext uri="{BB962C8B-B14F-4D97-AF65-F5344CB8AC3E}">
        <p14:creationId xmlns:p14="http://schemas.microsoft.com/office/powerpoint/2010/main" val="2846807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352284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3346052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806904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4294431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3098560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3319689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566636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3259391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2598942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2370606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extLst>
      <p:ext uri="{BB962C8B-B14F-4D97-AF65-F5344CB8AC3E}">
        <p14:creationId xmlns:p14="http://schemas.microsoft.com/office/powerpoint/2010/main" val="778585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514388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1896552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957508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2593859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642440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extLst>
      <p:ext uri="{BB962C8B-B14F-4D97-AF65-F5344CB8AC3E}">
        <p14:creationId xmlns:p14="http://schemas.microsoft.com/office/powerpoint/2010/main" val="332825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014524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525230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3841909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783637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113791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93548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559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96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0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extLst>
      <p:ext uri="{BB962C8B-B14F-4D97-AF65-F5344CB8AC3E}">
        <p14:creationId xmlns:p14="http://schemas.microsoft.com/office/powerpoint/2010/main" val="333706380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r="16137" b="29216"/>
          <a:stretch/>
        </p:blipFill>
        <p:spPr>
          <a:xfrm>
            <a:off x="-1" y="0"/>
            <a:ext cx="12192001" cy="6858000"/>
          </a:xfrm>
          <a:prstGeom prst="rect">
            <a:avLst/>
          </a:prstGeom>
        </p:spPr>
      </p:pic>
      <p:sp>
        <p:nvSpPr>
          <p:cNvPr id="19" name="矩形 18"/>
          <p:cNvSpPr/>
          <p:nvPr/>
        </p:nvSpPr>
        <p:spPr>
          <a:xfrm>
            <a:off x="0" y="0"/>
            <a:ext cx="121920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889034" y="1289538"/>
            <a:ext cx="4505998" cy="4505990"/>
          </a:xfrm>
          <a:custGeom>
            <a:avLst/>
            <a:gdLst/>
            <a:ahLst/>
            <a:cxnLst/>
            <a:rect l="0" t="0" r="0" b="0"/>
            <a:pathLst>
              <a:path w="3423352" h="3423352">
                <a:moveTo>
                  <a:pt x="0" y="1711672"/>
                </a:moveTo>
                <a:cubicBezTo>
                  <a:pt x="0" y="766346"/>
                  <a:pt x="766346" y="0"/>
                  <a:pt x="1711672" y="0"/>
                </a:cubicBezTo>
                <a:cubicBezTo>
                  <a:pt x="2657006" y="0"/>
                  <a:pt x="3423352" y="766346"/>
                  <a:pt x="3423352" y="1711672"/>
                </a:cubicBezTo>
                <a:cubicBezTo>
                  <a:pt x="3423352" y="2657006"/>
                  <a:pt x="2657006" y="3423352"/>
                  <a:pt x="1711672" y="3423352"/>
                </a:cubicBezTo>
                <a:cubicBezTo>
                  <a:pt x="766346" y="3423352"/>
                  <a:pt x="0" y="2657006"/>
                  <a:pt x="0" y="1711672"/>
                </a:cubicBezTo>
                <a:close/>
              </a:path>
            </a:pathLst>
          </a:custGeom>
          <a:solidFill>
            <a:schemeClr val="bg1"/>
          </a:solidFill>
          <a:ln w="19050" cap="flat">
            <a:noFill/>
            <a:bevel/>
          </a:ln>
        </p:spPr>
      </p:sp>
      <p:sp>
        <p:nvSpPr>
          <p:cNvPr id="4" name="任意多边形 3"/>
          <p:cNvSpPr/>
          <p:nvPr/>
        </p:nvSpPr>
        <p:spPr>
          <a:xfrm>
            <a:off x="3707133" y="1107636"/>
            <a:ext cx="4869799" cy="4869793"/>
          </a:xfrm>
          <a:custGeom>
            <a:avLst/>
            <a:gdLst/>
            <a:ahLst/>
            <a:cxnLst/>
            <a:rect l="0" t="0" r="0" b="0"/>
            <a:pathLst>
              <a:path w="3423352" h="3423352">
                <a:moveTo>
                  <a:pt x="0" y="1711672"/>
                </a:moveTo>
                <a:cubicBezTo>
                  <a:pt x="0" y="766346"/>
                  <a:pt x="766346" y="0"/>
                  <a:pt x="1711672" y="0"/>
                </a:cubicBezTo>
                <a:cubicBezTo>
                  <a:pt x="2657006" y="0"/>
                  <a:pt x="3423352" y="766346"/>
                  <a:pt x="3423352" y="1711672"/>
                </a:cubicBezTo>
                <a:cubicBezTo>
                  <a:pt x="3423352" y="2657006"/>
                  <a:pt x="2657006" y="3423352"/>
                  <a:pt x="1711672" y="3423352"/>
                </a:cubicBezTo>
                <a:cubicBezTo>
                  <a:pt x="766346" y="3423352"/>
                  <a:pt x="0" y="2657006"/>
                  <a:pt x="0" y="1711672"/>
                </a:cubicBezTo>
                <a:close/>
              </a:path>
            </a:pathLst>
          </a:custGeom>
          <a:noFill/>
          <a:ln w="25400" cap="flat">
            <a:solidFill>
              <a:srgbClr val="FF9409"/>
            </a:solidFill>
            <a:bevel/>
          </a:ln>
        </p:spPr>
      </p:sp>
      <p:grpSp>
        <p:nvGrpSpPr>
          <p:cNvPr id="21" name="组合 20"/>
          <p:cNvGrpSpPr/>
          <p:nvPr/>
        </p:nvGrpSpPr>
        <p:grpSpPr>
          <a:xfrm>
            <a:off x="2946401" y="635945"/>
            <a:ext cx="6299198" cy="6195712"/>
            <a:chOff x="2946401" y="635945"/>
            <a:chExt cx="6299198" cy="6195712"/>
          </a:xfrm>
          <a:solidFill>
            <a:srgbClr val="FF9409"/>
          </a:solidFill>
        </p:grpSpPr>
        <p:sp>
          <p:nvSpPr>
            <p:cNvPr id="3" name="任意多边形 2"/>
            <p:cNvSpPr/>
            <p:nvPr/>
          </p:nvSpPr>
          <p:spPr>
            <a:xfrm rot="3198000">
              <a:off x="3170339" y="1940283"/>
              <a:ext cx="949490" cy="1397365"/>
            </a:xfrm>
            <a:custGeom>
              <a:avLst/>
              <a:gdLst>
                <a:gd name="connsiteX0" fmla="*/ 0 w 667469"/>
                <a:gd name="connsiteY0" fmla="*/ 488662 h 982315"/>
                <a:gd name="connsiteX1" fmla="*/ 335082 w 667469"/>
                <a:gd name="connsiteY1" fmla="*/ 0 h 982315"/>
                <a:gd name="connsiteX2" fmla="*/ 670163 w 667469"/>
                <a:gd name="connsiteY2" fmla="*/ 488662 h 982315"/>
                <a:gd name="connsiteX3" fmla="*/ 335082 w 667469"/>
                <a:gd name="connsiteY3" fmla="*/ 984306 h 982315"/>
              </a:gdLst>
              <a:ahLst/>
              <a:cxnLst>
                <a:cxn ang="0">
                  <a:pos x="connsiteX0" y="connsiteY0"/>
                </a:cxn>
                <a:cxn ang="0">
                  <a:pos x="connsiteX1" y="connsiteY1"/>
                </a:cxn>
                <a:cxn ang="0">
                  <a:pos x="connsiteX2" y="connsiteY2"/>
                </a:cxn>
                <a:cxn ang="0">
                  <a:pos x="connsiteX3" y="connsiteY3"/>
                </a:cxn>
              </a:cxnLst>
              <a:rect l="0" t="0" r="0" b="0"/>
              <a:pathLst>
                <a:path w="667469" h="982315">
                  <a:moveTo>
                    <a:pt x="65302" y="0"/>
                  </a:moveTo>
                  <a:cubicBezTo>
                    <a:pt x="165156" y="370326"/>
                    <a:pt x="379257" y="693778"/>
                    <a:pt x="667469" y="930225"/>
                  </a:cubicBezTo>
                  <a:lnTo>
                    <a:pt x="623759" y="982315"/>
                  </a:lnTo>
                  <a:cubicBezTo>
                    <a:pt x="325399" y="737336"/>
                    <a:pt x="103675" y="402447"/>
                    <a:pt x="0" y="19056"/>
                  </a:cubicBezTo>
                  <a:lnTo>
                    <a:pt x="65302" y="0"/>
                  </a:lnTo>
                  <a:close/>
                </a:path>
              </a:pathLst>
            </a:custGeom>
            <a:grpFill/>
            <a:ln w="7600" cap="flat">
              <a:noFill/>
              <a:bevel/>
            </a:ln>
          </p:spPr>
        </p:sp>
        <p:sp>
          <p:nvSpPr>
            <p:cNvPr id="5" name="任意多边形 4"/>
            <p:cNvSpPr/>
            <p:nvPr/>
          </p:nvSpPr>
          <p:spPr>
            <a:xfrm>
              <a:off x="7139638" y="3523067"/>
              <a:ext cx="1939633" cy="2777929"/>
            </a:xfrm>
            <a:custGeom>
              <a:avLst/>
              <a:gdLst>
                <a:gd name="connsiteX0" fmla="*/ 0 w 1363516"/>
                <a:gd name="connsiteY0" fmla="*/ 978500 h 1952820"/>
                <a:gd name="connsiteX1" fmla="*/ 680094 w 1363516"/>
                <a:gd name="connsiteY1" fmla="*/ 0 h 1952820"/>
                <a:gd name="connsiteX2" fmla="*/ 1360187 w 1363516"/>
                <a:gd name="connsiteY2" fmla="*/ 978500 h 1952820"/>
                <a:gd name="connsiteX3" fmla="*/ 680094 w 1363516"/>
                <a:gd name="connsiteY3" fmla="*/ 1950069 h 1952820"/>
              </a:gdLst>
              <a:ahLst/>
              <a:cxnLst>
                <a:cxn ang="0">
                  <a:pos x="connsiteX0" y="connsiteY0"/>
                </a:cxn>
                <a:cxn ang="0">
                  <a:pos x="connsiteX1" y="connsiteY1"/>
                </a:cxn>
                <a:cxn ang="0">
                  <a:pos x="connsiteX2" y="connsiteY2"/>
                </a:cxn>
                <a:cxn ang="0">
                  <a:pos x="connsiteX3" y="connsiteY3"/>
                </a:cxn>
              </a:cxnLst>
              <a:rect l="0" t="0" r="0" b="0"/>
              <a:pathLst>
                <a:path w="1363516" h="1952820">
                  <a:moveTo>
                    <a:pt x="882048" y="1379309"/>
                  </a:moveTo>
                  <a:cubicBezTo>
                    <a:pt x="646172" y="1651617"/>
                    <a:pt x="352045" y="1843608"/>
                    <a:pt x="34220" y="1952820"/>
                  </a:cubicBezTo>
                  <a:lnTo>
                    <a:pt x="0" y="1825110"/>
                  </a:lnTo>
                  <a:cubicBezTo>
                    <a:pt x="293220" y="1722700"/>
                    <a:pt x="564448" y="1544571"/>
                    <a:pt x="782390" y="1292980"/>
                  </a:cubicBezTo>
                  <a:cubicBezTo>
                    <a:pt x="1104850" y="920717"/>
                    <a:pt x="1251469" y="455934"/>
                    <a:pt x="1229520" y="0"/>
                  </a:cubicBezTo>
                  <a:lnTo>
                    <a:pt x="1361517" y="0"/>
                  </a:lnTo>
                  <a:cubicBezTo>
                    <a:pt x="1383390" y="486578"/>
                    <a:pt x="1226131" y="982095"/>
                    <a:pt x="882048" y="1379309"/>
                  </a:cubicBezTo>
                  <a:close/>
                </a:path>
              </a:pathLst>
            </a:custGeom>
            <a:grpFill/>
            <a:ln w="7600" cap="flat">
              <a:noFill/>
              <a:bevel/>
            </a:ln>
          </p:spPr>
        </p:sp>
        <p:sp>
          <p:nvSpPr>
            <p:cNvPr id="6" name="任意多边形 5"/>
            <p:cNvSpPr/>
            <p:nvPr/>
          </p:nvSpPr>
          <p:spPr>
            <a:xfrm rot="7800000">
              <a:off x="8577377" y="1751027"/>
              <a:ext cx="478608" cy="857836"/>
            </a:xfrm>
            <a:custGeom>
              <a:avLst/>
              <a:gdLst>
                <a:gd name="connsiteX0" fmla="*/ 0 w 336450"/>
                <a:gd name="connsiteY0" fmla="*/ 303845 h 603038"/>
                <a:gd name="connsiteX1" fmla="*/ 166817 w 336450"/>
                <a:gd name="connsiteY1" fmla="*/ 0 h 603038"/>
                <a:gd name="connsiteX2" fmla="*/ 333634 w 336450"/>
                <a:gd name="connsiteY2" fmla="*/ 303845 h 603038"/>
                <a:gd name="connsiteX3" fmla="*/ 166817 w 336450"/>
                <a:gd name="connsiteY3" fmla="*/ 601732 h 603038"/>
              </a:gdLst>
              <a:ahLst/>
              <a:cxnLst>
                <a:cxn ang="0">
                  <a:pos x="connsiteX0" y="connsiteY0"/>
                </a:cxn>
                <a:cxn ang="0">
                  <a:pos x="connsiteX1" y="connsiteY1"/>
                </a:cxn>
                <a:cxn ang="0">
                  <a:pos x="connsiteX2" y="connsiteY2"/>
                </a:cxn>
                <a:cxn ang="0">
                  <a:pos x="connsiteX3" y="connsiteY3"/>
                </a:cxn>
              </a:cxnLst>
              <a:rect l="0" t="0" r="0" b="0"/>
              <a:pathLst>
                <a:path w="336450" h="603038">
                  <a:moveTo>
                    <a:pt x="238311" y="0"/>
                  </a:moveTo>
                  <a:lnTo>
                    <a:pt x="336450" y="56661"/>
                  </a:lnTo>
                  <a:cubicBezTo>
                    <a:pt x="230098" y="221965"/>
                    <a:pt x="154323" y="407130"/>
                    <a:pt x="115298" y="603038"/>
                  </a:cubicBezTo>
                  <a:lnTo>
                    <a:pt x="0" y="603038"/>
                  </a:lnTo>
                  <a:cubicBezTo>
                    <a:pt x="40087" y="386735"/>
                    <a:pt x="121909" y="182201"/>
                    <a:pt x="238311" y="0"/>
                  </a:cubicBezTo>
                  <a:close/>
                </a:path>
              </a:pathLst>
            </a:custGeom>
            <a:grpFill/>
            <a:ln w="7600" cap="flat">
              <a:noFill/>
              <a:bevel/>
            </a:ln>
          </p:spPr>
        </p:sp>
        <p:sp>
          <p:nvSpPr>
            <p:cNvPr id="7" name="任意多边形 6"/>
            <p:cNvSpPr/>
            <p:nvPr/>
          </p:nvSpPr>
          <p:spPr>
            <a:xfrm>
              <a:off x="4211184" y="5303937"/>
              <a:ext cx="3830800" cy="898369"/>
            </a:xfrm>
            <a:custGeom>
              <a:avLst/>
              <a:gdLst>
                <a:gd name="connsiteX0" fmla="*/ 0 w 2692961"/>
                <a:gd name="connsiteY0" fmla="*/ 312846 h 631532"/>
                <a:gd name="connsiteX1" fmla="*/ 1346484 w 2692961"/>
                <a:gd name="connsiteY1" fmla="*/ 0 h 631532"/>
                <a:gd name="connsiteX2" fmla="*/ 2692961 w 2692961"/>
                <a:gd name="connsiteY2" fmla="*/ 312846 h 631532"/>
                <a:gd name="connsiteX3" fmla="*/ 1346484 w 2692961"/>
                <a:gd name="connsiteY3" fmla="*/ 632645 h 631532"/>
              </a:gdLst>
              <a:ahLst/>
              <a:cxnLst>
                <a:cxn ang="0">
                  <a:pos x="connsiteX0" y="connsiteY0"/>
                </a:cxn>
                <a:cxn ang="0">
                  <a:pos x="connsiteX1" y="connsiteY1"/>
                </a:cxn>
                <a:cxn ang="0">
                  <a:pos x="connsiteX2" y="connsiteY2"/>
                </a:cxn>
                <a:cxn ang="0">
                  <a:pos x="connsiteX3" y="connsiteY3"/>
                </a:cxn>
              </a:cxnLst>
              <a:rect l="0" t="0" r="0" b="0"/>
              <a:pathLst>
                <a:path w="2692961" h="631532">
                  <a:moveTo>
                    <a:pt x="1356881" y="631532"/>
                  </a:moveTo>
                  <a:cubicBezTo>
                    <a:pt x="821712" y="631532"/>
                    <a:pt x="339329" y="403634"/>
                    <a:pt x="0" y="38840"/>
                  </a:cubicBezTo>
                  <a:lnTo>
                    <a:pt x="55987" y="0"/>
                  </a:lnTo>
                  <a:cubicBezTo>
                    <a:pt x="382681" y="347258"/>
                    <a:pt x="844702" y="563817"/>
                    <a:pt x="1356881" y="563817"/>
                  </a:cubicBezTo>
                  <a:cubicBezTo>
                    <a:pt x="1859902" y="563817"/>
                    <a:pt x="2314542" y="354934"/>
                    <a:pt x="2640118" y="18505"/>
                  </a:cubicBezTo>
                  <a:lnTo>
                    <a:pt x="2692961" y="60844"/>
                  </a:lnTo>
                  <a:cubicBezTo>
                    <a:pt x="2354868" y="412775"/>
                    <a:pt x="1881213" y="631532"/>
                    <a:pt x="1356881" y="631532"/>
                  </a:cubicBezTo>
                  <a:close/>
                </a:path>
              </a:pathLst>
            </a:custGeom>
            <a:grpFill/>
            <a:ln w="7600" cap="flat">
              <a:noFill/>
              <a:bevel/>
            </a:ln>
          </p:spPr>
        </p:sp>
        <p:sp>
          <p:nvSpPr>
            <p:cNvPr id="8" name="任意多边形 7"/>
            <p:cNvSpPr/>
            <p:nvPr/>
          </p:nvSpPr>
          <p:spPr>
            <a:xfrm>
              <a:off x="6312195" y="877565"/>
              <a:ext cx="2504484" cy="2726285"/>
            </a:xfrm>
            <a:custGeom>
              <a:avLst/>
              <a:gdLst>
                <a:gd name="connsiteX0" fmla="*/ 0 w 1760593"/>
                <a:gd name="connsiteY0" fmla="*/ 958261 h 1916515"/>
                <a:gd name="connsiteX1" fmla="*/ 880293 w 1760593"/>
                <a:gd name="connsiteY1" fmla="*/ 0 h 1916515"/>
                <a:gd name="connsiteX2" fmla="*/ 1763200 w 1760593"/>
                <a:gd name="connsiteY2" fmla="*/ 958261 h 1916515"/>
                <a:gd name="connsiteX3" fmla="*/ 880293 w 1760593"/>
                <a:gd name="connsiteY3" fmla="*/ 1916515 h 1916515"/>
              </a:gdLst>
              <a:ahLst/>
              <a:cxnLst>
                <a:cxn ang="0">
                  <a:pos x="connsiteX0" y="connsiteY0"/>
                </a:cxn>
                <a:cxn ang="0">
                  <a:pos x="connsiteX1" y="connsiteY1"/>
                </a:cxn>
                <a:cxn ang="0">
                  <a:pos x="connsiteX2" y="connsiteY2"/>
                </a:cxn>
                <a:cxn ang="0">
                  <a:pos x="connsiteX3" y="connsiteY3"/>
                </a:cxn>
              </a:cxnLst>
              <a:rect l="0" t="0" r="0" b="0"/>
              <a:pathLst>
                <a:path w="1760593" h="1916515">
                  <a:moveTo>
                    <a:pt x="1760593" y="1876197"/>
                  </a:moveTo>
                  <a:cubicBezTo>
                    <a:pt x="1760593" y="1889672"/>
                    <a:pt x="1760593" y="1903108"/>
                    <a:pt x="1760593" y="1916515"/>
                  </a:cubicBezTo>
                  <a:lnTo>
                    <a:pt x="1692269" y="1916515"/>
                  </a:lnTo>
                  <a:cubicBezTo>
                    <a:pt x="1692558" y="1903116"/>
                    <a:pt x="1692710" y="1889672"/>
                    <a:pt x="1692710" y="1876197"/>
                  </a:cubicBezTo>
                  <a:cubicBezTo>
                    <a:pt x="1692710" y="917708"/>
                    <a:pt x="948518" y="133029"/>
                    <a:pt x="6417" y="68452"/>
                  </a:cubicBezTo>
                  <a:lnTo>
                    <a:pt x="0" y="0"/>
                  </a:lnTo>
                  <a:cubicBezTo>
                    <a:pt x="982657" y="61555"/>
                    <a:pt x="1760593" y="878028"/>
                    <a:pt x="1760593" y="1876197"/>
                  </a:cubicBezTo>
                  <a:close/>
                </a:path>
              </a:pathLst>
            </a:custGeom>
            <a:grpFill/>
            <a:ln w="7600" cap="flat">
              <a:noFill/>
              <a:bevel/>
            </a:ln>
          </p:spPr>
        </p:sp>
        <p:sp>
          <p:nvSpPr>
            <p:cNvPr id="9" name="任意多边形 8"/>
            <p:cNvSpPr/>
            <p:nvPr/>
          </p:nvSpPr>
          <p:spPr>
            <a:xfrm>
              <a:off x="4540482" y="635945"/>
              <a:ext cx="3268619" cy="653593"/>
            </a:xfrm>
            <a:custGeom>
              <a:avLst/>
              <a:gdLst>
                <a:gd name="connsiteX0" fmla="*/ 0 w 2297761"/>
                <a:gd name="connsiteY0" fmla="*/ 231330 h 459461"/>
                <a:gd name="connsiteX1" fmla="*/ 1148884 w 2297761"/>
                <a:gd name="connsiteY1" fmla="*/ 0 h 459461"/>
                <a:gd name="connsiteX2" fmla="*/ 2297761 w 2297761"/>
                <a:gd name="connsiteY2" fmla="*/ 231330 h 459461"/>
                <a:gd name="connsiteX3" fmla="*/ 1148884 w 2297761"/>
                <a:gd name="connsiteY3" fmla="*/ 457839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7" y="91568"/>
                    <a:pt x="1175766" y="91568"/>
                  </a:cubicBezTo>
                  <a:cubicBezTo>
                    <a:pt x="750933" y="91568"/>
                    <a:pt x="365951" y="231969"/>
                    <a:pt x="85592" y="459461"/>
                  </a:cubicBezTo>
                  <a:lnTo>
                    <a:pt x="0" y="400357"/>
                  </a:lnTo>
                  <a:cubicBezTo>
                    <a:pt x="301063" y="152974"/>
                    <a:pt x="716704" y="0"/>
                    <a:pt x="1175766" y="0"/>
                  </a:cubicBezTo>
                  <a:close/>
                </a:path>
              </a:pathLst>
            </a:custGeom>
            <a:grpFill/>
            <a:ln w="7600" cap="flat">
              <a:noFill/>
              <a:bevel/>
            </a:ln>
          </p:spPr>
        </p:sp>
        <p:sp>
          <p:nvSpPr>
            <p:cNvPr id="10" name="任意多边形 9"/>
            <p:cNvSpPr/>
            <p:nvPr/>
          </p:nvSpPr>
          <p:spPr>
            <a:xfrm rot="13926000">
              <a:off x="2495867" y="4870551"/>
              <a:ext cx="3268616" cy="653595"/>
            </a:xfrm>
            <a:custGeom>
              <a:avLst/>
              <a:gdLst>
                <a:gd name="connsiteX0" fmla="*/ 0 w 2297761"/>
                <a:gd name="connsiteY0" fmla="*/ 231329 h 459461"/>
                <a:gd name="connsiteX1" fmla="*/ 1148877 w 2297761"/>
                <a:gd name="connsiteY1" fmla="*/ 0 h 459461"/>
                <a:gd name="connsiteX2" fmla="*/ 2297761 w 2297761"/>
                <a:gd name="connsiteY2" fmla="*/ 231329 h 459461"/>
                <a:gd name="connsiteX3" fmla="*/ 1148877 w 2297761"/>
                <a:gd name="connsiteY3" fmla="*/ 457838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0" y="91568"/>
                    <a:pt x="1175766" y="91568"/>
                  </a:cubicBezTo>
                  <a:cubicBezTo>
                    <a:pt x="750933" y="91568"/>
                    <a:pt x="365951" y="231968"/>
                    <a:pt x="85592" y="459461"/>
                  </a:cubicBezTo>
                  <a:lnTo>
                    <a:pt x="0" y="400357"/>
                  </a:lnTo>
                  <a:cubicBezTo>
                    <a:pt x="301062" y="152974"/>
                    <a:pt x="716704" y="0"/>
                    <a:pt x="1175766" y="0"/>
                  </a:cubicBezTo>
                  <a:close/>
                </a:path>
              </a:pathLst>
            </a:custGeom>
            <a:grpFill/>
            <a:ln w="7600" cap="flat">
              <a:noFill/>
              <a:bevel/>
            </a:ln>
          </p:spPr>
        </p:sp>
      </p:grpSp>
      <p:sp>
        <p:nvSpPr>
          <p:cNvPr id="13" name="文本框 12"/>
          <p:cNvSpPr txBox="1"/>
          <p:nvPr/>
        </p:nvSpPr>
        <p:spPr>
          <a:xfrm>
            <a:off x="4427018" y="1920367"/>
            <a:ext cx="3366627" cy="923330"/>
          </a:xfrm>
          <a:prstGeom prst="rect">
            <a:avLst/>
          </a:prstGeom>
          <a:noFill/>
        </p:spPr>
        <p:txBody>
          <a:bodyPr wrap="none" rtlCol="0">
            <a:spAutoFit/>
            <a:scene3d>
              <a:camera prst="orthographicFront"/>
              <a:lightRig rig="threePt" dir="t"/>
            </a:scene3d>
            <a:sp3d contourW="12700"/>
          </a:bodyPr>
          <a:lstStyle/>
          <a:p>
            <a:pPr algn="ctr"/>
            <a:r>
              <a:rPr lang="vi-VN" altLang="zh-CN" sz="5400" dirty="0">
                <a:gradFill flip="none" rotWithShape="1">
                  <a:gsLst>
                    <a:gs pos="0">
                      <a:schemeClr val="accent1">
                        <a:lumMod val="5000"/>
                        <a:lumOff val="95000"/>
                        <a:alpha val="0"/>
                      </a:schemeClr>
                    </a:gs>
                    <a:gs pos="76000">
                      <a:srgbClr val="FF9409"/>
                    </a:gs>
                  </a:gsLst>
                  <a:lin ang="16200000" scaled="1"/>
                  <a:tileRect/>
                </a:gradFill>
                <a:latin typeface="Century Gothic" panose="020B0502020202020204" pitchFamily="34" charset="0"/>
              </a:rPr>
              <a:t>NHÓM 1</a:t>
            </a:r>
            <a:r>
              <a:rPr lang="en-US" altLang="zh-CN" sz="5400" dirty="0">
                <a:gradFill flip="none" rotWithShape="1">
                  <a:gsLst>
                    <a:gs pos="0">
                      <a:schemeClr val="accent1">
                        <a:lumMod val="5000"/>
                        <a:lumOff val="95000"/>
                        <a:alpha val="0"/>
                      </a:schemeClr>
                    </a:gs>
                    <a:gs pos="76000">
                      <a:srgbClr val="FF9409"/>
                    </a:gs>
                  </a:gsLst>
                  <a:lin ang="16200000" scaled="1"/>
                  <a:tileRect/>
                </a:gradFill>
                <a:latin typeface="Century Gothic" panose="020B0502020202020204" pitchFamily="34" charset="0"/>
              </a:rPr>
              <a:t>5</a:t>
            </a:r>
            <a:endParaRPr lang="zh-CN" altLang="en-US" sz="5400" dirty="0">
              <a:gradFill flip="none" rotWithShape="1">
                <a:gsLst>
                  <a:gs pos="0">
                    <a:schemeClr val="accent1">
                      <a:lumMod val="5000"/>
                      <a:lumOff val="95000"/>
                      <a:alpha val="0"/>
                    </a:schemeClr>
                  </a:gs>
                  <a:gs pos="76000">
                    <a:srgbClr val="FF9409"/>
                  </a:gs>
                </a:gsLst>
                <a:lin ang="16200000" scaled="1"/>
                <a:tileRect/>
              </a:gradFill>
              <a:latin typeface="Century Gothic" panose="020B0502020202020204" pitchFamily="34" charset="0"/>
            </a:endParaRPr>
          </a:p>
        </p:txBody>
      </p:sp>
      <p:sp>
        <p:nvSpPr>
          <p:cNvPr id="14" name="文本框 13"/>
          <p:cNvSpPr txBox="1"/>
          <p:nvPr/>
        </p:nvSpPr>
        <p:spPr>
          <a:xfrm>
            <a:off x="2511557" y="3097522"/>
            <a:ext cx="7260949" cy="784830"/>
          </a:xfrm>
          <a:prstGeom prst="rect">
            <a:avLst/>
          </a:prstGeom>
          <a:noFill/>
        </p:spPr>
        <p:txBody>
          <a:bodyPr wrap="square" rtlCol="0">
            <a:spAutoFit/>
            <a:scene3d>
              <a:camera prst="orthographicFront"/>
              <a:lightRig rig="threePt" dir="t"/>
            </a:scene3d>
            <a:sp3d contourW="12700"/>
          </a:bodyPr>
          <a:lstStyle/>
          <a:p>
            <a:pPr algn="ctr"/>
            <a:r>
              <a:rPr lang="vi-VN" altLang="zh-CN" sz="4500" b="1" dirty="0">
                <a:solidFill>
                  <a:schemeClr val="tx1">
                    <a:lumMod val="85000"/>
                    <a:lumOff val="15000"/>
                  </a:schemeClr>
                </a:solidFill>
                <a:latin typeface="+mj-lt"/>
              </a:rPr>
              <a:t>SQL </a:t>
            </a:r>
            <a:r>
              <a:rPr lang="en-US" altLang="zh-CN" sz="4500" b="1" dirty="0">
                <a:solidFill>
                  <a:schemeClr val="tx1">
                    <a:lumMod val="85000"/>
                    <a:lumOff val="15000"/>
                  </a:schemeClr>
                </a:solidFill>
                <a:latin typeface="+mj-lt"/>
              </a:rPr>
              <a:t>INJECTION</a:t>
            </a:r>
            <a:endParaRPr lang="zh-CN" altLang="en-US" sz="4500" b="1" dirty="0">
              <a:solidFill>
                <a:schemeClr val="tx1">
                  <a:lumMod val="85000"/>
                  <a:lumOff val="15000"/>
                </a:schemeClr>
              </a:solidFill>
              <a:latin typeface="+mj-lt"/>
            </a:endParaRPr>
          </a:p>
        </p:txBody>
      </p:sp>
      <p:sp>
        <p:nvSpPr>
          <p:cNvPr id="16" name="矩形 15"/>
          <p:cNvSpPr/>
          <p:nvPr/>
        </p:nvSpPr>
        <p:spPr>
          <a:xfrm>
            <a:off x="4621779" y="4458541"/>
            <a:ext cx="3187322" cy="360000"/>
          </a:xfrm>
          <a:prstGeom prst="rect">
            <a:avLst/>
          </a:prstGeom>
          <a:solidFill>
            <a:srgbClr val="FF94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540482" y="4488509"/>
            <a:ext cx="3268619" cy="307777"/>
          </a:xfrm>
          <a:prstGeom prst="rect">
            <a:avLst/>
          </a:prstGeom>
          <a:noFill/>
        </p:spPr>
        <p:txBody>
          <a:bodyPr wrap="square" rtlCol="0">
            <a:spAutoFit/>
            <a:scene3d>
              <a:camera prst="orthographicFront"/>
              <a:lightRig rig="threePt" dir="t"/>
            </a:scene3d>
            <a:sp3d contourW="12700"/>
          </a:bodyPr>
          <a:lstStyle/>
          <a:p>
            <a:pPr algn="ctr"/>
            <a:r>
              <a:rPr lang="vi-VN" altLang="zh-CN" sz="1400" dirty="0">
                <a:solidFill>
                  <a:schemeClr val="bg1"/>
                </a:solidFill>
                <a:latin typeface="Century Gothic" panose="020B0502020202020204" pitchFamily="34" charset="0"/>
              </a:rPr>
              <a:t>Giảng viên: Ngô Quốc Dũng</a:t>
            </a:r>
            <a:endParaRPr lang="zh-CN" altLang="en-US" sz="1400"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4087263736"/>
      </p:ext>
    </p:extLst>
  </p:cSld>
  <p:clrMapOvr>
    <a:masterClrMapping/>
  </p:clrMapOvr>
  <p:transition spd="med">
    <p:random/>
    <p:sndAc>
      <p:end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350" fill="hold"/>
                                        <p:tgtEl>
                                          <p:spTgt spid="21"/>
                                        </p:tgtEl>
                                        <p:attrNameLst>
                                          <p:attrName>ppt_w</p:attrName>
                                        </p:attrNameLst>
                                      </p:cBhvr>
                                      <p:tavLst>
                                        <p:tav tm="0">
                                          <p:val>
                                            <p:fltVal val="0"/>
                                          </p:val>
                                        </p:tav>
                                        <p:tav tm="100000">
                                          <p:val>
                                            <p:strVal val="#ppt_w"/>
                                          </p:val>
                                        </p:tav>
                                      </p:tavLst>
                                    </p:anim>
                                    <p:anim calcmode="lin" valueType="num">
                                      <p:cBhvr>
                                        <p:cTn id="8" dur="350" fill="hold"/>
                                        <p:tgtEl>
                                          <p:spTgt spid="21"/>
                                        </p:tgtEl>
                                        <p:attrNameLst>
                                          <p:attrName>ppt_h</p:attrName>
                                        </p:attrNameLst>
                                      </p:cBhvr>
                                      <p:tavLst>
                                        <p:tav tm="0">
                                          <p:val>
                                            <p:fltVal val="0"/>
                                          </p:val>
                                        </p:tav>
                                        <p:tav tm="100000">
                                          <p:val>
                                            <p:strVal val="#ppt_h"/>
                                          </p:val>
                                        </p:tav>
                                      </p:tavLst>
                                    </p:anim>
                                    <p:anim calcmode="lin" valueType="num">
                                      <p:cBhvr>
                                        <p:cTn id="9" dur="350" fill="hold"/>
                                        <p:tgtEl>
                                          <p:spTgt spid="21"/>
                                        </p:tgtEl>
                                        <p:attrNameLst>
                                          <p:attrName>style.rotation</p:attrName>
                                        </p:attrNameLst>
                                      </p:cBhvr>
                                      <p:tavLst>
                                        <p:tav tm="0">
                                          <p:val>
                                            <p:fltVal val="90"/>
                                          </p:val>
                                        </p:tav>
                                        <p:tav tm="100000">
                                          <p:val>
                                            <p:fltVal val="0"/>
                                          </p:val>
                                        </p:tav>
                                      </p:tavLst>
                                    </p:anim>
                                    <p:animEffect transition="in" filter="fade">
                                      <p:cBhvr>
                                        <p:cTn id="10" dur="350"/>
                                        <p:tgtEl>
                                          <p:spTgt spid="21"/>
                                        </p:tgtEl>
                                      </p:cBhvr>
                                    </p:animEffect>
                                  </p:childTnLst>
                                </p:cTn>
                              </p:par>
                              <p:par>
                                <p:cTn id="11" presetID="53" presetClass="entr" presetSubtype="16" fill="hold" nodeType="withEffect">
                                  <p:stCondLst>
                                    <p:cond delay="100"/>
                                  </p:stCondLst>
                                  <p:childTnLst>
                                    <p:set>
                                      <p:cBhvr>
                                        <p:cTn id="12" dur="1" fill="hold">
                                          <p:stCondLst>
                                            <p:cond delay="0"/>
                                          </p:stCondLst>
                                        </p:cTn>
                                        <p:tgtEl>
                                          <p:spTgt spid="4"/>
                                        </p:tgtEl>
                                        <p:attrNameLst>
                                          <p:attrName>style.visibility</p:attrName>
                                        </p:attrNameLst>
                                      </p:cBhvr>
                                      <p:to>
                                        <p:strVal val="visible"/>
                                      </p:to>
                                    </p:set>
                                    <p:anim calcmode="lin" valueType="num">
                                      <p:cBhvr>
                                        <p:cTn id="13" dur="350" fill="hold"/>
                                        <p:tgtEl>
                                          <p:spTgt spid="4"/>
                                        </p:tgtEl>
                                        <p:attrNameLst>
                                          <p:attrName>ppt_w</p:attrName>
                                        </p:attrNameLst>
                                      </p:cBhvr>
                                      <p:tavLst>
                                        <p:tav tm="0">
                                          <p:val>
                                            <p:fltVal val="0"/>
                                          </p:val>
                                        </p:tav>
                                        <p:tav tm="100000">
                                          <p:val>
                                            <p:strVal val="#ppt_w"/>
                                          </p:val>
                                        </p:tav>
                                      </p:tavLst>
                                    </p:anim>
                                    <p:anim calcmode="lin" valueType="num">
                                      <p:cBhvr>
                                        <p:cTn id="14" dur="350" fill="hold"/>
                                        <p:tgtEl>
                                          <p:spTgt spid="4"/>
                                        </p:tgtEl>
                                        <p:attrNameLst>
                                          <p:attrName>ppt_h</p:attrName>
                                        </p:attrNameLst>
                                      </p:cBhvr>
                                      <p:tavLst>
                                        <p:tav tm="0">
                                          <p:val>
                                            <p:fltVal val="0"/>
                                          </p:val>
                                        </p:tav>
                                        <p:tav tm="100000">
                                          <p:val>
                                            <p:strVal val="#ppt_h"/>
                                          </p:val>
                                        </p:tav>
                                      </p:tavLst>
                                    </p:anim>
                                    <p:animEffect transition="in" filter="fade">
                                      <p:cBhvr>
                                        <p:cTn id="15" dur="350"/>
                                        <p:tgtEl>
                                          <p:spTgt spid="4"/>
                                        </p:tgtEl>
                                      </p:cBhvr>
                                    </p:animEffect>
                                  </p:childTnLst>
                                </p:cTn>
                              </p:par>
                              <p:par>
                                <p:cTn id="16" presetID="53" presetClass="entr" presetSubtype="16" fill="hold" nodeType="withEffect">
                                  <p:stCondLst>
                                    <p:cond delay="200"/>
                                  </p:stCondLst>
                                  <p:childTnLst>
                                    <p:set>
                                      <p:cBhvr>
                                        <p:cTn id="17" dur="1" fill="hold">
                                          <p:stCondLst>
                                            <p:cond delay="0"/>
                                          </p:stCondLst>
                                        </p:cTn>
                                        <p:tgtEl>
                                          <p:spTgt spid="18"/>
                                        </p:tgtEl>
                                        <p:attrNameLst>
                                          <p:attrName>style.visibility</p:attrName>
                                        </p:attrNameLst>
                                      </p:cBhvr>
                                      <p:to>
                                        <p:strVal val="visible"/>
                                      </p:to>
                                    </p:set>
                                    <p:anim calcmode="lin" valueType="num">
                                      <p:cBhvr>
                                        <p:cTn id="18" dur="350" fill="hold"/>
                                        <p:tgtEl>
                                          <p:spTgt spid="18"/>
                                        </p:tgtEl>
                                        <p:attrNameLst>
                                          <p:attrName>ppt_w</p:attrName>
                                        </p:attrNameLst>
                                      </p:cBhvr>
                                      <p:tavLst>
                                        <p:tav tm="0">
                                          <p:val>
                                            <p:fltVal val="0"/>
                                          </p:val>
                                        </p:tav>
                                        <p:tav tm="100000">
                                          <p:val>
                                            <p:strVal val="#ppt_w"/>
                                          </p:val>
                                        </p:tav>
                                      </p:tavLst>
                                    </p:anim>
                                    <p:anim calcmode="lin" valueType="num">
                                      <p:cBhvr>
                                        <p:cTn id="19" dur="350" fill="hold"/>
                                        <p:tgtEl>
                                          <p:spTgt spid="18"/>
                                        </p:tgtEl>
                                        <p:attrNameLst>
                                          <p:attrName>ppt_h</p:attrName>
                                        </p:attrNameLst>
                                      </p:cBhvr>
                                      <p:tavLst>
                                        <p:tav tm="0">
                                          <p:val>
                                            <p:fltVal val="0"/>
                                          </p:val>
                                        </p:tav>
                                        <p:tav tm="100000">
                                          <p:val>
                                            <p:strVal val="#ppt_h"/>
                                          </p:val>
                                        </p:tav>
                                      </p:tavLst>
                                    </p:anim>
                                    <p:animEffect transition="in" filter="fade">
                                      <p:cBhvr>
                                        <p:cTn id="20" dur="350"/>
                                        <p:tgtEl>
                                          <p:spTgt spid="18"/>
                                        </p:tgtEl>
                                      </p:cBhvr>
                                    </p:animEffect>
                                  </p:childTnLst>
                                </p:cTn>
                              </p:par>
                            </p:childTnLst>
                          </p:cTn>
                        </p:par>
                        <p:par>
                          <p:cTn id="21" fill="hold">
                            <p:stCondLst>
                              <p:cond delay="55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350"/>
                                        <p:tgtEl>
                                          <p:spTgt spid="14"/>
                                        </p:tgtEl>
                                      </p:cBhvr>
                                    </p:animEffect>
                                  </p:childTnLst>
                                </p:cTn>
                              </p:par>
                            </p:childTnLst>
                          </p:cTn>
                        </p:par>
                        <p:par>
                          <p:cTn id="25" fill="hold">
                            <p:stCondLst>
                              <p:cond delay="900"/>
                            </p:stCondLst>
                            <p:childTnLst>
                              <p:par>
                                <p:cTn id="26" presetID="42"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350"/>
                                        <p:tgtEl>
                                          <p:spTgt spid="13"/>
                                        </p:tgtEl>
                                      </p:cBhvr>
                                    </p:animEffect>
                                    <p:anim calcmode="lin" valueType="num">
                                      <p:cBhvr>
                                        <p:cTn id="29" dur="350" fill="hold"/>
                                        <p:tgtEl>
                                          <p:spTgt spid="13"/>
                                        </p:tgtEl>
                                        <p:attrNameLst>
                                          <p:attrName>ppt_x</p:attrName>
                                        </p:attrNameLst>
                                      </p:cBhvr>
                                      <p:tavLst>
                                        <p:tav tm="0">
                                          <p:val>
                                            <p:strVal val="#ppt_x"/>
                                          </p:val>
                                        </p:tav>
                                        <p:tav tm="100000">
                                          <p:val>
                                            <p:strVal val="#ppt_x"/>
                                          </p:val>
                                        </p:tav>
                                      </p:tavLst>
                                    </p:anim>
                                    <p:anim calcmode="lin" valueType="num">
                                      <p:cBhvr>
                                        <p:cTn id="30" dur="350" fill="hold"/>
                                        <p:tgtEl>
                                          <p:spTgt spid="13"/>
                                        </p:tgtEl>
                                        <p:attrNameLst>
                                          <p:attrName>ppt_y</p:attrName>
                                        </p:attrNameLst>
                                      </p:cBhvr>
                                      <p:tavLst>
                                        <p:tav tm="0">
                                          <p:val>
                                            <p:strVal val="#ppt_y+.1"/>
                                          </p:val>
                                        </p:tav>
                                        <p:tav tm="100000">
                                          <p:val>
                                            <p:strVal val="#ppt_y"/>
                                          </p:val>
                                        </p:tav>
                                      </p:tavLst>
                                    </p:anim>
                                  </p:childTnLst>
                                </p:cTn>
                              </p:par>
                            </p:childTnLst>
                          </p:cTn>
                        </p:par>
                        <p:par>
                          <p:cTn id="31" fill="hold">
                            <p:stCondLst>
                              <p:cond delay="125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350" fill="hold"/>
                                        <p:tgtEl>
                                          <p:spTgt spid="16"/>
                                        </p:tgtEl>
                                        <p:attrNameLst>
                                          <p:attrName>ppt_w</p:attrName>
                                        </p:attrNameLst>
                                      </p:cBhvr>
                                      <p:tavLst>
                                        <p:tav tm="0">
                                          <p:val>
                                            <p:fltVal val="0"/>
                                          </p:val>
                                        </p:tav>
                                        <p:tav tm="100000">
                                          <p:val>
                                            <p:strVal val="#ppt_w"/>
                                          </p:val>
                                        </p:tav>
                                      </p:tavLst>
                                    </p:anim>
                                    <p:anim calcmode="lin" valueType="num">
                                      <p:cBhvr>
                                        <p:cTn id="35" dur="350" fill="hold"/>
                                        <p:tgtEl>
                                          <p:spTgt spid="16"/>
                                        </p:tgtEl>
                                        <p:attrNameLst>
                                          <p:attrName>ppt_h</p:attrName>
                                        </p:attrNameLst>
                                      </p:cBhvr>
                                      <p:tavLst>
                                        <p:tav tm="0">
                                          <p:val>
                                            <p:fltVal val="0"/>
                                          </p:val>
                                        </p:tav>
                                        <p:tav tm="100000">
                                          <p:val>
                                            <p:strVal val="#ppt_h"/>
                                          </p:val>
                                        </p:tav>
                                      </p:tavLst>
                                    </p:anim>
                                    <p:animEffect transition="in" filter="fade">
                                      <p:cBhvr>
                                        <p:cTn id="36" dur="350"/>
                                        <p:tgtEl>
                                          <p:spTgt spid="1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350" fill="hold"/>
                                        <p:tgtEl>
                                          <p:spTgt spid="17"/>
                                        </p:tgtEl>
                                        <p:attrNameLst>
                                          <p:attrName>ppt_w</p:attrName>
                                        </p:attrNameLst>
                                      </p:cBhvr>
                                      <p:tavLst>
                                        <p:tav tm="0">
                                          <p:val>
                                            <p:fltVal val="0"/>
                                          </p:val>
                                        </p:tav>
                                        <p:tav tm="100000">
                                          <p:val>
                                            <p:strVal val="#ppt_w"/>
                                          </p:val>
                                        </p:tav>
                                      </p:tavLst>
                                    </p:anim>
                                    <p:anim calcmode="lin" valueType="num">
                                      <p:cBhvr>
                                        <p:cTn id="40" dur="350" fill="hold"/>
                                        <p:tgtEl>
                                          <p:spTgt spid="17"/>
                                        </p:tgtEl>
                                        <p:attrNameLst>
                                          <p:attrName>ppt_h</p:attrName>
                                        </p:attrNameLst>
                                      </p:cBhvr>
                                      <p:tavLst>
                                        <p:tav tm="0">
                                          <p:val>
                                            <p:fltVal val="0"/>
                                          </p:val>
                                        </p:tav>
                                        <p:tav tm="100000">
                                          <p:val>
                                            <p:strVal val="#ppt_h"/>
                                          </p:val>
                                        </p:tav>
                                      </p:tavLst>
                                    </p:anim>
                                    <p:animEffect transition="in" filter="fade">
                                      <p:cBhvr>
                                        <p:cTn id="41" dur="3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Page-7"/>
        <p:cNvGrpSpPr/>
        <p:nvPr/>
      </p:nvGrpSpPr>
      <p:grpSpPr>
        <a:xfrm>
          <a:off x="0" y="0"/>
          <a:ext cx="0" cy="0"/>
          <a:chOff x="0" y="0"/>
          <a:chExt cx="0" cy="0"/>
        </a:xfrm>
      </p:grpSpPr>
      <p:grpSp>
        <p:nvGrpSpPr>
          <p:cNvPr id="161" name="组合 160"/>
          <p:cNvGrpSpPr/>
          <p:nvPr/>
        </p:nvGrpSpPr>
        <p:grpSpPr>
          <a:xfrm>
            <a:off x="479724" y="239597"/>
            <a:ext cx="9410725" cy="858338"/>
            <a:chOff x="479724" y="239597"/>
            <a:chExt cx="9410725" cy="858338"/>
          </a:xfrm>
        </p:grpSpPr>
        <p:pic>
          <p:nvPicPr>
            <p:cNvPr id="162" name="图片 161"/>
            <p:cNvPicPr>
              <a:picLocks noChangeAspect="1"/>
            </p:cNvPicPr>
            <p:nvPr/>
          </p:nvPicPr>
          <p:blipFill>
            <a:blip r:embed="rId3"/>
            <a:stretch>
              <a:fillRect/>
            </a:stretch>
          </p:blipFill>
          <p:spPr>
            <a:xfrm>
              <a:off x="479725" y="239597"/>
              <a:ext cx="863431" cy="846253"/>
            </a:xfrm>
            <a:prstGeom prst="rect">
              <a:avLst/>
            </a:prstGeom>
          </p:spPr>
        </p:pic>
        <p:sp>
          <p:nvSpPr>
            <p:cNvPr id="163" name="文本框 162"/>
            <p:cNvSpPr txBox="1"/>
            <p:nvPr/>
          </p:nvSpPr>
          <p:spPr>
            <a:xfrm>
              <a:off x="479724" y="415925"/>
              <a:ext cx="863431" cy="523220"/>
            </a:xfrm>
            <a:prstGeom prst="rect">
              <a:avLst/>
            </a:prstGeom>
            <a:noFill/>
          </p:spPr>
          <p:txBody>
            <a:bodyPr wrap="square" rtlCol="0">
              <a:spAutoFit/>
              <a:scene3d>
                <a:camera prst="orthographicFront"/>
                <a:lightRig rig="threePt" dir="t"/>
              </a:scene3d>
              <a:sp3d contourW="12700"/>
            </a:bodyPr>
            <a:lstStyle/>
            <a:p>
              <a:pPr algn="ctr"/>
              <a:r>
                <a:rPr lang="vi-VN" altLang="zh-CN" sz="2800" dirty="0">
                  <a:solidFill>
                    <a:schemeClr val="bg1"/>
                  </a:solidFill>
                  <a:latin typeface="Century Gothic" panose="020B0502020202020204" pitchFamily="34" charset="0"/>
                </a:rPr>
                <a:t>2.2</a:t>
              </a:r>
              <a:endParaRPr lang="zh-CN" altLang="en-US" sz="2800" dirty="0">
                <a:solidFill>
                  <a:schemeClr val="bg1"/>
                </a:solidFill>
                <a:latin typeface="Century Gothic" panose="020B0502020202020204" pitchFamily="34" charset="0"/>
              </a:endParaRPr>
            </a:p>
          </p:txBody>
        </p:sp>
        <p:grpSp>
          <p:nvGrpSpPr>
            <p:cNvPr id="164" name="组合 163"/>
            <p:cNvGrpSpPr/>
            <p:nvPr/>
          </p:nvGrpSpPr>
          <p:grpSpPr>
            <a:xfrm>
              <a:off x="1478658" y="325571"/>
              <a:ext cx="8411791" cy="772364"/>
              <a:chOff x="781862" y="465271"/>
              <a:chExt cx="8411791" cy="772364"/>
            </a:xfrm>
          </p:grpSpPr>
          <p:sp>
            <p:nvSpPr>
              <p:cNvPr id="165" name="文本框 164"/>
              <p:cNvSpPr txBox="1"/>
              <p:nvPr/>
            </p:nvSpPr>
            <p:spPr>
              <a:xfrm>
                <a:off x="781863" y="465271"/>
                <a:ext cx="8411790"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Xác thực dữ liệu đầu vào</a:t>
                </a:r>
                <a:endParaRPr lang="zh-CN" altLang="en-US" sz="3200" b="1" dirty="0">
                  <a:solidFill>
                    <a:schemeClr val="accent1"/>
                  </a:solidFill>
                  <a:latin typeface="Century Gothic" panose="020B0502020202020204" pitchFamily="34" charset="0"/>
                </a:endParaRPr>
              </a:p>
            </p:txBody>
          </p:sp>
          <p:sp>
            <p:nvSpPr>
              <p:cNvPr id="166" name="文本框 165"/>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Kiểm tra dữ liệu có chứa câu lệnh nguy hiểm không</a:t>
                </a:r>
                <a:endParaRPr lang="en-US" altLang="zh-CN" sz="1000" dirty="0">
                  <a:solidFill>
                    <a:schemeClr val="bg1">
                      <a:lumMod val="65000"/>
                    </a:schemeClr>
                  </a:solidFill>
                  <a:latin typeface="+mj-lt"/>
                </a:endParaRPr>
              </a:p>
            </p:txBody>
          </p:sp>
        </p:grpSp>
      </p:grpSp>
      <p:sp>
        <p:nvSpPr>
          <p:cNvPr id="21" name="任意多边形 1">
            <a:extLst>
              <a:ext uri="{FF2B5EF4-FFF2-40B4-BE49-F238E27FC236}">
                <a16:creationId xmlns:a16="http://schemas.microsoft.com/office/drawing/2014/main" id="{1291C9B9-05C7-4276-BF3C-4478B29D581A}"/>
              </a:ext>
            </a:extLst>
          </p:cNvPr>
          <p:cNvSpPr/>
          <p:nvPr/>
        </p:nvSpPr>
        <p:spPr>
          <a:xfrm>
            <a:off x="1508364" y="1486718"/>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22" name="任意多边形 2">
            <a:extLst>
              <a:ext uri="{FF2B5EF4-FFF2-40B4-BE49-F238E27FC236}">
                <a16:creationId xmlns:a16="http://schemas.microsoft.com/office/drawing/2014/main" id="{3291A21E-178C-4EC9-9C97-BF63AA3D3F81}"/>
              </a:ext>
            </a:extLst>
          </p:cNvPr>
          <p:cNvSpPr/>
          <p:nvPr/>
        </p:nvSpPr>
        <p:spPr>
          <a:xfrm>
            <a:off x="1508364" y="2406181"/>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23" name="任意多边形 3">
            <a:extLst>
              <a:ext uri="{FF2B5EF4-FFF2-40B4-BE49-F238E27FC236}">
                <a16:creationId xmlns:a16="http://schemas.microsoft.com/office/drawing/2014/main" id="{E7FB595D-4A54-438F-8A84-78B9E3DDE2DE}"/>
              </a:ext>
            </a:extLst>
          </p:cNvPr>
          <p:cNvSpPr/>
          <p:nvPr/>
        </p:nvSpPr>
        <p:spPr>
          <a:xfrm>
            <a:off x="2085038" y="3001795"/>
            <a:ext cx="187086" cy="208130"/>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002060"/>
          </a:solidFill>
          <a:ln w="7600" cap="flat">
            <a:noFill/>
            <a:bevel/>
          </a:ln>
        </p:spPr>
      </p:sp>
      <p:sp>
        <p:nvSpPr>
          <p:cNvPr id="26" name="文本框 22">
            <a:extLst>
              <a:ext uri="{FF2B5EF4-FFF2-40B4-BE49-F238E27FC236}">
                <a16:creationId xmlns:a16="http://schemas.microsoft.com/office/drawing/2014/main" id="{FD731FDA-58A1-4970-ACCE-C6E946BC6C81}"/>
              </a:ext>
            </a:extLst>
          </p:cNvPr>
          <p:cNvSpPr txBox="1"/>
          <p:nvPr/>
        </p:nvSpPr>
        <p:spPr>
          <a:xfrm>
            <a:off x="2008838" y="1449578"/>
            <a:ext cx="8674798" cy="369332"/>
          </a:xfrm>
          <a:prstGeom prst="rect">
            <a:avLst/>
          </a:prstGeom>
          <a:noFill/>
        </p:spPr>
        <p:txBody>
          <a:bodyPr wrap="square" rtlCol="0">
            <a:spAutoFit/>
            <a:scene3d>
              <a:camera prst="orthographicFront"/>
              <a:lightRig rig="threePt" dir="t"/>
            </a:scene3d>
            <a:sp3d contourW="12700"/>
          </a:bodyPr>
          <a:lstStyle/>
          <a:p>
            <a:r>
              <a:rPr lang="en-US" altLang="zh-CN" b="1" dirty="0" err="1">
                <a:solidFill>
                  <a:schemeClr val="tx1">
                    <a:lumMod val="75000"/>
                    <a:lumOff val="25000"/>
                  </a:schemeClr>
                </a:solidFill>
                <a:latin typeface="Century Gothic" panose="020B0502020202020204" pitchFamily="34" charset="0"/>
              </a:rPr>
              <a:t>Các</a:t>
            </a:r>
            <a:r>
              <a:rPr lang="en-US" altLang="zh-CN" b="1" dirty="0">
                <a:solidFill>
                  <a:schemeClr val="tx1">
                    <a:lumMod val="75000"/>
                    <a:lumOff val="25000"/>
                  </a:schemeClr>
                </a:solidFill>
                <a:latin typeface="Century Gothic" panose="020B0502020202020204" pitchFamily="34" charset="0"/>
              </a:rPr>
              <a:t> </a:t>
            </a:r>
            <a:r>
              <a:rPr lang="vi-VN" altLang="zh-CN" b="1" dirty="0">
                <a:solidFill>
                  <a:schemeClr val="tx1">
                    <a:lumMod val="75000"/>
                    <a:lumOff val="25000"/>
                  </a:schemeClr>
                </a:solidFill>
                <a:latin typeface="Century Gothic" panose="020B0502020202020204" pitchFamily="34" charset="0"/>
              </a:rPr>
              <a:t>d</a:t>
            </a:r>
            <a:r>
              <a:rPr lang="en-US" altLang="zh-CN" b="1" dirty="0" err="1">
                <a:solidFill>
                  <a:schemeClr val="tx1">
                    <a:lumMod val="75000"/>
                    <a:lumOff val="25000"/>
                  </a:schemeClr>
                </a:solidFill>
                <a:latin typeface="Century Gothic" panose="020B0502020202020204" pitchFamily="34" charset="0"/>
              </a:rPr>
              <a:t>eveloper</a:t>
            </a:r>
            <a:r>
              <a:rPr lang="vi-VN" altLang="zh-CN" b="1" dirty="0">
                <a:solidFill>
                  <a:schemeClr val="tx1">
                    <a:lumMod val="75000"/>
                    <a:lumOff val="25000"/>
                  </a:schemeClr>
                </a:solidFill>
                <a:latin typeface="Century Gothic" panose="020B0502020202020204" pitchFamily="34" charset="0"/>
              </a:rPr>
              <a:t> </a:t>
            </a:r>
            <a:r>
              <a:rPr lang="en-US" altLang="zh-CN" b="1" dirty="0" err="1">
                <a:solidFill>
                  <a:schemeClr val="tx1">
                    <a:lumMod val="75000"/>
                    <a:lumOff val="25000"/>
                  </a:schemeClr>
                </a:solidFill>
                <a:latin typeface="Century Gothic" panose="020B0502020202020204" pitchFamily="34" charset="0"/>
              </a:rPr>
              <a:t>phải</a:t>
            </a:r>
            <a:r>
              <a:rPr lang="en-US" altLang="zh-CN" b="1" dirty="0">
                <a:solidFill>
                  <a:schemeClr val="tx1">
                    <a:lumMod val="75000"/>
                    <a:lumOff val="25000"/>
                  </a:schemeClr>
                </a:solidFill>
                <a:latin typeface="Century Gothic" panose="020B0502020202020204" pitchFamily="34" charset="0"/>
              </a:rPr>
              <a:t> </a:t>
            </a:r>
            <a:r>
              <a:rPr lang="en-US" altLang="zh-CN" b="1" dirty="0" err="1">
                <a:solidFill>
                  <a:schemeClr val="tx1">
                    <a:lumMod val="75000"/>
                    <a:lumOff val="25000"/>
                  </a:schemeClr>
                </a:solidFill>
                <a:latin typeface="Century Gothic" panose="020B0502020202020204" pitchFamily="34" charset="0"/>
              </a:rPr>
              <a:t>luôn</a:t>
            </a:r>
            <a:r>
              <a:rPr lang="en-US" altLang="zh-CN" b="1" dirty="0">
                <a:solidFill>
                  <a:schemeClr val="tx1">
                    <a:lumMod val="75000"/>
                    <a:lumOff val="25000"/>
                  </a:schemeClr>
                </a:solidFill>
                <a:latin typeface="Century Gothic" panose="020B0502020202020204" pitchFamily="34" charset="0"/>
              </a:rPr>
              <a:t> </a:t>
            </a:r>
            <a:r>
              <a:rPr lang="en-US" altLang="zh-CN" b="1" dirty="0" err="1">
                <a:solidFill>
                  <a:schemeClr val="tx1">
                    <a:lumMod val="75000"/>
                    <a:lumOff val="25000"/>
                  </a:schemeClr>
                </a:solidFill>
                <a:latin typeface="Century Gothic" panose="020B0502020202020204" pitchFamily="34" charset="0"/>
              </a:rPr>
              <a:t>cố</a:t>
            </a:r>
            <a:r>
              <a:rPr lang="en-US" altLang="zh-CN" b="1" dirty="0">
                <a:solidFill>
                  <a:schemeClr val="tx1">
                    <a:lumMod val="75000"/>
                    <a:lumOff val="25000"/>
                  </a:schemeClr>
                </a:solidFill>
                <a:latin typeface="Century Gothic" panose="020B0502020202020204" pitchFamily="34" charset="0"/>
              </a:rPr>
              <a:t> </a:t>
            </a:r>
            <a:r>
              <a:rPr lang="en-US" altLang="zh-CN" b="1" dirty="0" err="1">
                <a:solidFill>
                  <a:schemeClr val="tx1">
                    <a:lumMod val="75000"/>
                    <a:lumOff val="25000"/>
                  </a:schemeClr>
                </a:solidFill>
                <a:latin typeface="Century Gothic" panose="020B0502020202020204" pitchFamily="34" charset="0"/>
              </a:rPr>
              <a:t>gắng</a:t>
            </a:r>
            <a:r>
              <a:rPr lang="en-US" altLang="zh-CN" b="1" dirty="0">
                <a:solidFill>
                  <a:schemeClr val="tx1">
                    <a:lumMod val="75000"/>
                    <a:lumOff val="25000"/>
                  </a:schemeClr>
                </a:solidFill>
                <a:latin typeface="Century Gothic" panose="020B0502020202020204" pitchFamily="34" charset="0"/>
              </a:rPr>
              <a:t> </a:t>
            </a:r>
            <a:r>
              <a:rPr lang="en-US" altLang="zh-CN" b="1" dirty="0" err="1">
                <a:solidFill>
                  <a:schemeClr val="tx1">
                    <a:lumMod val="75000"/>
                    <a:lumOff val="25000"/>
                  </a:schemeClr>
                </a:solidFill>
                <a:latin typeface="Century Gothic" panose="020B0502020202020204" pitchFamily="34" charset="0"/>
              </a:rPr>
              <a:t>từ</a:t>
            </a:r>
            <a:r>
              <a:rPr lang="en-US" altLang="zh-CN" b="1" dirty="0">
                <a:solidFill>
                  <a:schemeClr val="tx1">
                    <a:lumMod val="75000"/>
                    <a:lumOff val="25000"/>
                  </a:schemeClr>
                </a:solidFill>
                <a:latin typeface="Century Gothic" panose="020B0502020202020204" pitchFamily="34" charset="0"/>
              </a:rPr>
              <a:t> </a:t>
            </a:r>
            <a:r>
              <a:rPr lang="en-US" altLang="zh-CN" b="1" dirty="0" err="1">
                <a:solidFill>
                  <a:schemeClr val="tx1">
                    <a:lumMod val="75000"/>
                    <a:lumOff val="25000"/>
                  </a:schemeClr>
                </a:solidFill>
                <a:latin typeface="Century Gothic" panose="020B0502020202020204" pitchFamily="34" charset="0"/>
              </a:rPr>
              <a:t>chối</a:t>
            </a:r>
            <a:r>
              <a:rPr lang="en-US" altLang="zh-CN" b="1" dirty="0">
                <a:solidFill>
                  <a:schemeClr val="tx1">
                    <a:lumMod val="75000"/>
                    <a:lumOff val="25000"/>
                  </a:schemeClr>
                </a:solidFill>
                <a:latin typeface="Century Gothic" panose="020B0502020202020204" pitchFamily="34" charset="0"/>
              </a:rPr>
              <a:t> </a:t>
            </a:r>
            <a:r>
              <a:rPr lang="en-US" altLang="zh-CN" b="1" dirty="0" err="1">
                <a:solidFill>
                  <a:schemeClr val="tx1">
                    <a:lumMod val="75000"/>
                    <a:lumOff val="25000"/>
                  </a:schemeClr>
                </a:solidFill>
                <a:latin typeface="Century Gothic" panose="020B0502020202020204" pitchFamily="34" charset="0"/>
              </a:rPr>
              <a:t>các</a:t>
            </a:r>
            <a:r>
              <a:rPr lang="en-US" altLang="zh-CN" b="1" dirty="0">
                <a:solidFill>
                  <a:schemeClr val="tx1">
                    <a:lumMod val="75000"/>
                    <a:lumOff val="25000"/>
                  </a:schemeClr>
                </a:solidFill>
                <a:latin typeface="Century Gothic" panose="020B0502020202020204" pitchFamily="34" charset="0"/>
              </a:rPr>
              <a:t> </a:t>
            </a:r>
            <a:r>
              <a:rPr lang="en-US" altLang="zh-CN" b="1" dirty="0" err="1">
                <a:solidFill>
                  <a:schemeClr val="tx1">
                    <a:lumMod val="75000"/>
                    <a:lumOff val="25000"/>
                  </a:schemeClr>
                </a:solidFill>
                <a:latin typeface="Century Gothic" panose="020B0502020202020204" pitchFamily="34" charset="0"/>
              </a:rPr>
              <a:t>đầu</a:t>
            </a:r>
            <a:r>
              <a:rPr lang="en-US" altLang="zh-CN" b="1" dirty="0">
                <a:solidFill>
                  <a:schemeClr val="tx1">
                    <a:lumMod val="75000"/>
                    <a:lumOff val="25000"/>
                  </a:schemeClr>
                </a:solidFill>
                <a:latin typeface="Century Gothic" panose="020B0502020202020204" pitchFamily="34" charset="0"/>
              </a:rPr>
              <a:t> </a:t>
            </a:r>
            <a:r>
              <a:rPr lang="en-US" altLang="zh-CN" b="1" dirty="0" err="1">
                <a:solidFill>
                  <a:schemeClr val="tx1">
                    <a:lumMod val="75000"/>
                    <a:lumOff val="25000"/>
                  </a:schemeClr>
                </a:solidFill>
                <a:latin typeface="Century Gothic" panose="020B0502020202020204" pitchFamily="34" charset="0"/>
              </a:rPr>
              <a:t>vào</a:t>
            </a:r>
            <a:r>
              <a:rPr lang="en-US" altLang="zh-CN" b="1" dirty="0">
                <a:solidFill>
                  <a:schemeClr val="tx1">
                    <a:lumMod val="75000"/>
                    <a:lumOff val="25000"/>
                  </a:schemeClr>
                </a:solidFill>
                <a:latin typeface="Century Gothic" panose="020B0502020202020204" pitchFamily="34" charset="0"/>
              </a:rPr>
              <a:t> </a:t>
            </a:r>
            <a:r>
              <a:rPr lang="en-US" altLang="zh-CN" b="1" dirty="0" err="1">
                <a:solidFill>
                  <a:schemeClr val="tx1">
                    <a:lumMod val="75000"/>
                    <a:lumOff val="25000"/>
                  </a:schemeClr>
                </a:solidFill>
                <a:latin typeface="Century Gothic" panose="020B0502020202020204" pitchFamily="34" charset="0"/>
              </a:rPr>
              <a:t>có</a:t>
            </a:r>
            <a:r>
              <a:rPr lang="en-US" altLang="zh-CN" b="1" dirty="0">
                <a:solidFill>
                  <a:schemeClr val="tx1">
                    <a:lumMod val="75000"/>
                    <a:lumOff val="25000"/>
                  </a:schemeClr>
                </a:solidFill>
                <a:latin typeface="Century Gothic" panose="020B0502020202020204" pitchFamily="34" charset="0"/>
              </a:rPr>
              <a:t> </a:t>
            </a:r>
            <a:r>
              <a:rPr lang="en-US" altLang="zh-CN" b="1" dirty="0" err="1">
                <a:solidFill>
                  <a:schemeClr val="tx1">
                    <a:lumMod val="75000"/>
                    <a:lumOff val="25000"/>
                  </a:schemeClr>
                </a:solidFill>
                <a:latin typeface="Century Gothic" panose="020B0502020202020204" pitchFamily="34" charset="0"/>
              </a:rPr>
              <a:t>vẻ</a:t>
            </a:r>
            <a:r>
              <a:rPr lang="en-US" altLang="zh-CN" b="1" dirty="0">
                <a:solidFill>
                  <a:schemeClr val="tx1">
                    <a:lumMod val="75000"/>
                    <a:lumOff val="25000"/>
                  </a:schemeClr>
                </a:solidFill>
                <a:latin typeface="Century Gothic" panose="020B0502020202020204" pitchFamily="34" charset="0"/>
              </a:rPr>
              <a:t> </a:t>
            </a:r>
            <a:r>
              <a:rPr lang="en-US" altLang="zh-CN" b="1" dirty="0" err="1">
                <a:solidFill>
                  <a:schemeClr val="tx1">
                    <a:lumMod val="75000"/>
                    <a:lumOff val="25000"/>
                  </a:schemeClr>
                </a:solidFill>
                <a:latin typeface="Century Gothic" panose="020B0502020202020204" pitchFamily="34" charset="0"/>
              </a:rPr>
              <a:t>đáng</a:t>
            </a:r>
            <a:r>
              <a:rPr lang="en-US" altLang="zh-CN" b="1" dirty="0">
                <a:solidFill>
                  <a:schemeClr val="tx1">
                    <a:lumMod val="75000"/>
                    <a:lumOff val="25000"/>
                  </a:schemeClr>
                </a:solidFill>
                <a:latin typeface="Century Gothic" panose="020B0502020202020204" pitchFamily="34" charset="0"/>
              </a:rPr>
              <a:t> </a:t>
            </a:r>
            <a:r>
              <a:rPr lang="en-US" altLang="zh-CN" b="1" dirty="0" err="1">
                <a:solidFill>
                  <a:schemeClr val="tx1">
                    <a:lumMod val="75000"/>
                    <a:lumOff val="25000"/>
                  </a:schemeClr>
                </a:solidFill>
                <a:latin typeface="Century Gothic" panose="020B0502020202020204" pitchFamily="34" charset="0"/>
              </a:rPr>
              <a:t>ngờ</a:t>
            </a:r>
            <a:endParaRPr lang="zh-CN" altLang="en-US" b="1" dirty="0">
              <a:solidFill>
                <a:schemeClr val="tx1">
                  <a:lumMod val="75000"/>
                  <a:lumOff val="25000"/>
                </a:schemeClr>
              </a:solidFill>
              <a:latin typeface="Century Gothic" panose="020B0502020202020204" pitchFamily="34" charset="0"/>
            </a:endParaRPr>
          </a:p>
        </p:txBody>
      </p:sp>
      <p:sp>
        <p:nvSpPr>
          <p:cNvPr id="29" name="文本框 25">
            <a:extLst>
              <a:ext uri="{FF2B5EF4-FFF2-40B4-BE49-F238E27FC236}">
                <a16:creationId xmlns:a16="http://schemas.microsoft.com/office/drawing/2014/main" id="{EF986225-5B16-4461-BDF2-35452D3F1D73}"/>
              </a:ext>
            </a:extLst>
          </p:cNvPr>
          <p:cNvSpPr txBox="1"/>
          <p:nvPr/>
        </p:nvSpPr>
        <p:spPr>
          <a:xfrm>
            <a:off x="2008838" y="2369042"/>
            <a:ext cx="8954437" cy="369332"/>
          </a:xfrm>
          <a:prstGeom prst="rect">
            <a:avLst/>
          </a:prstGeom>
          <a:noFill/>
        </p:spPr>
        <p:txBody>
          <a:bodyPr wrap="square" rtlCol="0">
            <a:spAutoFit/>
            <a:scene3d>
              <a:camera prst="orthographicFront"/>
              <a:lightRig rig="threePt" dir="t"/>
            </a:scene3d>
            <a:sp3d contourW="12700"/>
          </a:bodyPr>
          <a:lstStyle/>
          <a:p>
            <a:r>
              <a:rPr lang="vi-VN" altLang="zh-CN" b="1" dirty="0">
                <a:solidFill>
                  <a:schemeClr val="tx1">
                    <a:lumMod val="75000"/>
                    <a:lumOff val="25000"/>
                  </a:schemeClr>
                </a:solidFill>
                <a:latin typeface="Century Gothic" panose="020B0502020202020204" pitchFamily="34" charset="0"/>
              </a:rPr>
              <a:t>Các biện pháp phòng chống dựa trên kiểm tra và lọc dữ liệu đầu vào:</a:t>
            </a:r>
            <a:endParaRPr lang="zh-CN" altLang="en-US" b="1" dirty="0">
              <a:solidFill>
                <a:schemeClr val="tx1">
                  <a:lumMod val="75000"/>
                  <a:lumOff val="25000"/>
                </a:schemeClr>
              </a:solidFill>
              <a:latin typeface="Century Gothic" panose="020B0502020202020204" pitchFamily="34" charset="0"/>
            </a:endParaRPr>
          </a:p>
        </p:txBody>
      </p:sp>
      <p:sp>
        <p:nvSpPr>
          <p:cNvPr id="32" name="文本框 28">
            <a:extLst>
              <a:ext uri="{FF2B5EF4-FFF2-40B4-BE49-F238E27FC236}">
                <a16:creationId xmlns:a16="http://schemas.microsoft.com/office/drawing/2014/main" id="{60BCC2B1-3A60-48CA-A868-4948413E967D}"/>
              </a:ext>
            </a:extLst>
          </p:cNvPr>
          <p:cNvSpPr txBox="1"/>
          <p:nvPr/>
        </p:nvSpPr>
        <p:spPr>
          <a:xfrm>
            <a:off x="2418413" y="2951971"/>
            <a:ext cx="9325912" cy="307777"/>
          </a:xfrm>
          <a:prstGeom prst="rect">
            <a:avLst/>
          </a:prstGeom>
          <a:noFill/>
        </p:spPr>
        <p:txBody>
          <a:bodyPr wrap="square" rtlCol="0">
            <a:spAutoFit/>
            <a:scene3d>
              <a:camera prst="orthographicFront"/>
              <a:lightRig rig="threePt" dir="t"/>
            </a:scene3d>
            <a:sp3d contourW="12700"/>
          </a:bodyPr>
          <a:lstStyle/>
          <a:p>
            <a:r>
              <a:rPr lang="vi-VN" altLang="zh-CN" sz="1400" b="1" dirty="0">
                <a:solidFill>
                  <a:schemeClr val="tx1">
                    <a:lumMod val="75000"/>
                    <a:lumOff val="25000"/>
                  </a:schemeClr>
                </a:solidFill>
                <a:latin typeface="Century Gothic" panose="020B0502020202020204" pitchFamily="34" charset="0"/>
              </a:rPr>
              <a:t>Kiểm tra định dạng và kích thước dữ liệu đầu vào</a:t>
            </a:r>
          </a:p>
        </p:txBody>
      </p:sp>
      <p:sp>
        <p:nvSpPr>
          <p:cNvPr id="38" name="任意多边形 3">
            <a:extLst>
              <a:ext uri="{FF2B5EF4-FFF2-40B4-BE49-F238E27FC236}">
                <a16:creationId xmlns:a16="http://schemas.microsoft.com/office/drawing/2014/main" id="{F2D3E0B3-1358-4C1A-A0C3-A923C1CAF6C5}"/>
              </a:ext>
            </a:extLst>
          </p:cNvPr>
          <p:cNvSpPr/>
          <p:nvPr/>
        </p:nvSpPr>
        <p:spPr>
          <a:xfrm>
            <a:off x="2085038" y="3478824"/>
            <a:ext cx="187086" cy="208130"/>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002060"/>
          </a:solidFill>
          <a:ln w="7600" cap="flat">
            <a:noFill/>
            <a:bevel/>
          </a:ln>
        </p:spPr>
      </p:sp>
      <p:sp>
        <p:nvSpPr>
          <p:cNvPr id="39" name="文本框 28">
            <a:extLst>
              <a:ext uri="{FF2B5EF4-FFF2-40B4-BE49-F238E27FC236}">
                <a16:creationId xmlns:a16="http://schemas.microsoft.com/office/drawing/2014/main" id="{7C2BF2A0-D0D8-4C8C-9F84-893617F5BF76}"/>
              </a:ext>
            </a:extLst>
          </p:cNvPr>
          <p:cNvSpPr txBox="1"/>
          <p:nvPr/>
        </p:nvSpPr>
        <p:spPr>
          <a:xfrm>
            <a:off x="2418413" y="3429000"/>
            <a:ext cx="9325912" cy="307777"/>
          </a:xfrm>
          <a:prstGeom prst="rect">
            <a:avLst/>
          </a:prstGeom>
          <a:noFill/>
        </p:spPr>
        <p:txBody>
          <a:bodyPr wrap="square" rtlCol="0">
            <a:spAutoFit/>
            <a:scene3d>
              <a:camera prst="orthographicFront"/>
              <a:lightRig rig="threePt" dir="t"/>
            </a:scene3d>
            <a:sp3d contourW="12700"/>
          </a:bodyPr>
          <a:lstStyle/>
          <a:p>
            <a:r>
              <a:rPr lang="vi-VN" altLang="zh-CN" sz="1400" b="1" dirty="0">
                <a:solidFill>
                  <a:schemeClr val="tx1">
                    <a:lumMod val="75000"/>
                    <a:lumOff val="25000"/>
                  </a:schemeClr>
                </a:solidFill>
                <a:latin typeface="Century Gothic" panose="020B0502020202020204" pitchFamily="34" charset="0"/>
              </a:rPr>
              <a:t>Kiểm tra tất cả các dữ liệu đầu vào, đặc biệt dữ liệu nhập từ người dùng và từ các nguồn không tin cậy</a:t>
            </a:r>
            <a:endParaRPr lang="zh-CN" altLang="en-US" sz="1400" b="1" dirty="0">
              <a:solidFill>
                <a:schemeClr val="tx1">
                  <a:lumMod val="75000"/>
                  <a:lumOff val="25000"/>
                </a:schemeClr>
              </a:solidFill>
              <a:latin typeface="Century Gothic" panose="020B0502020202020204" pitchFamily="34" charset="0"/>
            </a:endParaRPr>
          </a:p>
        </p:txBody>
      </p:sp>
      <p:sp>
        <p:nvSpPr>
          <p:cNvPr id="40" name="任意多边形 3">
            <a:extLst>
              <a:ext uri="{FF2B5EF4-FFF2-40B4-BE49-F238E27FC236}">
                <a16:creationId xmlns:a16="http://schemas.microsoft.com/office/drawing/2014/main" id="{48E19102-E26A-44F3-B242-FFBAD732AE4B}"/>
              </a:ext>
            </a:extLst>
          </p:cNvPr>
          <p:cNvSpPr/>
          <p:nvPr/>
        </p:nvSpPr>
        <p:spPr>
          <a:xfrm>
            <a:off x="2085038" y="3955853"/>
            <a:ext cx="187086" cy="208130"/>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002060"/>
          </a:solidFill>
          <a:ln w="7600" cap="flat">
            <a:noFill/>
            <a:bevel/>
          </a:ln>
        </p:spPr>
      </p:sp>
      <p:sp>
        <p:nvSpPr>
          <p:cNvPr id="41" name="文本框 28">
            <a:extLst>
              <a:ext uri="{FF2B5EF4-FFF2-40B4-BE49-F238E27FC236}">
                <a16:creationId xmlns:a16="http://schemas.microsoft.com/office/drawing/2014/main" id="{FD4FD8A2-033D-4931-B106-2CEE61600B19}"/>
              </a:ext>
            </a:extLst>
          </p:cNvPr>
          <p:cNvSpPr txBox="1"/>
          <p:nvPr/>
        </p:nvSpPr>
        <p:spPr>
          <a:xfrm>
            <a:off x="2418413" y="3906029"/>
            <a:ext cx="9325912" cy="523220"/>
          </a:xfrm>
          <a:prstGeom prst="rect">
            <a:avLst/>
          </a:prstGeom>
          <a:noFill/>
        </p:spPr>
        <p:txBody>
          <a:bodyPr wrap="square" rtlCol="0">
            <a:spAutoFit/>
            <a:scene3d>
              <a:camera prst="orthographicFront"/>
              <a:lightRig rig="threePt" dir="t"/>
            </a:scene3d>
            <a:sp3d contourW="12700"/>
          </a:bodyPr>
          <a:lstStyle/>
          <a:p>
            <a:pPr algn="just"/>
            <a:r>
              <a:rPr lang="vi-VN" altLang="zh-CN" sz="1400" b="1" dirty="0">
                <a:solidFill>
                  <a:schemeClr val="tx1">
                    <a:lumMod val="75000"/>
                    <a:lumOff val="25000"/>
                  </a:schemeClr>
                </a:solidFill>
                <a:latin typeface="Century Gothic" panose="020B0502020202020204" pitchFamily="34" charset="0"/>
              </a:rPr>
              <a:t>Tạo các bộ lọc để lọc bỏ các ký tự đặc biệt và các từ khóa của các ngôn ngữ trong các trường hợp cần thiết mà kẻ tấn công có thể sử dụng</a:t>
            </a:r>
            <a:endParaRPr lang="zh-CN" altLang="en-US" sz="1400" b="1" dirty="0">
              <a:solidFill>
                <a:schemeClr val="tx1">
                  <a:lumMod val="75000"/>
                  <a:lumOff val="25000"/>
                </a:schemeClr>
              </a:solidFill>
              <a:latin typeface="Century Gothic" panose="020B0502020202020204" pitchFamily="34" charset="0"/>
            </a:endParaRPr>
          </a:p>
        </p:txBody>
      </p:sp>
      <p:sp>
        <p:nvSpPr>
          <p:cNvPr id="48" name="任意多边形 3">
            <a:extLst>
              <a:ext uri="{FF2B5EF4-FFF2-40B4-BE49-F238E27FC236}">
                <a16:creationId xmlns:a16="http://schemas.microsoft.com/office/drawing/2014/main" id="{8830D308-D82B-44DB-9377-BC06877BAC7D}"/>
              </a:ext>
            </a:extLst>
          </p:cNvPr>
          <p:cNvSpPr/>
          <p:nvPr/>
        </p:nvSpPr>
        <p:spPr>
          <a:xfrm>
            <a:off x="2085038" y="4648325"/>
            <a:ext cx="187086" cy="208130"/>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002060"/>
          </a:solidFill>
          <a:ln w="7600" cap="flat">
            <a:noFill/>
            <a:bevel/>
          </a:ln>
        </p:spPr>
      </p:sp>
      <p:sp>
        <p:nvSpPr>
          <p:cNvPr id="49" name="文本框 28">
            <a:extLst>
              <a:ext uri="{FF2B5EF4-FFF2-40B4-BE49-F238E27FC236}">
                <a16:creationId xmlns:a16="http://schemas.microsoft.com/office/drawing/2014/main" id="{2D9764F9-E331-4EE5-AFF4-942CB63574D0}"/>
              </a:ext>
            </a:extLst>
          </p:cNvPr>
          <p:cNvSpPr txBox="1"/>
          <p:nvPr/>
        </p:nvSpPr>
        <p:spPr>
          <a:xfrm>
            <a:off x="2418413" y="4598501"/>
            <a:ext cx="9325912" cy="307777"/>
          </a:xfrm>
          <a:prstGeom prst="rect">
            <a:avLst/>
          </a:prstGeom>
          <a:noFill/>
        </p:spPr>
        <p:txBody>
          <a:bodyPr wrap="square" rtlCol="0">
            <a:spAutoFit/>
            <a:scene3d>
              <a:camera prst="orthographicFront"/>
              <a:lightRig rig="threePt" dir="t"/>
            </a:scene3d>
            <a:sp3d contourW="12700"/>
          </a:bodyPr>
          <a:lstStyle/>
          <a:p>
            <a:r>
              <a:rPr lang="vi-VN" altLang="zh-CN" sz="1400" b="1" dirty="0">
                <a:solidFill>
                  <a:schemeClr val="tx1">
                    <a:lumMod val="75000"/>
                    <a:lumOff val="25000"/>
                  </a:schemeClr>
                </a:solidFill>
                <a:latin typeface="Century Gothic" panose="020B0502020202020204" pitchFamily="34" charset="0"/>
              </a:rPr>
              <a:t>Từ chối (hoặc loại bỏ) khoảng trắng và các ký tự dòng mới nếu chúng không phù hợp.</a:t>
            </a:r>
            <a:endParaRPr lang="zh-CN" altLang="en-US" sz="1400" b="1" dirty="0">
              <a:solidFill>
                <a:schemeClr val="tx1">
                  <a:lumMod val="75000"/>
                  <a:lumOff val="25000"/>
                </a:schemeClr>
              </a:solidFill>
              <a:latin typeface="Century Gothic" panose="020B0502020202020204" pitchFamily="34" charset="0"/>
            </a:endParaRPr>
          </a:p>
        </p:txBody>
      </p:sp>
      <p:sp>
        <p:nvSpPr>
          <p:cNvPr id="50" name="任意多边形 3">
            <a:extLst>
              <a:ext uri="{FF2B5EF4-FFF2-40B4-BE49-F238E27FC236}">
                <a16:creationId xmlns:a16="http://schemas.microsoft.com/office/drawing/2014/main" id="{531453BB-E945-4744-857C-7BFCD4222860}"/>
              </a:ext>
            </a:extLst>
          </p:cNvPr>
          <p:cNvSpPr/>
          <p:nvPr/>
        </p:nvSpPr>
        <p:spPr>
          <a:xfrm>
            <a:off x="2085038" y="5081549"/>
            <a:ext cx="187086" cy="208130"/>
          </a:xfrm>
          <a:custGeom>
            <a:avLst/>
            <a:gdLst/>
            <a:ahLst/>
            <a:cxnLst/>
            <a:rect l="0" t="0" r="0" b="0"/>
            <a:pathLst>
              <a:path w="173288" h="173288">
                <a:moveTo>
                  <a:pt x="0" y="0"/>
                </a:moveTo>
                <a:lnTo>
                  <a:pt x="173288" y="0"/>
                </a:lnTo>
                <a:lnTo>
                  <a:pt x="173288" y="173288"/>
                </a:lnTo>
                <a:lnTo>
                  <a:pt x="0" y="173288"/>
                </a:lnTo>
                <a:lnTo>
                  <a:pt x="0" y="0"/>
                </a:lnTo>
                <a:close/>
              </a:path>
            </a:pathLst>
          </a:custGeom>
          <a:solidFill>
            <a:srgbClr val="002060"/>
          </a:solidFill>
          <a:ln w="7600" cap="flat">
            <a:noFill/>
            <a:bevel/>
          </a:ln>
        </p:spPr>
      </p:sp>
      <p:sp>
        <p:nvSpPr>
          <p:cNvPr id="51" name="文本框 28">
            <a:extLst>
              <a:ext uri="{FF2B5EF4-FFF2-40B4-BE49-F238E27FC236}">
                <a16:creationId xmlns:a16="http://schemas.microsoft.com/office/drawing/2014/main" id="{7871414F-C33C-4ECA-A05E-5FA48F71C0F1}"/>
              </a:ext>
            </a:extLst>
          </p:cNvPr>
          <p:cNvSpPr txBox="1"/>
          <p:nvPr/>
        </p:nvSpPr>
        <p:spPr>
          <a:xfrm>
            <a:off x="2418413" y="5031725"/>
            <a:ext cx="9325912" cy="307777"/>
          </a:xfrm>
          <a:prstGeom prst="rect">
            <a:avLst/>
          </a:prstGeom>
          <a:noFill/>
        </p:spPr>
        <p:txBody>
          <a:bodyPr wrap="square" rtlCol="0">
            <a:spAutoFit/>
            <a:scene3d>
              <a:camera prst="orthographicFront"/>
              <a:lightRig rig="threePt" dir="t"/>
            </a:scene3d>
            <a:sp3d contourW="12700"/>
          </a:bodyPr>
          <a:lstStyle/>
          <a:p>
            <a:r>
              <a:rPr lang="vi-VN" altLang="zh-CN" sz="1400" b="1" dirty="0">
                <a:solidFill>
                  <a:schemeClr val="tx1">
                    <a:lumMod val="75000"/>
                    <a:lumOff val="25000"/>
                  </a:schemeClr>
                </a:solidFill>
                <a:latin typeface="Century Gothic" panose="020B0502020202020204" pitchFamily="34" charset="0"/>
              </a:rPr>
              <a:t>v.v...</a:t>
            </a:r>
            <a:endParaRPr lang="zh-CN" altLang="en-US" sz="1400" b="1" dirty="0">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254049000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250" fill="hold"/>
                                        <p:tgtEl>
                                          <p:spTgt spid="26"/>
                                        </p:tgtEl>
                                        <p:attrNameLst>
                                          <p:attrName>ppt_x</p:attrName>
                                        </p:attrNameLst>
                                      </p:cBhvr>
                                      <p:tavLst>
                                        <p:tav tm="0">
                                          <p:val>
                                            <p:strVal val="#ppt_x"/>
                                          </p:val>
                                        </p:tav>
                                        <p:tav tm="100000">
                                          <p:val>
                                            <p:strVal val="#ppt_x"/>
                                          </p:val>
                                        </p:tav>
                                      </p:tavLst>
                                    </p:anim>
                                    <p:anim calcmode="lin" valueType="num">
                                      <p:cBhvr additive="base">
                                        <p:cTn id="13" dur="250" fill="hold"/>
                                        <p:tgtEl>
                                          <p:spTgt spid="26"/>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250" fill="hold"/>
                                        <p:tgtEl>
                                          <p:spTgt spid="22"/>
                                        </p:tgtEl>
                                        <p:attrNameLst>
                                          <p:attrName>ppt_x</p:attrName>
                                        </p:attrNameLst>
                                      </p:cBhvr>
                                      <p:tavLst>
                                        <p:tav tm="0">
                                          <p:val>
                                            <p:strVal val="#ppt_x"/>
                                          </p:val>
                                        </p:tav>
                                        <p:tav tm="100000">
                                          <p:val>
                                            <p:strVal val="#ppt_x"/>
                                          </p:val>
                                        </p:tav>
                                      </p:tavLst>
                                    </p:anim>
                                    <p:anim calcmode="lin" valueType="num">
                                      <p:cBhvr additive="base">
                                        <p:cTn id="18" dur="250" fill="hold"/>
                                        <p:tgtEl>
                                          <p:spTgt spid="22"/>
                                        </p:tgtEl>
                                        <p:attrNameLst>
                                          <p:attrName>ppt_y</p:attrName>
                                        </p:attrNameLst>
                                      </p:cBhvr>
                                      <p:tavLst>
                                        <p:tav tm="0">
                                          <p:val>
                                            <p:strVal val="1+#ppt_h/2"/>
                                          </p:val>
                                        </p:tav>
                                        <p:tav tm="100000">
                                          <p:val>
                                            <p:strVal val="#ppt_y"/>
                                          </p:val>
                                        </p:tav>
                                      </p:tavLst>
                                    </p:anim>
                                  </p:childTnLst>
                                </p:cTn>
                              </p:par>
                            </p:childTnLst>
                          </p:cTn>
                        </p:par>
                        <p:par>
                          <p:cTn id="19" fill="hold">
                            <p:stCondLst>
                              <p:cond delay="750"/>
                            </p:stCondLst>
                            <p:childTnLst>
                              <p:par>
                                <p:cTn id="20" presetID="2" presetClass="entr" presetSubtype="4"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250" fill="hold"/>
                                        <p:tgtEl>
                                          <p:spTgt spid="29"/>
                                        </p:tgtEl>
                                        <p:attrNameLst>
                                          <p:attrName>ppt_x</p:attrName>
                                        </p:attrNameLst>
                                      </p:cBhvr>
                                      <p:tavLst>
                                        <p:tav tm="0">
                                          <p:val>
                                            <p:strVal val="#ppt_x"/>
                                          </p:val>
                                        </p:tav>
                                        <p:tav tm="100000">
                                          <p:val>
                                            <p:strVal val="#ppt_x"/>
                                          </p:val>
                                        </p:tav>
                                      </p:tavLst>
                                    </p:anim>
                                    <p:anim calcmode="lin" valueType="num">
                                      <p:cBhvr additive="base">
                                        <p:cTn id="23" dur="25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16" presetClass="entr" presetSubtype="21"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inVertical)">
                                      <p:cBhvr>
                                        <p:cTn id="27" dur="250"/>
                                        <p:tgtEl>
                                          <p:spTgt spid="23"/>
                                        </p:tgtEl>
                                      </p:cBhvr>
                                    </p:animEffect>
                                  </p:childTnLst>
                                </p:cTn>
                              </p:par>
                            </p:childTnLst>
                          </p:cTn>
                        </p:par>
                        <p:par>
                          <p:cTn id="28" fill="hold">
                            <p:stCondLst>
                              <p:cond delay="1250"/>
                            </p:stCondLst>
                            <p:childTnLst>
                              <p:par>
                                <p:cTn id="29" presetID="16" presetClass="entr" presetSubtype="21"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arn(inVertical)">
                                      <p:cBhvr>
                                        <p:cTn id="31" dur="250"/>
                                        <p:tgtEl>
                                          <p:spTgt spid="32"/>
                                        </p:tgtEl>
                                      </p:cBhvr>
                                    </p:animEffect>
                                  </p:childTnLst>
                                </p:cTn>
                              </p:par>
                            </p:childTnLst>
                          </p:cTn>
                        </p:par>
                        <p:par>
                          <p:cTn id="32" fill="hold">
                            <p:stCondLst>
                              <p:cond delay="1500"/>
                            </p:stCondLst>
                            <p:childTnLst>
                              <p:par>
                                <p:cTn id="33" presetID="16" presetClass="entr" presetSubtype="21"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barn(inVertical)">
                                      <p:cBhvr>
                                        <p:cTn id="35" dur="250"/>
                                        <p:tgtEl>
                                          <p:spTgt spid="38"/>
                                        </p:tgtEl>
                                      </p:cBhvr>
                                    </p:animEffect>
                                  </p:childTnLst>
                                </p:cTn>
                              </p:par>
                            </p:childTnLst>
                          </p:cTn>
                        </p:par>
                        <p:par>
                          <p:cTn id="36" fill="hold">
                            <p:stCondLst>
                              <p:cond delay="1750"/>
                            </p:stCondLst>
                            <p:childTnLst>
                              <p:par>
                                <p:cTn id="37" presetID="16" presetClass="entr" presetSubtype="21"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barn(inVertical)">
                                      <p:cBhvr>
                                        <p:cTn id="39" dur="250"/>
                                        <p:tgtEl>
                                          <p:spTgt spid="39"/>
                                        </p:tgtEl>
                                      </p:cBhvr>
                                    </p:animEffect>
                                  </p:childTnLst>
                                </p:cTn>
                              </p:par>
                            </p:childTnLst>
                          </p:cTn>
                        </p:par>
                        <p:par>
                          <p:cTn id="40" fill="hold">
                            <p:stCondLst>
                              <p:cond delay="2000"/>
                            </p:stCondLst>
                            <p:childTnLst>
                              <p:par>
                                <p:cTn id="41" presetID="16" presetClass="entr" presetSubtype="21"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barn(inVertical)">
                                      <p:cBhvr>
                                        <p:cTn id="43" dur="250"/>
                                        <p:tgtEl>
                                          <p:spTgt spid="40"/>
                                        </p:tgtEl>
                                      </p:cBhvr>
                                    </p:animEffect>
                                  </p:childTnLst>
                                </p:cTn>
                              </p:par>
                            </p:childTnLst>
                          </p:cTn>
                        </p:par>
                        <p:par>
                          <p:cTn id="44" fill="hold">
                            <p:stCondLst>
                              <p:cond delay="2250"/>
                            </p:stCondLst>
                            <p:childTnLst>
                              <p:par>
                                <p:cTn id="45" presetID="16" presetClass="entr" presetSubtype="21"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barn(inVertical)">
                                      <p:cBhvr>
                                        <p:cTn id="47" dur="250"/>
                                        <p:tgtEl>
                                          <p:spTgt spid="41"/>
                                        </p:tgtEl>
                                      </p:cBhvr>
                                    </p:animEffect>
                                  </p:childTnLst>
                                </p:cTn>
                              </p:par>
                            </p:childTnLst>
                          </p:cTn>
                        </p:par>
                        <p:par>
                          <p:cTn id="48" fill="hold">
                            <p:stCondLst>
                              <p:cond delay="2500"/>
                            </p:stCondLst>
                            <p:childTnLst>
                              <p:par>
                                <p:cTn id="49" presetID="16" presetClass="entr" presetSubtype="21" fill="hold" nodeType="after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arn(inVertical)">
                                      <p:cBhvr>
                                        <p:cTn id="51" dur="250"/>
                                        <p:tgtEl>
                                          <p:spTgt spid="48"/>
                                        </p:tgtEl>
                                      </p:cBhvr>
                                    </p:animEffect>
                                  </p:childTnLst>
                                </p:cTn>
                              </p:par>
                            </p:childTnLst>
                          </p:cTn>
                        </p:par>
                        <p:par>
                          <p:cTn id="52" fill="hold">
                            <p:stCondLst>
                              <p:cond delay="2750"/>
                            </p:stCondLst>
                            <p:childTnLst>
                              <p:par>
                                <p:cTn id="53" presetID="16" presetClass="entr" presetSubtype="21"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barn(inVertical)">
                                      <p:cBhvr>
                                        <p:cTn id="55" dur="250"/>
                                        <p:tgtEl>
                                          <p:spTgt spid="49"/>
                                        </p:tgtEl>
                                      </p:cBhvr>
                                    </p:animEffect>
                                  </p:childTnLst>
                                </p:cTn>
                              </p:par>
                            </p:childTnLst>
                          </p:cTn>
                        </p:par>
                        <p:par>
                          <p:cTn id="56" fill="hold">
                            <p:stCondLst>
                              <p:cond delay="3000"/>
                            </p:stCondLst>
                            <p:childTnLst>
                              <p:par>
                                <p:cTn id="57" presetID="16" presetClass="entr" presetSubtype="21" fill="hold" nodeType="after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barn(inVertical)">
                                      <p:cBhvr>
                                        <p:cTn id="59" dur="250"/>
                                        <p:tgtEl>
                                          <p:spTgt spid="50"/>
                                        </p:tgtEl>
                                      </p:cBhvr>
                                    </p:animEffect>
                                  </p:childTnLst>
                                </p:cTn>
                              </p:par>
                            </p:childTnLst>
                          </p:cTn>
                        </p:par>
                        <p:par>
                          <p:cTn id="60" fill="hold">
                            <p:stCondLst>
                              <p:cond delay="3250"/>
                            </p:stCondLst>
                            <p:childTnLst>
                              <p:par>
                                <p:cTn id="61" presetID="16" presetClass="entr" presetSubtype="21"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barn(inVertical)">
                                      <p:cBhvr>
                                        <p:cTn id="63" dur="2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32" grpId="0"/>
      <p:bldP spid="39" grpId="0"/>
      <p:bldP spid="41" grpId="0"/>
      <p:bldP spid="49"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Page-7"/>
        <p:cNvGrpSpPr/>
        <p:nvPr/>
      </p:nvGrpSpPr>
      <p:grpSpPr>
        <a:xfrm>
          <a:off x="0" y="0"/>
          <a:ext cx="0" cy="0"/>
          <a:chOff x="0" y="0"/>
          <a:chExt cx="0" cy="0"/>
        </a:xfrm>
      </p:grpSpPr>
      <p:grpSp>
        <p:nvGrpSpPr>
          <p:cNvPr id="161" name="组合 160"/>
          <p:cNvGrpSpPr/>
          <p:nvPr/>
        </p:nvGrpSpPr>
        <p:grpSpPr>
          <a:xfrm>
            <a:off x="479724" y="239597"/>
            <a:ext cx="9410725" cy="858338"/>
            <a:chOff x="479724" y="239597"/>
            <a:chExt cx="9410725" cy="858338"/>
          </a:xfrm>
        </p:grpSpPr>
        <p:pic>
          <p:nvPicPr>
            <p:cNvPr id="162" name="图片 161"/>
            <p:cNvPicPr>
              <a:picLocks noChangeAspect="1"/>
            </p:cNvPicPr>
            <p:nvPr/>
          </p:nvPicPr>
          <p:blipFill>
            <a:blip r:embed="rId3"/>
            <a:stretch>
              <a:fillRect/>
            </a:stretch>
          </p:blipFill>
          <p:spPr>
            <a:xfrm>
              <a:off x="479725" y="239597"/>
              <a:ext cx="863431" cy="846253"/>
            </a:xfrm>
            <a:prstGeom prst="rect">
              <a:avLst/>
            </a:prstGeom>
          </p:spPr>
        </p:pic>
        <p:sp>
          <p:nvSpPr>
            <p:cNvPr id="163" name="文本框 162"/>
            <p:cNvSpPr txBox="1"/>
            <p:nvPr/>
          </p:nvSpPr>
          <p:spPr>
            <a:xfrm>
              <a:off x="479724" y="415925"/>
              <a:ext cx="863431" cy="523220"/>
            </a:xfrm>
            <a:prstGeom prst="rect">
              <a:avLst/>
            </a:prstGeom>
            <a:noFill/>
          </p:spPr>
          <p:txBody>
            <a:bodyPr wrap="square" rtlCol="0">
              <a:spAutoFit/>
              <a:scene3d>
                <a:camera prst="orthographicFront"/>
                <a:lightRig rig="threePt" dir="t"/>
              </a:scene3d>
              <a:sp3d contourW="12700"/>
            </a:bodyPr>
            <a:lstStyle/>
            <a:p>
              <a:pPr algn="ctr"/>
              <a:r>
                <a:rPr lang="vi-VN" altLang="zh-CN" sz="2800" dirty="0">
                  <a:solidFill>
                    <a:schemeClr val="bg1"/>
                  </a:solidFill>
                  <a:latin typeface="Century Gothic" panose="020B0502020202020204" pitchFamily="34" charset="0"/>
                </a:rPr>
                <a:t>2.3</a:t>
              </a:r>
              <a:endParaRPr lang="zh-CN" altLang="en-US" sz="2800" dirty="0">
                <a:solidFill>
                  <a:schemeClr val="bg1"/>
                </a:solidFill>
                <a:latin typeface="Century Gothic" panose="020B0502020202020204" pitchFamily="34" charset="0"/>
              </a:endParaRPr>
            </a:p>
          </p:txBody>
        </p:sp>
        <p:grpSp>
          <p:nvGrpSpPr>
            <p:cNvPr id="164" name="组合 163"/>
            <p:cNvGrpSpPr/>
            <p:nvPr/>
          </p:nvGrpSpPr>
          <p:grpSpPr>
            <a:xfrm>
              <a:off x="1478658" y="325571"/>
              <a:ext cx="8411791" cy="772364"/>
              <a:chOff x="781862" y="465271"/>
              <a:chExt cx="8411791" cy="772364"/>
            </a:xfrm>
          </p:grpSpPr>
          <p:sp>
            <p:nvSpPr>
              <p:cNvPr id="165" name="文本框 164"/>
              <p:cNvSpPr txBox="1"/>
              <p:nvPr/>
            </p:nvSpPr>
            <p:spPr>
              <a:xfrm>
                <a:off x="781863" y="465271"/>
                <a:ext cx="8411790"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Các biện pháp phòng chống khác</a:t>
                </a:r>
                <a:endParaRPr lang="zh-CN" altLang="en-US" sz="3200" b="1" dirty="0">
                  <a:solidFill>
                    <a:schemeClr val="accent1"/>
                  </a:solidFill>
                  <a:latin typeface="Century Gothic" panose="020B0502020202020204" pitchFamily="34" charset="0"/>
                </a:endParaRPr>
              </a:p>
            </p:txBody>
          </p:sp>
          <p:sp>
            <p:nvSpPr>
              <p:cNvPr id="166" name="文本框 165"/>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mj-lt"/>
                  </a:rPr>
                  <a:t>Còn nhiều cách phòng chống tấn công khác</a:t>
                </a:r>
                <a:endParaRPr lang="en-US" altLang="zh-CN" sz="1000" dirty="0">
                  <a:solidFill>
                    <a:schemeClr val="bg1">
                      <a:lumMod val="65000"/>
                    </a:schemeClr>
                  </a:solidFill>
                  <a:latin typeface="+mj-lt"/>
                </a:endParaRPr>
              </a:p>
            </p:txBody>
          </p:sp>
        </p:grpSp>
      </p:grpSp>
      <p:sp>
        <p:nvSpPr>
          <p:cNvPr id="21" name="任意多边形 1">
            <a:extLst>
              <a:ext uri="{FF2B5EF4-FFF2-40B4-BE49-F238E27FC236}">
                <a16:creationId xmlns:a16="http://schemas.microsoft.com/office/drawing/2014/main" id="{1291C9B9-05C7-4276-BF3C-4478B29D581A}"/>
              </a:ext>
            </a:extLst>
          </p:cNvPr>
          <p:cNvSpPr/>
          <p:nvPr/>
        </p:nvSpPr>
        <p:spPr>
          <a:xfrm>
            <a:off x="1508363" y="4902100"/>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22" name="任意多边形 2">
            <a:extLst>
              <a:ext uri="{FF2B5EF4-FFF2-40B4-BE49-F238E27FC236}">
                <a16:creationId xmlns:a16="http://schemas.microsoft.com/office/drawing/2014/main" id="{3291A21E-178C-4EC9-9C97-BF63AA3D3F81}"/>
              </a:ext>
            </a:extLst>
          </p:cNvPr>
          <p:cNvSpPr/>
          <p:nvPr/>
        </p:nvSpPr>
        <p:spPr>
          <a:xfrm>
            <a:off x="1508363" y="2649348"/>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26" name="文本框 22">
            <a:extLst>
              <a:ext uri="{FF2B5EF4-FFF2-40B4-BE49-F238E27FC236}">
                <a16:creationId xmlns:a16="http://schemas.microsoft.com/office/drawing/2014/main" id="{FD731FDA-58A1-4970-ACCE-C6E946BC6C81}"/>
              </a:ext>
            </a:extLst>
          </p:cNvPr>
          <p:cNvSpPr txBox="1"/>
          <p:nvPr/>
        </p:nvSpPr>
        <p:spPr>
          <a:xfrm>
            <a:off x="2008836" y="4864960"/>
            <a:ext cx="10059337" cy="369332"/>
          </a:xfrm>
          <a:prstGeom prst="rect">
            <a:avLst/>
          </a:prstGeom>
          <a:noFill/>
        </p:spPr>
        <p:txBody>
          <a:bodyPr wrap="square" rtlCol="0">
            <a:spAutoFit/>
            <a:scene3d>
              <a:camera prst="orthographicFront"/>
              <a:lightRig rig="threePt" dir="t"/>
            </a:scene3d>
            <a:sp3d contourW="12700"/>
          </a:bodyPr>
          <a:lstStyle/>
          <a:p>
            <a:r>
              <a:rPr lang="vi-VN" altLang="zh-CN" b="1" dirty="0">
                <a:solidFill>
                  <a:schemeClr val="tx1">
                    <a:lumMod val="75000"/>
                    <a:lumOff val="25000"/>
                  </a:schemeClr>
                </a:solidFill>
                <a:latin typeface="Century Gothic" panose="020B0502020202020204" pitchFamily="34" charset="0"/>
              </a:rPr>
              <a:t>Sử dụng các framework tự tạo câu lệnh SQL như ORM (Object-Relational Mapping)</a:t>
            </a:r>
            <a:endParaRPr lang="zh-CN" altLang="en-US" b="1" dirty="0">
              <a:solidFill>
                <a:schemeClr val="tx1">
                  <a:lumMod val="75000"/>
                  <a:lumOff val="25000"/>
                </a:schemeClr>
              </a:solidFill>
              <a:latin typeface="Century Gothic" panose="020B0502020202020204" pitchFamily="34" charset="0"/>
            </a:endParaRPr>
          </a:p>
        </p:txBody>
      </p:sp>
      <p:sp>
        <p:nvSpPr>
          <p:cNvPr id="29" name="文本框 25">
            <a:extLst>
              <a:ext uri="{FF2B5EF4-FFF2-40B4-BE49-F238E27FC236}">
                <a16:creationId xmlns:a16="http://schemas.microsoft.com/office/drawing/2014/main" id="{EF986225-5B16-4461-BDF2-35452D3F1D73}"/>
              </a:ext>
            </a:extLst>
          </p:cNvPr>
          <p:cNvSpPr txBox="1"/>
          <p:nvPr/>
        </p:nvSpPr>
        <p:spPr>
          <a:xfrm>
            <a:off x="2008837" y="2612209"/>
            <a:ext cx="8954437" cy="369332"/>
          </a:xfrm>
          <a:prstGeom prst="rect">
            <a:avLst/>
          </a:prstGeom>
          <a:noFill/>
        </p:spPr>
        <p:txBody>
          <a:bodyPr wrap="square" rtlCol="0">
            <a:spAutoFit/>
            <a:scene3d>
              <a:camera prst="orthographicFront"/>
              <a:lightRig rig="threePt" dir="t"/>
            </a:scene3d>
            <a:sp3d contourW="12700"/>
          </a:bodyPr>
          <a:lstStyle/>
          <a:p>
            <a:r>
              <a:rPr lang="en-US" b="1" i="0" dirty="0" err="1">
                <a:solidFill>
                  <a:srgbClr val="292B2C"/>
                </a:solidFill>
                <a:effectLst/>
                <a:latin typeface="Open Sans"/>
              </a:rPr>
              <a:t>Không</a:t>
            </a:r>
            <a:r>
              <a:rPr lang="en-US" b="1" i="0" dirty="0">
                <a:solidFill>
                  <a:srgbClr val="292B2C"/>
                </a:solidFill>
                <a:effectLst/>
                <a:latin typeface="Open Sans"/>
              </a:rPr>
              <a:t> </a:t>
            </a:r>
            <a:r>
              <a:rPr lang="en-US" b="1" i="0" dirty="0" err="1">
                <a:solidFill>
                  <a:srgbClr val="292B2C"/>
                </a:solidFill>
                <a:effectLst/>
                <a:latin typeface="Open Sans"/>
              </a:rPr>
              <a:t>hiển</a:t>
            </a:r>
            <a:r>
              <a:rPr lang="en-US" b="1" i="0" dirty="0">
                <a:solidFill>
                  <a:srgbClr val="292B2C"/>
                </a:solidFill>
                <a:effectLst/>
                <a:latin typeface="Open Sans"/>
              </a:rPr>
              <a:t> </a:t>
            </a:r>
            <a:r>
              <a:rPr lang="en-US" b="1" i="0" dirty="0" err="1">
                <a:solidFill>
                  <a:srgbClr val="292B2C"/>
                </a:solidFill>
                <a:effectLst/>
                <a:latin typeface="Open Sans"/>
              </a:rPr>
              <a:t>thị</a:t>
            </a:r>
            <a:r>
              <a:rPr lang="en-US" b="1" i="0" dirty="0">
                <a:solidFill>
                  <a:srgbClr val="292B2C"/>
                </a:solidFill>
                <a:effectLst/>
                <a:latin typeface="Open Sans"/>
              </a:rPr>
              <a:t> exception</a:t>
            </a:r>
            <a:r>
              <a:rPr lang="vi-VN" b="1" i="0" dirty="0">
                <a:solidFill>
                  <a:srgbClr val="292B2C"/>
                </a:solidFill>
                <a:effectLst/>
                <a:latin typeface="Open Sans"/>
              </a:rPr>
              <a:t> hay </a:t>
            </a:r>
            <a:r>
              <a:rPr lang="en-US" b="1" i="0" dirty="0">
                <a:solidFill>
                  <a:srgbClr val="292B2C"/>
                </a:solidFill>
                <a:effectLst/>
                <a:latin typeface="Open Sans"/>
              </a:rPr>
              <a:t>message </a:t>
            </a:r>
            <a:r>
              <a:rPr lang="en-US" b="1" i="0" dirty="0" err="1">
                <a:solidFill>
                  <a:srgbClr val="292B2C"/>
                </a:solidFill>
                <a:effectLst/>
                <a:latin typeface="Open Sans"/>
              </a:rPr>
              <a:t>lỗi</a:t>
            </a:r>
            <a:endParaRPr lang="zh-CN" altLang="en-US" b="1" dirty="0">
              <a:solidFill>
                <a:schemeClr val="tx1">
                  <a:lumMod val="75000"/>
                  <a:lumOff val="25000"/>
                </a:schemeClr>
              </a:solidFill>
              <a:latin typeface="Century Gothic" panose="020B0502020202020204" pitchFamily="34" charset="0"/>
            </a:endParaRPr>
          </a:p>
        </p:txBody>
      </p:sp>
      <p:sp>
        <p:nvSpPr>
          <p:cNvPr id="27" name="任意多边形 2">
            <a:extLst>
              <a:ext uri="{FF2B5EF4-FFF2-40B4-BE49-F238E27FC236}">
                <a16:creationId xmlns:a16="http://schemas.microsoft.com/office/drawing/2014/main" id="{91FAFB78-6846-4DF4-82FA-E3D91921E6A7}"/>
              </a:ext>
            </a:extLst>
          </p:cNvPr>
          <p:cNvSpPr/>
          <p:nvPr/>
        </p:nvSpPr>
        <p:spPr>
          <a:xfrm>
            <a:off x="1508363" y="1278666"/>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28" name="文本框 25">
            <a:extLst>
              <a:ext uri="{FF2B5EF4-FFF2-40B4-BE49-F238E27FC236}">
                <a16:creationId xmlns:a16="http://schemas.microsoft.com/office/drawing/2014/main" id="{36A0B9C5-5B58-4806-BB00-0926FD52524B}"/>
              </a:ext>
            </a:extLst>
          </p:cNvPr>
          <p:cNvSpPr txBox="1"/>
          <p:nvPr/>
        </p:nvSpPr>
        <p:spPr>
          <a:xfrm>
            <a:off x="2008837" y="1241527"/>
            <a:ext cx="8954437" cy="369332"/>
          </a:xfrm>
          <a:prstGeom prst="rect">
            <a:avLst/>
          </a:prstGeom>
          <a:noFill/>
        </p:spPr>
        <p:txBody>
          <a:bodyPr wrap="square" rtlCol="0">
            <a:spAutoFit/>
            <a:scene3d>
              <a:camera prst="orthographicFront"/>
              <a:lightRig rig="threePt" dir="t"/>
            </a:scene3d>
            <a:sp3d contourW="12700"/>
          </a:bodyPr>
          <a:lstStyle/>
          <a:p>
            <a:r>
              <a:rPr lang="vi-VN" b="1" i="0" dirty="0">
                <a:solidFill>
                  <a:srgbClr val="292B2C"/>
                </a:solidFill>
                <a:effectLst/>
                <a:latin typeface="Open Sans"/>
              </a:rPr>
              <a:t>Backup dữ liệu thường xuyên</a:t>
            </a:r>
            <a:endParaRPr lang="zh-CN" altLang="en-US" b="1" dirty="0">
              <a:solidFill>
                <a:schemeClr val="tx1">
                  <a:lumMod val="75000"/>
                  <a:lumOff val="25000"/>
                </a:schemeClr>
              </a:solidFill>
              <a:latin typeface="Century Gothic" panose="020B0502020202020204" pitchFamily="34" charset="0"/>
            </a:endParaRPr>
          </a:p>
        </p:txBody>
      </p:sp>
      <p:sp>
        <p:nvSpPr>
          <p:cNvPr id="30" name="任意多边形 2">
            <a:extLst>
              <a:ext uri="{FF2B5EF4-FFF2-40B4-BE49-F238E27FC236}">
                <a16:creationId xmlns:a16="http://schemas.microsoft.com/office/drawing/2014/main" id="{9764F9C0-6A4A-4770-AF1C-819C701AE252}"/>
              </a:ext>
            </a:extLst>
          </p:cNvPr>
          <p:cNvSpPr/>
          <p:nvPr/>
        </p:nvSpPr>
        <p:spPr>
          <a:xfrm>
            <a:off x="1508363" y="1927294"/>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31" name="文本框 25">
            <a:extLst>
              <a:ext uri="{FF2B5EF4-FFF2-40B4-BE49-F238E27FC236}">
                <a16:creationId xmlns:a16="http://schemas.microsoft.com/office/drawing/2014/main" id="{52CC12EF-5E4F-456C-93A6-0BE51D426170}"/>
              </a:ext>
            </a:extLst>
          </p:cNvPr>
          <p:cNvSpPr txBox="1"/>
          <p:nvPr/>
        </p:nvSpPr>
        <p:spPr>
          <a:xfrm>
            <a:off x="2008837" y="1890155"/>
            <a:ext cx="8954437" cy="369332"/>
          </a:xfrm>
          <a:prstGeom prst="rect">
            <a:avLst/>
          </a:prstGeom>
          <a:noFill/>
        </p:spPr>
        <p:txBody>
          <a:bodyPr wrap="square" rtlCol="0">
            <a:spAutoFit/>
            <a:scene3d>
              <a:camera prst="orthographicFront"/>
              <a:lightRig rig="threePt" dir="t"/>
            </a:scene3d>
            <a:sp3d contourW="12700"/>
          </a:bodyPr>
          <a:lstStyle/>
          <a:p>
            <a:r>
              <a:rPr lang="en-US" b="1" i="0" dirty="0" err="1">
                <a:solidFill>
                  <a:srgbClr val="292B2C"/>
                </a:solidFill>
                <a:effectLst/>
                <a:latin typeface="Open Sans"/>
              </a:rPr>
              <a:t>Phân</a:t>
            </a:r>
            <a:r>
              <a:rPr lang="en-US" b="1" i="0" dirty="0">
                <a:solidFill>
                  <a:srgbClr val="292B2C"/>
                </a:solidFill>
                <a:effectLst/>
                <a:latin typeface="Open Sans"/>
              </a:rPr>
              <a:t> </a:t>
            </a:r>
            <a:r>
              <a:rPr lang="en-US" b="1" i="0" dirty="0" err="1">
                <a:solidFill>
                  <a:srgbClr val="292B2C"/>
                </a:solidFill>
                <a:effectLst/>
                <a:latin typeface="Open Sans"/>
              </a:rPr>
              <a:t>quyền</a:t>
            </a:r>
            <a:r>
              <a:rPr lang="en-US" b="1" i="0" dirty="0">
                <a:solidFill>
                  <a:srgbClr val="292B2C"/>
                </a:solidFill>
                <a:effectLst/>
                <a:latin typeface="Open Sans"/>
              </a:rPr>
              <a:t> </a:t>
            </a:r>
            <a:r>
              <a:rPr lang="en-US" b="1" i="0" dirty="0" err="1">
                <a:solidFill>
                  <a:srgbClr val="292B2C"/>
                </a:solidFill>
                <a:effectLst/>
                <a:latin typeface="Open Sans"/>
              </a:rPr>
              <a:t>rõ</a:t>
            </a:r>
            <a:r>
              <a:rPr lang="en-US" b="1" i="0" dirty="0">
                <a:solidFill>
                  <a:srgbClr val="292B2C"/>
                </a:solidFill>
                <a:effectLst/>
                <a:latin typeface="Open Sans"/>
              </a:rPr>
              <a:t> </a:t>
            </a:r>
            <a:r>
              <a:rPr lang="en-US" b="1" i="0" dirty="0" err="1">
                <a:solidFill>
                  <a:srgbClr val="292B2C"/>
                </a:solidFill>
                <a:effectLst/>
                <a:latin typeface="Open Sans"/>
              </a:rPr>
              <a:t>ràng</a:t>
            </a:r>
            <a:r>
              <a:rPr lang="en-US" b="1" i="0" dirty="0">
                <a:solidFill>
                  <a:srgbClr val="292B2C"/>
                </a:solidFill>
                <a:effectLst/>
                <a:latin typeface="Open Sans"/>
              </a:rPr>
              <a:t> </a:t>
            </a:r>
            <a:r>
              <a:rPr lang="en-US" b="1" i="0" dirty="0" err="1">
                <a:solidFill>
                  <a:srgbClr val="292B2C"/>
                </a:solidFill>
                <a:effectLst/>
                <a:latin typeface="Open Sans"/>
              </a:rPr>
              <a:t>trong</a:t>
            </a:r>
            <a:r>
              <a:rPr lang="en-US" b="1" i="0" dirty="0">
                <a:solidFill>
                  <a:srgbClr val="292B2C"/>
                </a:solidFill>
                <a:effectLst/>
                <a:latin typeface="Open Sans"/>
              </a:rPr>
              <a:t> </a:t>
            </a:r>
            <a:r>
              <a:rPr lang="vi-VN" b="1" dirty="0">
                <a:solidFill>
                  <a:srgbClr val="292B2C"/>
                </a:solidFill>
                <a:latin typeface="Open Sans"/>
              </a:rPr>
              <a:t>d</a:t>
            </a:r>
            <a:r>
              <a:rPr lang="vi-VN" b="1" i="0" dirty="0">
                <a:solidFill>
                  <a:srgbClr val="292B2C"/>
                </a:solidFill>
                <a:effectLst/>
                <a:latin typeface="Open Sans"/>
              </a:rPr>
              <a:t>atabase</a:t>
            </a:r>
            <a:endParaRPr lang="zh-CN" altLang="en-US" b="1" dirty="0">
              <a:solidFill>
                <a:schemeClr val="tx1">
                  <a:lumMod val="75000"/>
                  <a:lumOff val="25000"/>
                </a:schemeClr>
              </a:solidFill>
              <a:latin typeface="Century Gothic" panose="020B0502020202020204" pitchFamily="34" charset="0"/>
            </a:endParaRPr>
          </a:p>
        </p:txBody>
      </p:sp>
      <p:sp>
        <p:nvSpPr>
          <p:cNvPr id="33" name="任意多边形 2">
            <a:extLst>
              <a:ext uri="{FF2B5EF4-FFF2-40B4-BE49-F238E27FC236}">
                <a16:creationId xmlns:a16="http://schemas.microsoft.com/office/drawing/2014/main" id="{CD37E04B-B4CD-4E44-A873-923A6D579184}"/>
              </a:ext>
            </a:extLst>
          </p:cNvPr>
          <p:cNvSpPr/>
          <p:nvPr/>
        </p:nvSpPr>
        <p:spPr>
          <a:xfrm>
            <a:off x="1508363" y="3403988"/>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34" name="文本框 25">
            <a:extLst>
              <a:ext uri="{FF2B5EF4-FFF2-40B4-BE49-F238E27FC236}">
                <a16:creationId xmlns:a16="http://schemas.microsoft.com/office/drawing/2014/main" id="{8F293342-9F47-40E7-896E-371DCF216176}"/>
              </a:ext>
            </a:extLst>
          </p:cNvPr>
          <p:cNvSpPr txBox="1"/>
          <p:nvPr/>
        </p:nvSpPr>
        <p:spPr>
          <a:xfrm>
            <a:off x="2008837" y="3366849"/>
            <a:ext cx="8954437" cy="369332"/>
          </a:xfrm>
          <a:prstGeom prst="rect">
            <a:avLst/>
          </a:prstGeom>
          <a:noFill/>
        </p:spPr>
        <p:txBody>
          <a:bodyPr wrap="square" rtlCol="0">
            <a:spAutoFit/>
            <a:scene3d>
              <a:camera prst="orthographicFront"/>
              <a:lightRig rig="threePt" dir="t"/>
            </a:scene3d>
            <a:sp3d contourW="12700"/>
          </a:bodyPr>
          <a:lstStyle/>
          <a:p>
            <a:r>
              <a:rPr lang="vi-VN" altLang="zh-CN" b="1" dirty="0">
                <a:solidFill>
                  <a:srgbClr val="292B2C"/>
                </a:solidFill>
                <a:latin typeface="Open Sans"/>
              </a:rPr>
              <a:t>Lưu mật khẩu người dùng dưới dạng mã hóa</a:t>
            </a:r>
            <a:endParaRPr lang="zh-CN" altLang="en-US" b="1" dirty="0">
              <a:solidFill>
                <a:schemeClr val="tx1">
                  <a:lumMod val="75000"/>
                  <a:lumOff val="25000"/>
                </a:schemeClr>
              </a:solidFill>
              <a:latin typeface="Century Gothic" panose="020B0502020202020204" pitchFamily="34" charset="0"/>
            </a:endParaRPr>
          </a:p>
        </p:txBody>
      </p:sp>
      <p:sp>
        <p:nvSpPr>
          <p:cNvPr id="35" name="任意多边形 2">
            <a:extLst>
              <a:ext uri="{FF2B5EF4-FFF2-40B4-BE49-F238E27FC236}">
                <a16:creationId xmlns:a16="http://schemas.microsoft.com/office/drawing/2014/main" id="{40163E26-19B5-404E-85F4-88F7BE21D23D}"/>
              </a:ext>
            </a:extLst>
          </p:cNvPr>
          <p:cNvSpPr/>
          <p:nvPr/>
        </p:nvSpPr>
        <p:spPr>
          <a:xfrm>
            <a:off x="1478658" y="5652693"/>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36" name="文本框 25">
            <a:extLst>
              <a:ext uri="{FF2B5EF4-FFF2-40B4-BE49-F238E27FC236}">
                <a16:creationId xmlns:a16="http://schemas.microsoft.com/office/drawing/2014/main" id="{771AC415-2ADF-4036-8C00-84DBD020E553}"/>
              </a:ext>
            </a:extLst>
          </p:cNvPr>
          <p:cNvSpPr txBox="1"/>
          <p:nvPr/>
        </p:nvSpPr>
        <p:spPr>
          <a:xfrm>
            <a:off x="1979132" y="5615554"/>
            <a:ext cx="10059337" cy="646331"/>
          </a:xfrm>
          <a:prstGeom prst="rect">
            <a:avLst/>
          </a:prstGeom>
          <a:noFill/>
        </p:spPr>
        <p:txBody>
          <a:bodyPr wrap="square" rtlCol="0">
            <a:spAutoFit/>
            <a:scene3d>
              <a:camera prst="orthographicFront"/>
              <a:lightRig rig="threePt" dir="t"/>
            </a:scene3d>
            <a:sp3d contourW="12700"/>
          </a:bodyPr>
          <a:lstStyle/>
          <a:p>
            <a:pPr algn="just"/>
            <a:r>
              <a:rPr lang="en-US" b="1" i="0" dirty="0" err="1">
                <a:solidFill>
                  <a:srgbClr val="292B2C"/>
                </a:solidFill>
                <a:effectLst/>
                <a:latin typeface="Open Sans"/>
              </a:rPr>
              <a:t>Cấm</a:t>
            </a:r>
            <a:r>
              <a:rPr lang="en-US" b="1" i="0" dirty="0">
                <a:solidFill>
                  <a:srgbClr val="292B2C"/>
                </a:solidFill>
                <a:effectLst/>
                <a:latin typeface="Open Sans"/>
              </a:rPr>
              <a:t> </a:t>
            </a:r>
            <a:r>
              <a:rPr lang="en-US" b="1" i="0" dirty="0" err="1">
                <a:solidFill>
                  <a:srgbClr val="292B2C"/>
                </a:solidFill>
                <a:effectLst/>
                <a:latin typeface="Open Sans"/>
              </a:rPr>
              <a:t>hoặc</a:t>
            </a:r>
            <a:r>
              <a:rPr lang="en-US" b="1" i="0" dirty="0">
                <a:solidFill>
                  <a:srgbClr val="292B2C"/>
                </a:solidFill>
                <a:effectLst/>
                <a:latin typeface="Open Sans"/>
              </a:rPr>
              <a:t> </a:t>
            </a:r>
            <a:r>
              <a:rPr lang="en-US" b="1" i="0" dirty="0" err="1">
                <a:solidFill>
                  <a:srgbClr val="292B2C"/>
                </a:solidFill>
                <a:effectLst/>
                <a:latin typeface="Open Sans"/>
              </a:rPr>
              <a:t>vô</a:t>
            </a:r>
            <a:r>
              <a:rPr lang="en-US" b="1" i="0" dirty="0">
                <a:solidFill>
                  <a:srgbClr val="292B2C"/>
                </a:solidFill>
                <a:effectLst/>
                <a:latin typeface="Open Sans"/>
              </a:rPr>
              <a:t> </a:t>
            </a:r>
            <a:r>
              <a:rPr lang="en-US" b="1" i="0" dirty="0" err="1">
                <a:solidFill>
                  <a:srgbClr val="292B2C"/>
                </a:solidFill>
                <a:effectLst/>
                <a:latin typeface="Open Sans"/>
              </a:rPr>
              <a:t>hiệu</a:t>
            </a:r>
            <a:r>
              <a:rPr lang="en-US" b="1" i="0" dirty="0">
                <a:solidFill>
                  <a:srgbClr val="292B2C"/>
                </a:solidFill>
                <a:effectLst/>
                <a:latin typeface="Open Sans"/>
              </a:rPr>
              <a:t> </a:t>
            </a:r>
            <a:r>
              <a:rPr lang="en-US" b="1" i="0" dirty="0" err="1">
                <a:solidFill>
                  <a:srgbClr val="292B2C"/>
                </a:solidFill>
                <a:effectLst/>
                <a:latin typeface="Open Sans"/>
              </a:rPr>
              <a:t>hóa</a:t>
            </a:r>
            <a:r>
              <a:rPr lang="en-US" b="1" i="0" dirty="0">
                <a:solidFill>
                  <a:srgbClr val="292B2C"/>
                </a:solidFill>
                <a:effectLst/>
                <a:latin typeface="Open Sans"/>
              </a:rPr>
              <a:t> (disable) </a:t>
            </a:r>
            <a:r>
              <a:rPr lang="en-US" b="1" i="0" dirty="0" err="1">
                <a:solidFill>
                  <a:srgbClr val="292B2C"/>
                </a:solidFill>
                <a:effectLst/>
                <a:latin typeface="Open Sans"/>
              </a:rPr>
              <a:t>việc</a:t>
            </a:r>
            <a:r>
              <a:rPr lang="en-US" b="1" i="0" dirty="0">
                <a:solidFill>
                  <a:srgbClr val="292B2C"/>
                </a:solidFill>
                <a:effectLst/>
                <a:latin typeface="Open Sans"/>
              </a:rPr>
              <a:t> </a:t>
            </a:r>
            <a:r>
              <a:rPr lang="en-US" b="1" i="0" dirty="0" err="1">
                <a:solidFill>
                  <a:srgbClr val="292B2C"/>
                </a:solidFill>
                <a:effectLst/>
                <a:latin typeface="Open Sans"/>
              </a:rPr>
              <a:t>thực</a:t>
            </a:r>
            <a:r>
              <a:rPr lang="en-US" b="1" i="0" dirty="0">
                <a:solidFill>
                  <a:srgbClr val="292B2C"/>
                </a:solidFill>
                <a:effectLst/>
                <a:latin typeface="Open Sans"/>
              </a:rPr>
              <a:t> </a:t>
            </a:r>
            <a:r>
              <a:rPr lang="en-US" b="1" i="0" dirty="0" err="1">
                <a:solidFill>
                  <a:srgbClr val="292B2C"/>
                </a:solidFill>
                <a:effectLst/>
                <a:latin typeface="Open Sans"/>
              </a:rPr>
              <a:t>hiện</a:t>
            </a:r>
            <a:r>
              <a:rPr lang="en-US" b="1" i="0" dirty="0">
                <a:solidFill>
                  <a:srgbClr val="292B2C"/>
                </a:solidFill>
                <a:effectLst/>
                <a:latin typeface="Open Sans"/>
              </a:rPr>
              <a:t> </a:t>
            </a:r>
            <a:r>
              <a:rPr lang="en-US" b="1" i="0" dirty="0" err="1">
                <a:solidFill>
                  <a:srgbClr val="292B2C"/>
                </a:solidFill>
                <a:effectLst/>
                <a:latin typeface="Open Sans"/>
              </a:rPr>
              <a:t>các</a:t>
            </a:r>
            <a:r>
              <a:rPr lang="en-US" b="1" i="0" dirty="0">
                <a:solidFill>
                  <a:srgbClr val="292B2C"/>
                </a:solidFill>
                <a:effectLst/>
                <a:latin typeface="Open Sans"/>
              </a:rPr>
              <a:t> </a:t>
            </a:r>
            <a:r>
              <a:rPr lang="en-US" b="1" i="0" dirty="0" err="1">
                <a:solidFill>
                  <a:srgbClr val="292B2C"/>
                </a:solidFill>
                <a:effectLst/>
                <a:latin typeface="Open Sans"/>
              </a:rPr>
              <a:t>thủ</a:t>
            </a:r>
            <a:r>
              <a:rPr lang="en-US" b="1" i="0" dirty="0">
                <a:solidFill>
                  <a:srgbClr val="292B2C"/>
                </a:solidFill>
                <a:effectLst/>
                <a:latin typeface="Open Sans"/>
              </a:rPr>
              <a:t> </a:t>
            </a:r>
            <a:r>
              <a:rPr lang="en-US" b="1" i="0" dirty="0" err="1">
                <a:solidFill>
                  <a:srgbClr val="292B2C"/>
                </a:solidFill>
                <a:effectLst/>
                <a:latin typeface="Open Sans"/>
              </a:rPr>
              <a:t>tục</a:t>
            </a:r>
            <a:r>
              <a:rPr lang="en-US" b="1" i="0" dirty="0">
                <a:solidFill>
                  <a:srgbClr val="292B2C"/>
                </a:solidFill>
                <a:effectLst/>
                <a:latin typeface="Open Sans"/>
              </a:rPr>
              <a:t> </a:t>
            </a:r>
            <a:r>
              <a:rPr lang="en-US" b="1" i="0" dirty="0" err="1">
                <a:solidFill>
                  <a:srgbClr val="292B2C"/>
                </a:solidFill>
                <a:effectLst/>
                <a:latin typeface="Open Sans"/>
              </a:rPr>
              <a:t>hệ</a:t>
            </a:r>
            <a:r>
              <a:rPr lang="vi-VN" b="1" i="0" dirty="0">
                <a:solidFill>
                  <a:srgbClr val="292B2C"/>
                </a:solidFill>
                <a:effectLst/>
                <a:latin typeface="Open Sans"/>
              </a:rPr>
              <a:t> </a:t>
            </a:r>
            <a:r>
              <a:rPr lang="en-US" b="1" i="0" dirty="0" err="1">
                <a:solidFill>
                  <a:srgbClr val="292B2C"/>
                </a:solidFill>
                <a:effectLst/>
                <a:latin typeface="Open Sans"/>
              </a:rPr>
              <a:t>thống</a:t>
            </a:r>
            <a:r>
              <a:rPr lang="en-US" b="1" i="0" dirty="0">
                <a:solidFill>
                  <a:srgbClr val="292B2C"/>
                </a:solidFill>
                <a:effectLst/>
                <a:latin typeface="Open Sans"/>
              </a:rPr>
              <a:t> – </a:t>
            </a:r>
            <a:r>
              <a:rPr lang="en-US" b="1" i="0" dirty="0" err="1">
                <a:solidFill>
                  <a:srgbClr val="292B2C"/>
                </a:solidFill>
                <a:effectLst/>
                <a:latin typeface="Open Sans"/>
              </a:rPr>
              <a:t>các</a:t>
            </a:r>
            <a:r>
              <a:rPr lang="en-US" b="1" i="0" dirty="0">
                <a:solidFill>
                  <a:srgbClr val="292B2C"/>
                </a:solidFill>
                <a:effectLst/>
                <a:latin typeface="Open Sans"/>
              </a:rPr>
              <a:t> </a:t>
            </a:r>
            <a:r>
              <a:rPr lang="en-US" b="1" i="0" dirty="0" err="1">
                <a:solidFill>
                  <a:srgbClr val="292B2C"/>
                </a:solidFill>
                <a:effectLst/>
                <a:latin typeface="Open Sans"/>
              </a:rPr>
              <a:t>thủ</a:t>
            </a:r>
            <a:r>
              <a:rPr lang="en-US" b="1" i="0" dirty="0">
                <a:solidFill>
                  <a:srgbClr val="292B2C"/>
                </a:solidFill>
                <a:effectLst/>
                <a:latin typeface="Open Sans"/>
              </a:rPr>
              <a:t> </a:t>
            </a:r>
            <a:r>
              <a:rPr lang="en-US" b="1" i="0" dirty="0" err="1">
                <a:solidFill>
                  <a:srgbClr val="292B2C"/>
                </a:solidFill>
                <a:effectLst/>
                <a:latin typeface="Open Sans"/>
              </a:rPr>
              <a:t>tục</a:t>
            </a:r>
            <a:r>
              <a:rPr lang="en-US" b="1" i="0" dirty="0">
                <a:solidFill>
                  <a:srgbClr val="292B2C"/>
                </a:solidFill>
                <a:effectLst/>
                <a:latin typeface="Open Sans"/>
              </a:rPr>
              <a:t> CSDL </a:t>
            </a:r>
            <a:r>
              <a:rPr lang="en-US" b="1" i="0" dirty="0" err="1">
                <a:solidFill>
                  <a:srgbClr val="292B2C"/>
                </a:solidFill>
                <a:effectLst/>
                <a:latin typeface="Open Sans"/>
              </a:rPr>
              <a:t>có</a:t>
            </a:r>
            <a:r>
              <a:rPr lang="en-US" b="1" i="0" dirty="0">
                <a:solidFill>
                  <a:srgbClr val="292B2C"/>
                </a:solidFill>
                <a:effectLst/>
                <a:latin typeface="Open Sans"/>
              </a:rPr>
              <a:t> </a:t>
            </a:r>
            <a:r>
              <a:rPr lang="en-US" b="1" i="0" dirty="0" err="1">
                <a:solidFill>
                  <a:srgbClr val="292B2C"/>
                </a:solidFill>
                <a:effectLst/>
                <a:latin typeface="Open Sans"/>
              </a:rPr>
              <a:t>sẵn</a:t>
            </a:r>
            <a:r>
              <a:rPr lang="en-US" b="1" i="0" dirty="0">
                <a:solidFill>
                  <a:srgbClr val="292B2C"/>
                </a:solidFill>
                <a:effectLst/>
                <a:latin typeface="Open Sans"/>
              </a:rPr>
              <a:t> </a:t>
            </a:r>
            <a:r>
              <a:rPr lang="en-US" b="1" i="0" dirty="0" err="1">
                <a:solidFill>
                  <a:srgbClr val="292B2C"/>
                </a:solidFill>
                <a:effectLst/>
                <a:latin typeface="Open Sans"/>
              </a:rPr>
              <a:t>cho</a:t>
            </a:r>
            <a:r>
              <a:rPr lang="en-US" b="1" i="0" dirty="0">
                <a:solidFill>
                  <a:srgbClr val="292B2C"/>
                </a:solidFill>
                <a:effectLst/>
                <a:latin typeface="Open Sans"/>
              </a:rPr>
              <a:t> </a:t>
            </a:r>
            <a:r>
              <a:rPr lang="en-US" b="1" i="0" dirty="0" err="1">
                <a:solidFill>
                  <a:srgbClr val="292B2C"/>
                </a:solidFill>
                <a:effectLst/>
                <a:latin typeface="Open Sans"/>
              </a:rPr>
              <a:t>phép</a:t>
            </a:r>
            <a:r>
              <a:rPr lang="en-US" b="1" i="0" dirty="0">
                <a:solidFill>
                  <a:srgbClr val="292B2C"/>
                </a:solidFill>
                <a:effectLst/>
                <a:latin typeface="Open Sans"/>
              </a:rPr>
              <a:t> can </a:t>
            </a:r>
            <a:r>
              <a:rPr lang="en-US" b="1" i="0" dirty="0" err="1">
                <a:solidFill>
                  <a:srgbClr val="292B2C"/>
                </a:solidFill>
                <a:effectLst/>
                <a:latin typeface="Open Sans"/>
              </a:rPr>
              <a:t>thiệp</a:t>
            </a:r>
            <a:r>
              <a:rPr lang="en-US" b="1" i="0" dirty="0">
                <a:solidFill>
                  <a:srgbClr val="292B2C"/>
                </a:solidFill>
                <a:effectLst/>
                <a:latin typeface="Open Sans"/>
              </a:rPr>
              <a:t> </a:t>
            </a:r>
            <a:r>
              <a:rPr lang="en-US" b="1" i="0" dirty="0" err="1">
                <a:solidFill>
                  <a:srgbClr val="292B2C"/>
                </a:solidFill>
                <a:effectLst/>
                <a:latin typeface="Open Sans"/>
              </a:rPr>
              <a:t>vào</a:t>
            </a:r>
            <a:r>
              <a:rPr lang="en-US" b="1" i="0" dirty="0">
                <a:solidFill>
                  <a:srgbClr val="292B2C"/>
                </a:solidFill>
                <a:effectLst/>
                <a:latin typeface="Open Sans"/>
              </a:rPr>
              <a:t> </a:t>
            </a:r>
            <a:r>
              <a:rPr lang="en-US" b="1" i="0" dirty="0" err="1">
                <a:solidFill>
                  <a:srgbClr val="292B2C"/>
                </a:solidFill>
                <a:effectLst/>
                <a:latin typeface="Open Sans"/>
              </a:rPr>
              <a:t>hệ</a:t>
            </a:r>
            <a:r>
              <a:rPr lang="en-US" b="1" i="0" dirty="0">
                <a:solidFill>
                  <a:srgbClr val="292B2C"/>
                </a:solidFill>
                <a:effectLst/>
                <a:latin typeface="Open Sans"/>
              </a:rPr>
              <a:t> </a:t>
            </a:r>
            <a:r>
              <a:rPr lang="en-US" b="1" i="0" dirty="0" err="1">
                <a:solidFill>
                  <a:srgbClr val="292B2C"/>
                </a:solidFill>
                <a:effectLst/>
                <a:latin typeface="Open Sans"/>
              </a:rPr>
              <a:t>quản</a:t>
            </a:r>
            <a:r>
              <a:rPr lang="vi-VN" b="1" dirty="0">
                <a:solidFill>
                  <a:srgbClr val="292B2C"/>
                </a:solidFill>
                <a:latin typeface="Open Sans"/>
              </a:rPr>
              <a:t> </a:t>
            </a:r>
            <a:r>
              <a:rPr lang="en-US" b="1" i="0" dirty="0" err="1">
                <a:solidFill>
                  <a:srgbClr val="292B2C"/>
                </a:solidFill>
                <a:effectLst/>
                <a:latin typeface="Open Sans"/>
              </a:rPr>
              <a:t>trị</a:t>
            </a:r>
            <a:r>
              <a:rPr lang="en-US" b="1" i="0" dirty="0">
                <a:solidFill>
                  <a:srgbClr val="292B2C"/>
                </a:solidFill>
                <a:effectLst/>
                <a:latin typeface="Open Sans"/>
              </a:rPr>
              <a:t> CSDL </a:t>
            </a:r>
            <a:r>
              <a:rPr lang="en-US" b="1" i="0" dirty="0" err="1">
                <a:solidFill>
                  <a:srgbClr val="292B2C"/>
                </a:solidFill>
                <a:effectLst/>
                <a:latin typeface="Open Sans"/>
              </a:rPr>
              <a:t>và</a:t>
            </a:r>
            <a:r>
              <a:rPr lang="en-US" b="1" i="0" dirty="0">
                <a:solidFill>
                  <a:srgbClr val="292B2C"/>
                </a:solidFill>
                <a:effectLst/>
                <a:latin typeface="Open Sans"/>
              </a:rPr>
              <a:t> </a:t>
            </a:r>
            <a:r>
              <a:rPr lang="en-US" b="1" i="0" dirty="0" err="1">
                <a:solidFill>
                  <a:srgbClr val="292B2C"/>
                </a:solidFill>
                <a:effectLst/>
                <a:latin typeface="Open Sans"/>
              </a:rPr>
              <a:t>hệ</a:t>
            </a:r>
            <a:r>
              <a:rPr lang="en-US" b="1" i="0" dirty="0">
                <a:solidFill>
                  <a:srgbClr val="292B2C"/>
                </a:solidFill>
                <a:effectLst/>
                <a:latin typeface="Open Sans"/>
              </a:rPr>
              <a:t> </a:t>
            </a:r>
            <a:r>
              <a:rPr lang="en-US" b="1" i="0" dirty="0" err="1">
                <a:solidFill>
                  <a:srgbClr val="292B2C"/>
                </a:solidFill>
                <a:effectLst/>
                <a:latin typeface="Open Sans"/>
              </a:rPr>
              <a:t>điều</a:t>
            </a:r>
            <a:r>
              <a:rPr lang="en-US" b="1" i="0" dirty="0">
                <a:solidFill>
                  <a:srgbClr val="292B2C"/>
                </a:solidFill>
                <a:effectLst/>
                <a:latin typeface="Open Sans"/>
              </a:rPr>
              <a:t> </a:t>
            </a:r>
            <a:r>
              <a:rPr lang="en-US" b="1" i="0" dirty="0" err="1">
                <a:solidFill>
                  <a:srgbClr val="292B2C"/>
                </a:solidFill>
                <a:effectLst/>
                <a:latin typeface="Open Sans"/>
              </a:rPr>
              <a:t>hành</a:t>
            </a:r>
            <a:r>
              <a:rPr lang="en-US" b="1" i="0" dirty="0">
                <a:solidFill>
                  <a:srgbClr val="292B2C"/>
                </a:solidFill>
                <a:effectLst/>
                <a:latin typeface="Open Sans"/>
              </a:rPr>
              <a:t> </a:t>
            </a:r>
            <a:r>
              <a:rPr lang="en-US" b="1" i="0" dirty="0" err="1">
                <a:solidFill>
                  <a:srgbClr val="292B2C"/>
                </a:solidFill>
                <a:effectLst/>
                <a:latin typeface="Open Sans"/>
              </a:rPr>
              <a:t>nền</a:t>
            </a:r>
            <a:endParaRPr lang="zh-CN" altLang="en-US" b="1" dirty="0">
              <a:solidFill>
                <a:schemeClr val="tx1">
                  <a:lumMod val="75000"/>
                  <a:lumOff val="25000"/>
                </a:schemeClr>
              </a:solidFill>
              <a:latin typeface="Century Gothic" panose="020B0502020202020204" pitchFamily="34" charset="0"/>
            </a:endParaRPr>
          </a:p>
        </p:txBody>
      </p:sp>
      <p:sp>
        <p:nvSpPr>
          <p:cNvPr id="43" name="任意多边形 2">
            <a:extLst>
              <a:ext uri="{FF2B5EF4-FFF2-40B4-BE49-F238E27FC236}">
                <a16:creationId xmlns:a16="http://schemas.microsoft.com/office/drawing/2014/main" id="{4FE67E31-D294-4FAF-AA5C-A4D4D8B7227A}"/>
              </a:ext>
            </a:extLst>
          </p:cNvPr>
          <p:cNvSpPr/>
          <p:nvPr/>
        </p:nvSpPr>
        <p:spPr>
          <a:xfrm>
            <a:off x="1508363" y="4188646"/>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44" name="文本框 25">
            <a:extLst>
              <a:ext uri="{FF2B5EF4-FFF2-40B4-BE49-F238E27FC236}">
                <a16:creationId xmlns:a16="http://schemas.microsoft.com/office/drawing/2014/main" id="{994211C5-6A8D-4E60-8CE8-08BAEC7A243B}"/>
              </a:ext>
            </a:extLst>
          </p:cNvPr>
          <p:cNvSpPr txBox="1"/>
          <p:nvPr/>
        </p:nvSpPr>
        <p:spPr>
          <a:xfrm>
            <a:off x="2008837" y="4151507"/>
            <a:ext cx="8954437" cy="369332"/>
          </a:xfrm>
          <a:prstGeom prst="rect">
            <a:avLst/>
          </a:prstGeom>
          <a:noFill/>
        </p:spPr>
        <p:txBody>
          <a:bodyPr wrap="square" rtlCol="0">
            <a:spAutoFit/>
            <a:scene3d>
              <a:camera prst="orthographicFront"/>
              <a:lightRig rig="threePt" dir="t"/>
            </a:scene3d>
            <a:sp3d contourW="12700"/>
          </a:bodyPr>
          <a:lstStyle/>
          <a:p>
            <a:r>
              <a:rPr lang="vi-VN" b="1" dirty="0">
                <a:solidFill>
                  <a:srgbClr val="292B2C"/>
                </a:solidFill>
                <a:latin typeface="Open Sans"/>
              </a:rPr>
              <a:t>T</a:t>
            </a:r>
            <a:r>
              <a:rPr lang="vi-VN" b="1" i="0" dirty="0">
                <a:solidFill>
                  <a:srgbClr val="292B2C"/>
                </a:solidFill>
                <a:effectLst/>
                <a:latin typeface="Open Sans"/>
              </a:rPr>
              <a:t>hiết lập và hạn chế quyền truy nhập người dùng cho phù hợp:</a:t>
            </a:r>
            <a:endParaRPr lang="zh-CN" altLang="en-US" b="1" dirty="0">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38286339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250"/>
                                        <p:tgtEl>
                                          <p:spTgt spid="27"/>
                                        </p:tgtEl>
                                      </p:cBhvr>
                                    </p:animEffect>
                                    <p:anim calcmode="lin" valueType="num">
                                      <p:cBhvr>
                                        <p:cTn id="8" dur="250" fill="hold"/>
                                        <p:tgtEl>
                                          <p:spTgt spid="27"/>
                                        </p:tgtEl>
                                        <p:attrNameLst>
                                          <p:attrName>ppt_x</p:attrName>
                                        </p:attrNameLst>
                                      </p:cBhvr>
                                      <p:tavLst>
                                        <p:tav tm="0">
                                          <p:val>
                                            <p:strVal val="#ppt_x"/>
                                          </p:val>
                                        </p:tav>
                                        <p:tav tm="100000">
                                          <p:val>
                                            <p:strVal val="#ppt_x"/>
                                          </p:val>
                                        </p:tav>
                                      </p:tavLst>
                                    </p:anim>
                                    <p:anim calcmode="lin" valueType="num">
                                      <p:cBhvr>
                                        <p:cTn id="9" dur="25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250"/>
                                        <p:tgtEl>
                                          <p:spTgt spid="28"/>
                                        </p:tgtEl>
                                      </p:cBhvr>
                                    </p:animEffect>
                                    <p:anim calcmode="lin" valueType="num">
                                      <p:cBhvr>
                                        <p:cTn id="14" dur="250" fill="hold"/>
                                        <p:tgtEl>
                                          <p:spTgt spid="28"/>
                                        </p:tgtEl>
                                        <p:attrNameLst>
                                          <p:attrName>ppt_x</p:attrName>
                                        </p:attrNameLst>
                                      </p:cBhvr>
                                      <p:tavLst>
                                        <p:tav tm="0">
                                          <p:val>
                                            <p:strVal val="#ppt_x"/>
                                          </p:val>
                                        </p:tav>
                                        <p:tav tm="100000">
                                          <p:val>
                                            <p:strVal val="#ppt_x"/>
                                          </p:val>
                                        </p:tav>
                                      </p:tavLst>
                                    </p:anim>
                                    <p:anim calcmode="lin" valueType="num">
                                      <p:cBhvr>
                                        <p:cTn id="15" dur="250" fill="hold"/>
                                        <p:tgtEl>
                                          <p:spTgt spid="28"/>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250"/>
                                        <p:tgtEl>
                                          <p:spTgt spid="30"/>
                                        </p:tgtEl>
                                      </p:cBhvr>
                                    </p:animEffect>
                                    <p:anim calcmode="lin" valueType="num">
                                      <p:cBhvr>
                                        <p:cTn id="20" dur="250" fill="hold"/>
                                        <p:tgtEl>
                                          <p:spTgt spid="30"/>
                                        </p:tgtEl>
                                        <p:attrNameLst>
                                          <p:attrName>ppt_x</p:attrName>
                                        </p:attrNameLst>
                                      </p:cBhvr>
                                      <p:tavLst>
                                        <p:tav tm="0">
                                          <p:val>
                                            <p:strVal val="#ppt_x"/>
                                          </p:val>
                                        </p:tav>
                                        <p:tav tm="100000">
                                          <p:val>
                                            <p:strVal val="#ppt_x"/>
                                          </p:val>
                                        </p:tav>
                                      </p:tavLst>
                                    </p:anim>
                                    <p:anim calcmode="lin" valueType="num">
                                      <p:cBhvr>
                                        <p:cTn id="21" dur="250" fill="hold"/>
                                        <p:tgtEl>
                                          <p:spTgt spid="30"/>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250"/>
                                        <p:tgtEl>
                                          <p:spTgt spid="31"/>
                                        </p:tgtEl>
                                      </p:cBhvr>
                                    </p:animEffect>
                                    <p:anim calcmode="lin" valueType="num">
                                      <p:cBhvr>
                                        <p:cTn id="26" dur="250" fill="hold"/>
                                        <p:tgtEl>
                                          <p:spTgt spid="31"/>
                                        </p:tgtEl>
                                        <p:attrNameLst>
                                          <p:attrName>ppt_x</p:attrName>
                                        </p:attrNameLst>
                                      </p:cBhvr>
                                      <p:tavLst>
                                        <p:tav tm="0">
                                          <p:val>
                                            <p:strVal val="#ppt_x"/>
                                          </p:val>
                                        </p:tav>
                                        <p:tav tm="100000">
                                          <p:val>
                                            <p:strVal val="#ppt_x"/>
                                          </p:val>
                                        </p:tav>
                                      </p:tavLst>
                                    </p:anim>
                                    <p:anim calcmode="lin" valueType="num">
                                      <p:cBhvr>
                                        <p:cTn id="27" dur="250" fill="hold"/>
                                        <p:tgtEl>
                                          <p:spTgt spid="31"/>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250"/>
                                        <p:tgtEl>
                                          <p:spTgt spid="22"/>
                                        </p:tgtEl>
                                      </p:cBhvr>
                                    </p:animEffect>
                                    <p:anim calcmode="lin" valueType="num">
                                      <p:cBhvr>
                                        <p:cTn id="32" dur="250" fill="hold"/>
                                        <p:tgtEl>
                                          <p:spTgt spid="22"/>
                                        </p:tgtEl>
                                        <p:attrNameLst>
                                          <p:attrName>ppt_x</p:attrName>
                                        </p:attrNameLst>
                                      </p:cBhvr>
                                      <p:tavLst>
                                        <p:tav tm="0">
                                          <p:val>
                                            <p:strVal val="#ppt_x"/>
                                          </p:val>
                                        </p:tav>
                                        <p:tav tm="100000">
                                          <p:val>
                                            <p:strVal val="#ppt_x"/>
                                          </p:val>
                                        </p:tav>
                                      </p:tavLst>
                                    </p:anim>
                                    <p:anim calcmode="lin" valueType="num">
                                      <p:cBhvr>
                                        <p:cTn id="33" dur="250" fill="hold"/>
                                        <p:tgtEl>
                                          <p:spTgt spid="22"/>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250"/>
                                        <p:tgtEl>
                                          <p:spTgt spid="29"/>
                                        </p:tgtEl>
                                      </p:cBhvr>
                                    </p:animEffect>
                                    <p:anim calcmode="lin" valueType="num">
                                      <p:cBhvr>
                                        <p:cTn id="38" dur="250" fill="hold"/>
                                        <p:tgtEl>
                                          <p:spTgt spid="29"/>
                                        </p:tgtEl>
                                        <p:attrNameLst>
                                          <p:attrName>ppt_x</p:attrName>
                                        </p:attrNameLst>
                                      </p:cBhvr>
                                      <p:tavLst>
                                        <p:tav tm="0">
                                          <p:val>
                                            <p:strVal val="#ppt_x"/>
                                          </p:val>
                                        </p:tav>
                                        <p:tav tm="100000">
                                          <p:val>
                                            <p:strVal val="#ppt_x"/>
                                          </p:val>
                                        </p:tav>
                                      </p:tavLst>
                                    </p:anim>
                                    <p:anim calcmode="lin" valueType="num">
                                      <p:cBhvr>
                                        <p:cTn id="39" dur="250" fill="hold"/>
                                        <p:tgtEl>
                                          <p:spTgt spid="29"/>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250"/>
                                        <p:tgtEl>
                                          <p:spTgt spid="33"/>
                                        </p:tgtEl>
                                      </p:cBhvr>
                                    </p:animEffect>
                                    <p:anim calcmode="lin" valueType="num">
                                      <p:cBhvr>
                                        <p:cTn id="44" dur="250" fill="hold"/>
                                        <p:tgtEl>
                                          <p:spTgt spid="33"/>
                                        </p:tgtEl>
                                        <p:attrNameLst>
                                          <p:attrName>ppt_x</p:attrName>
                                        </p:attrNameLst>
                                      </p:cBhvr>
                                      <p:tavLst>
                                        <p:tav tm="0">
                                          <p:val>
                                            <p:strVal val="#ppt_x"/>
                                          </p:val>
                                        </p:tav>
                                        <p:tav tm="100000">
                                          <p:val>
                                            <p:strVal val="#ppt_x"/>
                                          </p:val>
                                        </p:tav>
                                      </p:tavLst>
                                    </p:anim>
                                    <p:anim calcmode="lin" valueType="num">
                                      <p:cBhvr>
                                        <p:cTn id="45" dur="250" fill="hold"/>
                                        <p:tgtEl>
                                          <p:spTgt spid="33"/>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nodeType="afterEffect">
                                  <p:stCondLst>
                                    <p:cond delay="0"/>
                                  </p:stCondLst>
                                  <p:childTnLst>
                                    <p:set>
                                      <p:cBhvr>
                                        <p:cTn id="48" dur="1" fill="hold">
                                          <p:stCondLst>
                                            <p:cond delay="0"/>
                                          </p:stCondLst>
                                        </p:cTn>
                                        <p:tgtEl>
                                          <p:spTgt spid="34">
                                            <p:txEl>
                                              <p:pRg st="0" end="0"/>
                                            </p:txEl>
                                          </p:spTgt>
                                        </p:tgtEl>
                                        <p:attrNameLst>
                                          <p:attrName>style.visibility</p:attrName>
                                        </p:attrNameLst>
                                      </p:cBhvr>
                                      <p:to>
                                        <p:strVal val="visible"/>
                                      </p:to>
                                    </p:set>
                                    <p:animEffect transition="in" filter="fade">
                                      <p:cBhvr>
                                        <p:cTn id="49" dur="250"/>
                                        <p:tgtEl>
                                          <p:spTgt spid="34">
                                            <p:txEl>
                                              <p:pRg st="0" end="0"/>
                                            </p:txEl>
                                          </p:spTgt>
                                        </p:tgtEl>
                                      </p:cBhvr>
                                    </p:animEffect>
                                    <p:anim calcmode="lin" valueType="num">
                                      <p:cBhvr>
                                        <p:cTn id="50" dur="25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51" dur="25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nodeType="after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250"/>
                                        <p:tgtEl>
                                          <p:spTgt spid="43"/>
                                        </p:tgtEl>
                                      </p:cBhvr>
                                    </p:animEffect>
                                    <p:anim calcmode="lin" valueType="num">
                                      <p:cBhvr>
                                        <p:cTn id="56" dur="250" fill="hold"/>
                                        <p:tgtEl>
                                          <p:spTgt spid="43"/>
                                        </p:tgtEl>
                                        <p:attrNameLst>
                                          <p:attrName>ppt_x</p:attrName>
                                        </p:attrNameLst>
                                      </p:cBhvr>
                                      <p:tavLst>
                                        <p:tav tm="0">
                                          <p:val>
                                            <p:strVal val="#ppt_x"/>
                                          </p:val>
                                        </p:tav>
                                        <p:tav tm="100000">
                                          <p:val>
                                            <p:strVal val="#ppt_x"/>
                                          </p:val>
                                        </p:tav>
                                      </p:tavLst>
                                    </p:anim>
                                    <p:anim calcmode="lin" valueType="num">
                                      <p:cBhvr>
                                        <p:cTn id="57" dur="250" fill="hold"/>
                                        <p:tgtEl>
                                          <p:spTgt spid="43"/>
                                        </p:tgtEl>
                                        <p:attrNameLst>
                                          <p:attrName>ppt_y</p:attrName>
                                        </p:attrNameLst>
                                      </p:cBhvr>
                                      <p:tavLst>
                                        <p:tav tm="0">
                                          <p:val>
                                            <p:strVal val="#ppt_y+.1"/>
                                          </p:val>
                                        </p:tav>
                                        <p:tav tm="100000">
                                          <p:val>
                                            <p:strVal val="#ppt_y"/>
                                          </p:val>
                                        </p:tav>
                                      </p:tavLst>
                                    </p:anim>
                                  </p:childTnLst>
                                </p:cTn>
                              </p:par>
                            </p:childTnLst>
                          </p:cTn>
                        </p:par>
                        <p:par>
                          <p:cTn id="58" fill="hold">
                            <p:stCondLst>
                              <p:cond delay="2250"/>
                            </p:stCondLst>
                            <p:childTnLst>
                              <p:par>
                                <p:cTn id="59" presetID="42" presetClass="entr" presetSubtype="0" fill="hold" nodeType="afterEffect">
                                  <p:stCondLst>
                                    <p:cond delay="0"/>
                                  </p:stCondLst>
                                  <p:childTnLst>
                                    <p:set>
                                      <p:cBhvr>
                                        <p:cTn id="60" dur="1" fill="hold">
                                          <p:stCondLst>
                                            <p:cond delay="0"/>
                                          </p:stCondLst>
                                        </p:cTn>
                                        <p:tgtEl>
                                          <p:spTgt spid="44">
                                            <p:txEl>
                                              <p:pRg st="0" end="0"/>
                                            </p:txEl>
                                          </p:spTgt>
                                        </p:tgtEl>
                                        <p:attrNameLst>
                                          <p:attrName>style.visibility</p:attrName>
                                        </p:attrNameLst>
                                      </p:cBhvr>
                                      <p:to>
                                        <p:strVal val="visible"/>
                                      </p:to>
                                    </p:set>
                                    <p:animEffect transition="in" filter="fade">
                                      <p:cBhvr>
                                        <p:cTn id="61" dur="250"/>
                                        <p:tgtEl>
                                          <p:spTgt spid="44">
                                            <p:txEl>
                                              <p:pRg st="0" end="0"/>
                                            </p:txEl>
                                          </p:spTgt>
                                        </p:tgtEl>
                                      </p:cBhvr>
                                    </p:animEffect>
                                    <p:anim calcmode="lin" valueType="num">
                                      <p:cBhvr>
                                        <p:cTn id="62" dur="25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63" dur="25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par>
                          <p:cTn id="64" fill="hold">
                            <p:stCondLst>
                              <p:cond delay="2500"/>
                            </p:stCondLst>
                            <p:childTnLst>
                              <p:par>
                                <p:cTn id="65" presetID="42"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250"/>
                                        <p:tgtEl>
                                          <p:spTgt spid="21"/>
                                        </p:tgtEl>
                                      </p:cBhvr>
                                    </p:animEffect>
                                    <p:anim calcmode="lin" valueType="num">
                                      <p:cBhvr>
                                        <p:cTn id="68" dur="250" fill="hold"/>
                                        <p:tgtEl>
                                          <p:spTgt spid="21"/>
                                        </p:tgtEl>
                                        <p:attrNameLst>
                                          <p:attrName>ppt_x</p:attrName>
                                        </p:attrNameLst>
                                      </p:cBhvr>
                                      <p:tavLst>
                                        <p:tav tm="0">
                                          <p:val>
                                            <p:strVal val="#ppt_x"/>
                                          </p:val>
                                        </p:tav>
                                        <p:tav tm="100000">
                                          <p:val>
                                            <p:strVal val="#ppt_x"/>
                                          </p:val>
                                        </p:tav>
                                      </p:tavLst>
                                    </p:anim>
                                    <p:anim calcmode="lin" valueType="num">
                                      <p:cBhvr>
                                        <p:cTn id="69" dur="250" fill="hold"/>
                                        <p:tgtEl>
                                          <p:spTgt spid="21"/>
                                        </p:tgtEl>
                                        <p:attrNameLst>
                                          <p:attrName>ppt_y</p:attrName>
                                        </p:attrNameLst>
                                      </p:cBhvr>
                                      <p:tavLst>
                                        <p:tav tm="0">
                                          <p:val>
                                            <p:strVal val="#ppt_y+.1"/>
                                          </p:val>
                                        </p:tav>
                                        <p:tav tm="100000">
                                          <p:val>
                                            <p:strVal val="#ppt_y"/>
                                          </p:val>
                                        </p:tav>
                                      </p:tavLst>
                                    </p:anim>
                                  </p:childTnLst>
                                </p:cTn>
                              </p:par>
                            </p:childTnLst>
                          </p:cTn>
                        </p:par>
                        <p:par>
                          <p:cTn id="70" fill="hold">
                            <p:stCondLst>
                              <p:cond delay="2750"/>
                            </p:stCondLst>
                            <p:childTnLst>
                              <p:par>
                                <p:cTn id="71" presetID="42" presetClass="entr" presetSubtype="0" fill="hold" nodeType="afterEffect">
                                  <p:stCondLst>
                                    <p:cond delay="0"/>
                                  </p:stCondLst>
                                  <p:childTnLst>
                                    <p:set>
                                      <p:cBhvr>
                                        <p:cTn id="72" dur="1" fill="hold">
                                          <p:stCondLst>
                                            <p:cond delay="0"/>
                                          </p:stCondLst>
                                        </p:cTn>
                                        <p:tgtEl>
                                          <p:spTgt spid="26">
                                            <p:txEl>
                                              <p:pRg st="0" end="0"/>
                                            </p:txEl>
                                          </p:spTgt>
                                        </p:tgtEl>
                                        <p:attrNameLst>
                                          <p:attrName>style.visibility</p:attrName>
                                        </p:attrNameLst>
                                      </p:cBhvr>
                                      <p:to>
                                        <p:strVal val="visible"/>
                                      </p:to>
                                    </p:set>
                                    <p:animEffect transition="in" filter="fade">
                                      <p:cBhvr>
                                        <p:cTn id="73" dur="200"/>
                                        <p:tgtEl>
                                          <p:spTgt spid="26">
                                            <p:txEl>
                                              <p:pRg st="0" end="0"/>
                                            </p:txEl>
                                          </p:spTgt>
                                        </p:tgtEl>
                                      </p:cBhvr>
                                    </p:animEffect>
                                    <p:anim calcmode="lin" valueType="num">
                                      <p:cBhvr>
                                        <p:cTn id="74" dur="2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75" dur="2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par>
                          <p:cTn id="76" fill="hold">
                            <p:stCondLst>
                              <p:cond delay="2950"/>
                            </p:stCondLst>
                            <p:childTnLst>
                              <p:par>
                                <p:cTn id="77" presetID="42" presetClass="entr" presetSubtype="0" fill="hold" nodeType="after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250"/>
                                        <p:tgtEl>
                                          <p:spTgt spid="35"/>
                                        </p:tgtEl>
                                      </p:cBhvr>
                                    </p:animEffect>
                                    <p:anim calcmode="lin" valueType="num">
                                      <p:cBhvr>
                                        <p:cTn id="80" dur="250" fill="hold"/>
                                        <p:tgtEl>
                                          <p:spTgt spid="35"/>
                                        </p:tgtEl>
                                        <p:attrNameLst>
                                          <p:attrName>ppt_x</p:attrName>
                                        </p:attrNameLst>
                                      </p:cBhvr>
                                      <p:tavLst>
                                        <p:tav tm="0">
                                          <p:val>
                                            <p:strVal val="#ppt_x"/>
                                          </p:val>
                                        </p:tav>
                                        <p:tav tm="100000">
                                          <p:val>
                                            <p:strVal val="#ppt_x"/>
                                          </p:val>
                                        </p:tav>
                                      </p:tavLst>
                                    </p:anim>
                                    <p:anim calcmode="lin" valueType="num">
                                      <p:cBhvr>
                                        <p:cTn id="81" dur="250" fill="hold"/>
                                        <p:tgtEl>
                                          <p:spTgt spid="35"/>
                                        </p:tgtEl>
                                        <p:attrNameLst>
                                          <p:attrName>ppt_y</p:attrName>
                                        </p:attrNameLst>
                                      </p:cBhvr>
                                      <p:tavLst>
                                        <p:tav tm="0">
                                          <p:val>
                                            <p:strVal val="#ppt_y+.1"/>
                                          </p:val>
                                        </p:tav>
                                        <p:tav tm="100000">
                                          <p:val>
                                            <p:strVal val="#ppt_y"/>
                                          </p:val>
                                        </p:tav>
                                      </p:tavLst>
                                    </p:anim>
                                  </p:childTnLst>
                                </p:cTn>
                              </p:par>
                            </p:childTnLst>
                          </p:cTn>
                        </p:par>
                        <p:par>
                          <p:cTn id="82" fill="hold">
                            <p:stCondLst>
                              <p:cond delay="3200"/>
                            </p:stCondLst>
                            <p:childTnLst>
                              <p:par>
                                <p:cTn id="83" presetID="42" presetClass="entr" presetSubtype="0" fill="hold" grpId="0" nodeType="after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fade">
                                      <p:cBhvr>
                                        <p:cTn id="85" dur="250"/>
                                        <p:tgtEl>
                                          <p:spTgt spid="36"/>
                                        </p:tgtEl>
                                      </p:cBhvr>
                                    </p:animEffect>
                                    <p:anim calcmode="lin" valueType="num">
                                      <p:cBhvr>
                                        <p:cTn id="86" dur="250" fill="hold"/>
                                        <p:tgtEl>
                                          <p:spTgt spid="36"/>
                                        </p:tgtEl>
                                        <p:attrNameLst>
                                          <p:attrName>ppt_x</p:attrName>
                                        </p:attrNameLst>
                                      </p:cBhvr>
                                      <p:tavLst>
                                        <p:tav tm="0">
                                          <p:val>
                                            <p:strVal val="#ppt_x"/>
                                          </p:val>
                                        </p:tav>
                                        <p:tav tm="100000">
                                          <p:val>
                                            <p:strVal val="#ppt_x"/>
                                          </p:val>
                                        </p:tav>
                                      </p:tavLst>
                                    </p:anim>
                                    <p:anim calcmode="lin" valueType="num">
                                      <p:cBhvr>
                                        <p:cTn id="87" dur="25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31" grpId="0"/>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Cover"/>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t="7616" b="7616"/>
          <a:stretch/>
        </p:blipFill>
        <p:spPr>
          <a:xfrm>
            <a:off x="0" y="0"/>
            <a:ext cx="12192000" cy="6858000"/>
          </a:xfrm>
          <a:prstGeom prst="rect">
            <a:avLst/>
          </a:prstGeom>
        </p:spPr>
      </p:pic>
      <p:sp>
        <p:nvSpPr>
          <p:cNvPr id="116" name="任意多边形 115"/>
          <p:cNvSpPr/>
          <p:nvPr/>
        </p:nvSpPr>
        <p:spPr>
          <a:xfrm>
            <a:off x="-887" y="1"/>
            <a:ext cx="12192888" cy="6857999"/>
          </a:xfrm>
          <a:custGeom>
            <a:avLst/>
            <a:gdLst/>
            <a:ahLst/>
            <a:cxnLst/>
            <a:rect l="0" t="0" r="0" b="0"/>
            <a:pathLst>
              <a:path w="8529100" h="4377600">
                <a:moveTo>
                  <a:pt x="0" y="0"/>
                </a:moveTo>
                <a:lnTo>
                  <a:pt x="8529100" y="0"/>
                </a:lnTo>
                <a:lnTo>
                  <a:pt x="8529100" y="4377600"/>
                </a:lnTo>
                <a:lnTo>
                  <a:pt x="0" y="4377600"/>
                </a:lnTo>
                <a:lnTo>
                  <a:pt x="0" y="0"/>
                </a:ln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任意多边形 32"/>
          <p:cNvSpPr/>
          <p:nvPr/>
        </p:nvSpPr>
        <p:spPr>
          <a:xfrm>
            <a:off x="1580034" y="1717686"/>
            <a:ext cx="10611966" cy="3484950"/>
          </a:xfrm>
          <a:custGeom>
            <a:avLst/>
            <a:gdLst>
              <a:gd name="connsiteX0" fmla="*/ 1742476 w 10611966"/>
              <a:gd name="connsiteY0" fmla="*/ 0 h 3484950"/>
              <a:gd name="connsiteX1" fmla="*/ 3287029 w 10611966"/>
              <a:gd name="connsiteY1" fmla="*/ 935111 h 3484950"/>
              <a:gd name="connsiteX2" fmla="*/ 3289617 w 10611966"/>
              <a:gd name="connsiteY2" fmla="*/ 941157 h 3484950"/>
              <a:gd name="connsiteX3" fmla="*/ 10611966 w 10611966"/>
              <a:gd name="connsiteY3" fmla="*/ 941157 h 3484950"/>
              <a:gd name="connsiteX4" fmla="*/ 10611966 w 10611966"/>
              <a:gd name="connsiteY4" fmla="*/ 2574808 h 3484950"/>
              <a:gd name="connsiteX5" fmla="*/ 3271396 w 10611966"/>
              <a:gd name="connsiteY5" fmla="*/ 2574808 h 3484950"/>
              <a:gd name="connsiteX6" fmla="*/ 3145009 w 10611966"/>
              <a:gd name="connsiteY6" fmla="*/ 2776659 h 3484950"/>
              <a:gd name="connsiteX7" fmla="*/ 1742476 w 10611966"/>
              <a:gd name="connsiteY7" fmla="*/ 3484950 h 3484950"/>
              <a:gd name="connsiteX8" fmla="*/ 0 w 10611966"/>
              <a:gd name="connsiteY8" fmla="*/ 1742475 h 3484950"/>
              <a:gd name="connsiteX9" fmla="*/ 1742476 w 10611966"/>
              <a:gd name="connsiteY9" fmla="*/ 0 h 348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11966" h="3484950">
                <a:moveTo>
                  <a:pt x="1742476" y="0"/>
                </a:moveTo>
                <a:cubicBezTo>
                  <a:pt x="2413467" y="0"/>
                  <a:pt x="2995878" y="379263"/>
                  <a:pt x="3287029" y="935111"/>
                </a:cubicBezTo>
                <a:lnTo>
                  <a:pt x="3289617" y="941157"/>
                </a:lnTo>
                <a:lnTo>
                  <a:pt x="10611966" y="941157"/>
                </a:lnTo>
                <a:lnTo>
                  <a:pt x="10611966" y="2574808"/>
                </a:lnTo>
                <a:lnTo>
                  <a:pt x="3271396" y="2574808"/>
                </a:lnTo>
                <a:lnTo>
                  <a:pt x="3145009" y="2776659"/>
                </a:lnTo>
                <a:cubicBezTo>
                  <a:pt x="2827667" y="3206311"/>
                  <a:pt x="2317611" y="3484950"/>
                  <a:pt x="1742476" y="3484950"/>
                </a:cubicBezTo>
                <a:cubicBezTo>
                  <a:pt x="780134" y="3484950"/>
                  <a:pt x="0" y="2704823"/>
                  <a:pt x="0" y="1742475"/>
                </a:cubicBezTo>
                <a:cubicBezTo>
                  <a:pt x="0" y="780133"/>
                  <a:pt x="780134" y="0"/>
                  <a:pt x="17424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6220730" y="2923335"/>
            <a:ext cx="5117296" cy="1446550"/>
            <a:chOff x="3624779" y="2104562"/>
            <a:chExt cx="4929870" cy="1446550"/>
          </a:xfrm>
        </p:grpSpPr>
        <p:sp>
          <p:nvSpPr>
            <p:cNvPr id="13" name="文本框 12"/>
            <p:cNvSpPr txBox="1"/>
            <p:nvPr/>
          </p:nvSpPr>
          <p:spPr>
            <a:xfrm>
              <a:off x="3624780" y="2104562"/>
              <a:ext cx="4929869" cy="1446550"/>
            </a:xfrm>
            <a:prstGeom prst="rect">
              <a:avLst/>
            </a:prstGeom>
            <a:noFill/>
          </p:spPr>
          <p:txBody>
            <a:bodyPr wrap="square" rtlCol="0">
              <a:spAutoFit/>
              <a:scene3d>
                <a:camera prst="orthographicFront"/>
                <a:lightRig rig="threePt" dir="t"/>
              </a:scene3d>
              <a:sp3d contourW="12700"/>
            </a:bodyPr>
            <a:lstStyle/>
            <a:p>
              <a:r>
                <a:rPr lang="vi-VN" altLang="zh-CN" sz="4400" b="1" dirty="0">
                  <a:solidFill>
                    <a:schemeClr val="bg1"/>
                  </a:solidFill>
                  <a:latin typeface="Century Gothic" panose="020B0502020202020204" pitchFamily="34" charset="0"/>
                </a:rPr>
                <a:t>Các kiểu tấn công</a:t>
              </a:r>
              <a:endParaRPr lang="en-US" altLang="zh-CN" sz="4400" b="1" dirty="0">
                <a:solidFill>
                  <a:schemeClr val="bg1"/>
                </a:solidFill>
                <a:latin typeface="Century Gothic" panose="020B0502020202020204" pitchFamily="34" charset="0"/>
              </a:endParaRPr>
            </a:p>
          </p:txBody>
        </p:sp>
        <p:sp>
          <p:nvSpPr>
            <p:cNvPr id="14" name="文本框 13"/>
            <p:cNvSpPr txBox="1"/>
            <p:nvPr/>
          </p:nvSpPr>
          <p:spPr>
            <a:xfrm>
              <a:off x="3624779" y="2852358"/>
              <a:ext cx="4929870" cy="349583"/>
            </a:xfrm>
            <a:prstGeom prst="rect">
              <a:avLst/>
            </a:prstGeom>
            <a:noFill/>
          </p:spPr>
          <p:txBody>
            <a:bodyPr wrap="square" rtlCol="0">
              <a:spAutoFit/>
              <a:scene3d>
                <a:camera prst="orthographicFront"/>
                <a:lightRig rig="threePt" dir="t"/>
              </a:scene3d>
              <a:sp3d contourW="12700"/>
            </a:bodyPr>
            <a:lstStyle/>
            <a:p>
              <a:pPr>
                <a:lnSpc>
                  <a:spcPct val="114000"/>
                </a:lnSpc>
              </a:pPr>
              <a:r>
                <a:rPr lang="vi-VN" altLang="zh-CN" sz="1600" dirty="0">
                  <a:solidFill>
                    <a:schemeClr val="bg1"/>
                  </a:solidFill>
                  <a:latin typeface="+mj-lt"/>
                  <a:ea typeface="+mj-ea"/>
                </a:rPr>
                <a:t> SQL injection có những kiểu tấn công như thế nào</a:t>
              </a:r>
            </a:p>
          </p:txBody>
        </p:sp>
      </p:grpSp>
      <p:grpSp>
        <p:nvGrpSpPr>
          <p:cNvPr id="2" name="组合 1"/>
          <p:cNvGrpSpPr/>
          <p:nvPr/>
        </p:nvGrpSpPr>
        <p:grpSpPr>
          <a:xfrm>
            <a:off x="912813" y="1268414"/>
            <a:ext cx="4749995" cy="4671962"/>
            <a:chOff x="912813" y="1268414"/>
            <a:chExt cx="4749995" cy="4671962"/>
          </a:xfrm>
        </p:grpSpPr>
        <p:sp>
          <p:nvSpPr>
            <p:cNvPr id="124" name="任意多边形 123"/>
            <p:cNvSpPr/>
            <p:nvPr/>
          </p:nvSpPr>
          <p:spPr>
            <a:xfrm rot="3198000">
              <a:off x="1081676" y="2251969"/>
              <a:ext cx="715976" cy="1053702"/>
            </a:xfrm>
            <a:custGeom>
              <a:avLst/>
              <a:gdLst>
                <a:gd name="connsiteX0" fmla="*/ 0 w 667469"/>
                <a:gd name="connsiteY0" fmla="*/ 488662 h 982315"/>
                <a:gd name="connsiteX1" fmla="*/ 335082 w 667469"/>
                <a:gd name="connsiteY1" fmla="*/ 0 h 982315"/>
                <a:gd name="connsiteX2" fmla="*/ 670163 w 667469"/>
                <a:gd name="connsiteY2" fmla="*/ 488662 h 982315"/>
                <a:gd name="connsiteX3" fmla="*/ 335082 w 667469"/>
                <a:gd name="connsiteY3" fmla="*/ 984306 h 982315"/>
              </a:gdLst>
              <a:ahLst/>
              <a:cxnLst>
                <a:cxn ang="0">
                  <a:pos x="connsiteX0" y="connsiteY0"/>
                </a:cxn>
                <a:cxn ang="0">
                  <a:pos x="connsiteX1" y="connsiteY1"/>
                </a:cxn>
                <a:cxn ang="0">
                  <a:pos x="connsiteX2" y="connsiteY2"/>
                </a:cxn>
                <a:cxn ang="0">
                  <a:pos x="connsiteX3" y="connsiteY3"/>
                </a:cxn>
              </a:cxnLst>
              <a:rect l="0" t="0" r="0" b="0"/>
              <a:pathLst>
                <a:path w="667469" h="982315">
                  <a:moveTo>
                    <a:pt x="65302" y="0"/>
                  </a:moveTo>
                  <a:cubicBezTo>
                    <a:pt x="165156" y="370326"/>
                    <a:pt x="379257" y="693778"/>
                    <a:pt x="667469" y="930225"/>
                  </a:cubicBezTo>
                  <a:lnTo>
                    <a:pt x="623759" y="982315"/>
                  </a:lnTo>
                  <a:cubicBezTo>
                    <a:pt x="325399" y="737336"/>
                    <a:pt x="103675" y="402447"/>
                    <a:pt x="0" y="19056"/>
                  </a:cubicBezTo>
                  <a:lnTo>
                    <a:pt x="65302" y="0"/>
                  </a:lnTo>
                  <a:close/>
                </a:path>
              </a:pathLst>
            </a:custGeom>
            <a:solidFill>
              <a:srgbClr val="FFFFFF">
                <a:alpha val="60000"/>
              </a:srgbClr>
            </a:solidFill>
            <a:ln w="7600" cap="flat">
              <a:noFill/>
              <a:bevel/>
            </a:ln>
          </p:spPr>
        </p:sp>
        <p:sp>
          <p:nvSpPr>
            <p:cNvPr id="125" name="任意多边形 124"/>
            <p:cNvSpPr/>
            <p:nvPr/>
          </p:nvSpPr>
          <p:spPr>
            <a:xfrm>
              <a:off x="1486454" y="1624099"/>
              <a:ext cx="3672137" cy="3672135"/>
            </a:xfrm>
            <a:custGeom>
              <a:avLst/>
              <a:gdLst/>
              <a:ahLst/>
              <a:cxnLst/>
              <a:rect l="0" t="0" r="0" b="0"/>
              <a:pathLst>
                <a:path w="3423352" h="3423352">
                  <a:moveTo>
                    <a:pt x="0" y="1711672"/>
                  </a:moveTo>
                  <a:cubicBezTo>
                    <a:pt x="0" y="766346"/>
                    <a:pt x="766346" y="0"/>
                    <a:pt x="1711672" y="0"/>
                  </a:cubicBezTo>
                  <a:cubicBezTo>
                    <a:pt x="2657006" y="0"/>
                    <a:pt x="3423352" y="766346"/>
                    <a:pt x="3423352" y="1711672"/>
                  </a:cubicBezTo>
                  <a:cubicBezTo>
                    <a:pt x="3423352" y="2657006"/>
                    <a:pt x="2657006" y="3423352"/>
                    <a:pt x="1711672" y="3423352"/>
                  </a:cubicBezTo>
                  <a:cubicBezTo>
                    <a:pt x="766346" y="3423352"/>
                    <a:pt x="0" y="2657006"/>
                    <a:pt x="0" y="1711672"/>
                  </a:cubicBezTo>
                  <a:close/>
                </a:path>
              </a:pathLst>
            </a:custGeom>
            <a:noFill/>
            <a:ln w="19050" cap="flat">
              <a:solidFill>
                <a:schemeClr val="bg1">
                  <a:lumMod val="85000"/>
                </a:schemeClr>
              </a:solidFill>
              <a:bevel/>
            </a:ln>
          </p:spPr>
        </p:sp>
        <p:sp>
          <p:nvSpPr>
            <p:cNvPr id="126" name="任意多边形 125"/>
            <p:cNvSpPr/>
            <p:nvPr/>
          </p:nvSpPr>
          <p:spPr>
            <a:xfrm>
              <a:off x="4074780" y="3445488"/>
              <a:ext cx="1462607" cy="2094736"/>
            </a:xfrm>
            <a:custGeom>
              <a:avLst/>
              <a:gdLst>
                <a:gd name="connsiteX0" fmla="*/ 0 w 1363516"/>
                <a:gd name="connsiteY0" fmla="*/ 978500 h 1952820"/>
                <a:gd name="connsiteX1" fmla="*/ 680094 w 1363516"/>
                <a:gd name="connsiteY1" fmla="*/ 0 h 1952820"/>
                <a:gd name="connsiteX2" fmla="*/ 1360187 w 1363516"/>
                <a:gd name="connsiteY2" fmla="*/ 978500 h 1952820"/>
                <a:gd name="connsiteX3" fmla="*/ 680094 w 1363516"/>
                <a:gd name="connsiteY3" fmla="*/ 1950069 h 1952820"/>
              </a:gdLst>
              <a:ahLst/>
              <a:cxnLst>
                <a:cxn ang="0">
                  <a:pos x="connsiteX0" y="connsiteY0"/>
                </a:cxn>
                <a:cxn ang="0">
                  <a:pos x="connsiteX1" y="connsiteY1"/>
                </a:cxn>
                <a:cxn ang="0">
                  <a:pos x="connsiteX2" y="connsiteY2"/>
                </a:cxn>
                <a:cxn ang="0">
                  <a:pos x="connsiteX3" y="connsiteY3"/>
                </a:cxn>
              </a:cxnLst>
              <a:rect l="0" t="0" r="0" b="0"/>
              <a:pathLst>
                <a:path w="1363516" h="1952820">
                  <a:moveTo>
                    <a:pt x="882048" y="1379309"/>
                  </a:moveTo>
                  <a:cubicBezTo>
                    <a:pt x="646172" y="1651617"/>
                    <a:pt x="352045" y="1843608"/>
                    <a:pt x="34220" y="1952820"/>
                  </a:cubicBezTo>
                  <a:lnTo>
                    <a:pt x="0" y="1825110"/>
                  </a:lnTo>
                  <a:cubicBezTo>
                    <a:pt x="293220" y="1722700"/>
                    <a:pt x="564448" y="1544571"/>
                    <a:pt x="782390" y="1292980"/>
                  </a:cubicBezTo>
                  <a:cubicBezTo>
                    <a:pt x="1104850" y="920717"/>
                    <a:pt x="1251469" y="455934"/>
                    <a:pt x="1229520" y="0"/>
                  </a:cubicBezTo>
                  <a:lnTo>
                    <a:pt x="1361517" y="0"/>
                  </a:lnTo>
                  <a:cubicBezTo>
                    <a:pt x="1383390" y="486578"/>
                    <a:pt x="1226131" y="982095"/>
                    <a:pt x="882048" y="1379309"/>
                  </a:cubicBezTo>
                  <a:close/>
                </a:path>
              </a:pathLst>
            </a:custGeom>
            <a:solidFill>
              <a:srgbClr val="FFFFFF">
                <a:alpha val="60000"/>
              </a:srgbClr>
            </a:solidFill>
            <a:ln w="7600" cap="flat">
              <a:noFill/>
              <a:bevel/>
            </a:ln>
          </p:spPr>
        </p:sp>
        <p:sp>
          <p:nvSpPr>
            <p:cNvPr id="127" name="任意多边形 126"/>
            <p:cNvSpPr/>
            <p:nvPr/>
          </p:nvSpPr>
          <p:spPr>
            <a:xfrm rot="7800000">
              <a:off x="5158926" y="2109257"/>
              <a:ext cx="360901" cy="646863"/>
            </a:xfrm>
            <a:custGeom>
              <a:avLst/>
              <a:gdLst>
                <a:gd name="connsiteX0" fmla="*/ 0 w 336450"/>
                <a:gd name="connsiteY0" fmla="*/ 303845 h 603038"/>
                <a:gd name="connsiteX1" fmla="*/ 166817 w 336450"/>
                <a:gd name="connsiteY1" fmla="*/ 0 h 603038"/>
                <a:gd name="connsiteX2" fmla="*/ 333634 w 336450"/>
                <a:gd name="connsiteY2" fmla="*/ 303845 h 603038"/>
                <a:gd name="connsiteX3" fmla="*/ 166817 w 336450"/>
                <a:gd name="connsiteY3" fmla="*/ 601732 h 603038"/>
              </a:gdLst>
              <a:ahLst/>
              <a:cxnLst>
                <a:cxn ang="0">
                  <a:pos x="connsiteX0" y="connsiteY0"/>
                </a:cxn>
                <a:cxn ang="0">
                  <a:pos x="connsiteX1" y="connsiteY1"/>
                </a:cxn>
                <a:cxn ang="0">
                  <a:pos x="connsiteX2" y="connsiteY2"/>
                </a:cxn>
                <a:cxn ang="0">
                  <a:pos x="connsiteX3" y="connsiteY3"/>
                </a:cxn>
              </a:cxnLst>
              <a:rect l="0" t="0" r="0" b="0"/>
              <a:pathLst>
                <a:path w="336450" h="603038">
                  <a:moveTo>
                    <a:pt x="238311" y="0"/>
                  </a:moveTo>
                  <a:lnTo>
                    <a:pt x="336450" y="56661"/>
                  </a:lnTo>
                  <a:cubicBezTo>
                    <a:pt x="230098" y="221965"/>
                    <a:pt x="154323" y="407130"/>
                    <a:pt x="115298" y="603038"/>
                  </a:cubicBezTo>
                  <a:lnTo>
                    <a:pt x="0" y="603038"/>
                  </a:lnTo>
                  <a:cubicBezTo>
                    <a:pt x="40087" y="386735"/>
                    <a:pt x="121909" y="182201"/>
                    <a:pt x="238311" y="0"/>
                  </a:cubicBezTo>
                  <a:close/>
                </a:path>
              </a:pathLst>
            </a:custGeom>
            <a:solidFill>
              <a:srgbClr val="FFFFFF">
                <a:alpha val="60000"/>
              </a:srgbClr>
            </a:solidFill>
            <a:ln w="7600" cap="flat">
              <a:noFill/>
              <a:bevel/>
            </a:ln>
          </p:spPr>
        </p:sp>
        <p:sp>
          <p:nvSpPr>
            <p:cNvPr id="128" name="任意多边形 127"/>
            <p:cNvSpPr/>
            <p:nvPr/>
          </p:nvSpPr>
          <p:spPr>
            <a:xfrm>
              <a:off x="1866540" y="4788378"/>
              <a:ext cx="2888666" cy="677427"/>
            </a:xfrm>
            <a:custGeom>
              <a:avLst/>
              <a:gdLst>
                <a:gd name="connsiteX0" fmla="*/ 0 w 2692961"/>
                <a:gd name="connsiteY0" fmla="*/ 312846 h 631532"/>
                <a:gd name="connsiteX1" fmla="*/ 1346484 w 2692961"/>
                <a:gd name="connsiteY1" fmla="*/ 0 h 631532"/>
                <a:gd name="connsiteX2" fmla="*/ 2692961 w 2692961"/>
                <a:gd name="connsiteY2" fmla="*/ 312846 h 631532"/>
                <a:gd name="connsiteX3" fmla="*/ 1346484 w 2692961"/>
                <a:gd name="connsiteY3" fmla="*/ 632645 h 631532"/>
              </a:gdLst>
              <a:ahLst/>
              <a:cxnLst>
                <a:cxn ang="0">
                  <a:pos x="connsiteX0" y="connsiteY0"/>
                </a:cxn>
                <a:cxn ang="0">
                  <a:pos x="connsiteX1" y="connsiteY1"/>
                </a:cxn>
                <a:cxn ang="0">
                  <a:pos x="connsiteX2" y="connsiteY2"/>
                </a:cxn>
                <a:cxn ang="0">
                  <a:pos x="connsiteX3" y="connsiteY3"/>
                </a:cxn>
              </a:cxnLst>
              <a:rect l="0" t="0" r="0" b="0"/>
              <a:pathLst>
                <a:path w="2692961" h="631532">
                  <a:moveTo>
                    <a:pt x="1356881" y="631532"/>
                  </a:moveTo>
                  <a:cubicBezTo>
                    <a:pt x="821712" y="631532"/>
                    <a:pt x="339329" y="403634"/>
                    <a:pt x="0" y="38840"/>
                  </a:cubicBezTo>
                  <a:lnTo>
                    <a:pt x="55987" y="0"/>
                  </a:lnTo>
                  <a:cubicBezTo>
                    <a:pt x="382681" y="347258"/>
                    <a:pt x="844702" y="563817"/>
                    <a:pt x="1356881" y="563817"/>
                  </a:cubicBezTo>
                  <a:cubicBezTo>
                    <a:pt x="1859902" y="563817"/>
                    <a:pt x="2314542" y="354934"/>
                    <a:pt x="2640118" y="18505"/>
                  </a:cubicBezTo>
                  <a:lnTo>
                    <a:pt x="2692961" y="60844"/>
                  </a:lnTo>
                  <a:cubicBezTo>
                    <a:pt x="2354868" y="412775"/>
                    <a:pt x="1881213" y="631532"/>
                    <a:pt x="1356881" y="631532"/>
                  </a:cubicBezTo>
                  <a:close/>
                </a:path>
              </a:pathLst>
            </a:custGeom>
            <a:solidFill>
              <a:srgbClr val="FFFFFF">
                <a:alpha val="60000"/>
              </a:srgbClr>
            </a:solidFill>
            <a:ln w="7600" cap="flat">
              <a:noFill/>
              <a:bevel/>
            </a:ln>
          </p:spPr>
        </p:sp>
        <p:sp>
          <p:nvSpPr>
            <p:cNvPr id="129" name="任意多边形 128"/>
            <p:cNvSpPr/>
            <p:nvPr/>
          </p:nvSpPr>
          <p:spPr>
            <a:xfrm>
              <a:off x="3450836" y="1450611"/>
              <a:ext cx="1888540" cy="2055793"/>
            </a:xfrm>
            <a:custGeom>
              <a:avLst/>
              <a:gdLst>
                <a:gd name="connsiteX0" fmla="*/ 0 w 1760593"/>
                <a:gd name="connsiteY0" fmla="*/ 958261 h 1916515"/>
                <a:gd name="connsiteX1" fmla="*/ 880293 w 1760593"/>
                <a:gd name="connsiteY1" fmla="*/ 0 h 1916515"/>
                <a:gd name="connsiteX2" fmla="*/ 1763200 w 1760593"/>
                <a:gd name="connsiteY2" fmla="*/ 958261 h 1916515"/>
                <a:gd name="connsiteX3" fmla="*/ 880293 w 1760593"/>
                <a:gd name="connsiteY3" fmla="*/ 1916515 h 1916515"/>
              </a:gdLst>
              <a:ahLst/>
              <a:cxnLst>
                <a:cxn ang="0">
                  <a:pos x="connsiteX0" y="connsiteY0"/>
                </a:cxn>
                <a:cxn ang="0">
                  <a:pos x="connsiteX1" y="connsiteY1"/>
                </a:cxn>
                <a:cxn ang="0">
                  <a:pos x="connsiteX2" y="connsiteY2"/>
                </a:cxn>
                <a:cxn ang="0">
                  <a:pos x="connsiteX3" y="connsiteY3"/>
                </a:cxn>
              </a:cxnLst>
              <a:rect l="0" t="0" r="0" b="0"/>
              <a:pathLst>
                <a:path w="1760593" h="1916515">
                  <a:moveTo>
                    <a:pt x="1760593" y="1876197"/>
                  </a:moveTo>
                  <a:cubicBezTo>
                    <a:pt x="1760593" y="1889672"/>
                    <a:pt x="1760593" y="1903108"/>
                    <a:pt x="1760593" y="1916515"/>
                  </a:cubicBezTo>
                  <a:lnTo>
                    <a:pt x="1692269" y="1916515"/>
                  </a:lnTo>
                  <a:cubicBezTo>
                    <a:pt x="1692558" y="1903116"/>
                    <a:pt x="1692710" y="1889672"/>
                    <a:pt x="1692710" y="1876197"/>
                  </a:cubicBezTo>
                  <a:cubicBezTo>
                    <a:pt x="1692710" y="917708"/>
                    <a:pt x="948518" y="133029"/>
                    <a:pt x="6417" y="68452"/>
                  </a:cubicBezTo>
                  <a:lnTo>
                    <a:pt x="0" y="0"/>
                  </a:lnTo>
                  <a:cubicBezTo>
                    <a:pt x="982657" y="61555"/>
                    <a:pt x="1760593" y="878028"/>
                    <a:pt x="1760593" y="1876197"/>
                  </a:cubicBezTo>
                  <a:close/>
                </a:path>
              </a:pathLst>
            </a:custGeom>
            <a:solidFill>
              <a:srgbClr val="FFFFFF">
                <a:alpha val="60000"/>
              </a:srgbClr>
            </a:solidFill>
            <a:ln w="7600" cap="flat">
              <a:noFill/>
              <a:bevel/>
            </a:ln>
          </p:spPr>
        </p:sp>
        <p:sp>
          <p:nvSpPr>
            <p:cNvPr id="130" name="任意多边形 129"/>
            <p:cNvSpPr/>
            <p:nvPr/>
          </p:nvSpPr>
          <p:spPr>
            <a:xfrm>
              <a:off x="2114852" y="1268414"/>
              <a:ext cx="2464746" cy="492851"/>
            </a:xfrm>
            <a:custGeom>
              <a:avLst/>
              <a:gdLst>
                <a:gd name="connsiteX0" fmla="*/ 0 w 2297761"/>
                <a:gd name="connsiteY0" fmla="*/ 231330 h 459461"/>
                <a:gd name="connsiteX1" fmla="*/ 1148884 w 2297761"/>
                <a:gd name="connsiteY1" fmla="*/ 0 h 459461"/>
                <a:gd name="connsiteX2" fmla="*/ 2297761 w 2297761"/>
                <a:gd name="connsiteY2" fmla="*/ 231330 h 459461"/>
                <a:gd name="connsiteX3" fmla="*/ 1148884 w 2297761"/>
                <a:gd name="connsiteY3" fmla="*/ 457839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7" y="91568"/>
                    <a:pt x="1175766" y="91568"/>
                  </a:cubicBezTo>
                  <a:cubicBezTo>
                    <a:pt x="750933" y="91568"/>
                    <a:pt x="365951" y="231969"/>
                    <a:pt x="85592" y="459461"/>
                  </a:cubicBezTo>
                  <a:lnTo>
                    <a:pt x="0" y="400357"/>
                  </a:lnTo>
                  <a:cubicBezTo>
                    <a:pt x="301063" y="152974"/>
                    <a:pt x="716704" y="0"/>
                    <a:pt x="1175766" y="0"/>
                  </a:cubicBezTo>
                  <a:close/>
                </a:path>
              </a:pathLst>
            </a:custGeom>
            <a:solidFill>
              <a:srgbClr val="FFFFFF">
                <a:alpha val="60000"/>
              </a:srgbClr>
            </a:solidFill>
            <a:ln w="7600" cap="flat">
              <a:noFill/>
              <a:bevel/>
            </a:ln>
          </p:spPr>
        </p:sp>
        <p:sp>
          <p:nvSpPr>
            <p:cNvPr id="131" name="任意多边形 130"/>
            <p:cNvSpPr/>
            <p:nvPr/>
          </p:nvSpPr>
          <p:spPr>
            <a:xfrm rot="13926000">
              <a:off x="573081" y="4461578"/>
              <a:ext cx="2464745" cy="492852"/>
            </a:xfrm>
            <a:custGeom>
              <a:avLst/>
              <a:gdLst>
                <a:gd name="connsiteX0" fmla="*/ 0 w 2297761"/>
                <a:gd name="connsiteY0" fmla="*/ 231329 h 459461"/>
                <a:gd name="connsiteX1" fmla="*/ 1148877 w 2297761"/>
                <a:gd name="connsiteY1" fmla="*/ 0 h 459461"/>
                <a:gd name="connsiteX2" fmla="*/ 2297761 w 2297761"/>
                <a:gd name="connsiteY2" fmla="*/ 231329 h 459461"/>
                <a:gd name="connsiteX3" fmla="*/ 1148877 w 2297761"/>
                <a:gd name="connsiteY3" fmla="*/ 457838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0" y="91568"/>
                    <a:pt x="1175766" y="91568"/>
                  </a:cubicBezTo>
                  <a:cubicBezTo>
                    <a:pt x="750933" y="91568"/>
                    <a:pt x="365951" y="231968"/>
                    <a:pt x="85592" y="459461"/>
                  </a:cubicBezTo>
                  <a:lnTo>
                    <a:pt x="0" y="400357"/>
                  </a:lnTo>
                  <a:cubicBezTo>
                    <a:pt x="301062" y="152974"/>
                    <a:pt x="716704" y="0"/>
                    <a:pt x="1175766" y="0"/>
                  </a:cubicBezTo>
                  <a:close/>
                </a:path>
              </a:pathLst>
            </a:custGeom>
            <a:solidFill>
              <a:srgbClr val="FFFFFF">
                <a:alpha val="60000"/>
              </a:srgbClr>
            </a:solidFill>
            <a:ln w="7600" cap="flat">
              <a:noFill/>
              <a:bevel/>
            </a:ln>
          </p:spPr>
        </p:sp>
        <p:sp>
          <p:nvSpPr>
            <p:cNvPr id="16" name="文本框 15"/>
            <p:cNvSpPr txBox="1"/>
            <p:nvPr/>
          </p:nvSpPr>
          <p:spPr>
            <a:xfrm>
              <a:off x="1729595" y="2902827"/>
              <a:ext cx="3246026" cy="1015663"/>
            </a:xfrm>
            <a:prstGeom prst="rect">
              <a:avLst/>
            </a:prstGeom>
            <a:noFill/>
          </p:spPr>
          <p:txBody>
            <a:bodyPr wrap="square" rtlCol="0">
              <a:spAutoFit/>
              <a:scene3d>
                <a:camera prst="orthographicFront"/>
                <a:lightRig rig="threePt" dir="t"/>
              </a:scene3d>
              <a:sp3d contourW="12700"/>
            </a:bodyPr>
            <a:lstStyle/>
            <a:p>
              <a:pPr algn="ctr"/>
              <a:r>
                <a:rPr lang="vi-VN" altLang="zh-CN" sz="6000" b="1" dirty="0">
                  <a:solidFill>
                    <a:schemeClr val="bg1"/>
                  </a:solidFill>
                  <a:latin typeface="Century Gothic" panose="020B0502020202020204" pitchFamily="34" charset="0"/>
                </a:rPr>
                <a:t>Phần: 3</a:t>
              </a:r>
              <a:endParaRPr lang="zh-CN" altLang="en-US" sz="6000" b="1"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423327561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left)">
                                      <p:cBhvr>
                                        <p:cTn id="14" dur="350"/>
                                        <p:tgtEl>
                                          <p:spTgt spid="33"/>
                                        </p:tgtEl>
                                      </p:cBhvr>
                                    </p:animEffect>
                                  </p:childTnLst>
                                </p:cTn>
                              </p:par>
                            </p:childTnLst>
                          </p:cTn>
                        </p:par>
                        <p:par>
                          <p:cTn id="15" fill="hold">
                            <p:stCondLst>
                              <p:cond delay="1350"/>
                            </p:stCondLst>
                            <p:childTnLst>
                              <p:par>
                                <p:cTn id="16" presetID="2" presetClass="entr" presetSubtype="2"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1+#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479725" y="239597"/>
            <a:ext cx="10315792" cy="858338"/>
            <a:chOff x="479725" y="239597"/>
            <a:chExt cx="10315792" cy="858338"/>
          </a:xfrm>
        </p:grpSpPr>
        <p:pic>
          <p:nvPicPr>
            <p:cNvPr id="42" name="图片 41"/>
            <p:cNvPicPr>
              <a:picLocks noChangeAspect="1"/>
            </p:cNvPicPr>
            <p:nvPr/>
          </p:nvPicPr>
          <p:blipFill>
            <a:blip r:embed="rId3"/>
            <a:stretch>
              <a:fillRect/>
            </a:stretch>
          </p:blipFill>
          <p:spPr>
            <a:xfrm>
              <a:off x="479725" y="239597"/>
              <a:ext cx="863431" cy="846253"/>
            </a:xfrm>
            <a:prstGeom prst="rect">
              <a:avLst/>
            </a:prstGeom>
          </p:spPr>
        </p:pic>
        <p:sp>
          <p:nvSpPr>
            <p:cNvPr id="43" name="文本框 42"/>
            <p:cNvSpPr txBox="1"/>
            <p:nvPr/>
          </p:nvSpPr>
          <p:spPr>
            <a:xfrm>
              <a:off x="519369" y="401113"/>
              <a:ext cx="823787" cy="523220"/>
            </a:xfrm>
            <a:prstGeom prst="rect">
              <a:avLst/>
            </a:prstGeom>
            <a:noFill/>
          </p:spPr>
          <p:txBody>
            <a:bodyPr wrap="square" rtlCol="0">
              <a:spAutoFit/>
              <a:scene3d>
                <a:camera prst="orthographicFront"/>
                <a:lightRig rig="threePt" dir="t"/>
              </a:scene3d>
              <a:sp3d contourW="12700"/>
            </a:bodyPr>
            <a:lstStyle/>
            <a:p>
              <a:pPr algn="ctr"/>
              <a:r>
                <a:rPr lang="vi-VN" altLang="zh-CN" sz="2800" dirty="0">
                  <a:solidFill>
                    <a:schemeClr val="bg1"/>
                  </a:solidFill>
                  <a:latin typeface="Century Gothic" panose="020B0502020202020204" pitchFamily="34" charset="0"/>
                </a:rPr>
                <a:t>3.1</a:t>
              </a:r>
              <a:endParaRPr lang="zh-CN" altLang="en-US" sz="2800" dirty="0">
                <a:solidFill>
                  <a:schemeClr val="bg1"/>
                </a:solidFill>
                <a:latin typeface="Century Gothic" panose="020B0502020202020204" pitchFamily="34" charset="0"/>
              </a:endParaRPr>
            </a:p>
          </p:txBody>
        </p:sp>
        <p:grpSp>
          <p:nvGrpSpPr>
            <p:cNvPr id="44" name="组合 43"/>
            <p:cNvGrpSpPr/>
            <p:nvPr/>
          </p:nvGrpSpPr>
          <p:grpSpPr>
            <a:xfrm>
              <a:off x="1478658" y="325571"/>
              <a:ext cx="9316859" cy="772364"/>
              <a:chOff x="781862" y="465271"/>
              <a:chExt cx="9316859" cy="772364"/>
            </a:xfrm>
          </p:grpSpPr>
          <p:sp>
            <p:nvSpPr>
              <p:cNvPr id="45" name="文本框 44"/>
              <p:cNvSpPr txBox="1"/>
              <p:nvPr/>
            </p:nvSpPr>
            <p:spPr>
              <a:xfrm>
                <a:off x="781862" y="465271"/>
                <a:ext cx="9316859"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Phân loại các kiểu tấn công SQL Injection?</a:t>
                </a:r>
                <a:endParaRPr lang="zh-CN" altLang="en-US" sz="3200" b="1" dirty="0">
                  <a:solidFill>
                    <a:schemeClr val="accent1"/>
                  </a:solidFill>
                  <a:latin typeface="Century Gothic" panose="020B0502020202020204" pitchFamily="34" charset="0"/>
                </a:endParaRPr>
              </a:p>
            </p:txBody>
          </p:sp>
          <p:sp>
            <p:nvSpPr>
              <p:cNvPr id="46" name="文本框 45"/>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mj-lt"/>
                  </a:rPr>
                  <a:t>Có bao nhiêu cách tấn công bằng sql injection</a:t>
                </a:r>
                <a:endParaRPr lang="en-US" altLang="zh-CN" sz="1000" dirty="0">
                  <a:solidFill>
                    <a:schemeClr val="bg1">
                      <a:lumMod val="65000"/>
                    </a:schemeClr>
                  </a:solidFill>
                  <a:latin typeface="+mj-lt"/>
                </a:endParaRPr>
              </a:p>
            </p:txBody>
          </p:sp>
        </p:grpSp>
      </p:grpSp>
      <p:pic>
        <p:nvPicPr>
          <p:cNvPr id="1026" name="Picture 2">
            <a:extLst>
              <a:ext uri="{FF2B5EF4-FFF2-40B4-BE49-F238E27FC236}">
                <a16:creationId xmlns:a16="http://schemas.microsoft.com/office/drawing/2014/main" id="{3783E528-2E2F-44C1-8C33-91F1B90EB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262" y="1071862"/>
            <a:ext cx="9604756" cy="578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27778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79725" y="239597"/>
            <a:ext cx="6531806" cy="858338"/>
            <a:chOff x="479725" y="239597"/>
            <a:chExt cx="6531806" cy="858338"/>
          </a:xfrm>
        </p:grpSpPr>
        <p:pic>
          <p:nvPicPr>
            <p:cNvPr id="24" name="图片 23"/>
            <p:cNvPicPr>
              <a:picLocks noChangeAspect="1"/>
            </p:cNvPicPr>
            <p:nvPr/>
          </p:nvPicPr>
          <p:blipFill>
            <a:blip r:embed="rId3"/>
            <a:stretch>
              <a:fillRect/>
            </a:stretch>
          </p:blipFill>
          <p:spPr>
            <a:xfrm>
              <a:off x="479725" y="239597"/>
              <a:ext cx="863431" cy="846253"/>
            </a:xfrm>
            <a:prstGeom prst="rect">
              <a:avLst/>
            </a:prstGeom>
          </p:spPr>
        </p:pic>
        <p:sp>
          <p:nvSpPr>
            <p:cNvPr id="25" name="文本框 24"/>
            <p:cNvSpPr txBox="1"/>
            <p:nvPr/>
          </p:nvSpPr>
          <p:spPr>
            <a:xfrm>
              <a:off x="569650" y="410228"/>
              <a:ext cx="683580" cy="523220"/>
            </a:xfrm>
            <a:prstGeom prst="rect">
              <a:avLst/>
            </a:prstGeom>
            <a:noFill/>
          </p:spPr>
          <p:txBody>
            <a:bodyPr wrap="square" rtlCol="0">
              <a:spAutoFit/>
              <a:scene3d>
                <a:camera prst="orthographicFront"/>
                <a:lightRig rig="threePt" dir="t"/>
              </a:scene3d>
              <a:sp3d contourW="12700"/>
            </a:bodyPr>
            <a:lstStyle/>
            <a:p>
              <a:pPr algn="ctr"/>
              <a:r>
                <a:rPr lang="vi-VN" altLang="zh-CN" sz="2800" dirty="0">
                  <a:solidFill>
                    <a:schemeClr val="bg1"/>
                  </a:solidFill>
                  <a:latin typeface="Century Gothic" panose="020B0502020202020204" pitchFamily="34" charset="0"/>
                </a:rPr>
                <a:t>3.</a:t>
              </a:r>
              <a:r>
                <a:rPr lang="en-US" altLang="zh-CN" sz="2800" dirty="0">
                  <a:solidFill>
                    <a:schemeClr val="bg1"/>
                  </a:solidFill>
                  <a:latin typeface="Century Gothic" panose="020B0502020202020204" pitchFamily="34" charset="0"/>
                </a:rPr>
                <a:t>2</a:t>
              </a:r>
              <a:endParaRPr lang="zh-CN" altLang="en-US" sz="2800" dirty="0">
                <a:solidFill>
                  <a:schemeClr val="bg1"/>
                </a:solidFill>
                <a:latin typeface="Century Gothic" panose="020B0502020202020204" pitchFamily="34" charset="0"/>
              </a:endParaRPr>
            </a:p>
          </p:txBody>
        </p:sp>
        <p:grpSp>
          <p:nvGrpSpPr>
            <p:cNvPr id="26" name="组合 25"/>
            <p:cNvGrpSpPr/>
            <p:nvPr/>
          </p:nvGrpSpPr>
          <p:grpSpPr>
            <a:xfrm>
              <a:off x="1478658" y="325571"/>
              <a:ext cx="5532873" cy="772364"/>
              <a:chOff x="781862" y="465271"/>
              <a:chExt cx="5532873" cy="772364"/>
            </a:xfrm>
          </p:grpSpPr>
          <p:sp>
            <p:nvSpPr>
              <p:cNvPr id="27" name="文本框 26"/>
              <p:cNvSpPr txBox="1"/>
              <p:nvPr/>
            </p:nvSpPr>
            <p:spPr>
              <a:xfrm>
                <a:off x="781863" y="465271"/>
                <a:ext cx="4993162"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In-band SQLi ?</a:t>
                </a:r>
                <a:endParaRPr lang="zh-CN" altLang="en-US" sz="3200" b="1" dirty="0">
                  <a:solidFill>
                    <a:schemeClr val="accent1"/>
                  </a:solidFill>
                  <a:latin typeface="Century Gothic" panose="020B0502020202020204" pitchFamily="34" charset="0"/>
                </a:endParaRPr>
              </a:p>
            </p:txBody>
          </p:sp>
          <p:sp>
            <p:nvSpPr>
              <p:cNvPr id="28" name="文本框 27"/>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In-band SQLi </a:t>
                </a:r>
                <a:endParaRPr lang="en-US" altLang="zh-CN" sz="1000" dirty="0">
                  <a:solidFill>
                    <a:schemeClr val="bg1">
                      <a:lumMod val="65000"/>
                    </a:schemeClr>
                  </a:solidFill>
                  <a:latin typeface="+mj-lt"/>
                </a:endParaRPr>
              </a:p>
            </p:txBody>
          </p:sp>
        </p:grpSp>
      </p:grpSp>
      <p:sp>
        <p:nvSpPr>
          <p:cNvPr id="6" name="AutoShape 6" descr="What is SQL Injection? Tutorial &amp; Examples | Web Security Academy">
            <a:extLst>
              <a:ext uri="{FF2B5EF4-FFF2-40B4-BE49-F238E27FC236}">
                <a16:creationId xmlns:a16="http://schemas.microsoft.com/office/drawing/2014/main" id="{46BED4BD-45CC-443F-8E47-854CEE80D1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What is SQL Injection? Tutorial &amp; Examples | Web Security Academy">
            <a:extLst>
              <a:ext uri="{FF2B5EF4-FFF2-40B4-BE49-F238E27FC236}">
                <a16:creationId xmlns:a16="http://schemas.microsoft.com/office/drawing/2014/main" id="{CE380BCF-FF3B-41C0-AA1D-9910D3A1CED6}"/>
              </a:ext>
            </a:extLst>
          </p:cNvPr>
          <p:cNvSpPr>
            <a:spLocks noChangeAspect="1" noChangeArrowheads="1"/>
          </p:cNvSpPr>
          <p:nvPr/>
        </p:nvSpPr>
        <p:spPr bwMode="auto">
          <a:xfrm>
            <a:off x="3050958" y="1608542"/>
            <a:ext cx="6403760" cy="64037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2155493-E487-4F7F-84E3-0938F46FB641}"/>
              </a:ext>
            </a:extLst>
          </p:cNvPr>
          <p:cNvPicPr>
            <a:picLocks noChangeAspect="1"/>
          </p:cNvPicPr>
          <p:nvPr/>
        </p:nvPicPr>
        <p:blipFill>
          <a:blip r:embed="rId4"/>
          <a:stretch>
            <a:fillRect/>
          </a:stretch>
        </p:blipFill>
        <p:spPr>
          <a:xfrm>
            <a:off x="732655" y="2371556"/>
            <a:ext cx="5515745" cy="2419688"/>
          </a:xfrm>
          <a:prstGeom prst="rect">
            <a:avLst/>
          </a:prstGeom>
        </p:spPr>
      </p:pic>
      <p:grpSp>
        <p:nvGrpSpPr>
          <p:cNvPr id="16" name="组合 2">
            <a:extLst>
              <a:ext uri="{FF2B5EF4-FFF2-40B4-BE49-F238E27FC236}">
                <a16:creationId xmlns:a16="http://schemas.microsoft.com/office/drawing/2014/main" id="{7996F6F7-8566-4F2D-AC87-A007894C2BA4}"/>
              </a:ext>
            </a:extLst>
          </p:cNvPr>
          <p:cNvGrpSpPr/>
          <p:nvPr/>
        </p:nvGrpSpPr>
        <p:grpSpPr>
          <a:xfrm>
            <a:off x="6471821" y="1707459"/>
            <a:ext cx="4303239" cy="1824773"/>
            <a:chOff x="6461330" y="1919840"/>
            <a:chExt cx="4303239" cy="1824773"/>
          </a:xfrm>
        </p:grpSpPr>
        <p:grpSp>
          <p:nvGrpSpPr>
            <p:cNvPr id="18" name="组合 32">
              <a:extLst>
                <a:ext uri="{FF2B5EF4-FFF2-40B4-BE49-F238E27FC236}">
                  <a16:creationId xmlns:a16="http://schemas.microsoft.com/office/drawing/2014/main" id="{B954012F-E95B-46E6-81CF-92DAAF6FA7CA}"/>
                </a:ext>
              </a:extLst>
            </p:cNvPr>
            <p:cNvGrpSpPr/>
            <p:nvPr/>
          </p:nvGrpSpPr>
          <p:grpSpPr>
            <a:xfrm>
              <a:off x="6461330" y="1921064"/>
              <a:ext cx="4303239" cy="1682215"/>
              <a:chOff x="1300855" y="2328470"/>
              <a:chExt cx="4303239" cy="1682215"/>
            </a:xfrm>
          </p:grpSpPr>
          <p:sp>
            <p:nvSpPr>
              <p:cNvPr id="21" name="圆角矩形 33">
                <a:extLst>
                  <a:ext uri="{FF2B5EF4-FFF2-40B4-BE49-F238E27FC236}">
                    <a16:creationId xmlns:a16="http://schemas.microsoft.com/office/drawing/2014/main" id="{64A86390-DA98-4CC4-8159-B29C156727C1}"/>
                  </a:ext>
                </a:extLst>
              </p:cNvPr>
              <p:cNvSpPr/>
              <p:nvPr/>
            </p:nvSpPr>
            <p:spPr>
              <a:xfrm>
                <a:off x="1300855" y="2507997"/>
                <a:ext cx="4303239" cy="1502688"/>
              </a:xfrm>
              <a:prstGeom prst="roundRect">
                <a:avLst>
                  <a:gd name="adj" fmla="val 11847"/>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alibri"/>
                </a:endParaRPr>
              </a:p>
            </p:txBody>
          </p:sp>
          <p:sp>
            <p:nvSpPr>
              <p:cNvPr id="22" name="任意多边形 34">
                <a:extLst>
                  <a:ext uri="{FF2B5EF4-FFF2-40B4-BE49-F238E27FC236}">
                    <a16:creationId xmlns:a16="http://schemas.microsoft.com/office/drawing/2014/main" id="{DCB0F044-636C-4BE8-85D6-09CE0824DA22}"/>
                  </a:ext>
                </a:extLst>
              </p:cNvPr>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chemeClr val="accent2"/>
              </a:solidFill>
              <a:ln w="15200" cap="flat">
                <a:noFill/>
                <a:bevel/>
              </a:ln>
            </p:spPr>
            <p:txBody>
              <a:bodyPr wrap="square" lIns="36000" tIns="0" rIns="36000" bIns="0" rtlCol="0" anchor="ctr"/>
              <a:lstStyle/>
              <a:p>
                <a:pPr algn="ctr">
                  <a:lnSpc>
                    <a:spcPct val="100000"/>
                  </a:lnSpc>
                </a:pPr>
                <a:endParaRPr sz="1064" b="1" dirty="0">
                  <a:solidFill>
                    <a:srgbClr val="FFFFFF"/>
                  </a:solidFill>
                  <a:latin typeface="Calibri"/>
                </a:endParaRPr>
              </a:p>
            </p:txBody>
          </p:sp>
        </p:grpSp>
        <p:sp>
          <p:nvSpPr>
            <p:cNvPr id="19" name="文本框 40">
              <a:extLst>
                <a:ext uri="{FF2B5EF4-FFF2-40B4-BE49-F238E27FC236}">
                  <a16:creationId xmlns:a16="http://schemas.microsoft.com/office/drawing/2014/main" id="{25270FBC-F18E-4823-A9C7-BBAA23B30C17}"/>
                </a:ext>
              </a:extLst>
            </p:cNvPr>
            <p:cNvSpPr txBox="1"/>
            <p:nvPr/>
          </p:nvSpPr>
          <p:spPr>
            <a:xfrm>
              <a:off x="6839996" y="1919840"/>
              <a:ext cx="2057401" cy="369332"/>
            </a:xfrm>
            <a:prstGeom prst="rect">
              <a:avLst/>
            </a:prstGeom>
            <a:noFill/>
          </p:spPr>
          <p:txBody>
            <a:bodyPr wrap="square" rtlCol="0">
              <a:spAutoFit/>
              <a:scene3d>
                <a:camera prst="orthographicFront"/>
                <a:lightRig rig="threePt" dir="t"/>
              </a:scene3d>
              <a:sp3d contourW="12700"/>
            </a:bodyPr>
            <a:lstStyle/>
            <a:p>
              <a:pPr algn="ctr"/>
              <a:r>
                <a:rPr lang="vi-VN" altLang="zh-CN" b="1" dirty="0">
                  <a:solidFill>
                    <a:schemeClr val="bg1"/>
                  </a:solidFill>
                  <a:latin typeface="Century Gothic" panose="020B0502020202020204" pitchFamily="34" charset="0"/>
                </a:rPr>
                <a:t>Tổng quan</a:t>
              </a:r>
              <a:endParaRPr lang="zh-CN" altLang="en-US" b="1" dirty="0">
                <a:solidFill>
                  <a:schemeClr val="bg1"/>
                </a:solidFill>
                <a:latin typeface="Century Gothic" panose="020B0502020202020204" pitchFamily="34" charset="0"/>
              </a:endParaRPr>
            </a:p>
          </p:txBody>
        </p:sp>
        <p:sp>
          <p:nvSpPr>
            <p:cNvPr id="20" name="文本框 44">
              <a:extLst>
                <a:ext uri="{FF2B5EF4-FFF2-40B4-BE49-F238E27FC236}">
                  <a16:creationId xmlns:a16="http://schemas.microsoft.com/office/drawing/2014/main" id="{5414C226-A20B-4A18-AA5E-398D7FB06AAE}"/>
                </a:ext>
              </a:extLst>
            </p:cNvPr>
            <p:cNvSpPr txBox="1"/>
            <p:nvPr/>
          </p:nvSpPr>
          <p:spPr>
            <a:xfrm>
              <a:off x="6839996" y="2459646"/>
              <a:ext cx="3607451" cy="1284967"/>
            </a:xfrm>
            <a:prstGeom prst="rect">
              <a:avLst/>
            </a:prstGeom>
            <a:noFill/>
          </p:spPr>
          <p:txBody>
            <a:bodyPr wrap="square" rtlCol="0">
              <a:spAutoFit/>
              <a:scene3d>
                <a:camera prst="orthographicFront"/>
                <a:lightRig rig="threePt" dir="t"/>
              </a:scene3d>
              <a:sp3d contourW="12700"/>
            </a:bodyPr>
            <a:lstStyle/>
            <a:p>
              <a:pPr marL="171450" indent="-171450" algn="just">
                <a:lnSpc>
                  <a:spcPct val="114000"/>
                </a:lnSpc>
                <a:buFont typeface="Arial" panose="020B0604020202020204" pitchFamily="34" charset="0"/>
                <a:buChar char="•"/>
              </a:pPr>
              <a:r>
                <a:rPr lang="en-US" altLang="zh-CN" sz="1150" dirty="0" err="1">
                  <a:solidFill>
                    <a:schemeClr val="tx1">
                      <a:lumMod val="65000"/>
                      <a:lumOff val="35000"/>
                    </a:schemeClr>
                  </a:solidFill>
                  <a:latin typeface="Century Gothic" panose="020B0502020202020204" pitchFamily="34" charset="0"/>
                  <a:ea typeface="+mj-ea"/>
                </a:rPr>
                <a:t>Đây</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là</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dạng</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tấn</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công</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phổ</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biến</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nhất</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và</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cũng</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dễ</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để</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khai</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thác</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lỗ</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hổng</a:t>
              </a:r>
              <a:r>
                <a:rPr lang="en-US" altLang="zh-CN" sz="1150" dirty="0">
                  <a:solidFill>
                    <a:schemeClr val="tx1">
                      <a:lumMod val="65000"/>
                      <a:lumOff val="35000"/>
                    </a:schemeClr>
                  </a:solidFill>
                  <a:latin typeface="Century Gothic" panose="020B0502020202020204" pitchFamily="34" charset="0"/>
                  <a:ea typeface="+mj-ea"/>
                </a:rPr>
                <a:t> SQL Injection </a:t>
              </a:r>
              <a:r>
                <a:rPr lang="en-US" altLang="zh-CN" sz="1150" dirty="0" err="1">
                  <a:solidFill>
                    <a:schemeClr val="tx1">
                      <a:lumMod val="65000"/>
                      <a:lumOff val="35000"/>
                    </a:schemeClr>
                  </a:solidFill>
                  <a:latin typeface="Century Gothic" panose="020B0502020202020204" pitchFamily="34" charset="0"/>
                  <a:ea typeface="+mj-ea"/>
                </a:rPr>
                <a:t>nhất</a:t>
              </a:r>
              <a:endParaRPr lang="vi-VN" altLang="zh-CN" sz="1150" dirty="0">
                <a:solidFill>
                  <a:schemeClr val="tx1">
                    <a:lumMod val="65000"/>
                    <a:lumOff val="35000"/>
                  </a:schemeClr>
                </a:solidFill>
                <a:latin typeface="Century Gothic" panose="020B0502020202020204" pitchFamily="34" charset="0"/>
                <a:ea typeface="+mj-ea"/>
              </a:endParaRPr>
            </a:p>
            <a:p>
              <a:pPr marL="171450" indent="-171450" algn="just">
                <a:lnSpc>
                  <a:spcPct val="114000"/>
                </a:lnSpc>
                <a:buFont typeface="Arial" panose="020B0604020202020204" pitchFamily="34" charset="0"/>
                <a:buChar char="•"/>
              </a:pPr>
              <a:r>
                <a:rPr lang="vi-VN" altLang="zh-CN" sz="1150" dirty="0">
                  <a:solidFill>
                    <a:schemeClr val="tx1">
                      <a:lumMod val="65000"/>
                      <a:lumOff val="35000"/>
                    </a:schemeClr>
                  </a:solidFill>
                  <a:latin typeface="Century Gothic" panose="020B0502020202020204" pitchFamily="34" charset="0"/>
                  <a:ea typeface="+mj-ea"/>
                </a:rPr>
                <a:t>Xảy ra khi hacker có thể tổ chức tấn công và thu thập kết quả trực tiếp trên cùng một kênh liên lạc</a:t>
              </a:r>
            </a:p>
            <a:p>
              <a:pPr marL="171450" indent="-171450" algn="just">
                <a:lnSpc>
                  <a:spcPct val="114000"/>
                </a:lnSpc>
                <a:buFont typeface="Arial" panose="020B0604020202020204" pitchFamily="34" charset="0"/>
                <a:buChar char="•"/>
              </a:pPr>
              <a:endParaRPr lang="vi-VN" altLang="zh-CN" sz="1150" dirty="0">
                <a:solidFill>
                  <a:schemeClr val="tx1">
                    <a:lumMod val="65000"/>
                    <a:lumOff val="35000"/>
                  </a:schemeClr>
                </a:solidFill>
                <a:latin typeface="Century Gothic" panose="020B0502020202020204" pitchFamily="34" charset="0"/>
                <a:ea typeface="+mj-ea"/>
              </a:endParaRPr>
            </a:p>
          </p:txBody>
        </p:sp>
      </p:grpSp>
      <p:grpSp>
        <p:nvGrpSpPr>
          <p:cNvPr id="29" name="组合 4">
            <a:extLst>
              <a:ext uri="{FF2B5EF4-FFF2-40B4-BE49-F238E27FC236}">
                <a16:creationId xmlns:a16="http://schemas.microsoft.com/office/drawing/2014/main" id="{67254C5A-ACB1-40B4-9D12-049D04B505F7}"/>
              </a:ext>
            </a:extLst>
          </p:cNvPr>
          <p:cNvGrpSpPr/>
          <p:nvPr/>
        </p:nvGrpSpPr>
        <p:grpSpPr>
          <a:xfrm>
            <a:off x="6471821" y="3790980"/>
            <a:ext cx="4303239" cy="1682215"/>
            <a:chOff x="6461330" y="4003361"/>
            <a:chExt cx="4303239" cy="1682215"/>
          </a:xfrm>
        </p:grpSpPr>
        <p:grpSp>
          <p:nvGrpSpPr>
            <p:cNvPr id="30" name="组合 35">
              <a:extLst>
                <a:ext uri="{FF2B5EF4-FFF2-40B4-BE49-F238E27FC236}">
                  <a16:creationId xmlns:a16="http://schemas.microsoft.com/office/drawing/2014/main" id="{D497E418-DE55-4A52-B8A3-768AA403BBAA}"/>
                </a:ext>
              </a:extLst>
            </p:cNvPr>
            <p:cNvGrpSpPr/>
            <p:nvPr/>
          </p:nvGrpSpPr>
          <p:grpSpPr>
            <a:xfrm>
              <a:off x="6461330" y="4003361"/>
              <a:ext cx="4303239" cy="1682215"/>
              <a:chOff x="1300855" y="2328470"/>
              <a:chExt cx="4303239" cy="1682215"/>
            </a:xfrm>
          </p:grpSpPr>
          <p:sp>
            <p:nvSpPr>
              <p:cNvPr id="33" name="圆角矩形 36">
                <a:extLst>
                  <a:ext uri="{FF2B5EF4-FFF2-40B4-BE49-F238E27FC236}">
                    <a16:creationId xmlns:a16="http://schemas.microsoft.com/office/drawing/2014/main" id="{E544C14A-DBCE-41CD-8780-09A467AED9A9}"/>
                  </a:ext>
                </a:extLst>
              </p:cNvPr>
              <p:cNvSpPr/>
              <p:nvPr/>
            </p:nvSpPr>
            <p:spPr>
              <a:xfrm>
                <a:off x="1300855" y="2507997"/>
                <a:ext cx="4303239" cy="1502688"/>
              </a:xfrm>
              <a:prstGeom prst="roundRect">
                <a:avLst>
                  <a:gd name="adj" fmla="val 11847"/>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alibri"/>
                </a:endParaRPr>
              </a:p>
            </p:txBody>
          </p:sp>
          <p:sp>
            <p:nvSpPr>
              <p:cNvPr id="34" name="任意多边形 37">
                <a:extLst>
                  <a:ext uri="{FF2B5EF4-FFF2-40B4-BE49-F238E27FC236}">
                    <a16:creationId xmlns:a16="http://schemas.microsoft.com/office/drawing/2014/main" id="{253987F0-D648-4FC2-8A0A-77619F990818}"/>
                  </a:ext>
                </a:extLst>
              </p:cNvPr>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chemeClr val="accent1"/>
              </a:solidFill>
              <a:ln w="15200" cap="flat">
                <a:noFill/>
                <a:bevel/>
              </a:ln>
            </p:spPr>
            <p:txBody>
              <a:bodyPr wrap="square" lIns="36000" tIns="0" rIns="36000" bIns="0" rtlCol="0" anchor="ctr"/>
              <a:lstStyle/>
              <a:p>
                <a:pPr algn="ctr">
                  <a:lnSpc>
                    <a:spcPct val="100000"/>
                  </a:lnSpc>
                </a:pPr>
                <a:endParaRPr sz="1064" b="1" dirty="0">
                  <a:solidFill>
                    <a:srgbClr val="FFFFFF"/>
                  </a:solidFill>
                  <a:latin typeface="Calibri"/>
                </a:endParaRPr>
              </a:p>
            </p:txBody>
          </p:sp>
        </p:grpSp>
        <p:sp>
          <p:nvSpPr>
            <p:cNvPr id="31" name="文本框 41">
              <a:extLst>
                <a:ext uri="{FF2B5EF4-FFF2-40B4-BE49-F238E27FC236}">
                  <a16:creationId xmlns:a16="http://schemas.microsoft.com/office/drawing/2014/main" id="{4213C0D2-ADA7-40B9-B121-A30F5BC2B3FF}"/>
                </a:ext>
              </a:extLst>
            </p:cNvPr>
            <p:cNvSpPr txBox="1"/>
            <p:nvPr/>
          </p:nvSpPr>
          <p:spPr>
            <a:xfrm>
              <a:off x="6839996" y="4003361"/>
              <a:ext cx="2057401" cy="369332"/>
            </a:xfrm>
            <a:prstGeom prst="rect">
              <a:avLst/>
            </a:prstGeom>
            <a:noFill/>
          </p:spPr>
          <p:txBody>
            <a:bodyPr wrap="square" rtlCol="0">
              <a:spAutoFit/>
              <a:scene3d>
                <a:camera prst="orthographicFront"/>
                <a:lightRig rig="threePt" dir="t"/>
              </a:scene3d>
              <a:sp3d contourW="12700"/>
            </a:bodyPr>
            <a:lstStyle/>
            <a:p>
              <a:pPr algn="ctr"/>
              <a:r>
                <a:rPr lang="vi-VN" altLang="zh-CN" b="1" dirty="0">
                  <a:solidFill>
                    <a:schemeClr val="bg1"/>
                  </a:solidFill>
                  <a:latin typeface="Century Gothic" panose="020B0502020202020204" pitchFamily="34" charset="0"/>
                </a:rPr>
                <a:t>Phân loại</a:t>
              </a:r>
              <a:endParaRPr lang="zh-CN" altLang="en-US" b="1" dirty="0">
                <a:solidFill>
                  <a:schemeClr val="bg1"/>
                </a:solidFill>
                <a:latin typeface="Century Gothic" panose="020B0502020202020204" pitchFamily="34" charset="0"/>
              </a:endParaRPr>
            </a:p>
          </p:txBody>
        </p:sp>
        <p:sp>
          <p:nvSpPr>
            <p:cNvPr id="32" name="文本框 45">
              <a:extLst>
                <a:ext uri="{FF2B5EF4-FFF2-40B4-BE49-F238E27FC236}">
                  <a16:creationId xmlns:a16="http://schemas.microsoft.com/office/drawing/2014/main" id="{4A01A92E-D5F0-4F23-A488-7126378D75E8}"/>
                </a:ext>
              </a:extLst>
            </p:cNvPr>
            <p:cNvSpPr txBox="1"/>
            <p:nvPr/>
          </p:nvSpPr>
          <p:spPr>
            <a:xfrm>
              <a:off x="6839996" y="4522706"/>
              <a:ext cx="3607451" cy="679801"/>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it-IT" altLang="zh-CN" sz="1150" dirty="0">
                  <a:solidFill>
                    <a:schemeClr val="tx1">
                      <a:lumMod val="65000"/>
                      <a:lumOff val="35000"/>
                    </a:schemeClr>
                  </a:solidFill>
                  <a:latin typeface="Century Gothic" panose="020B0502020202020204" pitchFamily="34" charset="0"/>
                  <a:ea typeface="+mj-ea"/>
                </a:rPr>
                <a:t>In-Band SQLi chia làm 2 loại chính:</a:t>
              </a:r>
              <a:endParaRPr lang="vi-VN" altLang="zh-CN" sz="1150" dirty="0">
                <a:solidFill>
                  <a:schemeClr val="tx1">
                    <a:lumMod val="65000"/>
                    <a:lumOff val="35000"/>
                  </a:schemeClr>
                </a:solidFill>
                <a:latin typeface="Century Gothic" panose="020B0502020202020204" pitchFamily="34" charset="0"/>
                <a:ea typeface="+mj-ea"/>
              </a:endParaRPr>
            </a:p>
            <a:p>
              <a:pPr marL="171450" indent="-171450" algn="just">
                <a:lnSpc>
                  <a:spcPct val="114000"/>
                </a:lnSpc>
                <a:buFont typeface="Arial" panose="020B0604020202020204" pitchFamily="34" charset="0"/>
                <a:buChar char="•"/>
              </a:pPr>
              <a:r>
                <a:rPr lang="en-US" altLang="zh-CN" sz="1150" dirty="0">
                  <a:solidFill>
                    <a:schemeClr val="tx1">
                      <a:lumMod val="65000"/>
                      <a:lumOff val="35000"/>
                    </a:schemeClr>
                  </a:solidFill>
                  <a:latin typeface="Century Gothic" panose="020B0502020202020204" pitchFamily="34" charset="0"/>
                  <a:ea typeface="+mj-ea"/>
                </a:rPr>
                <a:t>Error-based SQLi</a:t>
              </a:r>
              <a:endParaRPr lang="vi-VN" altLang="zh-CN" sz="1150" dirty="0">
                <a:solidFill>
                  <a:schemeClr val="tx1">
                    <a:lumMod val="65000"/>
                    <a:lumOff val="35000"/>
                  </a:schemeClr>
                </a:solidFill>
                <a:latin typeface="Century Gothic" panose="020B0502020202020204" pitchFamily="34" charset="0"/>
                <a:ea typeface="+mj-ea"/>
              </a:endParaRPr>
            </a:p>
            <a:p>
              <a:pPr marL="171450" indent="-171450" algn="just">
                <a:lnSpc>
                  <a:spcPct val="114000"/>
                </a:lnSpc>
                <a:buFont typeface="Arial" panose="020B0604020202020204" pitchFamily="34" charset="0"/>
                <a:buChar char="•"/>
              </a:pPr>
              <a:r>
                <a:rPr lang="en-US" altLang="zh-CN" sz="1150" dirty="0">
                  <a:solidFill>
                    <a:schemeClr val="tx1">
                      <a:lumMod val="65000"/>
                      <a:lumOff val="35000"/>
                    </a:schemeClr>
                  </a:solidFill>
                  <a:latin typeface="Century Gothic" panose="020B0502020202020204" pitchFamily="34" charset="0"/>
                  <a:ea typeface="+mj-ea"/>
                </a:rPr>
                <a:t>Union-based SQLi</a:t>
              </a:r>
            </a:p>
          </p:txBody>
        </p:sp>
      </p:grpSp>
    </p:spTree>
    <p:extLst>
      <p:ext uri="{BB962C8B-B14F-4D97-AF65-F5344CB8AC3E}">
        <p14:creationId xmlns:p14="http://schemas.microsoft.com/office/powerpoint/2010/main" val="344982616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250"/>
                                        <p:tgtEl>
                                          <p:spTgt spid="7"/>
                                        </p:tgtEl>
                                      </p:cBhvr>
                                    </p:animEffect>
                                  </p:childTnLst>
                                </p:cTn>
                              </p:par>
                            </p:childTnLst>
                          </p:cTn>
                        </p:par>
                        <p:par>
                          <p:cTn id="8" fill="hold">
                            <p:stCondLst>
                              <p:cond delay="250"/>
                            </p:stCondLst>
                            <p:childTnLst>
                              <p:par>
                                <p:cTn id="9" presetID="1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250"/>
                                        <p:tgtEl>
                                          <p:spTgt spid="16"/>
                                        </p:tgtEl>
                                        <p:attrNameLst>
                                          <p:attrName>ppt_y</p:attrName>
                                        </p:attrNameLst>
                                      </p:cBhvr>
                                      <p:tavLst>
                                        <p:tav tm="0">
                                          <p:val>
                                            <p:strVal val="#ppt_y-#ppt_h*1.125000"/>
                                          </p:val>
                                        </p:tav>
                                        <p:tav tm="100000">
                                          <p:val>
                                            <p:strVal val="#ppt_y"/>
                                          </p:val>
                                        </p:tav>
                                      </p:tavLst>
                                    </p:anim>
                                    <p:animEffect transition="in" filter="wipe(down)">
                                      <p:cBhvr>
                                        <p:cTn id="12" dur="250"/>
                                        <p:tgtEl>
                                          <p:spTgt spid="16"/>
                                        </p:tgtEl>
                                      </p:cBhvr>
                                    </p:animEffect>
                                  </p:childTnLst>
                                </p:cTn>
                              </p:par>
                            </p:childTnLst>
                          </p:cTn>
                        </p:par>
                        <p:par>
                          <p:cTn id="13" fill="hold">
                            <p:stCondLst>
                              <p:cond delay="500"/>
                            </p:stCondLst>
                            <p:childTnLst>
                              <p:par>
                                <p:cTn id="14" presetID="12" presetClass="entr" presetSubtype="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250"/>
                                        <p:tgtEl>
                                          <p:spTgt spid="29"/>
                                        </p:tgtEl>
                                        <p:attrNameLst>
                                          <p:attrName>ppt_y</p:attrName>
                                        </p:attrNameLst>
                                      </p:cBhvr>
                                      <p:tavLst>
                                        <p:tav tm="0">
                                          <p:val>
                                            <p:strVal val="#ppt_y-#ppt_h*1.125000"/>
                                          </p:val>
                                        </p:tav>
                                        <p:tav tm="100000">
                                          <p:val>
                                            <p:strVal val="#ppt_y"/>
                                          </p:val>
                                        </p:tav>
                                      </p:tavLst>
                                    </p:anim>
                                    <p:animEffect transition="in" filter="wipe(down)">
                                      <p:cBhvr>
                                        <p:cTn id="17"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79725" y="239597"/>
            <a:ext cx="6531806" cy="858338"/>
            <a:chOff x="479725" y="239597"/>
            <a:chExt cx="6531806" cy="858338"/>
          </a:xfrm>
        </p:grpSpPr>
        <p:pic>
          <p:nvPicPr>
            <p:cNvPr id="24" name="图片 23"/>
            <p:cNvPicPr>
              <a:picLocks noChangeAspect="1"/>
            </p:cNvPicPr>
            <p:nvPr/>
          </p:nvPicPr>
          <p:blipFill>
            <a:blip r:embed="rId3"/>
            <a:stretch>
              <a:fillRect/>
            </a:stretch>
          </p:blipFill>
          <p:spPr>
            <a:xfrm>
              <a:off x="479725" y="239597"/>
              <a:ext cx="863431" cy="846253"/>
            </a:xfrm>
            <a:prstGeom prst="rect">
              <a:avLst/>
            </a:prstGeom>
          </p:spPr>
        </p:pic>
        <p:sp>
          <p:nvSpPr>
            <p:cNvPr id="25" name="文本框 24"/>
            <p:cNvSpPr txBox="1"/>
            <p:nvPr/>
          </p:nvSpPr>
          <p:spPr>
            <a:xfrm>
              <a:off x="569650" y="497771"/>
              <a:ext cx="683580" cy="353943"/>
            </a:xfrm>
            <a:prstGeom prst="rect">
              <a:avLst/>
            </a:prstGeom>
            <a:noFill/>
          </p:spPr>
          <p:txBody>
            <a:bodyPr wrap="square" rtlCol="0">
              <a:spAutoFit/>
              <a:scene3d>
                <a:camera prst="orthographicFront"/>
                <a:lightRig rig="threePt" dir="t"/>
              </a:scene3d>
              <a:sp3d contourW="12700"/>
            </a:bodyPr>
            <a:lstStyle/>
            <a:p>
              <a:pPr algn="ctr"/>
              <a:r>
                <a:rPr lang="vi-VN" altLang="zh-CN" sz="1700" dirty="0">
                  <a:solidFill>
                    <a:schemeClr val="bg1"/>
                  </a:solidFill>
                  <a:latin typeface="Century Gothic" panose="020B0502020202020204" pitchFamily="34" charset="0"/>
                </a:rPr>
                <a:t>3.2.1</a:t>
              </a:r>
              <a:endParaRPr lang="zh-CN" altLang="en-US" sz="1700" dirty="0">
                <a:solidFill>
                  <a:schemeClr val="bg1"/>
                </a:solidFill>
                <a:latin typeface="Century Gothic" panose="020B0502020202020204" pitchFamily="34" charset="0"/>
              </a:endParaRPr>
            </a:p>
          </p:txBody>
        </p:sp>
        <p:grpSp>
          <p:nvGrpSpPr>
            <p:cNvPr id="26" name="组合 25"/>
            <p:cNvGrpSpPr/>
            <p:nvPr/>
          </p:nvGrpSpPr>
          <p:grpSpPr>
            <a:xfrm>
              <a:off x="1478658" y="325571"/>
              <a:ext cx="5532873" cy="772364"/>
              <a:chOff x="781862" y="465271"/>
              <a:chExt cx="5532873" cy="772364"/>
            </a:xfrm>
          </p:grpSpPr>
          <p:sp>
            <p:nvSpPr>
              <p:cNvPr id="27" name="文本框 26"/>
              <p:cNvSpPr txBox="1"/>
              <p:nvPr/>
            </p:nvSpPr>
            <p:spPr>
              <a:xfrm>
                <a:off x="781863" y="465271"/>
                <a:ext cx="4993162"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Error-based SQLi ?</a:t>
                </a:r>
                <a:endParaRPr lang="zh-CN" altLang="en-US" sz="3200" b="1" dirty="0">
                  <a:solidFill>
                    <a:schemeClr val="accent1"/>
                  </a:solidFill>
                  <a:latin typeface="Century Gothic" panose="020B0502020202020204" pitchFamily="34" charset="0"/>
                </a:endParaRPr>
              </a:p>
            </p:txBody>
          </p:sp>
          <p:sp>
            <p:nvSpPr>
              <p:cNvPr id="28" name="文本框 27"/>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Error-based SQLi</a:t>
                </a:r>
                <a:endParaRPr lang="en-US" altLang="zh-CN" sz="1000" dirty="0">
                  <a:solidFill>
                    <a:schemeClr val="bg1">
                      <a:lumMod val="65000"/>
                    </a:schemeClr>
                  </a:solidFill>
                  <a:latin typeface="+mj-lt"/>
                </a:endParaRPr>
              </a:p>
            </p:txBody>
          </p:sp>
        </p:grpSp>
      </p:grpSp>
      <p:sp>
        <p:nvSpPr>
          <p:cNvPr id="6" name="AutoShape 6" descr="What is SQL Injection? Tutorial &amp; Examples | Web Security Academy">
            <a:extLst>
              <a:ext uri="{FF2B5EF4-FFF2-40B4-BE49-F238E27FC236}">
                <a16:creationId xmlns:a16="http://schemas.microsoft.com/office/drawing/2014/main" id="{46BED4BD-45CC-443F-8E47-854CEE80D1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What is SQL Injection? Tutorial &amp; Examples | Web Security Academy">
            <a:extLst>
              <a:ext uri="{FF2B5EF4-FFF2-40B4-BE49-F238E27FC236}">
                <a16:creationId xmlns:a16="http://schemas.microsoft.com/office/drawing/2014/main" id="{CE380BCF-FF3B-41C0-AA1D-9910D3A1CED6}"/>
              </a:ext>
            </a:extLst>
          </p:cNvPr>
          <p:cNvSpPr>
            <a:spLocks noChangeAspect="1" noChangeArrowheads="1"/>
          </p:cNvSpPr>
          <p:nvPr/>
        </p:nvSpPr>
        <p:spPr bwMode="auto">
          <a:xfrm>
            <a:off x="3050958" y="1608542"/>
            <a:ext cx="6403760" cy="64037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235CC2FE-6513-4FBD-9F93-6C1CC8018EE6}"/>
              </a:ext>
            </a:extLst>
          </p:cNvPr>
          <p:cNvPicPr>
            <a:picLocks noChangeAspect="1"/>
          </p:cNvPicPr>
          <p:nvPr/>
        </p:nvPicPr>
        <p:blipFill>
          <a:blip r:embed="rId4"/>
          <a:stretch>
            <a:fillRect/>
          </a:stretch>
        </p:blipFill>
        <p:spPr>
          <a:xfrm>
            <a:off x="1899317" y="2670008"/>
            <a:ext cx="8698166" cy="3365165"/>
          </a:xfrm>
          <a:prstGeom prst="rect">
            <a:avLst/>
          </a:prstGeom>
        </p:spPr>
      </p:pic>
      <p:grpSp>
        <p:nvGrpSpPr>
          <p:cNvPr id="41" name="组合 160">
            <a:extLst>
              <a:ext uri="{FF2B5EF4-FFF2-40B4-BE49-F238E27FC236}">
                <a16:creationId xmlns:a16="http://schemas.microsoft.com/office/drawing/2014/main" id="{8EAD0DD0-820F-4086-B9A7-B427B7B74138}"/>
              </a:ext>
            </a:extLst>
          </p:cNvPr>
          <p:cNvGrpSpPr/>
          <p:nvPr/>
        </p:nvGrpSpPr>
        <p:grpSpPr>
          <a:xfrm>
            <a:off x="479724" y="239597"/>
            <a:ext cx="863432" cy="846253"/>
            <a:chOff x="479724" y="239597"/>
            <a:chExt cx="863432" cy="846253"/>
          </a:xfrm>
        </p:grpSpPr>
        <p:pic>
          <p:nvPicPr>
            <p:cNvPr id="42" name="图片 161">
              <a:extLst>
                <a:ext uri="{FF2B5EF4-FFF2-40B4-BE49-F238E27FC236}">
                  <a16:creationId xmlns:a16="http://schemas.microsoft.com/office/drawing/2014/main" id="{27CB71B0-17B4-4D1A-9154-4780701E2DC3}"/>
                </a:ext>
              </a:extLst>
            </p:cNvPr>
            <p:cNvPicPr>
              <a:picLocks noChangeAspect="1"/>
            </p:cNvPicPr>
            <p:nvPr/>
          </p:nvPicPr>
          <p:blipFill>
            <a:blip r:embed="rId3"/>
            <a:stretch>
              <a:fillRect/>
            </a:stretch>
          </p:blipFill>
          <p:spPr>
            <a:xfrm>
              <a:off x="479725" y="239597"/>
              <a:ext cx="863431" cy="846253"/>
            </a:xfrm>
            <a:prstGeom prst="rect">
              <a:avLst/>
            </a:prstGeom>
          </p:spPr>
        </p:pic>
        <p:sp>
          <p:nvSpPr>
            <p:cNvPr id="43" name="文本框 162">
              <a:extLst>
                <a:ext uri="{FF2B5EF4-FFF2-40B4-BE49-F238E27FC236}">
                  <a16:creationId xmlns:a16="http://schemas.microsoft.com/office/drawing/2014/main" id="{9928EF15-E3BD-4E93-9FE7-D8921AE5B749}"/>
                </a:ext>
              </a:extLst>
            </p:cNvPr>
            <p:cNvSpPr txBox="1"/>
            <p:nvPr/>
          </p:nvSpPr>
          <p:spPr>
            <a:xfrm>
              <a:off x="479724" y="455451"/>
              <a:ext cx="863431" cy="438582"/>
            </a:xfrm>
            <a:prstGeom prst="rect">
              <a:avLst/>
            </a:prstGeom>
            <a:noFill/>
          </p:spPr>
          <p:txBody>
            <a:bodyPr wrap="square" rtlCol="0">
              <a:spAutoFit/>
              <a:scene3d>
                <a:camera prst="orthographicFront"/>
                <a:lightRig rig="threePt" dir="t"/>
              </a:scene3d>
              <a:sp3d contourW="12700"/>
            </a:bodyPr>
            <a:lstStyle/>
            <a:p>
              <a:pPr algn="ctr"/>
              <a:r>
                <a:rPr lang="vi-VN" altLang="zh-CN" sz="2250" dirty="0">
                  <a:solidFill>
                    <a:schemeClr val="bg1"/>
                  </a:solidFill>
                  <a:latin typeface="Century Gothic" panose="020B0502020202020204" pitchFamily="34" charset="0"/>
                </a:rPr>
                <a:t>3.2.1</a:t>
              </a:r>
              <a:endParaRPr lang="zh-CN" altLang="en-US" sz="2250" dirty="0">
                <a:solidFill>
                  <a:schemeClr val="bg1"/>
                </a:solidFill>
                <a:latin typeface="Century Gothic" panose="020B0502020202020204" pitchFamily="34" charset="0"/>
              </a:endParaRPr>
            </a:p>
          </p:txBody>
        </p:sp>
      </p:grpSp>
      <p:sp>
        <p:nvSpPr>
          <p:cNvPr id="47" name="任意多边形 2">
            <a:extLst>
              <a:ext uri="{FF2B5EF4-FFF2-40B4-BE49-F238E27FC236}">
                <a16:creationId xmlns:a16="http://schemas.microsoft.com/office/drawing/2014/main" id="{FB85C504-DCDB-4CC6-B8A5-E68E8AD20DEB}"/>
              </a:ext>
            </a:extLst>
          </p:cNvPr>
          <p:cNvSpPr/>
          <p:nvPr/>
        </p:nvSpPr>
        <p:spPr>
          <a:xfrm>
            <a:off x="1253230" y="1309146"/>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48" name="文本框 25">
            <a:extLst>
              <a:ext uri="{FF2B5EF4-FFF2-40B4-BE49-F238E27FC236}">
                <a16:creationId xmlns:a16="http://schemas.microsoft.com/office/drawing/2014/main" id="{C323E91C-EB44-4845-B4C6-F1CEE9399C2F}"/>
              </a:ext>
            </a:extLst>
          </p:cNvPr>
          <p:cNvSpPr txBox="1"/>
          <p:nvPr/>
        </p:nvSpPr>
        <p:spPr>
          <a:xfrm>
            <a:off x="1753704" y="1272007"/>
            <a:ext cx="10240500" cy="584775"/>
          </a:xfrm>
          <a:prstGeom prst="rect">
            <a:avLst/>
          </a:prstGeom>
          <a:noFill/>
        </p:spPr>
        <p:txBody>
          <a:bodyPr wrap="square" rtlCol="0">
            <a:spAutoFit/>
            <a:scene3d>
              <a:camera prst="orthographicFront"/>
              <a:lightRig rig="threePt" dir="t"/>
            </a:scene3d>
            <a:sp3d contourW="12700"/>
          </a:bodyPr>
          <a:lstStyle/>
          <a:p>
            <a:pPr algn="just"/>
            <a:r>
              <a:rPr lang="vi-VN" sz="1600" b="1" dirty="0">
                <a:solidFill>
                  <a:srgbClr val="292B2C"/>
                </a:solidFill>
                <a:latin typeface="Open Sans"/>
              </a:rPr>
              <a:t>Là một kỹ thuật tấn công SQL Injection dựa vào thông báo lỗi được trả về từ Database Server có chứa thông tin về cấu trúc của cơ sở dữ liệu</a:t>
            </a:r>
            <a:endParaRPr lang="zh-CN" altLang="en-US" sz="1600" b="1" dirty="0">
              <a:solidFill>
                <a:schemeClr val="tx1">
                  <a:lumMod val="75000"/>
                  <a:lumOff val="25000"/>
                </a:schemeClr>
              </a:solidFill>
              <a:latin typeface="Century Gothic" panose="020B0502020202020204" pitchFamily="34" charset="0"/>
            </a:endParaRPr>
          </a:p>
        </p:txBody>
      </p:sp>
      <p:sp>
        <p:nvSpPr>
          <p:cNvPr id="49" name="任意多边形 2">
            <a:extLst>
              <a:ext uri="{FF2B5EF4-FFF2-40B4-BE49-F238E27FC236}">
                <a16:creationId xmlns:a16="http://schemas.microsoft.com/office/drawing/2014/main" id="{7906C521-D561-4B93-AA34-7220EA0A86E8}"/>
              </a:ext>
            </a:extLst>
          </p:cNvPr>
          <p:cNvSpPr/>
          <p:nvPr/>
        </p:nvSpPr>
        <p:spPr>
          <a:xfrm>
            <a:off x="1253230" y="1957774"/>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50" name="文本框 25">
            <a:extLst>
              <a:ext uri="{FF2B5EF4-FFF2-40B4-BE49-F238E27FC236}">
                <a16:creationId xmlns:a16="http://schemas.microsoft.com/office/drawing/2014/main" id="{F0C6D0FB-5B28-437F-B00B-E942B2486F42}"/>
              </a:ext>
            </a:extLst>
          </p:cNvPr>
          <p:cNvSpPr txBox="1"/>
          <p:nvPr/>
        </p:nvSpPr>
        <p:spPr>
          <a:xfrm>
            <a:off x="1753704" y="1920635"/>
            <a:ext cx="10240500" cy="584775"/>
          </a:xfrm>
          <a:prstGeom prst="rect">
            <a:avLst/>
          </a:prstGeom>
          <a:noFill/>
        </p:spPr>
        <p:txBody>
          <a:bodyPr wrap="square" rtlCol="0">
            <a:spAutoFit/>
            <a:scene3d>
              <a:camera prst="orthographicFront"/>
              <a:lightRig rig="threePt" dir="t"/>
            </a:scene3d>
            <a:sp3d contourW="12700"/>
          </a:bodyPr>
          <a:lstStyle/>
          <a:p>
            <a:pPr algn="just"/>
            <a:r>
              <a:rPr lang="vi-VN" sz="1600" b="1" dirty="0">
                <a:solidFill>
                  <a:srgbClr val="292B2C"/>
                </a:solidFill>
                <a:latin typeface="Open Sans"/>
              </a:rPr>
              <a:t>Trong một vài trường hợp, chỉ một mình Error-based là đủ cho hacker có thể liệt kê được các thuộc tính của cơ sở dữ liệu</a:t>
            </a:r>
            <a:endParaRPr lang="zh-CN" altLang="en-US" sz="1600" b="1" dirty="0">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415058595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50"/>
                                        <p:tgtEl>
                                          <p:spTgt spid="47"/>
                                        </p:tgtEl>
                                      </p:cBhvr>
                                    </p:animEffect>
                                    <p:anim calcmode="lin" valueType="num">
                                      <p:cBhvr>
                                        <p:cTn id="8" dur="250" fill="hold"/>
                                        <p:tgtEl>
                                          <p:spTgt spid="47"/>
                                        </p:tgtEl>
                                        <p:attrNameLst>
                                          <p:attrName>ppt_x</p:attrName>
                                        </p:attrNameLst>
                                      </p:cBhvr>
                                      <p:tavLst>
                                        <p:tav tm="0">
                                          <p:val>
                                            <p:strVal val="#ppt_x"/>
                                          </p:val>
                                        </p:tav>
                                        <p:tav tm="100000">
                                          <p:val>
                                            <p:strVal val="#ppt_x"/>
                                          </p:val>
                                        </p:tav>
                                      </p:tavLst>
                                    </p:anim>
                                    <p:anim calcmode="lin" valueType="num">
                                      <p:cBhvr>
                                        <p:cTn id="9" dur="25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250"/>
                                        <p:tgtEl>
                                          <p:spTgt spid="48"/>
                                        </p:tgtEl>
                                      </p:cBhvr>
                                    </p:animEffect>
                                    <p:anim calcmode="lin" valueType="num">
                                      <p:cBhvr>
                                        <p:cTn id="14" dur="250" fill="hold"/>
                                        <p:tgtEl>
                                          <p:spTgt spid="48"/>
                                        </p:tgtEl>
                                        <p:attrNameLst>
                                          <p:attrName>ppt_x</p:attrName>
                                        </p:attrNameLst>
                                      </p:cBhvr>
                                      <p:tavLst>
                                        <p:tav tm="0">
                                          <p:val>
                                            <p:strVal val="#ppt_x"/>
                                          </p:val>
                                        </p:tav>
                                        <p:tav tm="100000">
                                          <p:val>
                                            <p:strVal val="#ppt_x"/>
                                          </p:val>
                                        </p:tav>
                                      </p:tavLst>
                                    </p:anim>
                                    <p:anim calcmode="lin" valueType="num">
                                      <p:cBhvr>
                                        <p:cTn id="15" dur="25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250"/>
                                        <p:tgtEl>
                                          <p:spTgt spid="49"/>
                                        </p:tgtEl>
                                      </p:cBhvr>
                                    </p:animEffect>
                                    <p:anim calcmode="lin" valueType="num">
                                      <p:cBhvr>
                                        <p:cTn id="20" dur="250" fill="hold"/>
                                        <p:tgtEl>
                                          <p:spTgt spid="49"/>
                                        </p:tgtEl>
                                        <p:attrNameLst>
                                          <p:attrName>ppt_x</p:attrName>
                                        </p:attrNameLst>
                                      </p:cBhvr>
                                      <p:tavLst>
                                        <p:tav tm="0">
                                          <p:val>
                                            <p:strVal val="#ppt_x"/>
                                          </p:val>
                                        </p:tav>
                                        <p:tav tm="100000">
                                          <p:val>
                                            <p:strVal val="#ppt_x"/>
                                          </p:val>
                                        </p:tav>
                                      </p:tavLst>
                                    </p:anim>
                                    <p:anim calcmode="lin" valueType="num">
                                      <p:cBhvr>
                                        <p:cTn id="21" dur="250" fill="hold"/>
                                        <p:tgtEl>
                                          <p:spTgt spid="49"/>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250"/>
                                        <p:tgtEl>
                                          <p:spTgt spid="50"/>
                                        </p:tgtEl>
                                      </p:cBhvr>
                                    </p:animEffect>
                                    <p:anim calcmode="lin" valueType="num">
                                      <p:cBhvr>
                                        <p:cTn id="26" dur="250" fill="hold"/>
                                        <p:tgtEl>
                                          <p:spTgt spid="50"/>
                                        </p:tgtEl>
                                        <p:attrNameLst>
                                          <p:attrName>ppt_x</p:attrName>
                                        </p:attrNameLst>
                                      </p:cBhvr>
                                      <p:tavLst>
                                        <p:tav tm="0">
                                          <p:val>
                                            <p:strVal val="#ppt_x"/>
                                          </p:val>
                                        </p:tav>
                                        <p:tav tm="100000">
                                          <p:val>
                                            <p:strVal val="#ppt_x"/>
                                          </p:val>
                                        </p:tav>
                                      </p:tavLst>
                                    </p:anim>
                                    <p:anim calcmode="lin" valueType="num">
                                      <p:cBhvr>
                                        <p:cTn id="27" dur="250" fill="hold"/>
                                        <p:tgtEl>
                                          <p:spTgt spid="50"/>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50"/>
                                        <p:tgtEl>
                                          <p:spTgt spid="3"/>
                                        </p:tgtEl>
                                      </p:cBhvr>
                                    </p:animEffect>
                                    <p:anim calcmode="lin" valueType="num">
                                      <p:cBhvr>
                                        <p:cTn id="32" dur="250" fill="hold"/>
                                        <p:tgtEl>
                                          <p:spTgt spid="3"/>
                                        </p:tgtEl>
                                        <p:attrNameLst>
                                          <p:attrName>ppt_x</p:attrName>
                                        </p:attrNameLst>
                                      </p:cBhvr>
                                      <p:tavLst>
                                        <p:tav tm="0">
                                          <p:val>
                                            <p:strVal val="#ppt_x"/>
                                          </p:val>
                                        </p:tav>
                                        <p:tav tm="100000">
                                          <p:val>
                                            <p:strVal val="#ppt_x"/>
                                          </p:val>
                                        </p:tav>
                                      </p:tavLst>
                                    </p:anim>
                                    <p:anim calcmode="lin" valueType="num">
                                      <p:cBhvr>
                                        <p:cTn id="33"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79725" y="239597"/>
            <a:ext cx="6531806" cy="858338"/>
            <a:chOff x="479725" y="239597"/>
            <a:chExt cx="6531806" cy="858338"/>
          </a:xfrm>
        </p:grpSpPr>
        <p:pic>
          <p:nvPicPr>
            <p:cNvPr id="24" name="图片 23"/>
            <p:cNvPicPr>
              <a:picLocks noChangeAspect="1"/>
            </p:cNvPicPr>
            <p:nvPr/>
          </p:nvPicPr>
          <p:blipFill>
            <a:blip r:embed="rId3"/>
            <a:stretch>
              <a:fillRect/>
            </a:stretch>
          </p:blipFill>
          <p:spPr>
            <a:xfrm>
              <a:off x="479725" y="239597"/>
              <a:ext cx="863431" cy="846253"/>
            </a:xfrm>
            <a:prstGeom prst="rect">
              <a:avLst/>
            </a:prstGeom>
          </p:spPr>
        </p:pic>
        <p:sp>
          <p:nvSpPr>
            <p:cNvPr id="25" name="文本框 24"/>
            <p:cNvSpPr txBox="1"/>
            <p:nvPr/>
          </p:nvSpPr>
          <p:spPr>
            <a:xfrm>
              <a:off x="569650" y="497771"/>
              <a:ext cx="683580" cy="353943"/>
            </a:xfrm>
            <a:prstGeom prst="rect">
              <a:avLst/>
            </a:prstGeom>
            <a:noFill/>
          </p:spPr>
          <p:txBody>
            <a:bodyPr wrap="square" rtlCol="0">
              <a:spAutoFit/>
              <a:scene3d>
                <a:camera prst="orthographicFront"/>
                <a:lightRig rig="threePt" dir="t"/>
              </a:scene3d>
              <a:sp3d contourW="12700"/>
            </a:bodyPr>
            <a:lstStyle/>
            <a:p>
              <a:pPr algn="ctr"/>
              <a:r>
                <a:rPr lang="vi-VN" altLang="zh-CN" sz="1700" dirty="0">
                  <a:solidFill>
                    <a:schemeClr val="bg1"/>
                  </a:solidFill>
                  <a:latin typeface="Century Gothic" panose="020B0502020202020204" pitchFamily="34" charset="0"/>
                </a:rPr>
                <a:t>3.2.1</a:t>
              </a:r>
              <a:endParaRPr lang="zh-CN" altLang="en-US" sz="1700" dirty="0">
                <a:solidFill>
                  <a:schemeClr val="bg1"/>
                </a:solidFill>
                <a:latin typeface="Century Gothic" panose="020B0502020202020204" pitchFamily="34" charset="0"/>
              </a:endParaRPr>
            </a:p>
          </p:txBody>
        </p:sp>
        <p:grpSp>
          <p:nvGrpSpPr>
            <p:cNvPr id="26" name="组合 25"/>
            <p:cNvGrpSpPr/>
            <p:nvPr/>
          </p:nvGrpSpPr>
          <p:grpSpPr>
            <a:xfrm>
              <a:off x="1478658" y="325571"/>
              <a:ext cx="5532873" cy="772364"/>
              <a:chOff x="781862" y="465271"/>
              <a:chExt cx="5532873" cy="772364"/>
            </a:xfrm>
          </p:grpSpPr>
          <p:sp>
            <p:nvSpPr>
              <p:cNvPr id="27" name="文本框 26"/>
              <p:cNvSpPr txBox="1"/>
              <p:nvPr/>
            </p:nvSpPr>
            <p:spPr>
              <a:xfrm>
                <a:off x="781863" y="465271"/>
                <a:ext cx="4993162"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Union-based SQLi ?</a:t>
                </a:r>
                <a:endParaRPr lang="zh-CN" altLang="en-US" sz="3200" b="1" dirty="0">
                  <a:solidFill>
                    <a:schemeClr val="accent1"/>
                  </a:solidFill>
                  <a:latin typeface="Century Gothic" panose="020B0502020202020204" pitchFamily="34" charset="0"/>
                </a:endParaRPr>
              </a:p>
            </p:txBody>
          </p:sp>
          <p:sp>
            <p:nvSpPr>
              <p:cNvPr id="28" name="文本框 27"/>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Union-based SQLi </a:t>
                </a:r>
                <a:endParaRPr lang="en-US" altLang="zh-CN" sz="1000" dirty="0">
                  <a:solidFill>
                    <a:schemeClr val="bg1">
                      <a:lumMod val="65000"/>
                    </a:schemeClr>
                  </a:solidFill>
                  <a:latin typeface="+mj-lt"/>
                </a:endParaRPr>
              </a:p>
            </p:txBody>
          </p:sp>
        </p:grpSp>
      </p:grpSp>
      <p:sp>
        <p:nvSpPr>
          <p:cNvPr id="6" name="AutoShape 6" descr="What is SQL Injection? Tutorial &amp; Examples | Web Security Academy">
            <a:extLst>
              <a:ext uri="{FF2B5EF4-FFF2-40B4-BE49-F238E27FC236}">
                <a16:creationId xmlns:a16="http://schemas.microsoft.com/office/drawing/2014/main" id="{46BED4BD-45CC-443F-8E47-854CEE80D1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What is SQL Injection? Tutorial &amp; Examples | Web Security Academy">
            <a:extLst>
              <a:ext uri="{FF2B5EF4-FFF2-40B4-BE49-F238E27FC236}">
                <a16:creationId xmlns:a16="http://schemas.microsoft.com/office/drawing/2014/main" id="{CE380BCF-FF3B-41C0-AA1D-9910D3A1CED6}"/>
              </a:ext>
            </a:extLst>
          </p:cNvPr>
          <p:cNvSpPr>
            <a:spLocks noChangeAspect="1" noChangeArrowheads="1"/>
          </p:cNvSpPr>
          <p:nvPr/>
        </p:nvSpPr>
        <p:spPr bwMode="auto">
          <a:xfrm>
            <a:off x="3050958" y="1608542"/>
            <a:ext cx="6403760" cy="64037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1" name="组合 160">
            <a:extLst>
              <a:ext uri="{FF2B5EF4-FFF2-40B4-BE49-F238E27FC236}">
                <a16:creationId xmlns:a16="http://schemas.microsoft.com/office/drawing/2014/main" id="{8EAD0DD0-820F-4086-B9A7-B427B7B74138}"/>
              </a:ext>
            </a:extLst>
          </p:cNvPr>
          <p:cNvGrpSpPr/>
          <p:nvPr/>
        </p:nvGrpSpPr>
        <p:grpSpPr>
          <a:xfrm>
            <a:off x="479724" y="239597"/>
            <a:ext cx="863432" cy="846253"/>
            <a:chOff x="479724" y="239597"/>
            <a:chExt cx="863432" cy="846253"/>
          </a:xfrm>
        </p:grpSpPr>
        <p:pic>
          <p:nvPicPr>
            <p:cNvPr id="42" name="图片 161">
              <a:extLst>
                <a:ext uri="{FF2B5EF4-FFF2-40B4-BE49-F238E27FC236}">
                  <a16:creationId xmlns:a16="http://schemas.microsoft.com/office/drawing/2014/main" id="{27CB71B0-17B4-4D1A-9154-4780701E2DC3}"/>
                </a:ext>
              </a:extLst>
            </p:cNvPr>
            <p:cNvPicPr>
              <a:picLocks noChangeAspect="1"/>
            </p:cNvPicPr>
            <p:nvPr/>
          </p:nvPicPr>
          <p:blipFill>
            <a:blip r:embed="rId3"/>
            <a:stretch>
              <a:fillRect/>
            </a:stretch>
          </p:blipFill>
          <p:spPr>
            <a:xfrm>
              <a:off x="479725" y="239597"/>
              <a:ext cx="863431" cy="846253"/>
            </a:xfrm>
            <a:prstGeom prst="rect">
              <a:avLst/>
            </a:prstGeom>
          </p:spPr>
        </p:pic>
        <p:sp>
          <p:nvSpPr>
            <p:cNvPr id="43" name="文本框 162">
              <a:extLst>
                <a:ext uri="{FF2B5EF4-FFF2-40B4-BE49-F238E27FC236}">
                  <a16:creationId xmlns:a16="http://schemas.microsoft.com/office/drawing/2014/main" id="{9928EF15-E3BD-4E93-9FE7-D8921AE5B749}"/>
                </a:ext>
              </a:extLst>
            </p:cNvPr>
            <p:cNvSpPr txBox="1"/>
            <p:nvPr/>
          </p:nvSpPr>
          <p:spPr>
            <a:xfrm>
              <a:off x="479724" y="466993"/>
              <a:ext cx="863431" cy="415498"/>
            </a:xfrm>
            <a:prstGeom prst="rect">
              <a:avLst/>
            </a:prstGeom>
            <a:noFill/>
          </p:spPr>
          <p:txBody>
            <a:bodyPr wrap="square" rtlCol="0">
              <a:spAutoFit/>
              <a:scene3d>
                <a:camera prst="orthographicFront"/>
                <a:lightRig rig="threePt" dir="t"/>
              </a:scene3d>
              <a:sp3d contourW="12700"/>
            </a:bodyPr>
            <a:lstStyle/>
            <a:p>
              <a:pPr algn="ctr"/>
              <a:r>
                <a:rPr lang="vi-VN" altLang="zh-CN" sz="2100" dirty="0">
                  <a:solidFill>
                    <a:schemeClr val="bg1"/>
                  </a:solidFill>
                  <a:latin typeface="Century Gothic" panose="020B0502020202020204" pitchFamily="34" charset="0"/>
                </a:rPr>
                <a:t>3.2.2</a:t>
              </a:r>
              <a:endParaRPr lang="zh-CN" altLang="en-US" sz="2100" dirty="0">
                <a:solidFill>
                  <a:schemeClr val="bg1"/>
                </a:solidFill>
                <a:latin typeface="Century Gothic" panose="020B0502020202020204" pitchFamily="34" charset="0"/>
              </a:endParaRPr>
            </a:p>
          </p:txBody>
        </p:sp>
      </p:grpSp>
      <p:sp>
        <p:nvSpPr>
          <p:cNvPr id="47" name="任意多边形 2">
            <a:extLst>
              <a:ext uri="{FF2B5EF4-FFF2-40B4-BE49-F238E27FC236}">
                <a16:creationId xmlns:a16="http://schemas.microsoft.com/office/drawing/2014/main" id="{FB85C504-DCDB-4CC6-B8A5-E68E8AD20DEB}"/>
              </a:ext>
            </a:extLst>
          </p:cNvPr>
          <p:cNvSpPr/>
          <p:nvPr/>
        </p:nvSpPr>
        <p:spPr>
          <a:xfrm>
            <a:off x="1253230" y="1309146"/>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48" name="文本框 25">
            <a:extLst>
              <a:ext uri="{FF2B5EF4-FFF2-40B4-BE49-F238E27FC236}">
                <a16:creationId xmlns:a16="http://schemas.microsoft.com/office/drawing/2014/main" id="{C323E91C-EB44-4845-B4C6-F1CEE9399C2F}"/>
              </a:ext>
            </a:extLst>
          </p:cNvPr>
          <p:cNvSpPr txBox="1"/>
          <p:nvPr/>
        </p:nvSpPr>
        <p:spPr>
          <a:xfrm>
            <a:off x="1753704" y="1309146"/>
            <a:ext cx="10240500" cy="830997"/>
          </a:xfrm>
          <a:prstGeom prst="rect">
            <a:avLst/>
          </a:prstGeom>
          <a:noFill/>
        </p:spPr>
        <p:txBody>
          <a:bodyPr wrap="square" rtlCol="0">
            <a:spAutoFit/>
            <a:scene3d>
              <a:camera prst="orthographicFront"/>
              <a:lightRig rig="threePt" dir="t"/>
            </a:scene3d>
            <a:sp3d contourW="12700"/>
          </a:bodyPr>
          <a:lstStyle/>
          <a:p>
            <a:pPr algn="just"/>
            <a:r>
              <a:rPr lang="vi-VN" sz="1600" b="1" dirty="0">
                <a:solidFill>
                  <a:srgbClr val="292B2C"/>
                </a:solidFill>
                <a:latin typeface="Open Sans"/>
              </a:rPr>
              <a:t>Khi một trang web hay một ứng dụng có lỗ hổng SQL Injection và kết quả của câu truy vấn vẫn được đáp ứng bởi ứng dụng hay trang web đó , thì câu lệnh(mệnh đề) UNION được sử dụng để lấy dữ liệu từ các bảng dữ liệu khác</a:t>
            </a:r>
          </a:p>
        </p:txBody>
      </p:sp>
      <p:sp>
        <p:nvSpPr>
          <p:cNvPr id="49" name="任意多边形 2">
            <a:extLst>
              <a:ext uri="{FF2B5EF4-FFF2-40B4-BE49-F238E27FC236}">
                <a16:creationId xmlns:a16="http://schemas.microsoft.com/office/drawing/2014/main" id="{7906C521-D561-4B93-AA34-7220EA0A86E8}"/>
              </a:ext>
            </a:extLst>
          </p:cNvPr>
          <p:cNvSpPr/>
          <p:nvPr/>
        </p:nvSpPr>
        <p:spPr>
          <a:xfrm>
            <a:off x="1253230" y="2184290"/>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50" name="文本框 25">
            <a:extLst>
              <a:ext uri="{FF2B5EF4-FFF2-40B4-BE49-F238E27FC236}">
                <a16:creationId xmlns:a16="http://schemas.microsoft.com/office/drawing/2014/main" id="{F0C6D0FB-5B28-437F-B00B-E942B2486F42}"/>
              </a:ext>
            </a:extLst>
          </p:cNvPr>
          <p:cNvSpPr txBox="1"/>
          <p:nvPr/>
        </p:nvSpPr>
        <p:spPr>
          <a:xfrm>
            <a:off x="1753704" y="2184290"/>
            <a:ext cx="10240500" cy="338554"/>
          </a:xfrm>
          <a:prstGeom prst="rect">
            <a:avLst/>
          </a:prstGeom>
          <a:noFill/>
        </p:spPr>
        <p:txBody>
          <a:bodyPr wrap="square" rtlCol="0">
            <a:spAutoFit/>
            <a:scene3d>
              <a:camera prst="orthographicFront"/>
              <a:lightRig rig="threePt" dir="t"/>
            </a:scene3d>
            <a:sp3d contourW="12700"/>
          </a:bodyPr>
          <a:lstStyle/>
          <a:p>
            <a:r>
              <a:rPr lang="vi-VN" sz="1600" b="1" dirty="0">
                <a:solidFill>
                  <a:srgbClr val="292B2C"/>
                </a:solidFill>
                <a:latin typeface="Open Sans"/>
              </a:rPr>
              <a:t>UNION được sử dụng để kết hợp tập hợp kết quả của 2 hay nhiều câu lệnh SQL với nhau </a:t>
            </a:r>
            <a:endParaRPr lang="zh-CN" altLang="en-US" sz="1600" b="1" dirty="0">
              <a:solidFill>
                <a:schemeClr val="tx1">
                  <a:lumMod val="75000"/>
                  <a:lumOff val="25000"/>
                </a:schemeClr>
              </a:solidFill>
              <a:latin typeface="Century Gothic" panose="020B0502020202020204" pitchFamily="34" charset="0"/>
            </a:endParaRPr>
          </a:p>
        </p:txBody>
      </p:sp>
      <p:pic>
        <p:nvPicPr>
          <p:cNvPr id="7" name="Picture 6">
            <a:extLst>
              <a:ext uri="{FF2B5EF4-FFF2-40B4-BE49-F238E27FC236}">
                <a16:creationId xmlns:a16="http://schemas.microsoft.com/office/drawing/2014/main" id="{485ABB0D-09DB-4D86-8239-5392D00F8267}"/>
              </a:ext>
            </a:extLst>
          </p:cNvPr>
          <p:cNvPicPr>
            <a:picLocks noChangeAspect="1"/>
          </p:cNvPicPr>
          <p:nvPr/>
        </p:nvPicPr>
        <p:blipFill>
          <a:blip r:embed="rId4"/>
          <a:stretch>
            <a:fillRect/>
          </a:stretch>
        </p:blipFill>
        <p:spPr>
          <a:xfrm>
            <a:off x="1705841" y="2708684"/>
            <a:ext cx="9085117" cy="3297602"/>
          </a:xfrm>
          <a:prstGeom prst="rect">
            <a:avLst/>
          </a:prstGeom>
        </p:spPr>
      </p:pic>
    </p:spTree>
    <p:extLst>
      <p:ext uri="{BB962C8B-B14F-4D97-AF65-F5344CB8AC3E}">
        <p14:creationId xmlns:p14="http://schemas.microsoft.com/office/powerpoint/2010/main" val="132660928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50"/>
                                        <p:tgtEl>
                                          <p:spTgt spid="47"/>
                                        </p:tgtEl>
                                      </p:cBhvr>
                                    </p:animEffect>
                                    <p:anim calcmode="lin" valueType="num">
                                      <p:cBhvr>
                                        <p:cTn id="8" dur="250" fill="hold"/>
                                        <p:tgtEl>
                                          <p:spTgt spid="47"/>
                                        </p:tgtEl>
                                        <p:attrNameLst>
                                          <p:attrName>ppt_x</p:attrName>
                                        </p:attrNameLst>
                                      </p:cBhvr>
                                      <p:tavLst>
                                        <p:tav tm="0">
                                          <p:val>
                                            <p:strVal val="#ppt_x"/>
                                          </p:val>
                                        </p:tav>
                                        <p:tav tm="100000">
                                          <p:val>
                                            <p:strVal val="#ppt_x"/>
                                          </p:val>
                                        </p:tav>
                                      </p:tavLst>
                                    </p:anim>
                                    <p:anim calcmode="lin" valueType="num">
                                      <p:cBhvr>
                                        <p:cTn id="9" dur="25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250"/>
                                        <p:tgtEl>
                                          <p:spTgt spid="48"/>
                                        </p:tgtEl>
                                      </p:cBhvr>
                                    </p:animEffect>
                                    <p:anim calcmode="lin" valueType="num">
                                      <p:cBhvr>
                                        <p:cTn id="14" dur="250" fill="hold"/>
                                        <p:tgtEl>
                                          <p:spTgt spid="48"/>
                                        </p:tgtEl>
                                        <p:attrNameLst>
                                          <p:attrName>ppt_x</p:attrName>
                                        </p:attrNameLst>
                                      </p:cBhvr>
                                      <p:tavLst>
                                        <p:tav tm="0">
                                          <p:val>
                                            <p:strVal val="#ppt_x"/>
                                          </p:val>
                                        </p:tav>
                                        <p:tav tm="100000">
                                          <p:val>
                                            <p:strVal val="#ppt_x"/>
                                          </p:val>
                                        </p:tav>
                                      </p:tavLst>
                                    </p:anim>
                                    <p:anim calcmode="lin" valueType="num">
                                      <p:cBhvr>
                                        <p:cTn id="15" dur="25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250"/>
                                        <p:tgtEl>
                                          <p:spTgt spid="49"/>
                                        </p:tgtEl>
                                      </p:cBhvr>
                                    </p:animEffect>
                                    <p:anim calcmode="lin" valueType="num">
                                      <p:cBhvr>
                                        <p:cTn id="20" dur="250" fill="hold"/>
                                        <p:tgtEl>
                                          <p:spTgt spid="49"/>
                                        </p:tgtEl>
                                        <p:attrNameLst>
                                          <p:attrName>ppt_x</p:attrName>
                                        </p:attrNameLst>
                                      </p:cBhvr>
                                      <p:tavLst>
                                        <p:tav tm="0">
                                          <p:val>
                                            <p:strVal val="#ppt_x"/>
                                          </p:val>
                                        </p:tav>
                                        <p:tav tm="100000">
                                          <p:val>
                                            <p:strVal val="#ppt_x"/>
                                          </p:val>
                                        </p:tav>
                                      </p:tavLst>
                                    </p:anim>
                                    <p:anim calcmode="lin" valueType="num">
                                      <p:cBhvr>
                                        <p:cTn id="21" dur="250" fill="hold"/>
                                        <p:tgtEl>
                                          <p:spTgt spid="49"/>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250"/>
                                        <p:tgtEl>
                                          <p:spTgt spid="50"/>
                                        </p:tgtEl>
                                      </p:cBhvr>
                                    </p:animEffect>
                                    <p:anim calcmode="lin" valueType="num">
                                      <p:cBhvr>
                                        <p:cTn id="26" dur="250" fill="hold"/>
                                        <p:tgtEl>
                                          <p:spTgt spid="50"/>
                                        </p:tgtEl>
                                        <p:attrNameLst>
                                          <p:attrName>ppt_x</p:attrName>
                                        </p:attrNameLst>
                                      </p:cBhvr>
                                      <p:tavLst>
                                        <p:tav tm="0">
                                          <p:val>
                                            <p:strVal val="#ppt_x"/>
                                          </p:val>
                                        </p:tav>
                                        <p:tav tm="100000">
                                          <p:val>
                                            <p:strVal val="#ppt_x"/>
                                          </p:val>
                                        </p:tav>
                                      </p:tavLst>
                                    </p:anim>
                                    <p:anim calcmode="lin" valueType="num">
                                      <p:cBhvr>
                                        <p:cTn id="27" dur="250" fill="hold"/>
                                        <p:tgtEl>
                                          <p:spTgt spid="50"/>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79725" y="239597"/>
            <a:ext cx="6667308" cy="858338"/>
            <a:chOff x="479725" y="239597"/>
            <a:chExt cx="6667308" cy="858338"/>
          </a:xfrm>
        </p:grpSpPr>
        <p:pic>
          <p:nvPicPr>
            <p:cNvPr id="24" name="图片 23"/>
            <p:cNvPicPr>
              <a:picLocks noChangeAspect="1"/>
            </p:cNvPicPr>
            <p:nvPr/>
          </p:nvPicPr>
          <p:blipFill>
            <a:blip r:embed="rId3"/>
            <a:stretch>
              <a:fillRect/>
            </a:stretch>
          </p:blipFill>
          <p:spPr>
            <a:xfrm>
              <a:off x="479725" y="239597"/>
              <a:ext cx="863431" cy="846253"/>
            </a:xfrm>
            <a:prstGeom prst="rect">
              <a:avLst/>
            </a:prstGeom>
          </p:spPr>
        </p:pic>
        <p:sp>
          <p:nvSpPr>
            <p:cNvPr id="25" name="文本框 24"/>
            <p:cNvSpPr txBox="1"/>
            <p:nvPr/>
          </p:nvSpPr>
          <p:spPr>
            <a:xfrm>
              <a:off x="569650" y="497771"/>
              <a:ext cx="683580" cy="353943"/>
            </a:xfrm>
            <a:prstGeom prst="rect">
              <a:avLst/>
            </a:prstGeom>
            <a:noFill/>
          </p:spPr>
          <p:txBody>
            <a:bodyPr wrap="square" rtlCol="0">
              <a:spAutoFit/>
              <a:scene3d>
                <a:camera prst="orthographicFront"/>
                <a:lightRig rig="threePt" dir="t"/>
              </a:scene3d>
              <a:sp3d contourW="12700"/>
            </a:bodyPr>
            <a:lstStyle/>
            <a:p>
              <a:pPr algn="ctr"/>
              <a:r>
                <a:rPr lang="vi-VN" altLang="zh-CN" sz="1700" dirty="0">
                  <a:solidFill>
                    <a:schemeClr val="bg1"/>
                  </a:solidFill>
                  <a:latin typeface="Century Gothic" panose="020B0502020202020204" pitchFamily="34" charset="0"/>
                </a:rPr>
                <a:t>3.2.1</a:t>
              </a:r>
              <a:endParaRPr lang="zh-CN" altLang="en-US" sz="1700" dirty="0">
                <a:solidFill>
                  <a:schemeClr val="bg1"/>
                </a:solidFill>
                <a:latin typeface="Century Gothic" panose="020B0502020202020204" pitchFamily="34" charset="0"/>
              </a:endParaRPr>
            </a:p>
          </p:txBody>
        </p:sp>
        <p:grpSp>
          <p:nvGrpSpPr>
            <p:cNvPr id="26" name="组合 25"/>
            <p:cNvGrpSpPr/>
            <p:nvPr/>
          </p:nvGrpSpPr>
          <p:grpSpPr>
            <a:xfrm>
              <a:off x="1478658" y="325571"/>
              <a:ext cx="5668375" cy="772364"/>
              <a:chOff x="781862" y="465271"/>
              <a:chExt cx="5668375" cy="772364"/>
            </a:xfrm>
          </p:grpSpPr>
          <p:sp>
            <p:nvSpPr>
              <p:cNvPr id="27" name="文本框 26"/>
              <p:cNvSpPr txBox="1"/>
              <p:nvPr/>
            </p:nvSpPr>
            <p:spPr>
              <a:xfrm>
                <a:off x="781863" y="465271"/>
                <a:ext cx="5668374"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Union-based SQLi ?</a:t>
                </a:r>
                <a:endParaRPr lang="zh-CN" altLang="en-US" sz="3200" b="1" dirty="0">
                  <a:solidFill>
                    <a:schemeClr val="accent1"/>
                  </a:solidFill>
                  <a:latin typeface="Century Gothic" panose="020B0502020202020204" pitchFamily="34" charset="0"/>
                </a:endParaRPr>
              </a:p>
            </p:txBody>
          </p:sp>
          <p:sp>
            <p:nvSpPr>
              <p:cNvPr id="28" name="文本框 27"/>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Union-based SQLi </a:t>
                </a:r>
                <a:endParaRPr lang="en-US" altLang="zh-CN" sz="1000" dirty="0">
                  <a:solidFill>
                    <a:schemeClr val="bg1">
                      <a:lumMod val="65000"/>
                    </a:schemeClr>
                  </a:solidFill>
                  <a:latin typeface="+mj-lt"/>
                </a:endParaRPr>
              </a:p>
            </p:txBody>
          </p:sp>
        </p:grpSp>
      </p:grpSp>
      <p:sp>
        <p:nvSpPr>
          <p:cNvPr id="6" name="AutoShape 6" descr="What is SQL Injection? Tutorial &amp; Examples | Web Security Academy">
            <a:extLst>
              <a:ext uri="{FF2B5EF4-FFF2-40B4-BE49-F238E27FC236}">
                <a16:creationId xmlns:a16="http://schemas.microsoft.com/office/drawing/2014/main" id="{46BED4BD-45CC-443F-8E47-854CEE80D1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What is SQL Injection? Tutorial &amp; Examples | Web Security Academy">
            <a:extLst>
              <a:ext uri="{FF2B5EF4-FFF2-40B4-BE49-F238E27FC236}">
                <a16:creationId xmlns:a16="http://schemas.microsoft.com/office/drawing/2014/main" id="{CE380BCF-FF3B-41C0-AA1D-9910D3A1CED6}"/>
              </a:ext>
            </a:extLst>
          </p:cNvPr>
          <p:cNvSpPr>
            <a:spLocks noChangeAspect="1" noChangeArrowheads="1"/>
          </p:cNvSpPr>
          <p:nvPr/>
        </p:nvSpPr>
        <p:spPr bwMode="auto">
          <a:xfrm>
            <a:off x="3050958" y="1608542"/>
            <a:ext cx="6403760" cy="64037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1" name="组合 160">
            <a:extLst>
              <a:ext uri="{FF2B5EF4-FFF2-40B4-BE49-F238E27FC236}">
                <a16:creationId xmlns:a16="http://schemas.microsoft.com/office/drawing/2014/main" id="{8EAD0DD0-820F-4086-B9A7-B427B7B74138}"/>
              </a:ext>
            </a:extLst>
          </p:cNvPr>
          <p:cNvGrpSpPr/>
          <p:nvPr/>
        </p:nvGrpSpPr>
        <p:grpSpPr>
          <a:xfrm>
            <a:off x="479724" y="239597"/>
            <a:ext cx="863432" cy="846253"/>
            <a:chOff x="479724" y="239597"/>
            <a:chExt cx="863432" cy="846253"/>
          </a:xfrm>
        </p:grpSpPr>
        <p:pic>
          <p:nvPicPr>
            <p:cNvPr id="42" name="图片 161">
              <a:extLst>
                <a:ext uri="{FF2B5EF4-FFF2-40B4-BE49-F238E27FC236}">
                  <a16:creationId xmlns:a16="http://schemas.microsoft.com/office/drawing/2014/main" id="{27CB71B0-17B4-4D1A-9154-4780701E2DC3}"/>
                </a:ext>
              </a:extLst>
            </p:cNvPr>
            <p:cNvPicPr>
              <a:picLocks noChangeAspect="1"/>
            </p:cNvPicPr>
            <p:nvPr/>
          </p:nvPicPr>
          <p:blipFill>
            <a:blip r:embed="rId3"/>
            <a:stretch>
              <a:fillRect/>
            </a:stretch>
          </p:blipFill>
          <p:spPr>
            <a:xfrm>
              <a:off x="479725" y="239597"/>
              <a:ext cx="863431" cy="846253"/>
            </a:xfrm>
            <a:prstGeom prst="rect">
              <a:avLst/>
            </a:prstGeom>
          </p:spPr>
        </p:pic>
        <p:sp>
          <p:nvSpPr>
            <p:cNvPr id="43" name="文本框 162">
              <a:extLst>
                <a:ext uri="{FF2B5EF4-FFF2-40B4-BE49-F238E27FC236}">
                  <a16:creationId xmlns:a16="http://schemas.microsoft.com/office/drawing/2014/main" id="{9928EF15-E3BD-4E93-9FE7-D8921AE5B749}"/>
                </a:ext>
              </a:extLst>
            </p:cNvPr>
            <p:cNvSpPr txBox="1"/>
            <p:nvPr/>
          </p:nvSpPr>
          <p:spPr>
            <a:xfrm>
              <a:off x="479724" y="466993"/>
              <a:ext cx="863431" cy="415498"/>
            </a:xfrm>
            <a:prstGeom prst="rect">
              <a:avLst/>
            </a:prstGeom>
            <a:noFill/>
          </p:spPr>
          <p:txBody>
            <a:bodyPr wrap="square" rtlCol="0">
              <a:spAutoFit/>
              <a:scene3d>
                <a:camera prst="orthographicFront"/>
                <a:lightRig rig="threePt" dir="t"/>
              </a:scene3d>
              <a:sp3d contourW="12700"/>
            </a:bodyPr>
            <a:lstStyle/>
            <a:p>
              <a:pPr algn="ctr"/>
              <a:r>
                <a:rPr lang="vi-VN" altLang="zh-CN" sz="2100" dirty="0">
                  <a:solidFill>
                    <a:schemeClr val="bg1"/>
                  </a:solidFill>
                  <a:latin typeface="Century Gothic" panose="020B0502020202020204" pitchFamily="34" charset="0"/>
                </a:rPr>
                <a:t>3.2.2</a:t>
              </a:r>
              <a:endParaRPr lang="zh-CN" altLang="en-US" sz="2100" dirty="0">
                <a:solidFill>
                  <a:schemeClr val="bg1"/>
                </a:solidFill>
                <a:latin typeface="Century Gothic" panose="020B0502020202020204" pitchFamily="34" charset="0"/>
              </a:endParaRPr>
            </a:p>
          </p:txBody>
        </p:sp>
      </p:grpSp>
      <p:grpSp>
        <p:nvGrpSpPr>
          <p:cNvPr id="18" name="组合 1">
            <a:extLst>
              <a:ext uri="{FF2B5EF4-FFF2-40B4-BE49-F238E27FC236}">
                <a16:creationId xmlns:a16="http://schemas.microsoft.com/office/drawing/2014/main" id="{A97035BF-791C-4AFD-A256-53A414D7A4E0}"/>
              </a:ext>
            </a:extLst>
          </p:cNvPr>
          <p:cNvGrpSpPr/>
          <p:nvPr/>
        </p:nvGrpSpPr>
        <p:grpSpPr>
          <a:xfrm>
            <a:off x="1304796" y="1436489"/>
            <a:ext cx="4303239" cy="1683439"/>
            <a:chOff x="1373283" y="1919840"/>
            <a:chExt cx="4303239" cy="1683439"/>
          </a:xfrm>
        </p:grpSpPr>
        <p:grpSp>
          <p:nvGrpSpPr>
            <p:cNvPr id="37" name="组合 3">
              <a:extLst>
                <a:ext uri="{FF2B5EF4-FFF2-40B4-BE49-F238E27FC236}">
                  <a16:creationId xmlns:a16="http://schemas.microsoft.com/office/drawing/2014/main" id="{A6965822-5F9A-4ACC-9B96-7D52AD9AF962}"/>
                </a:ext>
              </a:extLst>
            </p:cNvPr>
            <p:cNvGrpSpPr/>
            <p:nvPr/>
          </p:nvGrpSpPr>
          <p:grpSpPr>
            <a:xfrm>
              <a:off x="1373283" y="1921064"/>
              <a:ext cx="4303239" cy="1682215"/>
              <a:chOff x="1300855" y="2328470"/>
              <a:chExt cx="4303239" cy="1682215"/>
            </a:xfrm>
          </p:grpSpPr>
          <p:sp>
            <p:nvSpPr>
              <p:cNvPr id="40" name="圆角矩形 227">
                <a:extLst>
                  <a:ext uri="{FF2B5EF4-FFF2-40B4-BE49-F238E27FC236}">
                    <a16:creationId xmlns:a16="http://schemas.microsoft.com/office/drawing/2014/main" id="{F3958FBA-6366-447D-9ADE-C06F23C81F58}"/>
                  </a:ext>
                </a:extLst>
              </p:cNvPr>
              <p:cNvSpPr/>
              <p:nvPr/>
            </p:nvSpPr>
            <p:spPr>
              <a:xfrm>
                <a:off x="1300855" y="2507997"/>
                <a:ext cx="4303239" cy="1502688"/>
              </a:xfrm>
              <a:prstGeom prst="roundRect">
                <a:avLst>
                  <a:gd name="adj" fmla="val 11847"/>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912" dirty="0">
                  <a:solidFill>
                    <a:srgbClr val="3E3938"/>
                  </a:solidFill>
                  <a:latin typeface="Calibri"/>
                </a:endParaRPr>
              </a:p>
            </p:txBody>
          </p:sp>
          <p:sp>
            <p:nvSpPr>
              <p:cNvPr id="44" name="任意多边形 228">
                <a:extLst>
                  <a:ext uri="{FF2B5EF4-FFF2-40B4-BE49-F238E27FC236}">
                    <a16:creationId xmlns:a16="http://schemas.microsoft.com/office/drawing/2014/main" id="{9C9CE50A-46FB-43B9-9DC3-80ECD54B1C1B}"/>
                  </a:ext>
                </a:extLst>
              </p:cNvPr>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chemeClr val="accent1"/>
              </a:solidFill>
              <a:ln w="15200" cap="flat">
                <a:noFill/>
                <a:bevel/>
              </a:ln>
            </p:spPr>
            <p:txBody>
              <a:bodyPr wrap="square" lIns="36000" tIns="0" rIns="3600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pPr>
                <a:endParaRPr sz="1064" b="1" dirty="0">
                  <a:solidFill>
                    <a:srgbClr val="FFFFFF"/>
                  </a:solidFill>
                  <a:latin typeface="Calibri"/>
                </a:endParaRPr>
              </a:p>
            </p:txBody>
          </p:sp>
        </p:grpSp>
        <p:sp>
          <p:nvSpPr>
            <p:cNvPr id="38" name="文本框 38">
              <a:extLst>
                <a:ext uri="{FF2B5EF4-FFF2-40B4-BE49-F238E27FC236}">
                  <a16:creationId xmlns:a16="http://schemas.microsoft.com/office/drawing/2014/main" id="{69335ADE-8FED-4987-97BA-71D00A139E3C}"/>
                </a:ext>
              </a:extLst>
            </p:cNvPr>
            <p:cNvSpPr txBox="1"/>
            <p:nvPr/>
          </p:nvSpPr>
          <p:spPr>
            <a:xfrm>
              <a:off x="1751949" y="1919840"/>
              <a:ext cx="2057401" cy="369332"/>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b="1" dirty="0" err="1">
                  <a:solidFill>
                    <a:schemeClr val="bg1"/>
                  </a:solidFill>
                  <a:latin typeface="Century Gothic" panose="020B0502020202020204" pitchFamily="34" charset="0"/>
                </a:rPr>
                <a:t>Yêu</a:t>
              </a:r>
              <a:r>
                <a:rPr lang="en-US" altLang="zh-CN" b="1" dirty="0">
                  <a:solidFill>
                    <a:schemeClr val="bg1"/>
                  </a:solidFill>
                  <a:latin typeface="Century Gothic" panose="020B0502020202020204" pitchFamily="34" charset="0"/>
                </a:rPr>
                <a:t> </a:t>
              </a:r>
              <a:r>
                <a:rPr lang="en-US" altLang="zh-CN" b="1" dirty="0" err="1">
                  <a:solidFill>
                    <a:schemeClr val="bg1"/>
                  </a:solidFill>
                  <a:latin typeface="Century Gothic" panose="020B0502020202020204" pitchFamily="34" charset="0"/>
                </a:rPr>
                <a:t>cầu</a:t>
              </a:r>
              <a:endParaRPr lang="en-US" altLang="zh-CN" b="1" dirty="0">
                <a:solidFill>
                  <a:schemeClr val="bg1"/>
                </a:solidFill>
                <a:latin typeface="Century Gothic" panose="020B0502020202020204" pitchFamily="34" charset="0"/>
              </a:endParaRPr>
            </a:p>
          </p:txBody>
        </p:sp>
        <p:sp>
          <p:nvSpPr>
            <p:cNvPr id="39" name="文本框 42">
              <a:extLst>
                <a:ext uri="{FF2B5EF4-FFF2-40B4-BE49-F238E27FC236}">
                  <a16:creationId xmlns:a16="http://schemas.microsoft.com/office/drawing/2014/main" id="{D48A33C8-54A7-4419-AE59-6F8C805BDFA5}"/>
                </a:ext>
              </a:extLst>
            </p:cNvPr>
            <p:cNvSpPr txBox="1"/>
            <p:nvPr/>
          </p:nvSpPr>
          <p:spPr>
            <a:xfrm>
              <a:off x="1721176" y="2459646"/>
              <a:ext cx="3607451" cy="1059072"/>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lgn="just">
                <a:lnSpc>
                  <a:spcPct val="114000"/>
                </a:lnSpc>
                <a:buFont typeface="Arial" panose="020B0604020202020204" pitchFamily="34" charset="0"/>
                <a:buChar char="•"/>
              </a:pPr>
              <a:r>
                <a:rPr lang="en-US" altLang="zh-CN" sz="1400" dirty="0" err="1">
                  <a:solidFill>
                    <a:schemeClr val="tx1">
                      <a:lumMod val="65000"/>
                      <a:lumOff val="35000"/>
                    </a:schemeClr>
                  </a:solidFill>
                  <a:latin typeface="Century Gothic" panose="020B0502020202020204" pitchFamily="34" charset="0"/>
                  <a:ea typeface="+mj-ea"/>
                </a:rPr>
                <a:t>Mỗi</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câu</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truy</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vấn</a:t>
              </a:r>
              <a:r>
                <a:rPr lang="en-US" altLang="zh-CN" sz="1400" dirty="0">
                  <a:solidFill>
                    <a:schemeClr val="tx1">
                      <a:lumMod val="65000"/>
                      <a:lumOff val="35000"/>
                    </a:schemeClr>
                  </a:solidFill>
                  <a:latin typeface="Century Gothic" panose="020B0502020202020204" pitchFamily="34" charset="0"/>
                  <a:ea typeface="+mj-ea"/>
                </a:rPr>
                <a:t> con </a:t>
              </a:r>
              <a:r>
                <a:rPr lang="en-US" altLang="zh-CN" sz="1400" dirty="0" err="1">
                  <a:solidFill>
                    <a:schemeClr val="tx1">
                      <a:lumMod val="65000"/>
                      <a:lumOff val="35000"/>
                    </a:schemeClr>
                  </a:solidFill>
                  <a:latin typeface="Century Gothic" panose="020B0502020202020204" pitchFamily="34" charset="0"/>
                  <a:ea typeface="+mj-ea"/>
                </a:rPr>
                <a:t>phải</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có</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số</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cột</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bằng</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nhau</a:t>
              </a:r>
              <a:endParaRPr lang="vi-VN" altLang="zh-CN" sz="1400" dirty="0">
                <a:solidFill>
                  <a:schemeClr val="tx1">
                    <a:lumMod val="65000"/>
                    <a:lumOff val="35000"/>
                  </a:schemeClr>
                </a:solidFill>
                <a:latin typeface="Century Gothic" panose="020B0502020202020204" pitchFamily="34" charset="0"/>
                <a:ea typeface="+mj-ea"/>
              </a:endParaRPr>
            </a:p>
            <a:p>
              <a:pPr marL="171450" indent="-171450" algn="just">
                <a:lnSpc>
                  <a:spcPct val="114000"/>
                </a:lnSpc>
                <a:buFont typeface="Arial" panose="020B0604020202020204" pitchFamily="34" charset="0"/>
                <a:buChar char="•"/>
              </a:pPr>
              <a:r>
                <a:rPr lang="en-US" altLang="zh-CN" sz="1400" dirty="0" err="1">
                  <a:solidFill>
                    <a:schemeClr val="tx1">
                      <a:lumMod val="65000"/>
                      <a:lumOff val="35000"/>
                    </a:schemeClr>
                  </a:solidFill>
                  <a:latin typeface="Century Gothic" panose="020B0502020202020204" pitchFamily="34" charset="0"/>
                  <a:ea typeface="+mj-ea"/>
                </a:rPr>
                <a:t>Các</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giá</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trị</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của</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mỗi</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cột</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phải</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giống</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nhau</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giữa</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các</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câu</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truy</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vấn</a:t>
              </a:r>
              <a:r>
                <a:rPr lang="en-US" altLang="zh-CN" sz="1400" dirty="0">
                  <a:solidFill>
                    <a:schemeClr val="tx1">
                      <a:lumMod val="65000"/>
                      <a:lumOff val="35000"/>
                    </a:schemeClr>
                  </a:solidFill>
                  <a:latin typeface="Century Gothic" panose="020B0502020202020204" pitchFamily="34" charset="0"/>
                  <a:ea typeface="+mj-ea"/>
                </a:rPr>
                <a:t> con</a:t>
              </a:r>
            </a:p>
          </p:txBody>
        </p:sp>
      </p:grpSp>
      <p:grpSp>
        <p:nvGrpSpPr>
          <p:cNvPr id="19" name="组合 2">
            <a:extLst>
              <a:ext uri="{FF2B5EF4-FFF2-40B4-BE49-F238E27FC236}">
                <a16:creationId xmlns:a16="http://schemas.microsoft.com/office/drawing/2014/main" id="{300DE885-1504-4551-AD47-61DB58CC5528}"/>
              </a:ext>
            </a:extLst>
          </p:cNvPr>
          <p:cNvGrpSpPr/>
          <p:nvPr/>
        </p:nvGrpSpPr>
        <p:grpSpPr>
          <a:xfrm>
            <a:off x="1304796" y="3831154"/>
            <a:ext cx="4303239" cy="1683439"/>
            <a:chOff x="6461330" y="1919840"/>
            <a:chExt cx="4303239" cy="1683439"/>
          </a:xfrm>
        </p:grpSpPr>
        <p:grpSp>
          <p:nvGrpSpPr>
            <p:cNvPr id="32" name="组合 32">
              <a:extLst>
                <a:ext uri="{FF2B5EF4-FFF2-40B4-BE49-F238E27FC236}">
                  <a16:creationId xmlns:a16="http://schemas.microsoft.com/office/drawing/2014/main" id="{ECEA6B03-2864-48DD-8B8F-A1402004AE2A}"/>
                </a:ext>
              </a:extLst>
            </p:cNvPr>
            <p:cNvGrpSpPr/>
            <p:nvPr/>
          </p:nvGrpSpPr>
          <p:grpSpPr>
            <a:xfrm>
              <a:off x="6461330" y="1921064"/>
              <a:ext cx="4303239" cy="1682215"/>
              <a:chOff x="1300855" y="2328470"/>
              <a:chExt cx="4303239" cy="1682215"/>
            </a:xfrm>
          </p:grpSpPr>
          <p:sp>
            <p:nvSpPr>
              <p:cNvPr id="35" name="圆角矩形 33">
                <a:extLst>
                  <a:ext uri="{FF2B5EF4-FFF2-40B4-BE49-F238E27FC236}">
                    <a16:creationId xmlns:a16="http://schemas.microsoft.com/office/drawing/2014/main" id="{0188B5E9-48C4-4F6A-8E5B-DCAF8F35F20C}"/>
                  </a:ext>
                </a:extLst>
              </p:cNvPr>
              <p:cNvSpPr/>
              <p:nvPr/>
            </p:nvSpPr>
            <p:spPr>
              <a:xfrm>
                <a:off x="1300855" y="2507997"/>
                <a:ext cx="4303239" cy="1502688"/>
              </a:xfrm>
              <a:prstGeom prst="roundRect">
                <a:avLst>
                  <a:gd name="adj" fmla="val 11847"/>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912" dirty="0">
                  <a:solidFill>
                    <a:srgbClr val="3E3938"/>
                  </a:solidFill>
                  <a:latin typeface="Calibri"/>
                </a:endParaRPr>
              </a:p>
            </p:txBody>
          </p:sp>
          <p:sp>
            <p:nvSpPr>
              <p:cNvPr id="36" name="任意多边形 34">
                <a:extLst>
                  <a:ext uri="{FF2B5EF4-FFF2-40B4-BE49-F238E27FC236}">
                    <a16:creationId xmlns:a16="http://schemas.microsoft.com/office/drawing/2014/main" id="{DCA87656-EAEA-4F25-8BF1-317018ED44B2}"/>
                  </a:ext>
                </a:extLst>
              </p:cNvPr>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chemeClr val="accent2"/>
              </a:solidFill>
              <a:ln w="15200" cap="flat">
                <a:noFill/>
                <a:bevel/>
              </a:ln>
            </p:spPr>
            <p:txBody>
              <a:bodyPr wrap="square" lIns="36000" tIns="0" rIns="3600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pPr>
                <a:endParaRPr sz="1064" b="1" dirty="0">
                  <a:solidFill>
                    <a:srgbClr val="FFFFFF"/>
                  </a:solidFill>
                  <a:latin typeface="Calibri"/>
                </a:endParaRPr>
              </a:p>
            </p:txBody>
          </p:sp>
        </p:grpSp>
        <p:sp>
          <p:nvSpPr>
            <p:cNvPr id="33" name="文本框 40">
              <a:extLst>
                <a:ext uri="{FF2B5EF4-FFF2-40B4-BE49-F238E27FC236}">
                  <a16:creationId xmlns:a16="http://schemas.microsoft.com/office/drawing/2014/main" id="{ADFC63B2-6004-4CE1-B929-3A4AC10293E7}"/>
                </a:ext>
              </a:extLst>
            </p:cNvPr>
            <p:cNvSpPr txBox="1"/>
            <p:nvPr/>
          </p:nvSpPr>
          <p:spPr>
            <a:xfrm>
              <a:off x="6839996" y="1919840"/>
              <a:ext cx="2057401" cy="369332"/>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altLang="zh-CN" b="1" dirty="0">
                  <a:solidFill>
                    <a:schemeClr val="bg1"/>
                  </a:solidFill>
                  <a:latin typeface="Century Gothic" panose="020B0502020202020204" pitchFamily="34" charset="0"/>
                </a:rPr>
                <a:t>Phương pháp</a:t>
              </a:r>
            </a:p>
          </p:txBody>
        </p:sp>
        <p:sp>
          <p:nvSpPr>
            <p:cNvPr id="34" name="文本框 44">
              <a:extLst>
                <a:ext uri="{FF2B5EF4-FFF2-40B4-BE49-F238E27FC236}">
                  <a16:creationId xmlns:a16="http://schemas.microsoft.com/office/drawing/2014/main" id="{520E8AE0-230F-4B4D-A0A3-3B924236E527}"/>
                </a:ext>
              </a:extLst>
            </p:cNvPr>
            <p:cNvSpPr txBox="1"/>
            <p:nvPr/>
          </p:nvSpPr>
          <p:spPr>
            <a:xfrm>
              <a:off x="6839996" y="2459646"/>
              <a:ext cx="3607451" cy="322332"/>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14000"/>
                </a:lnSpc>
              </a:pPr>
              <a:r>
                <a:rPr lang="en-US" altLang="zh-CN" sz="1400" dirty="0" err="1">
                  <a:solidFill>
                    <a:schemeClr val="tx1">
                      <a:lumMod val="65000"/>
                      <a:lumOff val="35000"/>
                    </a:schemeClr>
                  </a:solidFill>
                  <a:latin typeface="Century Gothic" panose="020B0502020202020204" pitchFamily="34" charset="0"/>
                  <a:ea typeface="+mj-ea"/>
                </a:rPr>
                <a:t>Sử</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dụng</a:t>
              </a:r>
              <a:r>
                <a:rPr lang="en-US" altLang="zh-CN" sz="1400" dirty="0">
                  <a:solidFill>
                    <a:schemeClr val="tx1">
                      <a:lumMod val="65000"/>
                      <a:lumOff val="35000"/>
                    </a:schemeClr>
                  </a:solidFill>
                  <a:latin typeface="Century Gothic" panose="020B0502020202020204" pitchFamily="34" charset="0"/>
                  <a:ea typeface="+mj-ea"/>
                </a:rPr>
                <a:t> ORDER BY </a:t>
              </a:r>
              <a:r>
                <a:rPr lang="en-US" altLang="zh-CN" sz="1400" dirty="0" err="1">
                  <a:solidFill>
                    <a:schemeClr val="tx1">
                      <a:lumMod val="65000"/>
                      <a:lumOff val="35000"/>
                    </a:schemeClr>
                  </a:solidFill>
                  <a:latin typeface="Century Gothic" panose="020B0502020202020204" pitchFamily="34" charset="0"/>
                  <a:ea typeface="+mj-ea"/>
                </a:rPr>
                <a:t>hoặc</a:t>
              </a:r>
              <a:r>
                <a:rPr lang="en-US" altLang="zh-CN" sz="1400" dirty="0">
                  <a:solidFill>
                    <a:schemeClr val="tx1">
                      <a:lumMod val="65000"/>
                      <a:lumOff val="35000"/>
                    </a:schemeClr>
                  </a:solidFill>
                  <a:latin typeface="Century Gothic" panose="020B0502020202020204" pitchFamily="34" charset="0"/>
                  <a:ea typeface="+mj-ea"/>
                </a:rPr>
                <a:t> UNION SELECT</a:t>
              </a:r>
            </a:p>
          </p:txBody>
        </p:sp>
      </p:grpSp>
      <p:grpSp>
        <p:nvGrpSpPr>
          <p:cNvPr id="20" name="组合 4">
            <a:extLst>
              <a:ext uri="{FF2B5EF4-FFF2-40B4-BE49-F238E27FC236}">
                <a16:creationId xmlns:a16="http://schemas.microsoft.com/office/drawing/2014/main" id="{DA2E9BA8-665C-4A8A-B2BB-AA9B465A1A7D}"/>
              </a:ext>
            </a:extLst>
          </p:cNvPr>
          <p:cNvGrpSpPr/>
          <p:nvPr/>
        </p:nvGrpSpPr>
        <p:grpSpPr>
          <a:xfrm>
            <a:off x="6248400" y="1423685"/>
            <a:ext cx="4303239" cy="1702111"/>
            <a:chOff x="6461330" y="3983465"/>
            <a:chExt cx="4303239" cy="1702111"/>
          </a:xfrm>
        </p:grpSpPr>
        <p:grpSp>
          <p:nvGrpSpPr>
            <p:cNvPr id="21" name="组合 35">
              <a:extLst>
                <a:ext uri="{FF2B5EF4-FFF2-40B4-BE49-F238E27FC236}">
                  <a16:creationId xmlns:a16="http://schemas.microsoft.com/office/drawing/2014/main" id="{EBD7F747-4DA3-4DC6-A46E-76A813552670}"/>
                </a:ext>
              </a:extLst>
            </p:cNvPr>
            <p:cNvGrpSpPr/>
            <p:nvPr/>
          </p:nvGrpSpPr>
          <p:grpSpPr>
            <a:xfrm>
              <a:off x="6461330" y="4003361"/>
              <a:ext cx="4303239" cy="1682215"/>
              <a:chOff x="1300855" y="2328470"/>
              <a:chExt cx="4303239" cy="1682215"/>
            </a:xfrm>
          </p:grpSpPr>
          <p:sp>
            <p:nvSpPr>
              <p:cNvPr id="30" name="圆角矩形 36">
                <a:extLst>
                  <a:ext uri="{FF2B5EF4-FFF2-40B4-BE49-F238E27FC236}">
                    <a16:creationId xmlns:a16="http://schemas.microsoft.com/office/drawing/2014/main" id="{24AED097-B0F9-45EB-9443-39F69BB451C9}"/>
                  </a:ext>
                </a:extLst>
              </p:cNvPr>
              <p:cNvSpPr/>
              <p:nvPr/>
            </p:nvSpPr>
            <p:spPr>
              <a:xfrm>
                <a:off x="1300855" y="2507997"/>
                <a:ext cx="4303239" cy="1502688"/>
              </a:xfrm>
              <a:prstGeom prst="roundRect">
                <a:avLst>
                  <a:gd name="adj" fmla="val 11847"/>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912" dirty="0">
                  <a:solidFill>
                    <a:srgbClr val="3E3938"/>
                  </a:solidFill>
                  <a:latin typeface="Calibri"/>
                </a:endParaRPr>
              </a:p>
            </p:txBody>
          </p:sp>
          <p:sp>
            <p:nvSpPr>
              <p:cNvPr id="31" name="任意多边形 37">
                <a:extLst>
                  <a:ext uri="{FF2B5EF4-FFF2-40B4-BE49-F238E27FC236}">
                    <a16:creationId xmlns:a16="http://schemas.microsoft.com/office/drawing/2014/main" id="{E3CA95AD-2FA7-455F-9A38-549E9FADE6DC}"/>
                  </a:ext>
                </a:extLst>
              </p:cNvPr>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chemeClr val="accent1"/>
              </a:solidFill>
              <a:ln w="15200" cap="flat">
                <a:noFill/>
                <a:bevel/>
              </a:ln>
            </p:spPr>
            <p:txBody>
              <a:bodyPr wrap="square" lIns="36000" tIns="0" rIns="3600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pPr>
                <a:endParaRPr sz="1064" b="1" dirty="0">
                  <a:solidFill>
                    <a:srgbClr val="FFFFFF"/>
                  </a:solidFill>
                  <a:latin typeface="Calibri"/>
                </a:endParaRPr>
              </a:p>
            </p:txBody>
          </p:sp>
        </p:grpSp>
        <p:sp>
          <p:nvSpPr>
            <p:cNvPr id="22" name="文本框 41">
              <a:extLst>
                <a:ext uri="{FF2B5EF4-FFF2-40B4-BE49-F238E27FC236}">
                  <a16:creationId xmlns:a16="http://schemas.microsoft.com/office/drawing/2014/main" id="{50F3C4EB-97FB-4DAB-9EBD-396889B33F1E}"/>
                </a:ext>
              </a:extLst>
            </p:cNvPr>
            <p:cNvSpPr txBox="1"/>
            <p:nvPr/>
          </p:nvSpPr>
          <p:spPr>
            <a:xfrm>
              <a:off x="6782420" y="3983465"/>
              <a:ext cx="2178411" cy="369332"/>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b="1" dirty="0" err="1">
                  <a:solidFill>
                    <a:schemeClr val="bg1"/>
                  </a:solidFill>
                  <a:latin typeface="Century Gothic" panose="020B0502020202020204" pitchFamily="34" charset="0"/>
                </a:rPr>
                <a:t>Đáp</a:t>
              </a:r>
              <a:r>
                <a:rPr lang="en-US" altLang="zh-CN" b="1" dirty="0">
                  <a:solidFill>
                    <a:schemeClr val="bg1"/>
                  </a:solidFill>
                  <a:latin typeface="Century Gothic" panose="020B0502020202020204" pitchFamily="34" charset="0"/>
                </a:rPr>
                <a:t> </a:t>
              </a:r>
              <a:r>
                <a:rPr lang="en-US" altLang="zh-CN" b="1" dirty="0" err="1">
                  <a:solidFill>
                    <a:schemeClr val="bg1"/>
                  </a:solidFill>
                  <a:latin typeface="Century Gothic" panose="020B0502020202020204" pitchFamily="34" charset="0"/>
                </a:rPr>
                <a:t>ứng</a:t>
              </a:r>
              <a:r>
                <a:rPr lang="en-US" altLang="zh-CN" b="1" dirty="0">
                  <a:solidFill>
                    <a:schemeClr val="bg1"/>
                  </a:solidFill>
                  <a:latin typeface="Century Gothic" panose="020B0502020202020204" pitchFamily="34" charset="0"/>
                </a:rPr>
                <a:t> </a:t>
              </a:r>
              <a:r>
                <a:rPr lang="en-US" altLang="zh-CN" b="1" dirty="0" err="1">
                  <a:solidFill>
                    <a:schemeClr val="bg1"/>
                  </a:solidFill>
                  <a:latin typeface="Century Gothic" panose="020B0502020202020204" pitchFamily="34" charset="0"/>
                </a:rPr>
                <a:t>yêu</a:t>
              </a:r>
              <a:r>
                <a:rPr lang="en-US" altLang="zh-CN" b="1" dirty="0">
                  <a:solidFill>
                    <a:schemeClr val="bg1"/>
                  </a:solidFill>
                  <a:latin typeface="Century Gothic" panose="020B0502020202020204" pitchFamily="34" charset="0"/>
                </a:rPr>
                <a:t> </a:t>
              </a:r>
              <a:r>
                <a:rPr lang="en-US" altLang="zh-CN" b="1" dirty="0" err="1">
                  <a:solidFill>
                    <a:schemeClr val="bg1"/>
                  </a:solidFill>
                  <a:latin typeface="Century Gothic" panose="020B0502020202020204" pitchFamily="34" charset="0"/>
                </a:rPr>
                <a:t>cầu</a:t>
              </a:r>
              <a:endParaRPr lang="en-US" altLang="zh-CN" b="1" dirty="0">
                <a:solidFill>
                  <a:schemeClr val="bg1"/>
                </a:solidFill>
                <a:latin typeface="Century Gothic" panose="020B0502020202020204" pitchFamily="34" charset="0"/>
              </a:endParaRPr>
            </a:p>
          </p:txBody>
        </p:sp>
        <p:sp>
          <p:nvSpPr>
            <p:cNvPr id="29" name="文本框 45">
              <a:extLst>
                <a:ext uri="{FF2B5EF4-FFF2-40B4-BE49-F238E27FC236}">
                  <a16:creationId xmlns:a16="http://schemas.microsoft.com/office/drawing/2014/main" id="{CA6B872D-6DED-4EF5-A400-49B9B78F92F4}"/>
                </a:ext>
              </a:extLst>
            </p:cNvPr>
            <p:cNvSpPr txBox="1"/>
            <p:nvPr/>
          </p:nvSpPr>
          <p:spPr>
            <a:xfrm>
              <a:off x="6839996" y="4522706"/>
              <a:ext cx="3607451" cy="813492"/>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lgn="just">
                <a:lnSpc>
                  <a:spcPct val="114000"/>
                </a:lnSpc>
                <a:buFont typeface="Arial" panose="020B0604020202020204" pitchFamily="34" charset="0"/>
                <a:buChar char="•"/>
              </a:pPr>
              <a:r>
                <a:rPr lang="en-US" altLang="zh-CN" sz="1400" dirty="0" err="1">
                  <a:solidFill>
                    <a:schemeClr val="tx1">
                      <a:lumMod val="65000"/>
                      <a:lumOff val="35000"/>
                    </a:schemeClr>
                  </a:solidFill>
                  <a:latin typeface="Century Gothic" panose="020B0502020202020204" pitchFamily="34" charset="0"/>
                  <a:ea typeface="+mj-ea"/>
                </a:rPr>
                <a:t>Câu</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truy</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vấn</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trả</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về</a:t>
              </a:r>
              <a:r>
                <a:rPr lang="en-US" altLang="zh-CN" sz="1400" dirty="0">
                  <a:solidFill>
                    <a:schemeClr val="tx1">
                      <a:lumMod val="65000"/>
                      <a:lumOff val="35000"/>
                    </a:schemeClr>
                  </a:solidFill>
                  <a:latin typeface="Century Gothic" panose="020B0502020202020204" pitchFamily="34" charset="0"/>
                  <a:ea typeface="+mj-ea"/>
                </a:rPr>
                <a:t> bao </a:t>
              </a:r>
              <a:r>
                <a:rPr lang="en-US" altLang="zh-CN" sz="1400" dirty="0" err="1">
                  <a:solidFill>
                    <a:schemeClr val="tx1">
                      <a:lumMod val="65000"/>
                      <a:lumOff val="35000"/>
                    </a:schemeClr>
                  </a:solidFill>
                  <a:latin typeface="Century Gothic" panose="020B0502020202020204" pitchFamily="34" charset="0"/>
                  <a:ea typeface="+mj-ea"/>
                </a:rPr>
                <a:t>nhiêu</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cột</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a:solidFill>
                    <a:schemeClr val="tx1">
                      <a:lumMod val="65000"/>
                      <a:lumOff val="35000"/>
                    </a:schemeClr>
                  </a:solidFill>
                  <a:latin typeface="+mj-lt"/>
                  <a:ea typeface="+mj-ea"/>
                </a:rPr>
                <a:t>?</a:t>
              </a:r>
              <a:endParaRPr lang="vi-VN" altLang="zh-CN" sz="1400" dirty="0">
                <a:solidFill>
                  <a:schemeClr val="tx1">
                    <a:lumMod val="65000"/>
                    <a:lumOff val="35000"/>
                  </a:schemeClr>
                </a:solidFill>
                <a:latin typeface="+mj-lt"/>
                <a:ea typeface="+mj-ea"/>
              </a:endParaRPr>
            </a:p>
            <a:p>
              <a:pPr marL="171450" indent="-171450" algn="just">
                <a:lnSpc>
                  <a:spcPct val="114000"/>
                </a:lnSpc>
                <a:buFont typeface="Arial" panose="020B0604020202020204" pitchFamily="34" charset="0"/>
                <a:buChar char="•"/>
              </a:pPr>
              <a:r>
                <a:rPr lang="en-US" altLang="zh-CN" sz="1400" dirty="0" err="1">
                  <a:solidFill>
                    <a:schemeClr val="tx1">
                      <a:lumMod val="65000"/>
                      <a:lumOff val="35000"/>
                    </a:schemeClr>
                  </a:solidFill>
                  <a:latin typeface="Century Gothic" panose="020B0502020202020204" pitchFamily="34" charset="0"/>
                  <a:ea typeface="+mj-ea"/>
                </a:rPr>
                <a:t>Cột</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nào</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có</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loại</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dữ</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liệu</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giống</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với</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loại</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dữ</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liệu</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cần</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dùng</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để</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tấn</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công</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a:solidFill>
                    <a:schemeClr val="tx1">
                      <a:lumMod val="65000"/>
                      <a:lumOff val="35000"/>
                    </a:schemeClr>
                  </a:solidFill>
                  <a:latin typeface="+mj-lt"/>
                  <a:ea typeface="+mj-ea"/>
                </a:rPr>
                <a:t>?</a:t>
              </a:r>
            </a:p>
          </p:txBody>
        </p:sp>
      </p:grpSp>
      <p:pic>
        <p:nvPicPr>
          <p:cNvPr id="45" name="Picture 44">
            <a:extLst>
              <a:ext uri="{FF2B5EF4-FFF2-40B4-BE49-F238E27FC236}">
                <a16:creationId xmlns:a16="http://schemas.microsoft.com/office/drawing/2014/main" id="{C0240191-6650-4C3F-95FF-31B05F0272ED}"/>
              </a:ext>
            </a:extLst>
          </p:cNvPr>
          <p:cNvPicPr>
            <a:picLocks noChangeAspect="1"/>
          </p:cNvPicPr>
          <p:nvPr/>
        </p:nvPicPr>
        <p:blipFill>
          <a:blip r:embed="rId4"/>
          <a:stretch>
            <a:fillRect/>
          </a:stretch>
        </p:blipFill>
        <p:spPr>
          <a:xfrm>
            <a:off x="6248400" y="3535174"/>
            <a:ext cx="4260138" cy="2038326"/>
          </a:xfrm>
          <a:prstGeom prst="rect">
            <a:avLst/>
          </a:prstGeom>
        </p:spPr>
      </p:pic>
    </p:spTree>
    <p:extLst>
      <p:ext uri="{BB962C8B-B14F-4D97-AF65-F5344CB8AC3E}">
        <p14:creationId xmlns:p14="http://schemas.microsoft.com/office/powerpoint/2010/main" val="71250808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500" fill="hold"/>
                                        <p:tgtEl>
                                          <p:spTgt spid="45"/>
                                        </p:tgtEl>
                                        <p:attrNameLst>
                                          <p:attrName>ppt_x</p:attrName>
                                        </p:attrNameLst>
                                      </p:cBhvr>
                                      <p:tavLst>
                                        <p:tav tm="0">
                                          <p:val>
                                            <p:strVal val="#ppt_x"/>
                                          </p:val>
                                        </p:tav>
                                        <p:tav tm="100000">
                                          <p:val>
                                            <p:strVal val="#ppt_x"/>
                                          </p:val>
                                        </p:tav>
                                      </p:tavLst>
                                    </p:anim>
                                    <p:anim calcmode="lin" valueType="num">
                                      <p:cBhvr additive="base">
                                        <p:cTn id="2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79725" y="239597"/>
            <a:ext cx="6667308" cy="858338"/>
            <a:chOff x="479725" y="239597"/>
            <a:chExt cx="6667308" cy="858338"/>
          </a:xfrm>
        </p:grpSpPr>
        <p:pic>
          <p:nvPicPr>
            <p:cNvPr id="24" name="图片 23"/>
            <p:cNvPicPr>
              <a:picLocks noChangeAspect="1"/>
            </p:cNvPicPr>
            <p:nvPr/>
          </p:nvPicPr>
          <p:blipFill>
            <a:blip r:embed="rId3"/>
            <a:stretch>
              <a:fillRect/>
            </a:stretch>
          </p:blipFill>
          <p:spPr>
            <a:xfrm>
              <a:off x="479725" y="239597"/>
              <a:ext cx="863431" cy="846253"/>
            </a:xfrm>
            <a:prstGeom prst="rect">
              <a:avLst/>
            </a:prstGeom>
          </p:spPr>
        </p:pic>
        <p:sp>
          <p:nvSpPr>
            <p:cNvPr id="25" name="文本框 24"/>
            <p:cNvSpPr txBox="1"/>
            <p:nvPr/>
          </p:nvSpPr>
          <p:spPr>
            <a:xfrm>
              <a:off x="569650" y="401113"/>
              <a:ext cx="683580" cy="523220"/>
            </a:xfrm>
            <a:prstGeom prst="rect">
              <a:avLst/>
            </a:prstGeom>
            <a:noFill/>
          </p:spPr>
          <p:txBody>
            <a:bodyPr wrap="square" rtlCol="0">
              <a:spAutoFit/>
              <a:scene3d>
                <a:camera prst="orthographicFront"/>
                <a:lightRig rig="threePt" dir="t"/>
              </a:scene3d>
              <a:sp3d contourW="12700"/>
            </a:bodyPr>
            <a:lstStyle/>
            <a:p>
              <a:pPr algn="ctr"/>
              <a:r>
                <a:rPr lang="vi-VN" altLang="zh-CN" sz="2800">
                  <a:solidFill>
                    <a:schemeClr val="bg1"/>
                  </a:solidFill>
                  <a:latin typeface="Century Gothic" panose="020B0502020202020204" pitchFamily="34" charset="0"/>
                </a:rPr>
                <a:t>3.</a:t>
              </a:r>
              <a:r>
                <a:rPr lang="vi-VN" altLang="zh-CN" sz="2800" dirty="0">
                  <a:solidFill>
                    <a:schemeClr val="bg1"/>
                  </a:solidFill>
                  <a:latin typeface="Century Gothic" panose="020B0502020202020204" pitchFamily="34" charset="0"/>
                </a:rPr>
                <a:t>3</a:t>
              </a:r>
              <a:endParaRPr lang="zh-CN" altLang="en-US" sz="2800" dirty="0">
                <a:solidFill>
                  <a:schemeClr val="bg1"/>
                </a:solidFill>
                <a:latin typeface="Century Gothic" panose="020B0502020202020204" pitchFamily="34" charset="0"/>
              </a:endParaRPr>
            </a:p>
          </p:txBody>
        </p:sp>
        <p:grpSp>
          <p:nvGrpSpPr>
            <p:cNvPr id="26" name="组合 25"/>
            <p:cNvGrpSpPr/>
            <p:nvPr/>
          </p:nvGrpSpPr>
          <p:grpSpPr>
            <a:xfrm>
              <a:off x="1478658" y="325571"/>
              <a:ext cx="5668375" cy="772364"/>
              <a:chOff x="781862" y="465271"/>
              <a:chExt cx="5668375" cy="772364"/>
            </a:xfrm>
          </p:grpSpPr>
          <p:sp>
            <p:nvSpPr>
              <p:cNvPr id="27" name="文本框 26"/>
              <p:cNvSpPr txBox="1"/>
              <p:nvPr/>
            </p:nvSpPr>
            <p:spPr>
              <a:xfrm>
                <a:off x="781863" y="465271"/>
                <a:ext cx="5668374"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Blind SQLi</a:t>
                </a:r>
                <a:endParaRPr lang="zh-CN" altLang="en-US" sz="3200" b="1" dirty="0">
                  <a:solidFill>
                    <a:schemeClr val="accent1"/>
                  </a:solidFill>
                  <a:latin typeface="Century Gothic" panose="020B0502020202020204" pitchFamily="34" charset="0"/>
                </a:endParaRPr>
              </a:p>
            </p:txBody>
          </p:sp>
          <p:sp>
            <p:nvSpPr>
              <p:cNvPr id="28" name="文本框 27"/>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Blind SQLi</a:t>
                </a:r>
                <a:endParaRPr lang="en-US" altLang="zh-CN" sz="1000" dirty="0">
                  <a:solidFill>
                    <a:schemeClr val="bg1">
                      <a:lumMod val="65000"/>
                    </a:schemeClr>
                  </a:solidFill>
                  <a:latin typeface="+mj-lt"/>
                </a:endParaRPr>
              </a:p>
            </p:txBody>
          </p:sp>
        </p:grpSp>
      </p:grpSp>
      <p:sp>
        <p:nvSpPr>
          <p:cNvPr id="6" name="AutoShape 6" descr="What is SQL Injection? Tutorial &amp; Examples | Web Security Academy">
            <a:extLst>
              <a:ext uri="{FF2B5EF4-FFF2-40B4-BE49-F238E27FC236}">
                <a16:creationId xmlns:a16="http://schemas.microsoft.com/office/drawing/2014/main" id="{46BED4BD-45CC-443F-8E47-854CEE80D1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What is SQL Injection? Tutorial &amp; Examples | Web Security Academy">
            <a:extLst>
              <a:ext uri="{FF2B5EF4-FFF2-40B4-BE49-F238E27FC236}">
                <a16:creationId xmlns:a16="http://schemas.microsoft.com/office/drawing/2014/main" id="{CE380BCF-FF3B-41C0-AA1D-9910D3A1CED6}"/>
              </a:ext>
            </a:extLst>
          </p:cNvPr>
          <p:cNvSpPr>
            <a:spLocks noChangeAspect="1" noChangeArrowheads="1"/>
          </p:cNvSpPr>
          <p:nvPr/>
        </p:nvSpPr>
        <p:spPr bwMode="auto">
          <a:xfrm>
            <a:off x="3050958" y="1608542"/>
            <a:ext cx="6403760" cy="64037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6" name="组合 2">
            <a:extLst>
              <a:ext uri="{FF2B5EF4-FFF2-40B4-BE49-F238E27FC236}">
                <a16:creationId xmlns:a16="http://schemas.microsoft.com/office/drawing/2014/main" id="{7996F6F7-8566-4F2D-AC87-A007894C2BA4}"/>
              </a:ext>
            </a:extLst>
          </p:cNvPr>
          <p:cNvGrpSpPr/>
          <p:nvPr/>
        </p:nvGrpSpPr>
        <p:grpSpPr>
          <a:xfrm>
            <a:off x="6471821" y="1707459"/>
            <a:ext cx="4303239" cy="1683439"/>
            <a:chOff x="6461330" y="1919840"/>
            <a:chExt cx="4303239" cy="1683439"/>
          </a:xfrm>
        </p:grpSpPr>
        <p:grpSp>
          <p:nvGrpSpPr>
            <p:cNvPr id="18" name="组合 32">
              <a:extLst>
                <a:ext uri="{FF2B5EF4-FFF2-40B4-BE49-F238E27FC236}">
                  <a16:creationId xmlns:a16="http://schemas.microsoft.com/office/drawing/2014/main" id="{B954012F-E95B-46E6-81CF-92DAAF6FA7CA}"/>
                </a:ext>
              </a:extLst>
            </p:cNvPr>
            <p:cNvGrpSpPr/>
            <p:nvPr/>
          </p:nvGrpSpPr>
          <p:grpSpPr>
            <a:xfrm>
              <a:off x="6461330" y="1921064"/>
              <a:ext cx="4303239" cy="1682215"/>
              <a:chOff x="1300855" y="2328470"/>
              <a:chExt cx="4303239" cy="1682215"/>
            </a:xfrm>
          </p:grpSpPr>
          <p:sp>
            <p:nvSpPr>
              <p:cNvPr id="21" name="圆角矩形 33">
                <a:extLst>
                  <a:ext uri="{FF2B5EF4-FFF2-40B4-BE49-F238E27FC236}">
                    <a16:creationId xmlns:a16="http://schemas.microsoft.com/office/drawing/2014/main" id="{64A86390-DA98-4CC4-8159-B29C156727C1}"/>
                  </a:ext>
                </a:extLst>
              </p:cNvPr>
              <p:cNvSpPr/>
              <p:nvPr/>
            </p:nvSpPr>
            <p:spPr>
              <a:xfrm>
                <a:off x="1300855" y="2507997"/>
                <a:ext cx="4303239" cy="1502688"/>
              </a:xfrm>
              <a:prstGeom prst="roundRect">
                <a:avLst>
                  <a:gd name="adj" fmla="val 11847"/>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alibri"/>
                </a:endParaRPr>
              </a:p>
            </p:txBody>
          </p:sp>
          <p:sp>
            <p:nvSpPr>
              <p:cNvPr id="22" name="任意多边形 34">
                <a:extLst>
                  <a:ext uri="{FF2B5EF4-FFF2-40B4-BE49-F238E27FC236}">
                    <a16:creationId xmlns:a16="http://schemas.microsoft.com/office/drawing/2014/main" id="{DCB0F044-636C-4BE8-85D6-09CE0824DA22}"/>
                  </a:ext>
                </a:extLst>
              </p:cNvPr>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chemeClr val="accent2"/>
              </a:solidFill>
              <a:ln w="15200" cap="flat">
                <a:noFill/>
                <a:bevel/>
              </a:ln>
            </p:spPr>
            <p:txBody>
              <a:bodyPr wrap="square" lIns="36000" tIns="0" rIns="36000" bIns="0" rtlCol="0" anchor="ctr"/>
              <a:lstStyle/>
              <a:p>
                <a:pPr algn="ctr">
                  <a:lnSpc>
                    <a:spcPct val="100000"/>
                  </a:lnSpc>
                </a:pPr>
                <a:endParaRPr sz="1064" b="1" dirty="0">
                  <a:solidFill>
                    <a:srgbClr val="FFFFFF"/>
                  </a:solidFill>
                  <a:latin typeface="Calibri"/>
                </a:endParaRPr>
              </a:p>
            </p:txBody>
          </p:sp>
        </p:grpSp>
        <p:sp>
          <p:nvSpPr>
            <p:cNvPr id="19" name="文本框 40">
              <a:extLst>
                <a:ext uri="{FF2B5EF4-FFF2-40B4-BE49-F238E27FC236}">
                  <a16:creationId xmlns:a16="http://schemas.microsoft.com/office/drawing/2014/main" id="{25270FBC-F18E-4823-A9C7-BBAA23B30C17}"/>
                </a:ext>
              </a:extLst>
            </p:cNvPr>
            <p:cNvSpPr txBox="1"/>
            <p:nvPr/>
          </p:nvSpPr>
          <p:spPr>
            <a:xfrm>
              <a:off x="6839996" y="1919840"/>
              <a:ext cx="2057401" cy="369332"/>
            </a:xfrm>
            <a:prstGeom prst="rect">
              <a:avLst/>
            </a:prstGeom>
            <a:noFill/>
          </p:spPr>
          <p:txBody>
            <a:bodyPr wrap="square" rtlCol="0">
              <a:spAutoFit/>
              <a:scene3d>
                <a:camera prst="orthographicFront"/>
                <a:lightRig rig="threePt" dir="t"/>
              </a:scene3d>
              <a:sp3d contourW="12700"/>
            </a:bodyPr>
            <a:lstStyle/>
            <a:p>
              <a:pPr algn="ctr"/>
              <a:r>
                <a:rPr lang="vi-VN" altLang="zh-CN" b="1" dirty="0">
                  <a:solidFill>
                    <a:schemeClr val="bg1"/>
                  </a:solidFill>
                  <a:latin typeface="Century Gothic" panose="020B0502020202020204" pitchFamily="34" charset="0"/>
                </a:rPr>
                <a:t>Tổng quan</a:t>
              </a:r>
              <a:endParaRPr lang="zh-CN" altLang="en-US" b="1" dirty="0">
                <a:solidFill>
                  <a:schemeClr val="bg1"/>
                </a:solidFill>
                <a:latin typeface="Century Gothic" panose="020B0502020202020204" pitchFamily="34" charset="0"/>
              </a:endParaRPr>
            </a:p>
          </p:txBody>
        </p:sp>
        <p:sp>
          <p:nvSpPr>
            <p:cNvPr id="20" name="文本框 44">
              <a:extLst>
                <a:ext uri="{FF2B5EF4-FFF2-40B4-BE49-F238E27FC236}">
                  <a16:creationId xmlns:a16="http://schemas.microsoft.com/office/drawing/2014/main" id="{5414C226-A20B-4A18-AA5E-398D7FB06AAE}"/>
                </a:ext>
              </a:extLst>
            </p:cNvPr>
            <p:cNvSpPr txBox="1"/>
            <p:nvPr/>
          </p:nvSpPr>
          <p:spPr>
            <a:xfrm>
              <a:off x="6655626" y="2299215"/>
              <a:ext cx="4005126" cy="1289840"/>
            </a:xfrm>
            <a:prstGeom prst="rect">
              <a:avLst/>
            </a:prstGeom>
            <a:noFill/>
          </p:spPr>
          <p:txBody>
            <a:bodyPr wrap="square" rtlCol="0">
              <a:spAutoFit/>
              <a:scene3d>
                <a:camera prst="orthographicFront"/>
                <a:lightRig rig="threePt" dir="t"/>
              </a:scene3d>
              <a:sp3d contourW="12700"/>
            </a:bodyPr>
            <a:lstStyle/>
            <a:p>
              <a:pPr marL="171450" indent="-171450" algn="just">
                <a:lnSpc>
                  <a:spcPct val="114000"/>
                </a:lnSpc>
                <a:buFont typeface="Arial" panose="020B0604020202020204" pitchFamily="34" charset="0"/>
                <a:buChar char="•"/>
              </a:pPr>
              <a:r>
                <a:rPr lang="vi-VN" altLang="zh-CN" sz="1150" dirty="0">
                  <a:solidFill>
                    <a:schemeClr val="tx1">
                      <a:lumMod val="65000"/>
                      <a:lumOff val="35000"/>
                    </a:schemeClr>
                  </a:solidFill>
                  <a:latin typeface="Century Gothic" panose="020B0502020202020204" pitchFamily="34" charset="0"/>
                  <a:ea typeface="+mj-ea"/>
                </a:rPr>
                <a:t>Blind SQL Injection tốn nhiều thời gian hơn cho việc tấn công</a:t>
              </a:r>
            </a:p>
            <a:p>
              <a:pPr marL="171450" indent="-171450" algn="just">
                <a:lnSpc>
                  <a:spcPct val="114000"/>
                </a:lnSpc>
                <a:buFont typeface="Arial" panose="020B0604020202020204" pitchFamily="34" charset="0"/>
                <a:buChar char="•"/>
              </a:pPr>
              <a:r>
                <a:rPr lang="vi-VN" altLang="zh-CN" sz="1150" dirty="0">
                  <a:solidFill>
                    <a:schemeClr val="tx1">
                      <a:lumMod val="65000"/>
                      <a:lumOff val="35000"/>
                    </a:schemeClr>
                  </a:solidFill>
                  <a:latin typeface="Century Gothic" panose="020B0502020202020204" pitchFamily="34" charset="0"/>
                  <a:ea typeface="+mj-ea"/>
                </a:rPr>
                <a:t>Kẻ tấn công sẽ cố gắng xây dựng lại cấu trúc cơ sở dữ liệu bằng việc gửi đi các payloads, dựa vào kết quả phản hồi của web application và kết quả hành vi của database server</a:t>
              </a:r>
            </a:p>
          </p:txBody>
        </p:sp>
      </p:grpSp>
      <p:grpSp>
        <p:nvGrpSpPr>
          <p:cNvPr id="29" name="组合 4">
            <a:extLst>
              <a:ext uri="{FF2B5EF4-FFF2-40B4-BE49-F238E27FC236}">
                <a16:creationId xmlns:a16="http://schemas.microsoft.com/office/drawing/2014/main" id="{67254C5A-ACB1-40B4-9D12-049D04B505F7}"/>
              </a:ext>
            </a:extLst>
          </p:cNvPr>
          <p:cNvGrpSpPr/>
          <p:nvPr/>
        </p:nvGrpSpPr>
        <p:grpSpPr>
          <a:xfrm>
            <a:off x="6471821" y="3790980"/>
            <a:ext cx="4303239" cy="1682215"/>
            <a:chOff x="6461330" y="4003361"/>
            <a:chExt cx="4303239" cy="1682215"/>
          </a:xfrm>
        </p:grpSpPr>
        <p:grpSp>
          <p:nvGrpSpPr>
            <p:cNvPr id="30" name="组合 35">
              <a:extLst>
                <a:ext uri="{FF2B5EF4-FFF2-40B4-BE49-F238E27FC236}">
                  <a16:creationId xmlns:a16="http://schemas.microsoft.com/office/drawing/2014/main" id="{D497E418-DE55-4A52-B8A3-768AA403BBAA}"/>
                </a:ext>
              </a:extLst>
            </p:cNvPr>
            <p:cNvGrpSpPr/>
            <p:nvPr/>
          </p:nvGrpSpPr>
          <p:grpSpPr>
            <a:xfrm>
              <a:off x="6461330" y="4003361"/>
              <a:ext cx="4303239" cy="1682215"/>
              <a:chOff x="1300855" y="2328470"/>
              <a:chExt cx="4303239" cy="1682215"/>
            </a:xfrm>
          </p:grpSpPr>
          <p:sp>
            <p:nvSpPr>
              <p:cNvPr id="33" name="圆角矩形 36">
                <a:extLst>
                  <a:ext uri="{FF2B5EF4-FFF2-40B4-BE49-F238E27FC236}">
                    <a16:creationId xmlns:a16="http://schemas.microsoft.com/office/drawing/2014/main" id="{E544C14A-DBCE-41CD-8780-09A467AED9A9}"/>
                  </a:ext>
                </a:extLst>
              </p:cNvPr>
              <p:cNvSpPr/>
              <p:nvPr/>
            </p:nvSpPr>
            <p:spPr>
              <a:xfrm>
                <a:off x="1300855" y="2507997"/>
                <a:ext cx="4303239" cy="1502688"/>
              </a:xfrm>
              <a:prstGeom prst="roundRect">
                <a:avLst>
                  <a:gd name="adj" fmla="val 11847"/>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alibri"/>
                </a:endParaRPr>
              </a:p>
            </p:txBody>
          </p:sp>
          <p:sp>
            <p:nvSpPr>
              <p:cNvPr id="34" name="任意多边形 37">
                <a:extLst>
                  <a:ext uri="{FF2B5EF4-FFF2-40B4-BE49-F238E27FC236}">
                    <a16:creationId xmlns:a16="http://schemas.microsoft.com/office/drawing/2014/main" id="{253987F0-D648-4FC2-8A0A-77619F990818}"/>
                  </a:ext>
                </a:extLst>
              </p:cNvPr>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chemeClr val="accent1"/>
              </a:solidFill>
              <a:ln w="15200" cap="flat">
                <a:noFill/>
                <a:bevel/>
              </a:ln>
            </p:spPr>
            <p:txBody>
              <a:bodyPr wrap="square" lIns="36000" tIns="0" rIns="36000" bIns="0" rtlCol="0" anchor="ctr"/>
              <a:lstStyle/>
              <a:p>
                <a:pPr algn="ctr">
                  <a:lnSpc>
                    <a:spcPct val="100000"/>
                  </a:lnSpc>
                </a:pPr>
                <a:endParaRPr sz="1064" b="1" dirty="0">
                  <a:solidFill>
                    <a:srgbClr val="FFFFFF"/>
                  </a:solidFill>
                  <a:latin typeface="Calibri"/>
                </a:endParaRPr>
              </a:p>
            </p:txBody>
          </p:sp>
        </p:grpSp>
        <p:sp>
          <p:nvSpPr>
            <p:cNvPr id="31" name="文本框 41">
              <a:extLst>
                <a:ext uri="{FF2B5EF4-FFF2-40B4-BE49-F238E27FC236}">
                  <a16:creationId xmlns:a16="http://schemas.microsoft.com/office/drawing/2014/main" id="{4213C0D2-ADA7-40B9-B121-A30F5BC2B3FF}"/>
                </a:ext>
              </a:extLst>
            </p:cNvPr>
            <p:cNvSpPr txBox="1"/>
            <p:nvPr/>
          </p:nvSpPr>
          <p:spPr>
            <a:xfrm>
              <a:off x="6839996" y="4003361"/>
              <a:ext cx="2057401" cy="369332"/>
            </a:xfrm>
            <a:prstGeom prst="rect">
              <a:avLst/>
            </a:prstGeom>
            <a:noFill/>
          </p:spPr>
          <p:txBody>
            <a:bodyPr wrap="square" rtlCol="0">
              <a:spAutoFit/>
              <a:scene3d>
                <a:camera prst="orthographicFront"/>
                <a:lightRig rig="threePt" dir="t"/>
              </a:scene3d>
              <a:sp3d contourW="12700"/>
            </a:bodyPr>
            <a:lstStyle/>
            <a:p>
              <a:pPr algn="ctr"/>
              <a:r>
                <a:rPr lang="vi-VN" altLang="zh-CN" b="1" dirty="0">
                  <a:solidFill>
                    <a:schemeClr val="bg1"/>
                  </a:solidFill>
                  <a:latin typeface="Century Gothic" panose="020B0502020202020204" pitchFamily="34" charset="0"/>
                </a:rPr>
                <a:t>Phân loại</a:t>
              </a:r>
              <a:endParaRPr lang="zh-CN" altLang="en-US" b="1" dirty="0">
                <a:solidFill>
                  <a:schemeClr val="bg1"/>
                </a:solidFill>
                <a:latin typeface="Century Gothic" panose="020B0502020202020204" pitchFamily="34" charset="0"/>
              </a:endParaRPr>
            </a:p>
          </p:txBody>
        </p:sp>
        <p:sp>
          <p:nvSpPr>
            <p:cNvPr id="32" name="文本框 45">
              <a:extLst>
                <a:ext uri="{FF2B5EF4-FFF2-40B4-BE49-F238E27FC236}">
                  <a16:creationId xmlns:a16="http://schemas.microsoft.com/office/drawing/2014/main" id="{4A01A92E-D5F0-4F23-A488-7126378D75E8}"/>
                </a:ext>
              </a:extLst>
            </p:cNvPr>
            <p:cNvSpPr txBox="1"/>
            <p:nvPr/>
          </p:nvSpPr>
          <p:spPr>
            <a:xfrm>
              <a:off x="6839996" y="4522706"/>
              <a:ext cx="3607451" cy="679801"/>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it-IT" altLang="zh-CN" sz="1150" dirty="0">
                  <a:solidFill>
                    <a:schemeClr val="tx1">
                      <a:lumMod val="65000"/>
                      <a:lumOff val="35000"/>
                    </a:schemeClr>
                  </a:solidFill>
                  <a:latin typeface="Century Gothic" panose="020B0502020202020204" pitchFamily="34" charset="0"/>
                  <a:ea typeface="+mj-ea"/>
                </a:rPr>
                <a:t>Blind SQLi</a:t>
              </a:r>
              <a:r>
                <a:rPr lang="vi-VN" altLang="zh-CN" sz="1150" dirty="0">
                  <a:solidFill>
                    <a:schemeClr val="tx1">
                      <a:lumMod val="65000"/>
                      <a:lumOff val="35000"/>
                    </a:schemeClr>
                  </a:solidFill>
                  <a:latin typeface="Century Gothic" panose="020B0502020202020204" pitchFamily="34" charset="0"/>
                  <a:ea typeface="+mj-ea"/>
                </a:rPr>
                <a:t> </a:t>
              </a:r>
              <a:r>
                <a:rPr lang="it-IT" altLang="zh-CN" sz="1150" dirty="0">
                  <a:solidFill>
                    <a:schemeClr val="tx1">
                      <a:lumMod val="65000"/>
                      <a:lumOff val="35000"/>
                    </a:schemeClr>
                  </a:solidFill>
                  <a:latin typeface="Century Gothic" panose="020B0502020202020204" pitchFamily="34" charset="0"/>
                  <a:ea typeface="+mj-ea"/>
                </a:rPr>
                <a:t>chia làm 2 loại chính:</a:t>
              </a:r>
              <a:endParaRPr lang="vi-VN" altLang="zh-CN" sz="1150" dirty="0">
                <a:solidFill>
                  <a:schemeClr val="tx1">
                    <a:lumMod val="65000"/>
                    <a:lumOff val="35000"/>
                  </a:schemeClr>
                </a:solidFill>
                <a:latin typeface="Century Gothic" panose="020B0502020202020204" pitchFamily="34" charset="0"/>
                <a:ea typeface="+mj-ea"/>
              </a:endParaRPr>
            </a:p>
            <a:p>
              <a:pPr marL="171450" indent="-171450" algn="just">
                <a:lnSpc>
                  <a:spcPct val="114000"/>
                </a:lnSpc>
                <a:buFont typeface="Arial" panose="020B0604020202020204" pitchFamily="34" charset="0"/>
                <a:buChar char="•"/>
              </a:pPr>
              <a:r>
                <a:rPr lang="en-US" altLang="zh-CN" sz="1150" dirty="0">
                  <a:solidFill>
                    <a:schemeClr val="tx1">
                      <a:lumMod val="65000"/>
                      <a:lumOff val="35000"/>
                    </a:schemeClr>
                  </a:solidFill>
                  <a:latin typeface="Century Gothic" panose="020B0502020202020204" pitchFamily="34" charset="0"/>
                  <a:ea typeface="+mj-ea"/>
                </a:rPr>
                <a:t>Blind-</a:t>
              </a:r>
              <a:r>
                <a:rPr lang="en-US" altLang="zh-CN" sz="1150" dirty="0" err="1">
                  <a:solidFill>
                    <a:schemeClr val="tx1">
                      <a:lumMod val="65000"/>
                      <a:lumOff val="35000"/>
                    </a:schemeClr>
                  </a:solidFill>
                  <a:latin typeface="Century Gothic" panose="020B0502020202020204" pitchFamily="34" charset="0"/>
                  <a:ea typeface="+mj-ea"/>
                </a:rPr>
                <a:t>boolean</a:t>
              </a:r>
              <a:r>
                <a:rPr lang="en-US" altLang="zh-CN" sz="1150" dirty="0">
                  <a:solidFill>
                    <a:schemeClr val="tx1">
                      <a:lumMod val="65000"/>
                      <a:lumOff val="35000"/>
                    </a:schemeClr>
                  </a:solidFill>
                  <a:latin typeface="Century Gothic" panose="020B0502020202020204" pitchFamily="34" charset="0"/>
                  <a:ea typeface="+mj-ea"/>
                </a:rPr>
                <a:t>-based</a:t>
              </a:r>
              <a:endParaRPr lang="vi-VN" altLang="zh-CN" sz="1150" dirty="0">
                <a:solidFill>
                  <a:schemeClr val="tx1">
                    <a:lumMod val="65000"/>
                    <a:lumOff val="35000"/>
                  </a:schemeClr>
                </a:solidFill>
                <a:latin typeface="Century Gothic" panose="020B0502020202020204" pitchFamily="34" charset="0"/>
                <a:ea typeface="+mj-ea"/>
              </a:endParaRPr>
            </a:p>
            <a:p>
              <a:pPr marL="171450" indent="-171450" algn="just">
                <a:lnSpc>
                  <a:spcPct val="114000"/>
                </a:lnSpc>
                <a:buFont typeface="Arial" panose="020B0604020202020204" pitchFamily="34" charset="0"/>
                <a:buChar char="•"/>
              </a:pPr>
              <a:r>
                <a:rPr lang="en-US" altLang="zh-CN" sz="1150" dirty="0">
                  <a:solidFill>
                    <a:schemeClr val="tx1">
                      <a:lumMod val="65000"/>
                      <a:lumOff val="35000"/>
                    </a:schemeClr>
                  </a:solidFill>
                  <a:latin typeface="Century Gothic" panose="020B0502020202020204" pitchFamily="34" charset="0"/>
                  <a:ea typeface="+mj-ea"/>
                </a:rPr>
                <a:t>Blind-time-based</a:t>
              </a:r>
            </a:p>
          </p:txBody>
        </p:sp>
      </p:grpSp>
      <p:pic>
        <p:nvPicPr>
          <p:cNvPr id="3" name="Picture 2">
            <a:extLst>
              <a:ext uri="{FF2B5EF4-FFF2-40B4-BE49-F238E27FC236}">
                <a16:creationId xmlns:a16="http://schemas.microsoft.com/office/drawing/2014/main" id="{F0989BE3-D70E-45E1-9B15-9590934A129E}"/>
              </a:ext>
            </a:extLst>
          </p:cNvPr>
          <p:cNvPicPr>
            <a:picLocks noChangeAspect="1"/>
          </p:cNvPicPr>
          <p:nvPr/>
        </p:nvPicPr>
        <p:blipFill>
          <a:blip r:embed="rId4"/>
          <a:stretch>
            <a:fillRect/>
          </a:stretch>
        </p:blipFill>
        <p:spPr>
          <a:xfrm>
            <a:off x="911440" y="2138185"/>
            <a:ext cx="5249008" cy="2505425"/>
          </a:xfrm>
          <a:prstGeom prst="rect">
            <a:avLst/>
          </a:prstGeom>
        </p:spPr>
      </p:pic>
    </p:spTree>
    <p:extLst>
      <p:ext uri="{BB962C8B-B14F-4D97-AF65-F5344CB8AC3E}">
        <p14:creationId xmlns:p14="http://schemas.microsoft.com/office/powerpoint/2010/main" val="333679591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250"/>
                                        <p:tgtEl>
                                          <p:spTgt spid="16"/>
                                        </p:tgtEl>
                                        <p:attrNameLst>
                                          <p:attrName>ppt_y</p:attrName>
                                        </p:attrNameLst>
                                      </p:cBhvr>
                                      <p:tavLst>
                                        <p:tav tm="0">
                                          <p:val>
                                            <p:strVal val="#ppt_y-#ppt_h*1.125000"/>
                                          </p:val>
                                        </p:tav>
                                        <p:tav tm="100000">
                                          <p:val>
                                            <p:strVal val="#ppt_y"/>
                                          </p:val>
                                        </p:tav>
                                      </p:tavLst>
                                    </p:anim>
                                    <p:animEffect transition="in" filter="wipe(down)">
                                      <p:cBhvr>
                                        <p:cTn id="12" dur="250"/>
                                        <p:tgtEl>
                                          <p:spTgt spid="16"/>
                                        </p:tgtEl>
                                      </p:cBhvr>
                                    </p:animEffect>
                                  </p:childTnLst>
                                </p:cTn>
                              </p:par>
                            </p:childTnLst>
                          </p:cTn>
                        </p:par>
                        <p:par>
                          <p:cTn id="13" fill="hold">
                            <p:stCondLst>
                              <p:cond delay="750"/>
                            </p:stCondLst>
                            <p:childTnLst>
                              <p:par>
                                <p:cTn id="14" presetID="12" presetClass="entr" presetSubtype="1"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250"/>
                                        <p:tgtEl>
                                          <p:spTgt spid="29"/>
                                        </p:tgtEl>
                                        <p:attrNameLst>
                                          <p:attrName>ppt_y</p:attrName>
                                        </p:attrNameLst>
                                      </p:cBhvr>
                                      <p:tavLst>
                                        <p:tav tm="0">
                                          <p:val>
                                            <p:strVal val="#ppt_y-#ppt_h*1.125000"/>
                                          </p:val>
                                        </p:tav>
                                        <p:tav tm="100000">
                                          <p:val>
                                            <p:strVal val="#ppt_y"/>
                                          </p:val>
                                        </p:tav>
                                      </p:tavLst>
                                    </p:anim>
                                    <p:animEffect transition="in" filter="wipe(down)">
                                      <p:cBhvr>
                                        <p:cTn id="17"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What is SQL Injection? Tutorial &amp; Examples | Web Security Academy">
            <a:extLst>
              <a:ext uri="{FF2B5EF4-FFF2-40B4-BE49-F238E27FC236}">
                <a16:creationId xmlns:a16="http://schemas.microsoft.com/office/drawing/2014/main" id="{46BED4BD-45CC-443F-8E47-854CEE80D1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What is SQL Injection? Tutorial &amp; Examples | Web Security Academy">
            <a:extLst>
              <a:ext uri="{FF2B5EF4-FFF2-40B4-BE49-F238E27FC236}">
                <a16:creationId xmlns:a16="http://schemas.microsoft.com/office/drawing/2014/main" id="{CE380BCF-FF3B-41C0-AA1D-9910D3A1CED6}"/>
              </a:ext>
            </a:extLst>
          </p:cNvPr>
          <p:cNvSpPr>
            <a:spLocks noChangeAspect="1" noChangeArrowheads="1"/>
          </p:cNvSpPr>
          <p:nvPr/>
        </p:nvSpPr>
        <p:spPr bwMode="auto">
          <a:xfrm>
            <a:off x="3050958" y="1608542"/>
            <a:ext cx="6403760" cy="64037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任意多边形 2">
            <a:extLst>
              <a:ext uri="{FF2B5EF4-FFF2-40B4-BE49-F238E27FC236}">
                <a16:creationId xmlns:a16="http://schemas.microsoft.com/office/drawing/2014/main" id="{FB85C504-DCDB-4CC6-B8A5-E68E8AD20DEB}"/>
              </a:ext>
            </a:extLst>
          </p:cNvPr>
          <p:cNvSpPr/>
          <p:nvPr/>
        </p:nvSpPr>
        <p:spPr>
          <a:xfrm>
            <a:off x="1253230" y="1450463"/>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48" name="文本框 25">
            <a:extLst>
              <a:ext uri="{FF2B5EF4-FFF2-40B4-BE49-F238E27FC236}">
                <a16:creationId xmlns:a16="http://schemas.microsoft.com/office/drawing/2014/main" id="{C323E91C-EB44-4845-B4C6-F1CEE9399C2F}"/>
              </a:ext>
            </a:extLst>
          </p:cNvPr>
          <p:cNvSpPr txBox="1"/>
          <p:nvPr/>
        </p:nvSpPr>
        <p:spPr>
          <a:xfrm>
            <a:off x="1753704" y="1436489"/>
            <a:ext cx="10240500" cy="584775"/>
          </a:xfrm>
          <a:prstGeom prst="rect">
            <a:avLst/>
          </a:prstGeom>
          <a:noFill/>
        </p:spPr>
        <p:txBody>
          <a:bodyPr wrap="square" rtlCol="0">
            <a:spAutoFit/>
            <a:scene3d>
              <a:camera prst="orthographicFront"/>
              <a:lightRig rig="threePt" dir="t"/>
            </a:scene3d>
            <a:sp3d contourW="12700"/>
          </a:bodyPr>
          <a:lstStyle/>
          <a:p>
            <a:pPr algn="just"/>
            <a:r>
              <a:rPr lang="vi-VN" sz="1600" b="1" dirty="0">
                <a:solidFill>
                  <a:srgbClr val="292B2C"/>
                </a:solidFill>
                <a:latin typeface="Open Sans"/>
              </a:rPr>
              <a:t>Là kĩ thuật tấn công SQL Injection dựa vào việc gửi các truy vấn tới cơ sở dữ liệu bắt buộc ứng dụng trả về các kết quả khác nhau phụ thuộc vào câu truy vấn là True hay False</a:t>
            </a:r>
            <a:endParaRPr lang="zh-CN" altLang="en-US" sz="1600" b="1" dirty="0">
              <a:solidFill>
                <a:schemeClr val="tx1">
                  <a:lumMod val="75000"/>
                  <a:lumOff val="25000"/>
                </a:schemeClr>
              </a:solidFill>
              <a:latin typeface="Century Gothic" panose="020B0502020202020204" pitchFamily="34" charset="0"/>
            </a:endParaRPr>
          </a:p>
        </p:txBody>
      </p:sp>
      <p:sp>
        <p:nvSpPr>
          <p:cNvPr id="49" name="任意多边形 2">
            <a:extLst>
              <a:ext uri="{FF2B5EF4-FFF2-40B4-BE49-F238E27FC236}">
                <a16:creationId xmlns:a16="http://schemas.microsoft.com/office/drawing/2014/main" id="{7906C521-D561-4B93-AA34-7220EA0A86E8}"/>
              </a:ext>
            </a:extLst>
          </p:cNvPr>
          <p:cNvSpPr/>
          <p:nvPr/>
        </p:nvSpPr>
        <p:spPr>
          <a:xfrm>
            <a:off x="1253230" y="2387766"/>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50" name="文本框 25">
            <a:extLst>
              <a:ext uri="{FF2B5EF4-FFF2-40B4-BE49-F238E27FC236}">
                <a16:creationId xmlns:a16="http://schemas.microsoft.com/office/drawing/2014/main" id="{F0C6D0FB-5B28-437F-B00B-E942B2486F42}"/>
              </a:ext>
            </a:extLst>
          </p:cNvPr>
          <p:cNvSpPr txBox="1"/>
          <p:nvPr/>
        </p:nvSpPr>
        <p:spPr>
          <a:xfrm>
            <a:off x="1753704" y="2363106"/>
            <a:ext cx="10240500" cy="338554"/>
          </a:xfrm>
          <a:prstGeom prst="rect">
            <a:avLst/>
          </a:prstGeom>
          <a:noFill/>
        </p:spPr>
        <p:txBody>
          <a:bodyPr wrap="square" rtlCol="0">
            <a:spAutoFit/>
            <a:scene3d>
              <a:camera prst="orthographicFront"/>
              <a:lightRig rig="threePt" dir="t"/>
            </a:scene3d>
            <a:sp3d contourW="12700"/>
          </a:bodyPr>
          <a:lstStyle/>
          <a:p>
            <a:r>
              <a:rPr lang="vi-VN" sz="1600" b="1" dirty="0">
                <a:solidFill>
                  <a:srgbClr val="292B2C"/>
                </a:solidFill>
                <a:latin typeface="Open Sans"/>
              </a:rPr>
              <a:t>Tuỳ thuộc kết quả trả về của câu truy vấn mà HTTP reponse có thể thay đổi, hoặc giữ nguyên </a:t>
            </a:r>
            <a:endParaRPr lang="zh-CN" altLang="en-US" sz="1600" b="1" dirty="0">
              <a:solidFill>
                <a:schemeClr val="tx1">
                  <a:lumMod val="75000"/>
                  <a:lumOff val="25000"/>
                </a:schemeClr>
              </a:solidFill>
              <a:latin typeface="Century Gothic" panose="020B0502020202020204" pitchFamily="34" charset="0"/>
            </a:endParaRPr>
          </a:p>
        </p:txBody>
      </p:sp>
      <p:grpSp>
        <p:nvGrpSpPr>
          <p:cNvPr id="18" name="组合 22">
            <a:extLst>
              <a:ext uri="{FF2B5EF4-FFF2-40B4-BE49-F238E27FC236}">
                <a16:creationId xmlns:a16="http://schemas.microsoft.com/office/drawing/2014/main" id="{A238B0BE-9FA6-483C-909E-98BD9477F484}"/>
              </a:ext>
            </a:extLst>
          </p:cNvPr>
          <p:cNvGrpSpPr/>
          <p:nvPr/>
        </p:nvGrpSpPr>
        <p:grpSpPr>
          <a:xfrm>
            <a:off x="479725" y="239597"/>
            <a:ext cx="6531806" cy="858338"/>
            <a:chOff x="479725" y="239597"/>
            <a:chExt cx="6531806" cy="858338"/>
          </a:xfrm>
        </p:grpSpPr>
        <p:pic>
          <p:nvPicPr>
            <p:cNvPr id="19" name="图片 23">
              <a:extLst>
                <a:ext uri="{FF2B5EF4-FFF2-40B4-BE49-F238E27FC236}">
                  <a16:creationId xmlns:a16="http://schemas.microsoft.com/office/drawing/2014/main" id="{B48A1281-5F64-434B-8F3E-FED9F2A8E196}"/>
                </a:ext>
              </a:extLst>
            </p:cNvPr>
            <p:cNvPicPr>
              <a:picLocks noChangeAspect="1"/>
            </p:cNvPicPr>
            <p:nvPr/>
          </p:nvPicPr>
          <p:blipFill>
            <a:blip r:embed="rId3"/>
            <a:stretch>
              <a:fillRect/>
            </a:stretch>
          </p:blipFill>
          <p:spPr>
            <a:xfrm>
              <a:off x="479725" y="239597"/>
              <a:ext cx="863431" cy="846253"/>
            </a:xfrm>
            <a:prstGeom prst="rect">
              <a:avLst/>
            </a:prstGeom>
          </p:spPr>
        </p:pic>
        <p:sp>
          <p:nvSpPr>
            <p:cNvPr id="20" name="文本框 24">
              <a:extLst>
                <a:ext uri="{FF2B5EF4-FFF2-40B4-BE49-F238E27FC236}">
                  <a16:creationId xmlns:a16="http://schemas.microsoft.com/office/drawing/2014/main" id="{E1649062-A95A-456C-9FA5-6CF04DC82B4D}"/>
                </a:ext>
              </a:extLst>
            </p:cNvPr>
            <p:cNvSpPr txBox="1"/>
            <p:nvPr/>
          </p:nvSpPr>
          <p:spPr>
            <a:xfrm>
              <a:off x="569650" y="497771"/>
              <a:ext cx="683580" cy="353943"/>
            </a:xfrm>
            <a:prstGeom prst="rect">
              <a:avLst/>
            </a:prstGeom>
            <a:noFill/>
          </p:spPr>
          <p:txBody>
            <a:bodyPr wrap="square" rtlCol="0">
              <a:spAutoFit/>
              <a:scene3d>
                <a:camera prst="orthographicFront"/>
                <a:lightRig rig="threePt" dir="t"/>
              </a:scene3d>
              <a:sp3d contourW="12700"/>
            </a:bodyPr>
            <a:lstStyle/>
            <a:p>
              <a:pPr algn="ctr"/>
              <a:r>
                <a:rPr lang="vi-VN" altLang="zh-CN" sz="1700" dirty="0">
                  <a:solidFill>
                    <a:schemeClr val="bg1"/>
                  </a:solidFill>
                  <a:latin typeface="Century Gothic" panose="020B0502020202020204" pitchFamily="34" charset="0"/>
                </a:rPr>
                <a:t>3.2.1</a:t>
              </a:r>
              <a:endParaRPr lang="zh-CN" altLang="en-US" sz="1700" dirty="0">
                <a:solidFill>
                  <a:schemeClr val="bg1"/>
                </a:solidFill>
                <a:latin typeface="Century Gothic" panose="020B0502020202020204" pitchFamily="34" charset="0"/>
              </a:endParaRPr>
            </a:p>
          </p:txBody>
        </p:sp>
        <p:grpSp>
          <p:nvGrpSpPr>
            <p:cNvPr id="21" name="组合 25">
              <a:extLst>
                <a:ext uri="{FF2B5EF4-FFF2-40B4-BE49-F238E27FC236}">
                  <a16:creationId xmlns:a16="http://schemas.microsoft.com/office/drawing/2014/main" id="{FFA65584-C09D-4687-84E6-CF5910DAC2BD}"/>
                </a:ext>
              </a:extLst>
            </p:cNvPr>
            <p:cNvGrpSpPr/>
            <p:nvPr/>
          </p:nvGrpSpPr>
          <p:grpSpPr>
            <a:xfrm>
              <a:off x="1478658" y="325571"/>
              <a:ext cx="5532873" cy="772364"/>
              <a:chOff x="781862" y="465271"/>
              <a:chExt cx="5532873" cy="772364"/>
            </a:xfrm>
          </p:grpSpPr>
          <p:sp>
            <p:nvSpPr>
              <p:cNvPr id="22" name="文本框 26">
                <a:extLst>
                  <a:ext uri="{FF2B5EF4-FFF2-40B4-BE49-F238E27FC236}">
                    <a16:creationId xmlns:a16="http://schemas.microsoft.com/office/drawing/2014/main" id="{D27DD1DC-4FCA-43AA-AAEC-DBA790D757D1}"/>
                  </a:ext>
                </a:extLst>
              </p:cNvPr>
              <p:cNvSpPr txBox="1"/>
              <p:nvPr/>
            </p:nvSpPr>
            <p:spPr>
              <a:xfrm>
                <a:off x="781863" y="465271"/>
                <a:ext cx="5340430"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Blind-boolean-based</a:t>
                </a:r>
                <a:endParaRPr lang="zh-CN" altLang="en-US" sz="3200" b="1" dirty="0">
                  <a:solidFill>
                    <a:schemeClr val="accent1"/>
                  </a:solidFill>
                  <a:latin typeface="Century Gothic" panose="020B0502020202020204" pitchFamily="34" charset="0"/>
                </a:endParaRPr>
              </a:p>
            </p:txBody>
          </p:sp>
          <p:sp>
            <p:nvSpPr>
              <p:cNvPr id="29" name="文本框 27">
                <a:extLst>
                  <a:ext uri="{FF2B5EF4-FFF2-40B4-BE49-F238E27FC236}">
                    <a16:creationId xmlns:a16="http://schemas.microsoft.com/office/drawing/2014/main" id="{810EAED9-D814-4B91-A8A4-1BCDAF452DC1}"/>
                  </a:ext>
                </a:extLst>
              </p:cNvPr>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Blind-boolean-based</a:t>
                </a:r>
              </a:p>
            </p:txBody>
          </p:sp>
        </p:grpSp>
      </p:grpSp>
      <p:grpSp>
        <p:nvGrpSpPr>
          <p:cNvPr id="30" name="组合 160">
            <a:extLst>
              <a:ext uri="{FF2B5EF4-FFF2-40B4-BE49-F238E27FC236}">
                <a16:creationId xmlns:a16="http://schemas.microsoft.com/office/drawing/2014/main" id="{9C5E7E1B-EDC6-4CBA-B84D-424CDE1DCDFE}"/>
              </a:ext>
            </a:extLst>
          </p:cNvPr>
          <p:cNvGrpSpPr/>
          <p:nvPr/>
        </p:nvGrpSpPr>
        <p:grpSpPr>
          <a:xfrm>
            <a:off x="479724" y="239597"/>
            <a:ext cx="863432" cy="846253"/>
            <a:chOff x="479724" y="239597"/>
            <a:chExt cx="863432" cy="846253"/>
          </a:xfrm>
        </p:grpSpPr>
        <p:pic>
          <p:nvPicPr>
            <p:cNvPr id="31" name="图片 161">
              <a:extLst>
                <a:ext uri="{FF2B5EF4-FFF2-40B4-BE49-F238E27FC236}">
                  <a16:creationId xmlns:a16="http://schemas.microsoft.com/office/drawing/2014/main" id="{81AE8CE7-D575-4950-8208-0801493F493D}"/>
                </a:ext>
              </a:extLst>
            </p:cNvPr>
            <p:cNvPicPr>
              <a:picLocks noChangeAspect="1"/>
            </p:cNvPicPr>
            <p:nvPr/>
          </p:nvPicPr>
          <p:blipFill>
            <a:blip r:embed="rId3"/>
            <a:stretch>
              <a:fillRect/>
            </a:stretch>
          </p:blipFill>
          <p:spPr>
            <a:xfrm>
              <a:off x="479725" y="239597"/>
              <a:ext cx="863431" cy="846253"/>
            </a:xfrm>
            <a:prstGeom prst="rect">
              <a:avLst/>
            </a:prstGeom>
          </p:spPr>
        </p:pic>
        <p:sp>
          <p:nvSpPr>
            <p:cNvPr id="32" name="文本框 162">
              <a:extLst>
                <a:ext uri="{FF2B5EF4-FFF2-40B4-BE49-F238E27FC236}">
                  <a16:creationId xmlns:a16="http://schemas.microsoft.com/office/drawing/2014/main" id="{8B91AB5B-89A1-4C46-98AD-3E41AF5D9823}"/>
                </a:ext>
              </a:extLst>
            </p:cNvPr>
            <p:cNvSpPr txBox="1"/>
            <p:nvPr/>
          </p:nvSpPr>
          <p:spPr>
            <a:xfrm>
              <a:off x="479724" y="466993"/>
              <a:ext cx="863431" cy="415498"/>
            </a:xfrm>
            <a:prstGeom prst="rect">
              <a:avLst/>
            </a:prstGeom>
            <a:noFill/>
          </p:spPr>
          <p:txBody>
            <a:bodyPr wrap="square" rtlCol="0">
              <a:spAutoFit/>
              <a:scene3d>
                <a:camera prst="orthographicFront"/>
                <a:lightRig rig="threePt" dir="t"/>
              </a:scene3d>
              <a:sp3d contourW="12700"/>
            </a:bodyPr>
            <a:lstStyle/>
            <a:p>
              <a:pPr algn="ctr"/>
              <a:r>
                <a:rPr lang="vi-VN" altLang="zh-CN" sz="2100" dirty="0">
                  <a:solidFill>
                    <a:schemeClr val="bg1"/>
                  </a:solidFill>
                  <a:latin typeface="Century Gothic" panose="020B0502020202020204" pitchFamily="34" charset="0"/>
                </a:rPr>
                <a:t>3.3.1</a:t>
              </a:r>
              <a:endParaRPr lang="zh-CN" altLang="en-US" sz="2100" dirty="0">
                <a:solidFill>
                  <a:schemeClr val="bg1"/>
                </a:solidFill>
                <a:latin typeface="Century Gothic" panose="020B0502020202020204" pitchFamily="34" charset="0"/>
              </a:endParaRPr>
            </a:p>
          </p:txBody>
        </p:sp>
      </p:grpSp>
      <p:sp>
        <p:nvSpPr>
          <p:cNvPr id="33" name="任意多边形 2">
            <a:extLst>
              <a:ext uri="{FF2B5EF4-FFF2-40B4-BE49-F238E27FC236}">
                <a16:creationId xmlns:a16="http://schemas.microsoft.com/office/drawing/2014/main" id="{4D21805F-7782-4F2D-BA26-1D201318E84E}"/>
              </a:ext>
            </a:extLst>
          </p:cNvPr>
          <p:cNvSpPr/>
          <p:nvPr/>
        </p:nvSpPr>
        <p:spPr>
          <a:xfrm>
            <a:off x="1253230" y="3348675"/>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34" name="文本框 25">
            <a:extLst>
              <a:ext uri="{FF2B5EF4-FFF2-40B4-BE49-F238E27FC236}">
                <a16:creationId xmlns:a16="http://schemas.microsoft.com/office/drawing/2014/main" id="{78911708-4BD8-4B1F-8D18-511E0BFE9241}"/>
              </a:ext>
            </a:extLst>
          </p:cNvPr>
          <p:cNvSpPr txBox="1"/>
          <p:nvPr/>
        </p:nvSpPr>
        <p:spPr>
          <a:xfrm>
            <a:off x="1753704" y="3252626"/>
            <a:ext cx="10240500" cy="584775"/>
          </a:xfrm>
          <a:prstGeom prst="rect">
            <a:avLst/>
          </a:prstGeom>
          <a:noFill/>
        </p:spPr>
        <p:txBody>
          <a:bodyPr wrap="square" rtlCol="0">
            <a:spAutoFit/>
            <a:scene3d>
              <a:camera prst="orthographicFront"/>
              <a:lightRig rig="threePt" dir="t"/>
            </a:scene3d>
            <a:sp3d contourW="12700"/>
          </a:bodyPr>
          <a:lstStyle/>
          <a:p>
            <a:pPr algn="just"/>
            <a:r>
              <a:rPr lang="vi-VN" sz="1600" b="1" dirty="0">
                <a:solidFill>
                  <a:srgbClr val="292B2C"/>
                </a:solidFill>
                <a:latin typeface="Open Sans"/>
              </a:rPr>
              <a:t>Kiểu tấn công này thường chậm (đặc biệt với cơ sở dữ liệu có kích thước lớn) do người tấn công cần phải liệt kê từng dữ liệu, hoặc mò từng kí tự</a:t>
            </a:r>
          </a:p>
        </p:txBody>
      </p:sp>
      <p:pic>
        <p:nvPicPr>
          <p:cNvPr id="4" name="Picture 3">
            <a:extLst>
              <a:ext uri="{FF2B5EF4-FFF2-40B4-BE49-F238E27FC236}">
                <a16:creationId xmlns:a16="http://schemas.microsoft.com/office/drawing/2014/main" id="{67833A89-B3E8-42F1-835A-85BDD821F0BA}"/>
              </a:ext>
            </a:extLst>
          </p:cNvPr>
          <p:cNvPicPr>
            <a:picLocks noChangeAspect="1"/>
          </p:cNvPicPr>
          <p:nvPr/>
        </p:nvPicPr>
        <p:blipFill>
          <a:blip r:embed="rId4"/>
          <a:stretch>
            <a:fillRect/>
          </a:stretch>
        </p:blipFill>
        <p:spPr>
          <a:xfrm>
            <a:off x="2585547" y="4388367"/>
            <a:ext cx="7020905" cy="581106"/>
          </a:xfrm>
          <a:prstGeom prst="rect">
            <a:avLst/>
          </a:prstGeom>
        </p:spPr>
      </p:pic>
    </p:spTree>
    <p:extLst>
      <p:ext uri="{BB962C8B-B14F-4D97-AF65-F5344CB8AC3E}">
        <p14:creationId xmlns:p14="http://schemas.microsoft.com/office/powerpoint/2010/main" val="131754061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50"/>
                                        <p:tgtEl>
                                          <p:spTgt spid="47"/>
                                        </p:tgtEl>
                                      </p:cBhvr>
                                    </p:animEffect>
                                    <p:anim calcmode="lin" valueType="num">
                                      <p:cBhvr>
                                        <p:cTn id="8" dur="250" fill="hold"/>
                                        <p:tgtEl>
                                          <p:spTgt spid="47"/>
                                        </p:tgtEl>
                                        <p:attrNameLst>
                                          <p:attrName>ppt_x</p:attrName>
                                        </p:attrNameLst>
                                      </p:cBhvr>
                                      <p:tavLst>
                                        <p:tav tm="0">
                                          <p:val>
                                            <p:strVal val="#ppt_x"/>
                                          </p:val>
                                        </p:tav>
                                        <p:tav tm="100000">
                                          <p:val>
                                            <p:strVal val="#ppt_x"/>
                                          </p:val>
                                        </p:tav>
                                      </p:tavLst>
                                    </p:anim>
                                    <p:anim calcmode="lin" valueType="num">
                                      <p:cBhvr>
                                        <p:cTn id="9" dur="25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250"/>
                                        <p:tgtEl>
                                          <p:spTgt spid="48"/>
                                        </p:tgtEl>
                                      </p:cBhvr>
                                    </p:animEffect>
                                    <p:anim calcmode="lin" valueType="num">
                                      <p:cBhvr>
                                        <p:cTn id="14" dur="250" fill="hold"/>
                                        <p:tgtEl>
                                          <p:spTgt spid="48"/>
                                        </p:tgtEl>
                                        <p:attrNameLst>
                                          <p:attrName>ppt_x</p:attrName>
                                        </p:attrNameLst>
                                      </p:cBhvr>
                                      <p:tavLst>
                                        <p:tav tm="0">
                                          <p:val>
                                            <p:strVal val="#ppt_x"/>
                                          </p:val>
                                        </p:tav>
                                        <p:tav tm="100000">
                                          <p:val>
                                            <p:strVal val="#ppt_x"/>
                                          </p:val>
                                        </p:tav>
                                      </p:tavLst>
                                    </p:anim>
                                    <p:anim calcmode="lin" valueType="num">
                                      <p:cBhvr>
                                        <p:cTn id="15" dur="25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250"/>
                                        <p:tgtEl>
                                          <p:spTgt spid="49"/>
                                        </p:tgtEl>
                                      </p:cBhvr>
                                    </p:animEffect>
                                    <p:anim calcmode="lin" valueType="num">
                                      <p:cBhvr>
                                        <p:cTn id="20" dur="250" fill="hold"/>
                                        <p:tgtEl>
                                          <p:spTgt spid="49"/>
                                        </p:tgtEl>
                                        <p:attrNameLst>
                                          <p:attrName>ppt_x</p:attrName>
                                        </p:attrNameLst>
                                      </p:cBhvr>
                                      <p:tavLst>
                                        <p:tav tm="0">
                                          <p:val>
                                            <p:strVal val="#ppt_x"/>
                                          </p:val>
                                        </p:tav>
                                        <p:tav tm="100000">
                                          <p:val>
                                            <p:strVal val="#ppt_x"/>
                                          </p:val>
                                        </p:tav>
                                      </p:tavLst>
                                    </p:anim>
                                    <p:anim calcmode="lin" valueType="num">
                                      <p:cBhvr>
                                        <p:cTn id="21" dur="250" fill="hold"/>
                                        <p:tgtEl>
                                          <p:spTgt spid="49"/>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250"/>
                                        <p:tgtEl>
                                          <p:spTgt spid="50"/>
                                        </p:tgtEl>
                                      </p:cBhvr>
                                    </p:animEffect>
                                    <p:anim calcmode="lin" valueType="num">
                                      <p:cBhvr>
                                        <p:cTn id="26" dur="250" fill="hold"/>
                                        <p:tgtEl>
                                          <p:spTgt spid="50"/>
                                        </p:tgtEl>
                                        <p:attrNameLst>
                                          <p:attrName>ppt_x</p:attrName>
                                        </p:attrNameLst>
                                      </p:cBhvr>
                                      <p:tavLst>
                                        <p:tav tm="0">
                                          <p:val>
                                            <p:strVal val="#ppt_x"/>
                                          </p:val>
                                        </p:tav>
                                        <p:tav tm="100000">
                                          <p:val>
                                            <p:strVal val="#ppt_x"/>
                                          </p:val>
                                        </p:tav>
                                      </p:tavLst>
                                    </p:anim>
                                    <p:anim calcmode="lin" valueType="num">
                                      <p:cBhvr>
                                        <p:cTn id="27" dur="250" fill="hold"/>
                                        <p:tgtEl>
                                          <p:spTgt spid="50"/>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250"/>
                                        <p:tgtEl>
                                          <p:spTgt spid="33"/>
                                        </p:tgtEl>
                                      </p:cBhvr>
                                    </p:animEffect>
                                    <p:anim calcmode="lin" valueType="num">
                                      <p:cBhvr>
                                        <p:cTn id="32" dur="250" fill="hold"/>
                                        <p:tgtEl>
                                          <p:spTgt spid="33"/>
                                        </p:tgtEl>
                                        <p:attrNameLst>
                                          <p:attrName>ppt_x</p:attrName>
                                        </p:attrNameLst>
                                      </p:cBhvr>
                                      <p:tavLst>
                                        <p:tav tm="0">
                                          <p:val>
                                            <p:strVal val="#ppt_x"/>
                                          </p:val>
                                        </p:tav>
                                        <p:tav tm="100000">
                                          <p:val>
                                            <p:strVal val="#ppt_x"/>
                                          </p:val>
                                        </p:tav>
                                      </p:tavLst>
                                    </p:anim>
                                    <p:anim calcmode="lin" valueType="num">
                                      <p:cBhvr>
                                        <p:cTn id="33" dur="250" fill="hold"/>
                                        <p:tgtEl>
                                          <p:spTgt spid="33"/>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250"/>
                                        <p:tgtEl>
                                          <p:spTgt spid="34"/>
                                        </p:tgtEl>
                                      </p:cBhvr>
                                    </p:animEffect>
                                    <p:anim calcmode="lin" valueType="num">
                                      <p:cBhvr>
                                        <p:cTn id="38" dur="250" fill="hold"/>
                                        <p:tgtEl>
                                          <p:spTgt spid="34"/>
                                        </p:tgtEl>
                                        <p:attrNameLst>
                                          <p:attrName>ppt_x</p:attrName>
                                        </p:attrNameLst>
                                      </p:cBhvr>
                                      <p:tavLst>
                                        <p:tav tm="0">
                                          <p:val>
                                            <p:strVal val="#ppt_x"/>
                                          </p:val>
                                        </p:tav>
                                        <p:tav tm="100000">
                                          <p:val>
                                            <p:strVal val="#ppt_x"/>
                                          </p:val>
                                        </p:tav>
                                      </p:tavLst>
                                    </p:anim>
                                    <p:anim calcmode="lin" valueType="num">
                                      <p:cBhvr>
                                        <p:cTn id="39" dur="25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2" presetClass="entr" presetSubtype="4"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组合 70"/>
          <p:cNvGrpSpPr/>
          <p:nvPr/>
        </p:nvGrpSpPr>
        <p:grpSpPr>
          <a:xfrm>
            <a:off x="1619064" y="2511386"/>
            <a:ext cx="1957810" cy="1925646"/>
            <a:chOff x="1291347" y="2510517"/>
            <a:chExt cx="1957810" cy="1925646"/>
          </a:xfrm>
        </p:grpSpPr>
        <p:grpSp>
          <p:nvGrpSpPr>
            <p:cNvPr id="11" name="组合 10"/>
            <p:cNvGrpSpPr/>
            <p:nvPr/>
          </p:nvGrpSpPr>
          <p:grpSpPr>
            <a:xfrm>
              <a:off x="1291347" y="2510517"/>
              <a:ext cx="1957810" cy="1925646"/>
              <a:chOff x="2946401" y="635945"/>
              <a:chExt cx="6299198" cy="6195712"/>
            </a:xfrm>
          </p:grpSpPr>
          <p:sp>
            <p:nvSpPr>
              <p:cNvPr id="2" name="任意多边形 1"/>
              <p:cNvSpPr/>
              <p:nvPr/>
            </p:nvSpPr>
            <p:spPr>
              <a:xfrm>
                <a:off x="3737480" y="1137984"/>
                <a:ext cx="4809108" cy="4809099"/>
              </a:xfrm>
              <a:custGeom>
                <a:avLst/>
                <a:gdLst/>
                <a:ahLst/>
                <a:cxnLst/>
                <a:rect l="0" t="0" r="0" b="0"/>
                <a:pathLst>
                  <a:path w="3423352" h="3423352">
                    <a:moveTo>
                      <a:pt x="0" y="1711672"/>
                    </a:moveTo>
                    <a:cubicBezTo>
                      <a:pt x="0" y="766346"/>
                      <a:pt x="766346" y="0"/>
                      <a:pt x="1711672" y="0"/>
                    </a:cubicBezTo>
                    <a:cubicBezTo>
                      <a:pt x="2657006" y="0"/>
                      <a:pt x="3423352" y="766346"/>
                      <a:pt x="3423352" y="1711672"/>
                    </a:cubicBezTo>
                    <a:cubicBezTo>
                      <a:pt x="3423352" y="2657006"/>
                      <a:pt x="2657006" y="3423352"/>
                      <a:pt x="1711672" y="3423352"/>
                    </a:cubicBezTo>
                    <a:cubicBezTo>
                      <a:pt x="766346" y="3423352"/>
                      <a:pt x="0" y="2657006"/>
                      <a:pt x="0" y="1711672"/>
                    </a:cubicBezTo>
                    <a:close/>
                  </a:path>
                </a:pathLst>
              </a:custGeom>
              <a:noFill/>
              <a:ln w="12700" cap="flat">
                <a:solidFill>
                  <a:srgbClr val="FF9409"/>
                </a:solidFill>
                <a:bevel/>
              </a:ln>
            </p:spPr>
          </p:sp>
          <p:grpSp>
            <p:nvGrpSpPr>
              <p:cNvPr id="3" name="组合 2"/>
              <p:cNvGrpSpPr/>
              <p:nvPr/>
            </p:nvGrpSpPr>
            <p:grpSpPr>
              <a:xfrm>
                <a:off x="2946401" y="635945"/>
                <a:ext cx="6299198" cy="6195712"/>
                <a:chOff x="2946401" y="635945"/>
                <a:chExt cx="6299198" cy="6195712"/>
              </a:xfrm>
              <a:solidFill>
                <a:srgbClr val="FF9409"/>
              </a:solidFill>
            </p:grpSpPr>
            <p:sp>
              <p:nvSpPr>
                <p:cNvPr id="4" name="任意多边形 3"/>
                <p:cNvSpPr/>
                <p:nvPr/>
              </p:nvSpPr>
              <p:spPr>
                <a:xfrm rot="3198000">
                  <a:off x="3170339" y="1940283"/>
                  <a:ext cx="949490" cy="1397365"/>
                </a:xfrm>
                <a:custGeom>
                  <a:avLst/>
                  <a:gdLst>
                    <a:gd name="connsiteX0" fmla="*/ 0 w 667469"/>
                    <a:gd name="connsiteY0" fmla="*/ 488662 h 982315"/>
                    <a:gd name="connsiteX1" fmla="*/ 335082 w 667469"/>
                    <a:gd name="connsiteY1" fmla="*/ 0 h 982315"/>
                    <a:gd name="connsiteX2" fmla="*/ 670163 w 667469"/>
                    <a:gd name="connsiteY2" fmla="*/ 488662 h 982315"/>
                    <a:gd name="connsiteX3" fmla="*/ 335082 w 667469"/>
                    <a:gd name="connsiteY3" fmla="*/ 984306 h 982315"/>
                  </a:gdLst>
                  <a:ahLst/>
                  <a:cxnLst>
                    <a:cxn ang="0">
                      <a:pos x="connsiteX0" y="connsiteY0"/>
                    </a:cxn>
                    <a:cxn ang="0">
                      <a:pos x="connsiteX1" y="connsiteY1"/>
                    </a:cxn>
                    <a:cxn ang="0">
                      <a:pos x="connsiteX2" y="connsiteY2"/>
                    </a:cxn>
                    <a:cxn ang="0">
                      <a:pos x="connsiteX3" y="connsiteY3"/>
                    </a:cxn>
                  </a:cxnLst>
                  <a:rect l="0" t="0" r="0" b="0"/>
                  <a:pathLst>
                    <a:path w="667469" h="982315">
                      <a:moveTo>
                        <a:pt x="65302" y="0"/>
                      </a:moveTo>
                      <a:cubicBezTo>
                        <a:pt x="165156" y="370326"/>
                        <a:pt x="379257" y="693778"/>
                        <a:pt x="667469" y="930225"/>
                      </a:cubicBezTo>
                      <a:lnTo>
                        <a:pt x="623759" y="982315"/>
                      </a:lnTo>
                      <a:cubicBezTo>
                        <a:pt x="325399" y="737336"/>
                        <a:pt x="103675" y="402447"/>
                        <a:pt x="0" y="19056"/>
                      </a:cubicBezTo>
                      <a:lnTo>
                        <a:pt x="65302" y="0"/>
                      </a:lnTo>
                      <a:close/>
                    </a:path>
                  </a:pathLst>
                </a:custGeom>
                <a:grpFill/>
                <a:ln w="7600" cap="flat">
                  <a:noFill/>
                  <a:bevel/>
                </a:ln>
              </p:spPr>
            </p:sp>
            <p:sp>
              <p:nvSpPr>
                <p:cNvPr id="5" name="任意多边形 4"/>
                <p:cNvSpPr/>
                <p:nvPr/>
              </p:nvSpPr>
              <p:spPr>
                <a:xfrm>
                  <a:off x="7139638" y="3523067"/>
                  <a:ext cx="1939633" cy="2777929"/>
                </a:xfrm>
                <a:custGeom>
                  <a:avLst/>
                  <a:gdLst>
                    <a:gd name="connsiteX0" fmla="*/ 0 w 1363516"/>
                    <a:gd name="connsiteY0" fmla="*/ 978500 h 1952820"/>
                    <a:gd name="connsiteX1" fmla="*/ 680094 w 1363516"/>
                    <a:gd name="connsiteY1" fmla="*/ 0 h 1952820"/>
                    <a:gd name="connsiteX2" fmla="*/ 1360187 w 1363516"/>
                    <a:gd name="connsiteY2" fmla="*/ 978500 h 1952820"/>
                    <a:gd name="connsiteX3" fmla="*/ 680094 w 1363516"/>
                    <a:gd name="connsiteY3" fmla="*/ 1950069 h 1952820"/>
                  </a:gdLst>
                  <a:ahLst/>
                  <a:cxnLst>
                    <a:cxn ang="0">
                      <a:pos x="connsiteX0" y="connsiteY0"/>
                    </a:cxn>
                    <a:cxn ang="0">
                      <a:pos x="connsiteX1" y="connsiteY1"/>
                    </a:cxn>
                    <a:cxn ang="0">
                      <a:pos x="connsiteX2" y="connsiteY2"/>
                    </a:cxn>
                    <a:cxn ang="0">
                      <a:pos x="connsiteX3" y="connsiteY3"/>
                    </a:cxn>
                  </a:cxnLst>
                  <a:rect l="0" t="0" r="0" b="0"/>
                  <a:pathLst>
                    <a:path w="1363516" h="1952820">
                      <a:moveTo>
                        <a:pt x="882048" y="1379309"/>
                      </a:moveTo>
                      <a:cubicBezTo>
                        <a:pt x="646172" y="1651617"/>
                        <a:pt x="352045" y="1843608"/>
                        <a:pt x="34220" y="1952820"/>
                      </a:cubicBezTo>
                      <a:lnTo>
                        <a:pt x="0" y="1825110"/>
                      </a:lnTo>
                      <a:cubicBezTo>
                        <a:pt x="293220" y="1722700"/>
                        <a:pt x="564448" y="1544571"/>
                        <a:pt x="782390" y="1292980"/>
                      </a:cubicBezTo>
                      <a:cubicBezTo>
                        <a:pt x="1104850" y="920717"/>
                        <a:pt x="1251469" y="455934"/>
                        <a:pt x="1229520" y="0"/>
                      </a:cubicBezTo>
                      <a:lnTo>
                        <a:pt x="1361517" y="0"/>
                      </a:lnTo>
                      <a:cubicBezTo>
                        <a:pt x="1383390" y="486578"/>
                        <a:pt x="1226131" y="982095"/>
                        <a:pt x="882048" y="1379309"/>
                      </a:cubicBezTo>
                      <a:close/>
                    </a:path>
                  </a:pathLst>
                </a:custGeom>
                <a:grpFill/>
                <a:ln w="7600" cap="flat">
                  <a:noFill/>
                  <a:bevel/>
                </a:ln>
              </p:spPr>
            </p:sp>
            <p:sp>
              <p:nvSpPr>
                <p:cNvPr id="6" name="任意多边形 5"/>
                <p:cNvSpPr/>
                <p:nvPr/>
              </p:nvSpPr>
              <p:spPr>
                <a:xfrm rot="7800000">
                  <a:off x="8577377" y="1751027"/>
                  <a:ext cx="478608" cy="857836"/>
                </a:xfrm>
                <a:custGeom>
                  <a:avLst/>
                  <a:gdLst>
                    <a:gd name="connsiteX0" fmla="*/ 0 w 336450"/>
                    <a:gd name="connsiteY0" fmla="*/ 303845 h 603038"/>
                    <a:gd name="connsiteX1" fmla="*/ 166817 w 336450"/>
                    <a:gd name="connsiteY1" fmla="*/ 0 h 603038"/>
                    <a:gd name="connsiteX2" fmla="*/ 333634 w 336450"/>
                    <a:gd name="connsiteY2" fmla="*/ 303845 h 603038"/>
                    <a:gd name="connsiteX3" fmla="*/ 166817 w 336450"/>
                    <a:gd name="connsiteY3" fmla="*/ 601732 h 603038"/>
                  </a:gdLst>
                  <a:ahLst/>
                  <a:cxnLst>
                    <a:cxn ang="0">
                      <a:pos x="connsiteX0" y="connsiteY0"/>
                    </a:cxn>
                    <a:cxn ang="0">
                      <a:pos x="connsiteX1" y="connsiteY1"/>
                    </a:cxn>
                    <a:cxn ang="0">
                      <a:pos x="connsiteX2" y="connsiteY2"/>
                    </a:cxn>
                    <a:cxn ang="0">
                      <a:pos x="connsiteX3" y="connsiteY3"/>
                    </a:cxn>
                  </a:cxnLst>
                  <a:rect l="0" t="0" r="0" b="0"/>
                  <a:pathLst>
                    <a:path w="336450" h="603038">
                      <a:moveTo>
                        <a:pt x="238311" y="0"/>
                      </a:moveTo>
                      <a:lnTo>
                        <a:pt x="336450" y="56661"/>
                      </a:lnTo>
                      <a:cubicBezTo>
                        <a:pt x="230098" y="221965"/>
                        <a:pt x="154323" y="407130"/>
                        <a:pt x="115298" y="603038"/>
                      </a:cubicBezTo>
                      <a:lnTo>
                        <a:pt x="0" y="603038"/>
                      </a:lnTo>
                      <a:cubicBezTo>
                        <a:pt x="40087" y="386735"/>
                        <a:pt x="121909" y="182201"/>
                        <a:pt x="238311" y="0"/>
                      </a:cubicBezTo>
                      <a:close/>
                    </a:path>
                  </a:pathLst>
                </a:custGeom>
                <a:grpFill/>
                <a:ln w="7600" cap="flat">
                  <a:noFill/>
                  <a:bevel/>
                </a:ln>
              </p:spPr>
            </p:sp>
            <p:sp>
              <p:nvSpPr>
                <p:cNvPr id="7" name="任意多边形 6"/>
                <p:cNvSpPr/>
                <p:nvPr/>
              </p:nvSpPr>
              <p:spPr>
                <a:xfrm>
                  <a:off x="4211184" y="5303937"/>
                  <a:ext cx="3830800" cy="898369"/>
                </a:xfrm>
                <a:custGeom>
                  <a:avLst/>
                  <a:gdLst>
                    <a:gd name="connsiteX0" fmla="*/ 0 w 2692961"/>
                    <a:gd name="connsiteY0" fmla="*/ 312846 h 631532"/>
                    <a:gd name="connsiteX1" fmla="*/ 1346484 w 2692961"/>
                    <a:gd name="connsiteY1" fmla="*/ 0 h 631532"/>
                    <a:gd name="connsiteX2" fmla="*/ 2692961 w 2692961"/>
                    <a:gd name="connsiteY2" fmla="*/ 312846 h 631532"/>
                    <a:gd name="connsiteX3" fmla="*/ 1346484 w 2692961"/>
                    <a:gd name="connsiteY3" fmla="*/ 632645 h 631532"/>
                  </a:gdLst>
                  <a:ahLst/>
                  <a:cxnLst>
                    <a:cxn ang="0">
                      <a:pos x="connsiteX0" y="connsiteY0"/>
                    </a:cxn>
                    <a:cxn ang="0">
                      <a:pos x="connsiteX1" y="connsiteY1"/>
                    </a:cxn>
                    <a:cxn ang="0">
                      <a:pos x="connsiteX2" y="connsiteY2"/>
                    </a:cxn>
                    <a:cxn ang="0">
                      <a:pos x="connsiteX3" y="connsiteY3"/>
                    </a:cxn>
                  </a:cxnLst>
                  <a:rect l="0" t="0" r="0" b="0"/>
                  <a:pathLst>
                    <a:path w="2692961" h="631532">
                      <a:moveTo>
                        <a:pt x="1356881" y="631532"/>
                      </a:moveTo>
                      <a:cubicBezTo>
                        <a:pt x="821712" y="631532"/>
                        <a:pt x="339329" y="403634"/>
                        <a:pt x="0" y="38840"/>
                      </a:cubicBezTo>
                      <a:lnTo>
                        <a:pt x="55987" y="0"/>
                      </a:lnTo>
                      <a:cubicBezTo>
                        <a:pt x="382681" y="347258"/>
                        <a:pt x="844702" y="563817"/>
                        <a:pt x="1356881" y="563817"/>
                      </a:cubicBezTo>
                      <a:cubicBezTo>
                        <a:pt x="1859902" y="563817"/>
                        <a:pt x="2314542" y="354934"/>
                        <a:pt x="2640118" y="18505"/>
                      </a:cubicBezTo>
                      <a:lnTo>
                        <a:pt x="2692961" y="60844"/>
                      </a:lnTo>
                      <a:cubicBezTo>
                        <a:pt x="2354868" y="412775"/>
                        <a:pt x="1881213" y="631532"/>
                        <a:pt x="1356881" y="631532"/>
                      </a:cubicBezTo>
                      <a:close/>
                    </a:path>
                  </a:pathLst>
                </a:custGeom>
                <a:grpFill/>
                <a:ln w="7600" cap="flat">
                  <a:noFill/>
                  <a:bevel/>
                </a:ln>
              </p:spPr>
            </p:sp>
            <p:sp>
              <p:nvSpPr>
                <p:cNvPr id="8" name="任意多边形 7"/>
                <p:cNvSpPr/>
                <p:nvPr/>
              </p:nvSpPr>
              <p:spPr>
                <a:xfrm>
                  <a:off x="6312195" y="877565"/>
                  <a:ext cx="2504484" cy="2726285"/>
                </a:xfrm>
                <a:custGeom>
                  <a:avLst/>
                  <a:gdLst>
                    <a:gd name="connsiteX0" fmla="*/ 0 w 1760593"/>
                    <a:gd name="connsiteY0" fmla="*/ 958261 h 1916515"/>
                    <a:gd name="connsiteX1" fmla="*/ 880293 w 1760593"/>
                    <a:gd name="connsiteY1" fmla="*/ 0 h 1916515"/>
                    <a:gd name="connsiteX2" fmla="*/ 1763200 w 1760593"/>
                    <a:gd name="connsiteY2" fmla="*/ 958261 h 1916515"/>
                    <a:gd name="connsiteX3" fmla="*/ 880293 w 1760593"/>
                    <a:gd name="connsiteY3" fmla="*/ 1916515 h 1916515"/>
                  </a:gdLst>
                  <a:ahLst/>
                  <a:cxnLst>
                    <a:cxn ang="0">
                      <a:pos x="connsiteX0" y="connsiteY0"/>
                    </a:cxn>
                    <a:cxn ang="0">
                      <a:pos x="connsiteX1" y="connsiteY1"/>
                    </a:cxn>
                    <a:cxn ang="0">
                      <a:pos x="connsiteX2" y="connsiteY2"/>
                    </a:cxn>
                    <a:cxn ang="0">
                      <a:pos x="connsiteX3" y="connsiteY3"/>
                    </a:cxn>
                  </a:cxnLst>
                  <a:rect l="0" t="0" r="0" b="0"/>
                  <a:pathLst>
                    <a:path w="1760593" h="1916515">
                      <a:moveTo>
                        <a:pt x="1760593" y="1876197"/>
                      </a:moveTo>
                      <a:cubicBezTo>
                        <a:pt x="1760593" y="1889672"/>
                        <a:pt x="1760593" y="1903108"/>
                        <a:pt x="1760593" y="1916515"/>
                      </a:cubicBezTo>
                      <a:lnTo>
                        <a:pt x="1692269" y="1916515"/>
                      </a:lnTo>
                      <a:cubicBezTo>
                        <a:pt x="1692558" y="1903116"/>
                        <a:pt x="1692710" y="1889672"/>
                        <a:pt x="1692710" y="1876197"/>
                      </a:cubicBezTo>
                      <a:cubicBezTo>
                        <a:pt x="1692710" y="917708"/>
                        <a:pt x="948518" y="133029"/>
                        <a:pt x="6417" y="68452"/>
                      </a:cubicBezTo>
                      <a:lnTo>
                        <a:pt x="0" y="0"/>
                      </a:lnTo>
                      <a:cubicBezTo>
                        <a:pt x="982657" y="61555"/>
                        <a:pt x="1760593" y="878028"/>
                        <a:pt x="1760593" y="1876197"/>
                      </a:cubicBezTo>
                      <a:close/>
                    </a:path>
                  </a:pathLst>
                </a:custGeom>
                <a:grpFill/>
                <a:ln w="7600" cap="flat">
                  <a:noFill/>
                  <a:bevel/>
                </a:ln>
              </p:spPr>
            </p:sp>
            <p:sp>
              <p:nvSpPr>
                <p:cNvPr id="9" name="任意多边形 8"/>
                <p:cNvSpPr/>
                <p:nvPr/>
              </p:nvSpPr>
              <p:spPr>
                <a:xfrm>
                  <a:off x="4540482" y="635945"/>
                  <a:ext cx="3268619" cy="653593"/>
                </a:xfrm>
                <a:custGeom>
                  <a:avLst/>
                  <a:gdLst>
                    <a:gd name="connsiteX0" fmla="*/ 0 w 2297761"/>
                    <a:gd name="connsiteY0" fmla="*/ 231330 h 459461"/>
                    <a:gd name="connsiteX1" fmla="*/ 1148884 w 2297761"/>
                    <a:gd name="connsiteY1" fmla="*/ 0 h 459461"/>
                    <a:gd name="connsiteX2" fmla="*/ 2297761 w 2297761"/>
                    <a:gd name="connsiteY2" fmla="*/ 231330 h 459461"/>
                    <a:gd name="connsiteX3" fmla="*/ 1148884 w 2297761"/>
                    <a:gd name="connsiteY3" fmla="*/ 457839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7" y="91568"/>
                        <a:pt x="1175766" y="91568"/>
                      </a:cubicBezTo>
                      <a:cubicBezTo>
                        <a:pt x="750933" y="91568"/>
                        <a:pt x="365951" y="231969"/>
                        <a:pt x="85592" y="459461"/>
                      </a:cubicBezTo>
                      <a:lnTo>
                        <a:pt x="0" y="400357"/>
                      </a:lnTo>
                      <a:cubicBezTo>
                        <a:pt x="301063" y="152974"/>
                        <a:pt x="716704" y="0"/>
                        <a:pt x="1175766" y="0"/>
                      </a:cubicBezTo>
                      <a:close/>
                    </a:path>
                  </a:pathLst>
                </a:custGeom>
                <a:grpFill/>
                <a:ln w="7600" cap="flat">
                  <a:noFill/>
                  <a:bevel/>
                </a:ln>
              </p:spPr>
            </p:sp>
            <p:sp>
              <p:nvSpPr>
                <p:cNvPr id="10" name="任意多边形 9"/>
                <p:cNvSpPr/>
                <p:nvPr/>
              </p:nvSpPr>
              <p:spPr>
                <a:xfrm rot="13926000">
                  <a:off x="2495867" y="4870551"/>
                  <a:ext cx="3268616" cy="653595"/>
                </a:xfrm>
                <a:custGeom>
                  <a:avLst/>
                  <a:gdLst>
                    <a:gd name="connsiteX0" fmla="*/ 0 w 2297761"/>
                    <a:gd name="connsiteY0" fmla="*/ 231329 h 459461"/>
                    <a:gd name="connsiteX1" fmla="*/ 1148877 w 2297761"/>
                    <a:gd name="connsiteY1" fmla="*/ 0 h 459461"/>
                    <a:gd name="connsiteX2" fmla="*/ 2297761 w 2297761"/>
                    <a:gd name="connsiteY2" fmla="*/ 231329 h 459461"/>
                    <a:gd name="connsiteX3" fmla="*/ 1148877 w 2297761"/>
                    <a:gd name="connsiteY3" fmla="*/ 457838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0" y="91568"/>
                        <a:pt x="1175766" y="91568"/>
                      </a:cubicBezTo>
                      <a:cubicBezTo>
                        <a:pt x="750933" y="91568"/>
                        <a:pt x="365951" y="231968"/>
                        <a:pt x="85592" y="459461"/>
                      </a:cubicBezTo>
                      <a:lnTo>
                        <a:pt x="0" y="400357"/>
                      </a:lnTo>
                      <a:cubicBezTo>
                        <a:pt x="301062" y="152974"/>
                        <a:pt x="716704" y="0"/>
                        <a:pt x="1175766" y="0"/>
                      </a:cubicBezTo>
                      <a:close/>
                    </a:path>
                  </a:pathLst>
                </a:custGeom>
                <a:grpFill/>
                <a:ln w="7600" cap="flat">
                  <a:noFill/>
                  <a:bevel/>
                </a:ln>
              </p:spPr>
            </p:sp>
          </p:grpSp>
        </p:grpSp>
        <p:sp>
          <p:nvSpPr>
            <p:cNvPr id="42" name="文本框 41"/>
            <p:cNvSpPr txBox="1"/>
            <p:nvPr/>
          </p:nvSpPr>
          <p:spPr>
            <a:xfrm>
              <a:off x="1691727" y="3061330"/>
              <a:ext cx="1207068" cy="769441"/>
            </a:xfrm>
            <a:prstGeom prst="rect">
              <a:avLst/>
            </a:prstGeom>
            <a:noFill/>
          </p:spPr>
          <p:txBody>
            <a:bodyPr wrap="square" rtlCol="0">
              <a:spAutoFit/>
              <a:scene3d>
                <a:camera prst="orthographicFront"/>
                <a:lightRig rig="threePt" dir="t"/>
              </a:scene3d>
              <a:sp3d contourW="12700"/>
            </a:bodyPr>
            <a:lstStyle/>
            <a:p>
              <a:pPr algn="ctr"/>
              <a:r>
                <a:rPr lang="en-US" altLang="zh-CN" sz="4400" dirty="0">
                  <a:solidFill>
                    <a:schemeClr val="accent2"/>
                  </a:solidFill>
                  <a:latin typeface="Century Gothic" panose="020B0502020202020204" pitchFamily="34" charset="0"/>
                </a:rPr>
                <a:t>01</a:t>
              </a:r>
              <a:endParaRPr lang="zh-CN" altLang="en-US" sz="4400" dirty="0">
                <a:solidFill>
                  <a:schemeClr val="accent2"/>
                </a:solidFill>
                <a:latin typeface="Century Gothic" panose="020B0502020202020204" pitchFamily="34" charset="0"/>
              </a:endParaRPr>
            </a:p>
          </p:txBody>
        </p:sp>
      </p:grpSp>
      <p:grpSp>
        <p:nvGrpSpPr>
          <p:cNvPr id="46" name="组合 45"/>
          <p:cNvGrpSpPr/>
          <p:nvPr/>
        </p:nvGrpSpPr>
        <p:grpSpPr>
          <a:xfrm>
            <a:off x="1515856" y="4675779"/>
            <a:ext cx="2183236" cy="951617"/>
            <a:chOff x="2418166" y="3717644"/>
            <a:chExt cx="2183236" cy="951617"/>
          </a:xfrm>
        </p:grpSpPr>
        <p:sp>
          <p:nvSpPr>
            <p:cNvPr id="47" name="文本框 46"/>
            <p:cNvSpPr txBox="1"/>
            <p:nvPr/>
          </p:nvSpPr>
          <p:spPr>
            <a:xfrm>
              <a:off x="2644802" y="3717644"/>
              <a:ext cx="1729961" cy="461665"/>
            </a:xfrm>
            <a:prstGeom prst="rect">
              <a:avLst/>
            </a:prstGeom>
            <a:noFill/>
          </p:spPr>
          <p:txBody>
            <a:bodyPr wrap="none" rtlCol="0">
              <a:spAutoFit/>
              <a:scene3d>
                <a:camera prst="orthographicFront"/>
                <a:lightRig rig="threePt" dir="t"/>
              </a:scene3d>
              <a:sp3d contourW="12700"/>
            </a:bodyPr>
            <a:lstStyle/>
            <a:p>
              <a:pPr algn="ctr"/>
              <a:r>
                <a:rPr lang="vi-VN" altLang="zh-CN" sz="2400" b="1" dirty="0">
                  <a:solidFill>
                    <a:schemeClr val="tx1">
                      <a:lumMod val="75000"/>
                      <a:lumOff val="25000"/>
                    </a:schemeClr>
                  </a:solidFill>
                  <a:latin typeface="Century Gothic" panose="020B0502020202020204" pitchFamily="34" charset="0"/>
                </a:rPr>
                <a:t>Tổng quan</a:t>
              </a:r>
              <a:endParaRPr lang="zh-CN" altLang="en-US" sz="2400" b="1" dirty="0">
                <a:solidFill>
                  <a:schemeClr val="tx1">
                    <a:lumMod val="75000"/>
                    <a:lumOff val="25000"/>
                  </a:schemeClr>
                </a:solidFill>
                <a:latin typeface="Century Gothic" panose="020B0502020202020204" pitchFamily="34" charset="0"/>
              </a:endParaRPr>
            </a:p>
          </p:txBody>
        </p:sp>
        <p:sp>
          <p:nvSpPr>
            <p:cNvPr id="48" name="文本框 47"/>
            <p:cNvSpPr txBox="1"/>
            <p:nvPr/>
          </p:nvSpPr>
          <p:spPr>
            <a:xfrm>
              <a:off x="2418166" y="4115263"/>
              <a:ext cx="2183236" cy="553998"/>
            </a:xfrm>
            <a:prstGeom prst="rect">
              <a:avLst/>
            </a:prstGeom>
            <a:noFill/>
          </p:spPr>
          <p:txBody>
            <a:bodyPr wrap="square" rtlCol="0">
              <a:spAutoFit/>
              <a:scene3d>
                <a:camera prst="orthographicFront"/>
                <a:lightRig rig="threePt" dir="t"/>
              </a:scene3d>
              <a:sp3d contourW="12700"/>
            </a:bodyPr>
            <a:lstStyle/>
            <a:p>
              <a:pPr algn="ctr"/>
              <a:r>
                <a:rPr lang="vi-VN" altLang="zh-CN" sz="1000" dirty="0">
                  <a:solidFill>
                    <a:schemeClr val="tx1">
                      <a:lumMod val="50000"/>
                      <a:lumOff val="50000"/>
                    </a:schemeClr>
                  </a:solidFill>
                  <a:latin typeface="Century Gothic" panose="020B0502020202020204" pitchFamily="34" charset="0"/>
                </a:rPr>
                <a:t>SQL </a:t>
              </a:r>
              <a:r>
                <a:rPr lang="en-US" altLang="zh-CN" sz="1000" dirty="0">
                  <a:solidFill>
                    <a:schemeClr val="tx1">
                      <a:lumMod val="50000"/>
                      <a:lumOff val="50000"/>
                    </a:schemeClr>
                  </a:solidFill>
                  <a:latin typeface="Century Gothic" panose="020B0502020202020204" pitchFamily="34" charset="0"/>
                </a:rPr>
                <a:t>injection </a:t>
              </a:r>
              <a:r>
                <a:rPr lang="vi-VN" altLang="zh-CN" sz="1000" dirty="0">
                  <a:solidFill>
                    <a:schemeClr val="tx1">
                      <a:lumMod val="50000"/>
                      <a:lumOff val="50000"/>
                    </a:schemeClr>
                  </a:solidFill>
                  <a:latin typeface="Century Gothic" panose="020B0502020202020204" pitchFamily="34" charset="0"/>
                </a:rPr>
                <a:t>là gì?</a:t>
              </a:r>
            </a:p>
            <a:p>
              <a:pPr algn="ctr"/>
              <a:r>
                <a:rPr lang="vi-VN" altLang="zh-CN" sz="1000" dirty="0">
                  <a:solidFill>
                    <a:schemeClr val="tx1">
                      <a:lumMod val="50000"/>
                      <a:lumOff val="50000"/>
                    </a:schemeClr>
                  </a:solidFill>
                  <a:latin typeface="Century Gothic" panose="020B0502020202020204" pitchFamily="34" charset="0"/>
                </a:rPr>
                <a:t> SQL injection để làm gì?</a:t>
              </a:r>
            </a:p>
            <a:p>
              <a:pPr algn="ctr"/>
              <a:r>
                <a:rPr lang="vi-VN" altLang="zh-CN" sz="1000" dirty="0">
                  <a:solidFill>
                    <a:schemeClr val="tx1">
                      <a:lumMod val="50000"/>
                      <a:lumOff val="50000"/>
                    </a:schemeClr>
                  </a:solidFill>
                  <a:latin typeface="Century Gothic" panose="020B0502020202020204" pitchFamily="34" charset="0"/>
                </a:rPr>
                <a:t>Tại sao có SQL injection?</a:t>
              </a:r>
              <a:endParaRPr lang="en-US" altLang="zh-CN" sz="1000" dirty="0">
                <a:solidFill>
                  <a:schemeClr val="tx1">
                    <a:lumMod val="50000"/>
                    <a:lumOff val="50000"/>
                  </a:schemeClr>
                </a:solidFill>
                <a:latin typeface="Century Gothic" panose="020B0502020202020204" pitchFamily="34" charset="0"/>
              </a:endParaRPr>
            </a:p>
          </p:txBody>
        </p:sp>
      </p:grpSp>
      <p:grpSp>
        <p:nvGrpSpPr>
          <p:cNvPr id="72" name="组合 71"/>
          <p:cNvGrpSpPr/>
          <p:nvPr/>
        </p:nvGrpSpPr>
        <p:grpSpPr>
          <a:xfrm>
            <a:off x="5131793" y="2516258"/>
            <a:ext cx="1957810" cy="1925646"/>
            <a:chOff x="3843132" y="2510517"/>
            <a:chExt cx="1957810" cy="1925646"/>
          </a:xfrm>
        </p:grpSpPr>
        <p:grpSp>
          <p:nvGrpSpPr>
            <p:cNvPr id="12" name="组合 11"/>
            <p:cNvGrpSpPr/>
            <p:nvPr/>
          </p:nvGrpSpPr>
          <p:grpSpPr>
            <a:xfrm>
              <a:off x="3843132" y="2510517"/>
              <a:ext cx="1957810" cy="1925646"/>
              <a:chOff x="2946401" y="635945"/>
              <a:chExt cx="6299198" cy="6195712"/>
            </a:xfrm>
          </p:grpSpPr>
          <p:sp>
            <p:nvSpPr>
              <p:cNvPr id="13" name="任意多边形 12"/>
              <p:cNvSpPr/>
              <p:nvPr/>
            </p:nvSpPr>
            <p:spPr>
              <a:xfrm>
                <a:off x="3737480" y="1137984"/>
                <a:ext cx="4809108" cy="4809099"/>
              </a:xfrm>
              <a:custGeom>
                <a:avLst/>
                <a:gdLst/>
                <a:ahLst/>
                <a:cxnLst/>
                <a:rect l="0" t="0" r="0" b="0"/>
                <a:pathLst>
                  <a:path w="3423352" h="3423352">
                    <a:moveTo>
                      <a:pt x="0" y="1711672"/>
                    </a:moveTo>
                    <a:cubicBezTo>
                      <a:pt x="0" y="766346"/>
                      <a:pt x="766346" y="0"/>
                      <a:pt x="1711672" y="0"/>
                    </a:cubicBezTo>
                    <a:cubicBezTo>
                      <a:pt x="2657006" y="0"/>
                      <a:pt x="3423352" y="766346"/>
                      <a:pt x="3423352" y="1711672"/>
                    </a:cubicBezTo>
                    <a:cubicBezTo>
                      <a:pt x="3423352" y="2657006"/>
                      <a:pt x="2657006" y="3423352"/>
                      <a:pt x="1711672" y="3423352"/>
                    </a:cubicBezTo>
                    <a:cubicBezTo>
                      <a:pt x="766346" y="3423352"/>
                      <a:pt x="0" y="2657006"/>
                      <a:pt x="0" y="1711672"/>
                    </a:cubicBezTo>
                    <a:close/>
                  </a:path>
                </a:pathLst>
              </a:custGeom>
              <a:noFill/>
              <a:ln w="12700" cap="flat">
                <a:solidFill>
                  <a:srgbClr val="FF9409"/>
                </a:solidFill>
                <a:bevel/>
              </a:ln>
            </p:spPr>
          </p:sp>
          <p:grpSp>
            <p:nvGrpSpPr>
              <p:cNvPr id="14" name="组合 13"/>
              <p:cNvGrpSpPr/>
              <p:nvPr/>
            </p:nvGrpSpPr>
            <p:grpSpPr>
              <a:xfrm>
                <a:off x="2946401" y="635945"/>
                <a:ext cx="6299198" cy="6195712"/>
                <a:chOff x="2946401" y="635945"/>
                <a:chExt cx="6299198" cy="6195712"/>
              </a:xfrm>
              <a:solidFill>
                <a:srgbClr val="FF9409"/>
              </a:solidFill>
            </p:grpSpPr>
            <p:sp>
              <p:nvSpPr>
                <p:cNvPr id="15" name="任意多边形 14"/>
                <p:cNvSpPr/>
                <p:nvPr/>
              </p:nvSpPr>
              <p:spPr>
                <a:xfrm rot="3198000">
                  <a:off x="3170339" y="1940283"/>
                  <a:ext cx="949490" cy="1397365"/>
                </a:xfrm>
                <a:custGeom>
                  <a:avLst/>
                  <a:gdLst>
                    <a:gd name="connsiteX0" fmla="*/ 0 w 667469"/>
                    <a:gd name="connsiteY0" fmla="*/ 488662 h 982315"/>
                    <a:gd name="connsiteX1" fmla="*/ 335082 w 667469"/>
                    <a:gd name="connsiteY1" fmla="*/ 0 h 982315"/>
                    <a:gd name="connsiteX2" fmla="*/ 670163 w 667469"/>
                    <a:gd name="connsiteY2" fmla="*/ 488662 h 982315"/>
                    <a:gd name="connsiteX3" fmla="*/ 335082 w 667469"/>
                    <a:gd name="connsiteY3" fmla="*/ 984306 h 982315"/>
                  </a:gdLst>
                  <a:ahLst/>
                  <a:cxnLst>
                    <a:cxn ang="0">
                      <a:pos x="connsiteX0" y="connsiteY0"/>
                    </a:cxn>
                    <a:cxn ang="0">
                      <a:pos x="connsiteX1" y="connsiteY1"/>
                    </a:cxn>
                    <a:cxn ang="0">
                      <a:pos x="connsiteX2" y="connsiteY2"/>
                    </a:cxn>
                    <a:cxn ang="0">
                      <a:pos x="connsiteX3" y="connsiteY3"/>
                    </a:cxn>
                  </a:cxnLst>
                  <a:rect l="0" t="0" r="0" b="0"/>
                  <a:pathLst>
                    <a:path w="667469" h="982315">
                      <a:moveTo>
                        <a:pt x="65302" y="0"/>
                      </a:moveTo>
                      <a:cubicBezTo>
                        <a:pt x="165156" y="370326"/>
                        <a:pt x="379257" y="693778"/>
                        <a:pt x="667469" y="930225"/>
                      </a:cubicBezTo>
                      <a:lnTo>
                        <a:pt x="623759" y="982315"/>
                      </a:lnTo>
                      <a:cubicBezTo>
                        <a:pt x="325399" y="737336"/>
                        <a:pt x="103675" y="402447"/>
                        <a:pt x="0" y="19056"/>
                      </a:cubicBezTo>
                      <a:lnTo>
                        <a:pt x="65302" y="0"/>
                      </a:lnTo>
                      <a:close/>
                    </a:path>
                  </a:pathLst>
                </a:custGeom>
                <a:grpFill/>
                <a:ln w="7600" cap="flat">
                  <a:noFill/>
                  <a:bevel/>
                </a:ln>
              </p:spPr>
            </p:sp>
            <p:sp>
              <p:nvSpPr>
                <p:cNvPr id="16" name="任意多边形 15"/>
                <p:cNvSpPr/>
                <p:nvPr/>
              </p:nvSpPr>
              <p:spPr>
                <a:xfrm>
                  <a:off x="7139638" y="3523067"/>
                  <a:ext cx="1939633" cy="2777929"/>
                </a:xfrm>
                <a:custGeom>
                  <a:avLst/>
                  <a:gdLst>
                    <a:gd name="connsiteX0" fmla="*/ 0 w 1363516"/>
                    <a:gd name="connsiteY0" fmla="*/ 978500 h 1952820"/>
                    <a:gd name="connsiteX1" fmla="*/ 680094 w 1363516"/>
                    <a:gd name="connsiteY1" fmla="*/ 0 h 1952820"/>
                    <a:gd name="connsiteX2" fmla="*/ 1360187 w 1363516"/>
                    <a:gd name="connsiteY2" fmla="*/ 978500 h 1952820"/>
                    <a:gd name="connsiteX3" fmla="*/ 680094 w 1363516"/>
                    <a:gd name="connsiteY3" fmla="*/ 1950069 h 1952820"/>
                  </a:gdLst>
                  <a:ahLst/>
                  <a:cxnLst>
                    <a:cxn ang="0">
                      <a:pos x="connsiteX0" y="connsiteY0"/>
                    </a:cxn>
                    <a:cxn ang="0">
                      <a:pos x="connsiteX1" y="connsiteY1"/>
                    </a:cxn>
                    <a:cxn ang="0">
                      <a:pos x="connsiteX2" y="connsiteY2"/>
                    </a:cxn>
                    <a:cxn ang="0">
                      <a:pos x="connsiteX3" y="connsiteY3"/>
                    </a:cxn>
                  </a:cxnLst>
                  <a:rect l="0" t="0" r="0" b="0"/>
                  <a:pathLst>
                    <a:path w="1363516" h="1952820">
                      <a:moveTo>
                        <a:pt x="882048" y="1379309"/>
                      </a:moveTo>
                      <a:cubicBezTo>
                        <a:pt x="646172" y="1651617"/>
                        <a:pt x="352045" y="1843608"/>
                        <a:pt x="34220" y="1952820"/>
                      </a:cubicBezTo>
                      <a:lnTo>
                        <a:pt x="0" y="1825110"/>
                      </a:lnTo>
                      <a:cubicBezTo>
                        <a:pt x="293220" y="1722700"/>
                        <a:pt x="564448" y="1544571"/>
                        <a:pt x="782390" y="1292980"/>
                      </a:cubicBezTo>
                      <a:cubicBezTo>
                        <a:pt x="1104850" y="920717"/>
                        <a:pt x="1251469" y="455934"/>
                        <a:pt x="1229520" y="0"/>
                      </a:cubicBezTo>
                      <a:lnTo>
                        <a:pt x="1361517" y="0"/>
                      </a:lnTo>
                      <a:cubicBezTo>
                        <a:pt x="1383390" y="486578"/>
                        <a:pt x="1226131" y="982095"/>
                        <a:pt x="882048" y="1379309"/>
                      </a:cubicBezTo>
                      <a:close/>
                    </a:path>
                  </a:pathLst>
                </a:custGeom>
                <a:grpFill/>
                <a:ln w="7600" cap="flat">
                  <a:noFill/>
                  <a:bevel/>
                </a:ln>
              </p:spPr>
            </p:sp>
            <p:sp>
              <p:nvSpPr>
                <p:cNvPr id="17" name="任意多边形 16"/>
                <p:cNvSpPr/>
                <p:nvPr/>
              </p:nvSpPr>
              <p:spPr>
                <a:xfrm rot="7800000">
                  <a:off x="8577377" y="1751027"/>
                  <a:ext cx="478608" cy="857836"/>
                </a:xfrm>
                <a:custGeom>
                  <a:avLst/>
                  <a:gdLst>
                    <a:gd name="connsiteX0" fmla="*/ 0 w 336450"/>
                    <a:gd name="connsiteY0" fmla="*/ 303845 h 603038"/>
                    <a:gd name="connsiteX1" fmla="*/ 166817 w 336450"/>
                    <a:gd name="connsiteY1" fmla="*/ 0 h 603038"/>
                    <a:gd name="connsiteX2" fmla="*/ 333634 w 336450"/>
                    <a:gd name="connsiteY2" fmla="*/ 303845 h 603038"/>
                    <a:gd name="connsiteX3" fmla="*/ 166817 w 336450"/>
                    <a:gd name="connsiteY3" fmla="*/ 601732 h 603038"/>
                  </a:gdLst>
                  <a:ahLst/>
                  <a:cxnLst>
                    <a:cxn ang="0">
                      <a:pos x="connsiteX0" y="connsiteY0"/>
                    </a:cxn>
                    <a:cxn ang="0">
                      <a:pos x="connsiteX1" y="connsiteY1"/>
                    </a:cxn>
                    <a:cxn ang="0">
                      <a:pos x="connsiteX2" y="connsiteY2"/>
                    </a:cxn>
                    <a:cxn ang="0">
                      <a:pos x="connsiteX3" y="connsiteY3"/>
                    </a:cxn>
                  </a:cxnLst>
                  <a:rect l="0" t="0" r="0" b="0"/>
                  <a:pathLst>
                    <a:path w="336450" h="603038">
                      <a:moveTo>
                        <a:pt x="238311" y="0"/>
                      </a:moveTo>
                      <a:lnTo>
                        <a:pt x="336450" y="56661"/>
                      </a:lnTo>
                      <a:cubicBezTo>
                        <a:pt x="230098" y="221965"/>
                        <a:pt x="154323" y="407130"/>
                        <a:pt x="115298" y="603038"/>
                      </a:cubicBezTo>
                      <a:lnTo>
                        <a:pt x="0" y="603038"/>
                      </a:lnTo>
                      <a:cubicBezTo>
                        <a:pt x="40087" y="386735"/>
                        <a:pt x="121909" y="182201"/>
                        <a:pt x="238311" y="0"/>
                      </a:cubicBezTo>
                      <a:close/>
                    </a:path>
                  </a:pathLst>
                </a:custGeom>
                <a:grpFill/>
                <a:ln w="7600" cap="flat">
                  <a:noFill/>
                  <a:bevel/>
                </a:ln>
              </p:spPr>
            </p:sp>
            <p:sp>
              <p:nvSpPr>
                <p:cNvPr id="18" name="任意多边形 17"/>
                <p:cNvSpPr/>
                <p:nvPr/>
              </p:nvSpPr>
              <p:spPr>
                <a:xfrm>
                  <a:off x="4211184" y="5303937"/>
                  <a:ext cx="3830800" cy="898369"/>
                </a:xfrm>
                <a:custGeom>
                  <a:avLst/>
                  <a:gdLst>
                    <a:gd name="connsiteX0" fmla="*/ 0 w 2692961"/>
                    <a:gd name="connsiteY0" fmla="*/ 312846 h 631532"/>
                    <a:gd name="connsiteX1" fmla="*/ 1346484 w 2692961"/>
                    <a:gd name="connsiteY1" fmla="*/ 0 h 631532"/>
                    <a:gd name="connsiteX2" fmla="*/ 2692961 w 2692961"/>
                    <a:gd name="connsiteY2" fmla="*/ 312846 h 631532"/>
                    <a:gd name="connsiteX3" fmla="*/ 1346484 w 2692961"/>
                    <a:gd name="connsiteY3" fmla="*/ 632645 h 631532"/>
                  </a:gdLst>
                  <a:ahLst/>
                  <a:cxnLst>
                    <a:cxn ang="0">
                      <a:pos x="connsiteX0" y="connsiteY0"/>
                    </a:cxn>
                    <a:cxn ang="0">
                      <a:pos x="connsiteX1" y="connsiteY1"/>
                    </a:cxn>
                    <a:cxn ang="0">
                      <a:pos x="connsiteX2" y="connsiteY2"/>
                    </a:cxn>
                    <a:cxn ang="0">
                      <a:pos x="connsiteX3" y="connsiteY3"/>
                    </a:cxn>
                  </a:cxnLst>
                  <a:rect l="0" t="0" r="0" b="0"/>
                  <a:pathLst>
                    <a:path w="2692961" h="631532">
                      <a:moveTo>
                        <a:pt x="1356881" y="631532"/>
                      </a:moveTo>
                      <a:cubicBezTo>
                        <a:pt x="821712" y="631532"/>
                        <a:pt x="339329" y="403634"/>
                        <a:pt x="0" y="38840"/>
                      </a:cubicBezTo>
                      <a:lnTo>
                        <a:pt x="55987" y="0"/>
                      </a:lnTo>
                      <a:cubicBezTo>
                        <a:pt x="382681" y="347258"/>
                        <a:pt x="844702" y="563817"/>
                        <a:pt x="1356881" y="563817"/>
                      </a:cubicBezTo>
                      <a:cubicBezTo>
                        <a:pt x="1859902" y="563817"/>
                        <a:pt x="2314542" y="354934"/>
                        <a:pt x="2640118" y="18505"/>
                      </a:cubicBezTo>
                      <a:lnTo>
                        <a:pt x="2692961" y="60844"/>
                      </a:lnTo>
                      <a:cubicBezTo>
                        <a:pt x="2354868" y="412775"/>
                        <a:pt x="1881213" y="631532"/>
                        <a:pt x="1356881" y="631532"/>
                      </a:cubicBezTo>
                      <a:close/>
                    </a:path>
                  </a:pathLst>
                </a:custGeom>
                <a:grpFill/>
                <a:ln w="7600" cap="flat">
                  <a:noFill/>
                  <a:bevel/>
                </a:ln>
              </p:spPr>
            </p:sp>
            <p:sp>
              <p:nvSpPr>
                <p:cNvPr id="19" name="任意多边形 18"/>
                <p:cNvSpPr/>
                <p:nvPr/>
              </p:nvSpPr>
              <p:spPr>
                <a:xfrm>
                  <a:off x="6312195" y="877565"/>
                  <a:ext cx="2504484" cy="2726285"/>
                </a:xfrm>
                <a:custGeom>
                  <a:avLst/>
                  <a:gdLst>
                    <a:gd name="connsiteX0" fmla="*/ 0 w 1760593"/>
                    <a:gd name="connsiteY0" fmla="*/ 958261 h 1916515"/>
                    <a:gd name="connsiteX1" fmla="*/ 880293 w 1760593"/>
                    <a:gd name="connsiteY1" fmla="*/ 0 h 1916515"/>
                    <a:gd name="connsiteX2" fmla="*/ 1763200 w 1760593"/>
                    <a:gd name="connsiteY2" fmla="*/ 958261 h 1916515"/>
                    <a:gd name="connsiteX3" fmla="*/ 880293 w 1760593"/>
                    <a:gd name="connsiteY3" fmla="*/ 1916515 h 1916515"/>
                  </a:gdLst>
                  <a:ahLst/>
                  <a:cxnLst>
                    <a:cxn ang="0">
                      <a:pos x="connsiteX0" y="connsiteY0"/>
                    </a:cxn>
                    <a:cxn ang="0">
                      <a:pos x="connsiteX1" y="connsiteY1"/>
                    </a:cxn>
                    <a:cxn ang="0">
                      <a:pos x="connsiteX2" y="connsiteY2"/>
                    </a:cxn>
                    <a:cxn ang="0">
                      <a:pos x="connsiteX3" y="connsiteY3"/>
                    </a:cxn>
                  </a:cxnLst>
                  <a:rect l="0" t="0" r="0" b="0"/>
                  <a:pathLst>
                    <a:path w="1760593" h="1916515">
                      <a:moveTo>
                        <a:pt x="1760593" y="1876197"/>
                      </a:moveTo>
                      <a:cubicBezTo>
                        <a:pt x="1760593" y="1889672"/>
                        <a:pt x="1760593" y="1903108"/>
                        <a:pt x="1760593" y="1916515"/>
                      </a:cubicBezTo>
                      <a:lnTo>
                        <a:pt x="1692269" y="1916515"/>
                      </a:lnTo>
                      <a:cubicBezTo>
                        <a:pt x="1692558" y="1903116"/>
                        <a:pt x="1692710" y="1889672"/>
                        <a:pt x="1692710" y="1876197"/>
                      </a:cubicBezTo>
                      <a:cubicBezTo>
                        <a:pt x="1692710" y="917708"/>
                        <a:pt x="948518" y="133029"/>
                        <a:pt x="6417" y="68452"/>
                      </a:cubicBezTo>
                      <a:lnTo>
                        <a:pt x="0" y="0"/>
                      </a:lnTo>
                      <a:cubicBezTo>
                        <a:pt x="982657" y="61555"/>
                        <a:pt x="1760593" y="878028"/>
                        <a:pt x="1760593" y="1876197"/>
                      </a:cubicBezTo>
                      <a:close/>
                    </a:path>
                  </a:pathLst>
                </a:custGeom>
                <a:grpFill/>
                <a:ln w="7600" cap="flat">
                  <a:noFill/>
                  <a:bevel/>
                </a:ln>
              </p:spPr>
            </p:sp>
            <p:sp>
              <p:nvSpPr>
                <p:cNvPr id="20" name="任意多边形 19"/>
                <p:cNvSpPr/>
                <p:nvPr/>
              </p:nvSpPr>
              <p:spPr>
                <a:xfrm>
                  <a:off x="4540482" y="635945"/>
                  <a:ext cx="3268619" cy="653593"/>
                </a:xfrm>
                <a:custGeom>
                  <a:avLst/>
                  <a:gdLst>
                    <a:gd name="connsiteX0" fmla="*/ 0 w 2297761"/>
                    <a:gd name="connsiteY0" fmla="*/ 231330 h 459461"/>
                    <a:gd name="connsiteX1" fmla="*/ 1148884 w 2297761"/>
                    <a:gd name="connsiteY1" fmla="*/ 0 h 459461"/>
                    <a:gd name="connsiteX2" fmla="*/ 2297761 w 2297761"/>
                    <a:gd name="connsiteY2" fmla="*/ 231330 h 459461"/>
                    <a:gd name="connsiteX3" fmla="*/ 1148884 w 2297761"/>
                    <a:gd name="connsiteY3" fmla="*/ 457839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7" y="91568"/>
                        <a:pt x="1175766" y="91568"/>
                      </a:cubicBezTo>
                      <a:cubicBezTo>
                        <a:pt x="750933" y="91568"/>
                        <a:pt x="365951" y="231969"/>
                        <a:pt x="85592" y="459461"/>
                      </a:cubicBezTo>
                      <a:lnTo>
                        <a:pt x="0" y="400357"/>
                      </a:lnTo>
                      <a:cubicBezTo>
                        <a:pt x="301063" y="152974"/>
                        <a:pt x="716704" y="0"/>
                        <a:pt x="1175766" y="0"/>
                      </a:cubicBezTo>
                      <a:close/>
                    </a:path>
                  </a:pathLst>
                </a:custGeom>
                <a:grpFill/>
                <a:ln w="7600" cap="flat">
                  <a:noFill/>
                  <a:bevel/>
                </a:ln>
              </p:spPr>
            </p:sp>
            <p:sp>
              <p:nvSpPr>
                <p:cNvPr id="21" name="任意多边形 20"/>
                <p:cNvSpPr/>
                <p:nvPr/>
              </p:nvSpPr>
              <p:spPr>
                <a:xfrm rot="13926000">
                  <a:off x="2495867" y="4870551"/>
                  <a:ext cx="3268616" cy="653595"/>
                </a:xfrm>
                <a:custGeom>
                  <a:avLst/>
                  <a:gdLst>
                    <a:gd name="connsiteX0" fmla="*/ 0 w 2297761"/>
                    <a:gd name="connsiteY0" fmla="*/ 231329 h 459461"/>
                    <a:gd name="connsiteX1" fmla="*/ 1148877 w 2297761"/>
                    <a:gd name="connsiteY1" fmla="*/ 0 h 459461"/>
                    <a:gd name="connsiteX2" fmla="*/ 2297761 w 2297761"/>
                    <a:gd name="connsiteY2" fmla="*/ 231329 h 459461"/>
                    <a:gd name="connsiteX3" fmla="*/ 1148877 w 2297761"/>
                    <a:gd name="connsiteY3" fmla="*/ 457838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0" y="91568"/>
                        <a:pt x="1175766" y="91568"/>
                      </a:cubicBezTo>
                      <a:cubicBezTo>
                        <a:pt x="750933" y="91568"/>
                        <a:pt x="365951" y="231968"/>
                        <a:pt x="85592" y="459461"/>
                      </a:cubicBezTo>
                      <a:lnTo>
                        <a:pt x="0" y="400357"/>
                      </a:lnTo>
                      <a:cubicBezTo>
                        <a:pt x="301062" y="152974"/>
                        <a:pt x="716704" y="0"/>
                        <a:pt x="1175766" y="0"/>
                      </a:cubicBezTo>
                      <a:close/>
                    </a:path>
                  </a:pathLst>
                </a:custGeom>
                <a:grpFill/>
                <a:ln w="7600" cap="flat">
                  <a:noFill/>
                  <a:bevel/>
                </a:ln>
              </p:spPr>
            </p:sp>
          </p:grpSp>
        </p:grpSp>
        <p:sp>
          <p:nvSpPr>
            <p:cNvPr id="43" name="文本框 42"/>
            <p:cNvSpPr txBox="1"/>
            <p:nvPr/>
          </p:nvSpPr>
          <p:spPr>
            <a:xfrm>
              <a:off x="4247068" y="3061330"/>
              <a:ext cx="1207068" cy="769441"/>
            </a:xfrm>
            <a:prstGeom prst="rect">
              <a:avLst/>
            </a:prstGeom>
            <a:noFill/>
          </p:spPr>
          <p:txBody>
            <a:bodyPr wrap="square" rtlCol="0">
              <a:spAutoFit/>
              <a:scene3d>
                <a:camera prst="orthographicFront"/>
                <a:lightRig rig="threePt" dir="t"/>
              </a:scene3d>
              <a:sp3d contourW="12700"/>
            </a:bodyPr>
            <a:lstStyle/>
            <a:p>
              <a:pPr algn="ctr"/>
              <a:r>
                <a:rPr lang="en-US" altLang="zh-CN" sz="4400" dirty="0">
                  <a:solidFill>
                    <a:schemeClr val="accent2"/>
                  </a:solidFill>
                  <a:latin typeface="Century Gothic" panose="020B0502020202020204" pitchFamily="34" charset="0"/>
                </a:rPr>
                <a:t>02</a:t>
              </a:r>
              <a:endParaRPr lang="zh-CN" altLang="en-US" sz="4400" dirty="0">
                <a:solidFill>
                  <a:schemeClr val="accent2"/>
                </a:solidFill>
                <a:latin typeface="Century Gothic" panose="020B0502020202020204" pitchFamily="34" charset="0"/>
              </a:endParaRPr>
            </a:p>
          </p:txBody>
        </p:sp>
      </p:grpSp>
      <p:grpSp>
        <p:nvGrpSpPr>
          <p:cNvPr id="49" name="组合 48"/>
          <p:cNvGrpSpPr/>
          <p:nvPr/>
        </p:nvGrpSpPr>
        <p:grpSpPr>
          <a:xfrm>
            <a:off x="4718197" y="4674533"/>
            <a:ext cx="2919390" cy="797729"/>
            <a:chOff x="2050092" y="3717644"/>
            <a:chExt cx="2919390" cy="797729"/>
          </a:xfrm>
        </p:grpSpPr>
        <p:sp>
          <p:nvSpPr>
            <p:cNvPr id="50" name="文本框 49"/>
            <p:cNvSpPr txBox="1"/>
            <p:nvPr/>
          </p:nvSpPr>
          <p:spPr>
            <a:xfrm>
              <a:off x="2050092" y="3717644"/>
              <a:ext cx="2919390" cy="461665"/>
            </a:xfrm>
            <a:prstGeom prst="rect">
              <a:avLst/>
            </a:prstGeom>
            <a:noFill/>
          </p:spPr>
          <p:txBody>
            <a:bodyPr wrap="none" rtlCol="0">
              <a:spAutoFit/>
              <a:scene3d>
                <a:camera prst="orthographicFront"/>
                <a:lightRig rig="threePt" dir="t"/>
              </a:scene3d>
              <a:sp3d contourW="12700"/>
            </a:bodyPr>
            <a:lstStyle/>
            <a:p>
              <a:pPr algn="ctr"/>
              <a:r>
                <a:rPr lang="vi-VN" altLang="zh-CN" sz="2400" b="1" dirty="0">
                  <a:solidFill>
                    <a:schemeClr val="tx1">
                      <a:lumMod val="75000"/>
                      <a:lumOff val="25000"/>
                    </a:schemeClr>
                  </a:solidFill>
                  <a:latin typeface="Century Gothic" panose="020B0502020202020204" pitchFamily="34" charset="0"/>
                </a:rPr>
                <a:t>Cách phòng tránh</a:t>
              </a:r>
              <a:endParaRPr lang="zh-CN" altLang="en-US" sz="2400" b="1" dirty="0">
                <a:solidFill>
                  <a:schemeClr val="tx1">
                    <a:lumMod val="75000"/>
                    <a:lumOff val="25000"/>
                  </a:schemeClr>
                </a:solidFill>
                <a:latin typeface="Century Gothic" panose="020B0502020202020204" pitchFamily="34" charset="0"/>
              </a:endParaRPr>
            </a:p>
          </p:txBody>
        </p:sp>
        <p:sp>
          <p:nvSpPr>
            <p:cNvPr id="51" name="文本框 50"/>
            <p:cNvSpPr txBox="1"/>
            <p:nvPr/>
          </p:nvSpPr>
          <p:spPr>
            <a:xfrm>
              <a:off x="2418166" y="4115263"/>
              <a:ext cx="2183236" cy="400110"/>
            </a:xfrm>
            <a:prstGeom prst="rect">
              <a:avLst/>
            </a:prstGeom>
            <a:noFill/>
          </p:spPr>
          <p:txBody>
            <a:bodyPr wrap="square" rtlCol="0">
              <a:spAutoFit/>
              <a:scene3d>
                <a:camera prst="orthographicFront"/>
                <a:lightRig rig="threePt" dir="t"/>
              </a:scene3d>
              <a:sp3d contourW="12700"/>
            </a:bodyPr>
            <a:lstStyle/>
            <a:p>
              <a:pPr algn="ctr"/>
              <a:r>
                <a:rPr lang="vi-VN" altLang="zh-CN" sz="1000" dirty="0">
                  <a:solidFill>
                    <a:schemeClr val="tx1">
                      <a:lumMod val="50000"/>
                      <a:lumOff val="50000"/>
                    </a:schemeClr>
                  </a:solidFill>
                  <a:latin typeface="Century Gothic" panose="020B0502020202020204" pitchFamily="34" charset="0"/>
                </a:rPr>
                <a:t>Các cách phòng tránh tấn công SQL injection</a:t>
              </a:r>
              <a:endParaRPr lang="en-US" altLang="zh-CN" sz="1000" dirty="0">
                <a:solidFill>
                  <a:schemeClr val="tx1">
                    <a:lumMod val="50000"/>
                    <a:lumOff val="50000"/>
                  </a:schemeClr>
                </a:solidFill>
                <a:latin typeface="Century Gothic" panose="020B0502020202020204" pitchFamily="34" charset="0"/>
              </a:endParaRPr>
            </a:p>
          </p:txBody>
        </p:sp>
      </p:grpSp>
      <p:grpSp>
        <p:nvGrpSpPr>
          <p:cNvPr id="74" name="组合 73"/>
          <p:cNvGrpSpPr/>
          <p:nvPr/>
        </p:nvGrpSpPr>
        <p:grpSpPr>
          <a:xfrm>
            <a:off x="8415955" y="2436290"/>
            <a:ext cx="1957810" cy="1925646"/>
            <a:chOff x="8946700" y="2510517"/>
            <a:chExt cx="1957810" cy="1925646"/>
          </a:xfrm>
        </p:grpSpPr>
        <p:grpSp>
          <p:nvGrpSpPr>
            <p:cNvPr id="32" name="组合 31"/>
            <p:cNvGrpSpPr/>
            <p:nvPr/>
          </p:nvGrpSpPr>
          <p:grpSpPr>
            <a:xfrm>
              <a:off x="8946700" y="2510517"/>
              <a:ext cx="1957810" cy="1925646"/>
              <a:chOff x="2946401" y="635945"/>
              <a:chExt cx="6299198" cy="6195712"/>
            </a:xfrm>
          </p:grpSpPr>
          <p:sp>
            <p:nvSpPr>
              <p:cNvPr id="33" name="任意多边形 32"/>
              <p:cNvSpPr/>
              <p:nvPr/>
            </p:nvSpPr>
            <p:spPr>
              <a:xfrm>
                <a:off x="3737480" y="1137984"/>
                <a:ext cx="4809108" cy="4809099"/>
              </a:xfrm>
              <a:custGeom>
                <a:avLst/>
                <a:gdLst/>
                <a:ahLst/>
                <a:cxnLst/>
                <a:rect l="0" t="0" r="0" b="0"/>
                <a:pathLst>
                  <a:path w="3423352" h="3423352">
                    <a:moveTo>
                      <a:pt x="0" y="1711672"/>
                    </a:moveTo>
                    <a:cubicBezTo>
                      <a:pt x="0" y="766346"/>
                      <a:pt x="766346" y="0"/>
                      <a:pt x="1711672" y="0"/>
                    </a:cubicBezTo>
                    <a:cubicBezTo>
                      <a:pt x="2657006" y="0"/>
                      <a:pt x="3423352" y="766346"/>
                      <a:pt x="3423352" y="1711672"/>
                    </a:cubicBezTo>
                    <a:cubicBezTo>
                      <a:pt x="3423352" y="2657006"/>
                      <a:pt x="2657006" y="3423352"/>
                      <a:pt x="1711672" y="3423352"/>
                    </a:cubicBezTo>
                    <a:cubicBezTo>
                      <a:pt x="766346" y="3423352"/>
                      <a:pt x="0" y="2657006"/>
                      <a:pt x="0" y="1711672"/>
                    </a:cubicBezTo>
                    <a:close/>
                  </a:path>
                </a:pathLst>
              </a:custGeom>
              <a:noFill/>
              <a:ln w="12700" cap="flat">
                <a:solidFill>
                  <a:srgbClr val="FF9409"/>
                </a:solidFill>
                <a:bevel/>
              </a:ln>
            </p:spPr>
          </p:sp>
          <p:grpSp>
            <p:nvGrpSpPr>
              <p:cNvPr id="34" name="组合 33"/>
              <p:cNvGrpSpPr/>
              <p:nvPr/>
            </p:nvGrpSpPr>
            <p:grpSpPr>
              <a:xfrm>
                <a:off x="2946401" y="635945"/>
                <a:ext cx="6299198" cy="6195712"/>
                <a:chOff x="2946401" y="635945"/>
                <a:chExt cx="6299198" cy="6195712"/>
              </a:xfrm>
              <a:solidFill>
                <a:srgbClr val="FF9409"/>
              </a:solidFill>
            </p:grpSpPr>
            <p:sp>
              <p:nvSpPr>
                <p:cNvPr id="35" name="任意多边形 34"/>
                <p:cNvSpPr/>
                <p:nvPr/>
              </p:nvSpPr>
              <p:spPr>
                <a:xfrm rot="3198000">
                  <a:off x="3170339" y="1940283"/>
                  <a:ext cx="949490" cy="1397365"/>
                </a:xfrm>
                <a:custGeom>
                  <a:avLst/>
                  <a:gdLst>
                    <a:gd name="connsiteX0" fmla="*/ 0 w 667469"/>
                    <a:gd name="connsiteY0" fmla="*/ 488662 h 982315"/>
                    <a:gd name="connsiteX1" fmla="*/ 335082 w 667469"/>
                    <a:gd name="connsiteY1" fmla="*/ 0 h 982315"/>
                    <a:gd name="connsiteX2" fmla="*/ 670163 w 667469"/>
                    <a:gd name="connsiteY2" fmla="*/ 488662 h 982315"/>
                    <a:gd name="connsiteX3" fmla="*/ 335082 w 667469"/>
                    <a:gd name="connsiteY3" fmla="*/ 984306 h 982315"/>
                  </a:gdLst>
                  <a:ahLst/>
                  <a:cxnLst>
                    <a:cxn ang="0">
                      <a:pos x="connsiteX0" y="connsiteY0"/>
                    </a:cxn>
                    <a:cxn ang="0">
                      <a:pos x="connsiteX1" y="connsiteY1"/>
                    </a:cxn>
                    <a:cxn ang="0">
                      <a:pos x="connsiteX2" y="connsiteY2"/>
                    </a:cxn>
                    <a:cxn ang="0">
                      <a:pos x="connsiteX3" y="connsiteY3"/>
                    </a:cxn>
                  </a:cxnLst>
                  <a:rect l="0" t="0" r="0" b="0"/>
                  <a:pathLst>
                    <a:path w="667469" h="982315">
                      <a:moveTo>
                        <a:pt x="65302" y="0"/>
                      </a:moveTo>
                      <a:cubicBezTo>
                        <a:pt x="165156" y="370326"/>
                        <a:pt x="379257" y="693778"/>
                        <a:pt x="667469" y="930225"/>
                      </a:cubicBezTo>
                      <a:lnTo>
                        <a:pt x="623759" y="982315"/>
                      </a:lnTo>
                      <a:cubicBezTo>
                        <a:pt x="325399" y="737336"/>
                        <a:pt x="103675" y="402447"/>
                        <a:pt x="0" y="19056"/>
                      </a:cubicBezTo>
                      <a:lnTo>
                        <a:pt x="65302" y="0"/>
                      </a:lnTo>
                      <a:close/>
                    </a:path>
                  </a:pathLst>
                </a:custGeom>
                <a:grpFill/>
                <a:ln w="7600" cap="flat">
                  <a:noFill/>
                  <a:bevel/>
                </a:ln>
              </p:spPr>
            </p:sp>
            <p:sp>
              <p:nvSpPr>
                <p:cNvPr id="36" name="任意多边形 35"/>
                <p:cNvSpPr/>
                <p:nvPr/>
              </p:nvSpPr>
              <p:spPr>
                <a:xfrm>
                  <a:off x="7139638" y="3523067"/>
                  <a:ext cx="1939633" cy="2777929"/>
                </a:xfrm>
                <a:custGeom>
                  <a:avLst/>
                  <a:gdLst>
                    <a:gd name="connsiteX0" fmla="*/ 0 w 1363516"/>
                    <a:gd name="connsiteY0" fmla="*/ 978500 h 1952820"/>
                    <a:gd name="connsiteX1" fmla="*/ 680094 w 1363516"/>
                    <a:gd name="connsiteY1" fmla="*/ 0 h 1952820"/>
                    <a:gd name="connsiteX2" fmla="*/ 1360187 w 1363516"/>
                    <a:gd name="connsiteY2" fmla="*/ 978500 h 1952820"/>
                    <a:gd name="connsiteX3" fmla="*/ 680094 w 1363516"/>
                    <a:gd name="connsiteY3" fmla="*/ 1950069 h 1952820"/>
                  </a:gdLst>
                  <a:ahLst/>
                  <a:cxnLst>
                    <a:cxn ang="0">
                      <a:pos x="connsiteX0" y="connsiteY0"/>
                    </a:cxn>
                    <a:cxn ang="0">
                      <a:pos x="connsiteX1" y="connsiteY1"/>
                    </a:cxn>
                    <a:cxn ang="0">
                      <a:pos x="connsiteX2" y="connsiteY2"/>
                    </a:cxn>
                    <a:cxn ang="0">
                      <a:pos x="connsiteX3" y="connsiteY3"/>
                    </a:cxn>
                  </a:cxnLst>
                  <a:rect l="0" t="0" r="0" b="0"/>
                  <a:pathLst>
                    <a:path w="1363516" h="1952820">
                      <a:moveTo>
                        <a:pt x="882048" y="1379309"/>
                      </a:moveTo>
                      <a:cubicBezTo>
                        <a:pt x="646172" y="1651617"/>
                        <a:pt x="352045" y="1843608"/>
                        <a:pt x="34220" y="1952820"/>
                      </a:cubicBezTo>
                      <a:lnTo>
                        <a:pt x="0" y="1825110"/>
                      </a:lnTo>
                      <a:cubicBezTo>
                        <a:pt x="293220" y="1722700"/>
                        <a:pt x="564448" y="1544571"/>
                        <a:pt x="782390" y="1292980"/>
                      </a:cubicBezTo>
                      <a:cubicBezTo>
                        <a:pt x="1104850" y="920717"/>
                        <a:pt x="1251469" y="455934"/>
                        <a:pt x="1229520" y="0"/>
                      </a:cubicBezTo>
                      <a:lnTo>
                        <a:pt x="1361517" y="0"/>
                      </a:lnTo>
                      <a:cubicBezTo>
                        <a:pt x="1383390" y="486578"/>
                        <a:pt x="1226131" y="982095"/>
                        <a:pt x="882048" y="1379309"/>
                      </a:cubicBezTo>
                      <a:close/>
                    </a:path>
                  </a:pathLst>
                </a:custGeom>
                <a:grpFill/>
                <a:ln w="7600" cap="flat">
                  <a:noFill/>
                  <a:bevel/>
                </a:ln>
              </p:spPr>
            </p:sp>
            <p:sp>
              <p:nvSpPr>
                <p:cNvPr id="37" name="任意多边形 36"/>
                <p:cNvSpPr/>
                <p:nvPr/>
              </p:nvSpPr>
              <p:spPr>
                <a:xfrm rot="7800000">
                  <a:off x="8577377" y="1751027"/>
                  <a:ext cx="478608" cy="857836"/>
                </a:xfrm>
                <a:custGeom>
                  <a:avLst/>
                  <a:gdLst>
                    <a:gd name="connsiteX0" fmla="*/ 0 w 336450"/>
                    <a:gd name="connsiteY0" fmla="*/ 303845 h 603038"/>
                    <a:gd name="connsiteX1" fmla="*/ 166817 w 336450"/>
                    <a:gd name="connsiteY1" fmla="*/ 0 h 603038"/>
                    <a:gd name="connsiteX2" fmla="*/ 333634 w 336450"/>
                    <a:gd name="connsiteY2" fmla="*/ 303845 h 603038"/>
                    <a:gd name="connsiteX3" fmla="*/ 166817 w 336450"/>
                    <a:gd name="connsiteY3" fmla="*/ 601732 h 603038"/>
                  </a:gdLst>
                  <a:ahLst/>
                  <a:cxnLst>
                    <a:cxn ang="0">
                      <a:pos x="connsiteX0" y="connsiteY0"/>
                    </a:cxn>
                    <a:cxn ang="0">
                      <a:pos x="connsiteX1" y="connsiteY1"/>
                    </a:cxn>
                    <a:cxn ang="0">
                      <a:pos x="connsiteX2" y="connsiteY2"/>
                    </a:cxn>
                    <a:cxn ang="0">
                      <a:pos x="connsiteX3" y="connsiteY3"/>
                    </a:cxn>
                  </a:cxnLst>
                  <a:rect l="0" t="0" r="0" b="0"/>
                  <a:pathLst>
                    <a:path w="336450" h="603038">
                      <a:moveTo>
                        <a:pt x="238311" y="0"/>
                      </a:moveTo>
                      <a:lnTo>
                        <a:pt x="336450" y="56661"/>
                      </a:lnTo>
                      <a:cubicBezTo>
                        <a:pt x="230098" y="221965"/>
                        <a:pt x="154323" y="407130"/>
                        <a:pt x="115298" y="603038"/>
                      </a:cubicBezTo>
                      <a:lnTo>
                        <a:pt x="0" y="603038"/>
                      </a:lnTo>
                      <a:cubicBezTo>
                        <a:pt x="40087" y="386735"/>
                        <a:pt x="121909" y="182201"/>
                        <a:pt x="238311" y="0"/>
                      </a:cubicBezTo>
                      <a:close/>
                    </a:path>
                  </a:pathLst>
                </a:custGeom>
                <a:grpFill/>
                <a:ln w="7600" cap="flat">
                  <a:noFill/>
                  <a:bevel/>
                </a:ln>
              </p:spPr>
            </p:sp>
            <p:sp>
              <p:nvSpPr>
                <p:cNvPr id="38" name="任意多边形 37"/>
                <p:cNvSpPr/>
                <p:nvPr/>
              </p:nvSpPr>
              <p:spPr>
                <a:xfrm>
                  <a:off x="4211184" y="5303937"/>
                  <a:ext cx="3830800" cy="898369"/>
                </a:xfrm>
                <a:custGeom>
                  <a:avLst/>
                  <a:gdLst>
                    <a:gd name="connsiteX0" fmla="*/ 0 w 2692961"/>
                    <a:gd name="connsiteY0" fmla="*/ 312846 h 631532"/>
                    <a:gd name="connsiteX1" fmla="*/ 1346484 w 2692961"/>
                    <a:gd name="connsiteY1" fmla="*/ 0 h 631532"/>
                    <a:gd name="connsiteX2" fmla="*/ 2692961 w 2692961"/>
                    <a:gd name="connsiteY2" fmla="*/ 312846 h 631532"/>
                    <a:gd name="connsiteX3" fmla="*/ 1346484 w 2692961"/>
                    <a:gd name="connsiteY3" fmla="*/ 632645 h 631532"/>
                  </a:gdLst>
                  <a:ahLst/>
                  <a:cxnLst>
                    <a:cxn ang="0">
                      <a:pos x="connsiteX0" y="connsiteY0"/>
                    </a:cxn>
                    <a:cxn ang="0">
                      <a:pos x="connsiteX1" y="connsiteY1"/>
                    </a:cxn>
                    <a:cxn ang="0">
                      <a:pos x="connsiteX2" y="connsiteY2"/>
                    </a:cxn>
                    <a:cxn ang="0">
                      <a:pos x="connsiteX3" y="connsiteY3"/>
                    </a:cxn>
                  </a:cxnLst>
                  <a:rect l="0" t="0" r="0" b="0"/>
                  <a:pathLst>
                    <a:path w="2692961" h="631532">
                      <a:moveTo>
                        <a:pt x="1356881" y="631532"/>
                      </a:moveTo>
                      <a:cubicBezTo>
                        <a:pt x="821712" y="631532"/>
                        <a:pt x="339329" y="403634"/>
                        <a:pt x="0" y="38840"/>
                      </a:cubicBezTo>
                      <a:lnTo>
                        <a:pt x="55987" y="0"/>
                      </a:lnTo>
                      <a:cubicBezTo>
                        <a:pt x="382681" y="347258"/>
                        <a:pt x="844702" y="563817"/>
                        <a:pt x="1356881" y="563817"/>
                      </a:cubicBezTo>
                      <a:cubicBezTo>
                        <a:pt x="1859902" y="563817"/>
                        <a:pt x="2314542" y="354934"/>
                        <a:pt x="2640118" y="18505"/>
                      </a:cubicBezTo>
                      <a:lnTo>
                        <a:pt x="2692961" y="60844"/>
                      </a:lnTo>
                      <a:cubicBezTo>
                        <a:pt x="2354868" y="412775"/>
                        <a:pt x="1881213" y="631532"/>
                        <a:pt x="1356881" y="631532"/>
                      </a:cubicBezTo>
                      <a:close/>
                    </a:path>
                  </a:pathLst>
                </a:custGeom>
                <a:grpFill/>
                <a:ln w="7600" cap="flat">
                  <a:noFill/>
                  <a:bevel/>
                </a:ln>
              </p:spPr>
            </p:sp>
            <p:sp>
              <p:nvSpPr>
                <p:cNvPr id="39" name="任意多边形 38"/>
                <p:cNvSpPr/>
                <p:nvPr/>
              </p:nvSpPr>
              <p:spPr>
                <a:xfrm>
                  <a:off x="6312195" y="877565"/>
                  <a:ext cx="2504484" cy="2726285"/>
                </a:xfrm>
                <a:custGeom>
                  <a:avLst/>
                  <a:gdLst>
                    <a:gd name="connsiteX0" fmla="*/ 0 w 1760593"/>
                    <a:gd name="connsiteY0" fmla="*/ 958261 h 1916515"/>
                    <a:gd name="connsiteX1" fmla="*/ 880293 w 1760593"/>
                    <a:gd name="connsiteY1" fmla="*/ 0 h 1916515"/>
                    <a:gd name="connsiteX2" fmla="*/ 1763200 w 1760593"/>
                    <a:gd name="connsiteY2" fmla="*/ 958261 h 1916515"/>
                    <a:gd name="connsiteX3" fmla="*/ 880293 w 1760593"/>
                    <a:gd name="connsiteY3" fmla="*/ 1916515 h 1916515"/>
                  </a:gdLst>
                  <a:ahLst/>
                  <a:cxnLst>
                    <a:cxn ang="0">
                      <a:pos x="connsiteX0" y="connsiteY0"/>
                    </a:cxn>
                    <a:cxn ang="0">
                      <a:pos x="connsiteX1" y="connsiteY1"/>
                    </a:cxn>
                    <a:cxn ang="0">
                      <a:pos x="connsiteX2" y="connsiteY2"/>
                    </a:cxn>
                    <a:cxn ang="0">
                      <a:pos x="connsiteX3" y="connsiteY3"/>
                    </a:cxn>
                  </a:cxnLst>
                  <a:rect l="0" t="0" r="0" b="0"/>
                  <a:pathLst>
                    <a:path w="1760593" h="1916515">
                      <a:moveTo>
                        <a:pt x="1760593" y="1876197"/>
                      </a:moveTo>
                      <a:cubicBezTo>
                        <a:pt x="1760593" y="1889672"/>
                        <a:pt x="1760593" y="1903108"/>
                        <a:pt x="1760593" y="1916515"/>
                      </a:cubicBezTo>
                      <a:lnTo>
                        <a:pt x="1692269" y="1916515"/>
                      </a:lnTo>
                      <a:cubicBezTo>
                        <a:pt x="1692558" y="1903116"/>
                        <a:pt x="1692710" y="1889672"/>
                        <a:pt x="1692710" y="1876197"/>
                      </a:cubicBezTo>
                      <a:cubicBezTo>
                        <a:pt x="1692710" y="917708"/>
                        <a:pt x="948518" y="133029"/>
                        <a:pt x="6417" y="68452"/>
                      </a:cubicBezTo>
                      <a:lnTo>
                        <a:pt x="0" y="0"/>
                      </a:lnTo>
                      <a:cubicBezTo>
                        <a:pt x="982657" y="61555"/>
                        <a:pt x="1760593" y="878028"/>
                        <a:pt x="1760593" y="1876197"/>
                      </a:cubicBezTo>
                      <a:close/>
                    </a:path>
                  </a:pathLst>
                </a:custGeom>
                <a:grpFill/>
                <a:ln w="7600" cap="flat">
                  <a:noFill/>
                  <a:bevel/>
                </a:ln>
              </p:spPr>
            </p:sp>
            <p:sp>
              <p:nvSpPr>
                <p:cNvPr id="40" name="任意多边形 39"/>
                <p:cNvSpPr/>
                <p:nvPr/>
              </p:nvSpPr>
              <p:spPr>
                <a:xfrm>
                  <a:off x="4540482" y="635945"/>
                  <a:ext cx="3268619" cy="653593"/>
                </a:xfrm>
                <a:custGeom>
                  <a:avLst/>
                  <a:gdLst>
                    <a:gd name="connsiteX0" fmla="*/ 0 w 2297761"/>
                    <a:gd name="connsiteY0" fmla="*/ 231330 h 459461"/>
                    <a:gd name="connsiteX1" fmla="*/ 1148884 w 2297761"/>
                    <a:gd name="connsiteY1" fmla="*/ 0 h 459461"/>
                    <a:gd name="connsiteX2" fmla="*/ 2297761 w 2297761"/>
                    <a:gd name="connsiteY2" fmla="*/ 231330 h 459461"/>
                    <a:gd name="connsiteX3" fmla="*/ 1148884 w 2297761"/>
                    <a:gd name="connsiteY3" fmla="*/ 457839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7" y="91568"/>
                        <a:pt x="1175766" y="91568"/>
                      </a:cubicBezTo>
                      <a:cubicBezTo>
                        <a:pt x="750933" y="91568"/>
                        <a:pt x="365951" y="231969"/>
                        <a:pt x="85592" y="459461"/>
                      </a:cubicBezTo>
                      <a:lnTo>
                        <a:pt x="0" y="400357"/>
                      </a:lnTo>
                      <a:cubicBezTo>
                        <a:pt x="301063" y="152974"/>
                        <a:pt x="716704" y="0"/>
                        <a:pt x="1175766" y="0"/>
                      </a:cubicBezTo>
                      <a:close/>
                    </a:path>
                  </a:pathLst>
                </a:custGeom>
                <a:grpFill/>
                <a:ln w="7600" cap="flat">
                  <a:noFill/>
                  <a:bevel/>
                </a:ln>
              </p:spPr>
            </p:sp>
            <p:sp>
              <p:nvSpPr>
                <p:cNvPr id="41" name="任意多边形 40"/>
                <p:cNvSpPr/>
                <p:nvPr/>
              </p:nvSpPr>
              <p:spPr>
                <a:xfrm rot="13926000">
                  <a:off x="2495867" y="4870551"/>
                  <a:ext cx="3268616" cy="653595"/>
                </a:xfrm>
                <a:custGeom>
                  <a:avLst/>
                  <a:gdLst>
                    <a:gd name="connsiteX0" fmla="*/ 0 w 2297761"/>
                    <a:gd name="connsiteY0" fmla="*/ 231329 h 459461"/>
                    <a:gd name="connsiteX1" fmla="*/ 1148877 w 2297761"/>
                    <a:gd name="connsiteY1" fmla="*/ 0 h 459461"/>
                    <a:gd name="connsiteX2" fmla="*/ 2297761 w 2297761"/>
                    <a:gd name="connsiteY2" fmla="*/ 231329 h 459461"/>
                    <a:gd name="connsiteX3" fmla="*/ 1148877 w 2297761"/>
                    <a:gd name="connsiteY3" fmla="*/ 457838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0" y="91568"/>
                        <a:pt x="1175766" y="91568"/>
                      </a:cubicBezTo>
                      <a:cubicBezTo>
                        <a:pt x="750933" y="91568"/>
                        <a:pt x="365951" y="231968"/>
                        <a:pt x="85592" y="459461"/>
                      </a:cubicBezTo>
                      <a:lnTo>
                        <a:pt x="0" y="400357"/>
                      </a:lnTo>
                      <a:cubicBezTo>
                        <a:pt x="301062" y="152974"/>
                        <a:pt x="716704" y="0"/>
                        <a:pt x="1175766" y="0"/>
                      </a:cubicBezTo>
                      <a:close/>
                    </a:path>
                  </a:pathLst>
                </a:custGeom>
                <a:grpFill/>
                <a:ln w="7600" cap="flat">
                  <a:noFill/>
                  <a:bevel/>
                </a:ln>
              </p:spPr>
            </p:sp>
          </p:grpSp>
        </p:grpSp>
        <p:sp>
          <p:nvSpPr>
            <p:cNvPr id="45" name="文本框 44"/>
            <p:cNvSpPr txBox="1"/>
            <p:nvPr/>
          </p:nvSpPr>
          <p:spPr>
            <a:xfrm>
              <a:off x="9346816" y="3061330"/>
              <a:ext cx="1207068" cy="769441"/>
            </a:xfrm>
            <a:prstGeom prst="rect">
              <a:avLst/>
            </a:prstGeom>
            <a:noFill/>
          </p:spPr>
          <p:txBody>
            <a:bodyPr wrap="square" rtlCol="0">
              <a:spAutoFit/>
              <a:scene3d>
                <a:camera prst="orthographicFront"/>
                <a:lightRig rig="threePt" dir="t"/>
              </a:scene3d>
              <a:sp3d contourW="12700"/>
            </a:bodyPr>
            <a:lstStyle/>
            <a:p>
              <a:pPr algn="ctr"/>
              <a:r>
                <a:rPr lang="vi-VN" altLang="zh-CN" sz="4400" dirty="0">
                  <a:solidFill>
                    <a:schemeClr val="accent2"/>
                  </a:solidFill>
                  <a:latin typeface="Century Gothic" panose="020B0502020202020204" pitchFamily="34" charset="0"/>
                </a:rPr>
                <a:t>03</a:t>
              </a:r>
              <a:endParaRPr lang="zh-CN" altLang="en-US" sz="4400" dirty="0">
                <a:solidFill>
                  <a:schemeClr val="accent2"/>
                </a:solidFill>
                <a:latin typeface="Century Gothic" panose="020B0502020202020204" pitchFamily="34" charset="0"/>
              </a:endParaRPr>
            </a:p>
          </p:txBody>
        </p:sp>
      </p:grpSp>
      <p:grpSp>
        <p:nvGrpSpPr>
          <p:cNvPr id="55" name="组合 54"/>
          <p:cNvGrpSpPr/>
          <p:nvPr/>
        </p:nvGrpSpPr>
        <p:grpSpPr>
          <a:xfrm>
            <a:off x="8005661" y="4674533"/>
            <a:ext cx="2919390" cy="797729"/>
            <a:chOff x="2050092" y="3717644"/>
            <a:chExt cx="2919390" cy="797729"/>
          </a:xfrm>
        </p:grpSpPr>
        <p:sp>
          <p:nvSpPr>
            <p:cNvPr id="56" name="文本框 55"/>
            <p:cNvSpPr txBox="1"/>
            <p:nvPr/>
          </p:nvSpPr>
          <p:spPr>
            <a:xfrm>
              <a:off x="2050092" y="3717644"/>
              <a:ext cx="2919390" cy="461665"/>
            </a:xfrm>
            <a:prstGeom prst="rect">
              <a:avLst/>
            </a:prstGeom>
            <a:noFill/>
          </p:spPr>
          <p:txBody>
            <a:bodyPr wrap="none" rtlCol="0">
              <a:spAutoFit/>
              <a:scene3d>
                <a:camera prst="orthographicFront"/>
                <a:lightRig rig="threePt" dir="t"/>
              </a:scene3d>
              <a:sp3d contourW="12700"/>
            </a:bodyPr>
            <a:lstStyle/>
            <a:p>
              <a:pPr algn="ctr"/>
              <a:r>
                <a:rPr lang="vi-VN" altLang="zh-CN" sz="2400" b="1" dirty="0">
                  <a:solidFill>
                    <a:schemeClr val="tx1">
                      <a:lumMod val="75000"/>
                      <a:lumOff val="25000"/>
                    </a:schemeClr>
                  </a:solidFill>
                  <a:latin typeface="Century Gothic" panose="020B0502020202020204" pitchFamily="34" charset="0"/>
                </a:rPr>
                <a:t>Các kiểu tấn công</a:t>
              </a:r>
            </a:p>
          </p:txBody>
        </p:sp>
        <p:sp>
          <p:nvSpPr>
            <p:cNvPr id="57" name="文本框 56"/>
            <p:cNvSpPr txBox="1"/>
            <p:nvPr/>
          </p:nvSpPr>
          <p:spPr>
            <a:xfrm>
              <a:off x="2418166" y="4115263"/>
              <a:ext cx="2183236" cy="400110"/>
            </a:xfrm>
            <a:prstGeom prst="rect">
              <a:avLst/>
            </a:prstGeom>
            <a:noFill/>
          </p:spPr>
          <p:txBody>
            <a:bodyPr wrap="square" rtlCol="0">
              <a:spAutoFit/>
              <a:scene3d>
                <a:camera prst="orthographicFront"/>
                <a:lightRig rig="threePt" dir="t"/>
              </a:scene3d>
              <a:sp3d contourW="12700"/>
            </a:bodyPr>
            <a:lstStyle/>
            <a:p>
              <a:pPr algn="ctr"/>
              <a:r>
                <a:rPr lang="vi-VN" altLang="zh-CN" sz="1000" dirty="0">
                  <a:solidFill>
                    <a:schemeClr val="tx1">
                      <a:lumMod val="50000"/>
                      <a:lumOff val="50000"/>
                    </a:schemeClr>
                  </a:solidFill>
                  <a:latin typeface="Century Gothic" panose="020B0502020202020204" pitchFamily="34" charset="0"/>
                </a:rPr>
                <a:t>SQL injection có những kiểu tấn công như thế nào </a:t>
              </a:r>
              <a:r>
                <a:rPr lang="vi-VN" altLang="zh-CN" sz="1000" dirty="0">
                  <a:solidFill>
                    <a:schemeClr val="tx1">
                      <a:lumMod val="50000"/>
                      <a:lumOff val="50000"/>
                    </a:schemeClr>
                  </a:solidFill>
                  <a:latin typeface="+mj-lt"/>
                </a:rPr>
                <a:t>?</a:t>
              </a:r>
              <a:endParaRPr lang="en-US" altLang="zh-CN" sz="1000" dirty="0">
                <a:solidFill>
                  <a:schemeClr val="tx1">
                    <a:lumMod val="50000"/>
                    <a:lumOff val="50000"/>
                  </a:schemeClr>
                </a:solidFill>
                <a:latin typeface="+mj-lt"/>
              </a:endParaRPr>
            </a:p>
          </p:txBody>
        </p:sp>
      </p:grpSp>
      <p:sp>
        <p:nvSpPr>
          <p:cNvPr id="62" name="文本框 61"/>
          <p:cNvSpPr txBox="1"/>
          <p:nvPr/>
        </p:nvSpPr>
        <p:spPr>
          <a:xfrm>
            <a:off x="4624284" y="593739"/>
            <a:ext cx="2943434" cy="769441"/>
          </a:xfrm>
          <a:prstGeom prst="rect">
            <a:avLst/>
          </a:prstGeom>
          <a:noFill/>
        </p:spPr>
        <p:txBody>
          <a:bodyPr wrap="none" rtlCol="0">
            <a:spAutoFit/>
            <a:scene3d>
              <a:camera prst="orthographicFront"/>
              <a:lightRig rig="threePt" dir="t"/>
            </a:scene3d>
            <a:sp3d contourW="12700"/>
          </a:bodyPr>
          <a:lstStyle/>
          <a:p>
            <a:pPr algn="ctr"/>
            <a:r>
              <a:rPr lang="vi-VN" altLang="zh-CN" sz="4400" b="1" dirty="0">
                <a:solidFill>
                  <a:schemeClr val="tx1">
                    <a:lumMod val="75000"/>
                    <a:lumOff val="25000"/>
                  </a:schemeClr>
                </a:solidFill>
                <a:latin typeface="Century Gothic" panose="020B0502020202020204" pitchFamily="34" charset="0"/>
              </a:rPr>
              <a:t>NỘI DUNG</a:t>
            </a:r>
            <a:endParaRPr lang="zh-CN" altLang="en-US" sz="4400" b="1" dirty="0">
              <a:solidFill>
                <a:schemeClr val="tx1">
                  <a:lumMod val="75000"/>
                  <a:lumOff val="25000"/>
                </a:schemeClr>
              </a:solidFill>
              <a:latin typeface="Century Gothic" panose="020B0502020202020204" pitchFamily="34" charset="0"/>
            </a:endParaRPr>
          </a:p>
        </p:txBody>
      </p:sp>
      <p:sp>
        <p:nvSpPr>
          <p:cNvPr id="63" name="燕尾形 62"/>
          <p:cNvSpPr/>
          <p:nvPr/>
        </p:nvSpPr>
        <p:spPr>
          <a:xfrm>
            <a:off x="4217694" y="3305076"/>
            <a:ext cx="139969" cy="270335"/>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燕尾形 63"/>
          <p:cNvSpPr/>
          <p:nvPr/>
        </p:nvSpPr>
        <p:spPr>
          <a:xfrm>
            <a:off x="7702926" y="3246842"/>
            <a:ext cx="139969" cy="270335"/>
          </a:xfrm>
          <a:prstGeom prst="chevron">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0" name="组合 69"/>
          <p:cNvGrpSpPr/>
          <p:nvPr/>
        </p:nvGrpSpPr>
        <p:grpSpPr>
          <a:xfrm>
            <a:off x="4762921" y="1431744"/>
            <a:ext cx="2666158" cy="69124"/>
            <a:chOff x="4764342" y="1398180"/>
            <a:chExt cx="2382146" cy="126274"/>
          </a:xfrm>
        </p:grpSpPr>
        <p:sp>
          <p:nvSpPr>
            <p:cNvPr id="66" name="矩形 65"/>
            <p:cNvSpPr/>
            <p:nvPr/>
          </p:nvSpPr>
          <p:spPr>
            <a:xfrm>
              <a:off x="4764342" y="1398180"/>
              <a:ext cx="544258" cy="1262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5376971" y="1398180"/>
              <a:ext cx="544258" cy="126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989600" y="1398180"/>
              <a:ext cx="544258" cy="1262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6602230" y="1398180"/>
              <a:ext cx="544258" cy="126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995049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350"/>
                                        <p:tgtEl>
                                          <p:spTgt spid="70"/>
                                        </p:tgtEl>
                                      </p:cBhvr>
                                    </p:animEffect>
                                  </p:childTnLst>
                                </p:cTn>
                              </p:par>
                            </p:childTnLst>
                          </p:cTn>
                        </p:par>
                        <p:par>
                          <p:cTn id="8" fill="hold">
                            <p:stCondLst>
                              <p:cond delay="350"/>
                            </p:stCondLst>
                            <p:childTnLst>
                              <p:par>
                                <p:cTn id="9" presetID="53" presetClass="entr" presetSubtype="16"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p:cTn id="11" dur="350" fill="hold"/>
                                        <p:tgtEl>
                                          <p:spTgt spid="62"/>
                                        </p:tgtEl>
                                        <p:attrNameLst>
                                          <p:attrName>ppt_w</p:attrName>
                                        </p:attrNameLst>
                                      </p:cBhvr>
                                      <p:tavLst>
                                        <p:tav tm="0">
                                          <p:val>
                                            <p:fltVal val="0"/>
                                          </p:val>
                                        </p:tav>
                                        <p:tav tm="100000">
                                          <p:val>
                                            <p:strVal val="#ppt_w"/>
                                          </p:val>
                                        </p:tav>
                                      </p:tavLst>
                                    </p:anim>
                                    <p:anim calcmode="lin" valueType="num">
                                      <p:cBhvr>
                                        <p:cTn id="12" dur="350" fill="hold"/>
                                        <p:tgtEl>
                                          <p:spTgt spid="62"/>
                                        </p:tgtEl>
                                        <p:attrNameLst>
                                          <p:attrName>ppt_h</p:attrName>
                                        </p:attrNameLst>
                                      </p:cBhvr>
                                      <p:tavLst>
                                        <p:tav tm="0">
                                          <p:val>
                                            <p:fltVal val="0"/>
                                          </p:val>
                                        </p:tav>
                                        <p:tav tm="100000">
                                          <p:val>
                                            <p:strVal val="#ppt_h"/>
                                          </p:val>
                                        </p:tav>
                                      </p:tavLst>
                                    </p:anim>
                                    <p:animEffect transition="in" filter="fade">
                                      <p:cBhvr>
                                        <p:cTn id="13" dur="350"/>
                                        <p:tgtEl>
                                          <p:spTgt spid="62"/>
                                        </p:tgtEl>
                                      </p:cBhvr>
                                    </p:animEffect>
                                  </p:childTnLst>
                                </p:cTn>
                              </p:par>
                            </p:childTnLst>
                          </p:cTn>
                        </p:par>
                        <p:par>
                          <p:cTn id="14" fill="hold">
                            <p:stCondLst>
                              <p:cond delay="700"/>
                            </p:stCondLst>
                            <p:childTnLst>
                              <p:par>
                                <p:cTn id="15" presetID="49" presetClass="entr" presetSubtype="0" decel="100000" fill="hold" nodeType="afterEffect">
                                  <p:stCondLst>
                                    <p:cond delay="0"/>
                                  </p:stCondLst>
                                  <p:childTnLst>
                                    <p:set>
                                      <p:cBhvr>
                                        <p:cTn id="16" dur="1" fill="hold">
                                          <p:stCondLst>
                                            <p:cond delay="0"/>
                                          </p:stCondLst>
                                        </p:cTn>
                                        <p:tgtEl>
                                          <p:spTgt spid="71"/>
                                        </p:tgtEl>
                                        <p:attrNameLst>
                                          <p:attrName>style.visibility</p:attrName>
                                        </p:attrNameLst>
                                      </p:cBhvr>
                                      <p:to>
                                        <p:strVal val="visible"/>
                                      </p:to>
                                    </p:set>
                                    <p:anim calcmode="lin" valueType="num">
                                      <p:cBhvr>
                                        <p:cTn id="17" dur="350" fill="hold"/>
                                        <p:tgtEl>
                                          <p:spTgt spid="71"/>
                                        </p:tgtEl>
                                        <p:attrNameLst>
                                          <p:attrName>ppt_w</p:attrName>
                                        </p:attrNameLst>
                                      </p:cBhvr>
                                      <p:tavLst>
                                        <p:tav tm="0">
                                          <p:val>
                                            <p:fltVal val="0"/>
                                          </p:val>
                                        </p:tav>
                                        <p:tav tm="100000">
                                          <p:val>
                                            <p:strVal val="#ppt_w"/>
                                          </p:val>
                                        </p:tav>
                                      </p:tavLst>
                                    </p:anim>
                                    <p:anim calcmode="lin" valueType="num">
                                      <p:cBhvr>
                                        <p:cTn id="18" dur="350" fill="hold"/>
                                        <p:tgtEl>
                                          <p:spTgt spid="71"/>
                                        </p:tgtEl>
                                        <p:attrNameLst>
                                          <p:attrName>ppt_h</p:attrName>
                                        </p:attrNameLst>
                                      </p:cBhvr>
                                      <p:tavLst>
                                        <p:tav tm="0">
                                          <p:val>
                                            <p:fltVal val="0"/>
                                          </p:val>
                                        </p:tav>
                                        <p:tav tm="100000">
                                          <p:val>
                                            <p:strVal val="#ppt_h"/>
                                          </p:val>
                                        </p:tav>
                                      </p:tavLst>
                                    </p:anim>
                                    <p:anim calcmode="lin" valueType="num">
                                      <p:cBhvr>
                                        <p:cTn id="19" dur="350" fill="hold"/>
                                        <p:tgtEl>
                                          <p:spTgt spid="71"/>
                                        </p:tgtEl>
                                        <p:attrNameLst>
                                          <p:attrName>style.rotation</p:attrName>
                                        </p:attrNameLst>
                                      </p:cBhvr>
                                      <p:tavLst>
                                        <p:tav tm="0">
                                          <p:val>
                                            <p:fltVal val="360"/>
                                          </p:val>
                                        </p:tav>
                                        <p:tav tm="100000">
                                          <p:val>
                                            <p:fltVal val="0"/>
                                          </p:val>
                                        </p:tav>
                                      </p:tavLst>
                                    </p:anim>
                                    <p:animEffect transition="in" filter="fade">
                                      <p:cBhvr>
                                        <p:cTn id="20" dur="350"/>
                                        <p:tgtEl>
                                          <p:spTgt spid="71"/>
                                        </p:tgtEl>
                                      </p:cBhvr>
                                    </p:animEffect>
                                  </p:childTnLst>
                                </p:cTn>
                              </p:par>
                            </p:childTnLst>
                          </p:cTn>
                        </p:par>
                        <p:par>
                          <p:cTn id="21" fill="hold">
                            <p:stCondLst>
                              <p:cond delay="1050"/>
                            </p:stCondLst>
                            <p:childTnLst>
                              <p:par>
                                <p:cTn id="22" presetID="2" presetClass="entr" presetSubtype="4" fill="hold" nodeType="after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additive="base">
                                        <p:cTn id="24" dur="350" fill="hold"/>
                                        <p:tgtEl>
                                          <p:spTgt spid="46"/>
                                        </p:tgtEl>
                                        <p:attrNameLst>
                                          <p:attrName>ppt_x</p:attrName>
                                        </p:attrNameLst>
                                      </p:cBhvr>
                                      <p:tavLst>
                                        <p:tav tm="0">
                                          <p:val>
                                            <p:strVal val="#ppt_x"/>
                                          </p:val>
                                        </p:tav>
                                        <p:tav tm="100000">
                                          <p:val>
                                            <p:strVal val="#ppt_x"/>
                                          </p:val>
                                        </p:tav>
                                      </p:tavLst>
                                    </p:anim>
                                    <p:anim calcmode="lin" valueType="num">
                                      <p:cBhvr additive="base">
                                        <p:cTn id="25" dur="350" fill="hold"/>
                                        <p:tgtEl>
                                          <p:spTgt spid="46"/>
                                        </p:tgtEl>
                                        <p:attrNameLst>
                                          <p:attrName>ppt_y</p:attrName>
                                        </p:attrNameLst>
                                      </p:cBhvr>
                                      <p:tavLst>
                                        <p:tav tm="0">
                                          <p:val>
                                            <p:strVal val="1+#ppt_h/2"/>
                                          </p:val>
                                        </p:tav>
                                        <p:tav tm="100000">
                                          <p:val>
                                            <p:strVal val="#ppt_y"/>
                                          </p:val>
                                        </p:tav>
                                      </p:tavLst>
                                    </p:anim>
                                  </p:childTnLst>
                                </p:cTn>
                              </p:par>
                            </p:childTnLst>
                          </p:cTn>
                        </p:par>
                        <p:par>
                          <p:cTn id="26" fill="hold">
                            <p:stCondLst>
                              <p:cond delay="1400"/>
                            </p:stCondLst>
                            <p:childTnLst>
                              <p:par>
                                <p:cTn id="27" presetID="49" presetClass="entr" presetSubtype="0" decel="100000" fill="hold" nodeType="afterEffect">
                                  <p:stCondLst>
                                    <p:cond delay="0"/>
                                  </p:stCondLst>
                                  <p:childTnLst>
                                    <p:set>
                                      <p:cBhvr>
                                        <p:cTn id="28" dur="1" fill="hold">
                                          <p:stCondLst>
                                            <p:cond delay="0"/>
                                          </p:stCondLst>
                                        </p:cTn>
                                        <p:tgtEl>
                                          <p:spTgt spid="72"/>
                                        </p:tgtEl>
                                        <p:attrNameLst>
                                          <p:attrName>style.visibility</p:attrName>
                                        </p:attrNameLst>
                                      </p:cBhvr>
                                      <p:to>
                                        <p:strVal val="visible"/>
                                      </p:to>
                                    </p:set>
                                    <p:anim calcmode="lin" valueType="num">
                                      <p:cBhvr>
                                        <p:cTn id="29" dur="350" fill="hold"/>
                                        <p:tgtEl>
                                          <p:spTgt spid="72"/>
                                        </p:tgtEl>
                                        <p:attrNameLst>
                                          <p:attrName>ppt_w</p:attrName>
                                        </p:attrNameLst>
                                      </p:cBhvr>
                                      <p:tavLst>
                                        <p:tav tm="0">
                                          <p:val>
                                            <p:fltVal val="0"/>
                                          </p:val>
                                        </p:tav>
                                        <p:tav tm="100000">
                                          <p:val>
                                            <p:strVal val="#ppt_w"/>
                                          </p:val>
                                        </p:tav>
                                      </p:tavLst>
                                    </p:anim>
                                    <p:anim calcmode="lin" valueType="num">
                                      <p:cBhvr>
                                        <p:cTn id="30" dur="350" fill="hold"/>
                                        <p:tgtEl>
                                          <p:spTgt spid="72"/>
                                        </p:tgtEl>
                                        <p:attrNameLst>
                                          <p:attrName>ppt_h</p:attrName>
                                        </p:attrNameLst>
                                      </p:cBhvr>
                                      <p:tavLst>
                                        <p:tav tm="0">
                                          <p:val>
                                            <p:fltVal val="0"/>
                                          </p:val>
                                        </p:tav>
                                        <p:tav tm="100000">
                                          <p:val>
                                            <p:strVal val="#ppt_h"/>
                                          </p:val>
                                        </p:tav>
                                      </p:tavLst>
                                    </p:anim>
                                    <p:anim calcmode="lin" valueType="num">
                                      <p:cBhvr>
                                        <p:cTn id="31" dur="350" fill="hold"/>
                                        <p:tgtEl>
                                          <p:spTgt spid="72"/>
                                        </p:tgtEl>
                                        <p:attrNameLst>
                                          <p:attrName>style.rotation</p:attrName>
                                        </p:attrNameLst>
                                      </p:cBhvr>
                                      <p:tavLst>
                                        <p:tav tm="0">
                                          <p:val>
                                            <p:fltVal val="360"/>
                                          </p:val>
                                        </p:tav>
                                        <p:tav tm="100000">
                                          <p:val>
                                            <p:fltVal val="0"/>
                                          </p:val>
                                        </p:tav>
                                      </p:tavLst>
                                    </p:anim>
                                    <p:animEffect transition="in" filter="fade">
                                      <p:cBhvr>
                                        <p:cTn id="32" dur="350"/>
                                        <p:tgtEl>
                                          <p:spTgt spid="72"/>
                                        </p:tgtEl>
                                      </p:cBhvr>
                                    </p:animEffect>
                                  </p:childTnLst>
                                </p:cTn>
                              </p:par>
                            </p:childTnLst>
                          </p:cTn>
                        </p:par>
                        <p:par>
                          <p:cTn id="33" fill="hold">
                            <p:stCondLst>
                              <p:cond delay="1750"/>
                            </p:stCondLst>
                            <p:childTnLst>
                              <p:par>
                                <p:cTn id="34" presetID="2" presetClass="entr" presetSubtype="4"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additive="base">
                                        <p:cTn id="36" dur="350" fill="hold"/>
                                        <p:tgtEl>
                                          <p:spTgt spid="49"/>
                                        </p:tgtEl>
                                        <p:attrNameLst>
                                          <p:attrName>ppt_x</p:attrName>
                                        </p:attrNameLst>
                                      </p:cBhvr>
                                      <p:tavLst>
                                        <p:tav tm="0">
                                          <p:val>
                                            <p:strVal val="#ppt_x"/>
                                          </p:val>
                                        </p:tav>
                                        <p:tav tm="100000">
                                          <p:val>
                                            <p:strVal val="#ppt_x"/>
                                          </p:val>
                                        </p:tav>
                                      </p:tavLst>
                                    </p:anim>
                                    <p:anim calcmode="lin" valueType="num">
                                      <p:cBhvr additive="base">
                                        <p:cTn id="37" dur="350" fill="hold"/>
                                        <p:tgtEl>
                                          <p:spTgt spid="49"/>
                                        </p:tgtEl>
                                        <p:attrNameLst>
                                          <p:attrName>ppt_y</p:attrName>
                                        </p:attrNameLst>
                                      </p:cBhvr>
                                      <p:tavLst>
                                        <p:tav tm="0">
                                          <p:val>
                                            <p:strVal val="1+#ppt_h/2"/>
                                          </p:val>
                                        </p:tav>
                                        <p:tav tm="100000">
                                          <p:val>
                                            <p:strVal val="#ppt_y"/>
                                          </p:val>
                                        </p:tav>
                                      </p:tavLst>
                                    </p:anim>
                                  </p:childTnLst>
                                </p:cTn>
                              </p:par>
                            </p:childTnLst>
                          </p:cTn>
                        </p:par>
                        <p:par>
                          <p:cTn id="38" fill="hold">
                            <p:stCondLst>
                              <p:cond delay="2100"/>
                            </p:stCondLst>
                            <p:childTnLst>
                              <p:par>
                                <p:cTn id="39" presetID="49" presetClass="entr" presetSubtype="0" decel="100000" fill="hold" nodeType="afterEffect">
                                  <p:stCondLst>
                                    <p:cond delay="0"/>
                                  </p:stCondLst>
                                  <p:childTnLst>
                                    <p:set>
                                      <p:cBhvr>
                                        <p:cTn id="40" dur="1" fill="hold">
                                          <p:stCondLst>
                                            <p:cond delay="0"/>
                                          </p:stCondLst>
                                        </p:cTn>
                                        <p:tgtEl>
                                          <p:spTgt spid="74"/>
                                        </p:tgtEl>
                                        <p:attrNameLst>
                                          <p:attrName>style.visibility</p:attrName>
                                        </p:attrNameLst>
                                      </p:cBhvr>
                                      <p:to>
                                        <p:strVal val="visible"/>
                                      </p:to>
                                    </p:set>
                                    <p:anim calcmode="lin" valueType="num">
                                      <p:cBhvr>
                                        <p:cTn id="41" dur="350" fill="hold"/>
                                        <p:tgtEl>
                                          <p:spTgt spid="74"/>
                                        </p:tgtEl>
                                        <p:attrNameLst>
                                          <p:attrName>ppt_w</p:attrName>
                                        </p:attrNameLst>
                                      </p:cBhvr>
                                      <p:tavLst>
                                        <p:tav tm="0">
                                          <p:val>
                                            <p:fltVal val="0"/>
                                          </p:val>
                                        </p:tav>
                                        <p:tav tm="100000">
                                          <p:val>
                                            <p:strVal val="#ppt_w"/>
                                          </p:val>
                                        </p:tav>
                                      </p:tavLst>
                                    </p:anim>
                                    <p:anim calcmode="lin" valueType="num">
                                      <p:cBhvr>
                                        <p:cTn id="42" dur="350" fill="hold"/>
                                        <p:tgtEl>
                                          <p:spTgt spid="74"/>
                                        </p:tgtEl>
                                        <p:attrNameLst>
                                          <p:attrName>ppt_h</p:attrName>
                                        </p:attrNameLst>
                                      </p:cBhvr>
                                      <p:tavLst>
                                        <p:tav tm="0">
                                          <p:val>
                                            <p:fltVal val="0"/>
                                          </p:val>
                                        </p:tav>
                                        <p:tav tm="100000">
                                          <p:val>
                                            <p:strVal val="#ppt_h"/>
                                          </p:val>
                                        </p:tav>
                                      </p:tavLst>
                                    </p:anim>
                                    <p:anim calcmode="lin" valueType="num">
                                      <p:cBhvr>
                                        <p:cTn id="43" dur="350" fill="hold"/>
                                        <p:tgtEl>
                                          <p:spTgt spid="74"/>
                                        </p:tgtEl>
                                        <p:attrNameLst>
                                          <p:attrName>style.rotation</p:attrName>
                                        </p:attrNameLst>
                                      </p:cBhvr>
                                      <p:tavLst>
                                        <p:tav tm="0">
                                          <p:val>
                                            <p:fltVal val="360"/>
                                          </p:val>
                                        </p:tav>
                                        <p:tav tm="100000">
                                          <p:val>
                                            <p:fltVal val="0"/>
                                          </p:val>
                                        </p:tav>
                                      </p:tavLst>
                                    </p:anim>
                                    <p:animEffect transition="in" filter="fade">
                                      <p:cBhvr>
                                        <p:cTn id="44" dur="350"/>
                                        <p:tgtEl>
                                          <p:spTgt spid="74"/>
                                        </p:tgtEl>
                                      </p:cBhvr>
                                    </p:animEffect>
                                  </p:childTnLst>
                                </p:cTn>
                              </p:par>
                            </p:childTnLst>
                          </p:cTn>
                        </p:par>
                        <p:par>
                          <p:cTn id="45" fill="hold">
                            <p:stCondLst>
                              <p:cond delay="2450"/>
                            </p:stCondLst>
                            <p:childTnLst>
                              <p:par>
                                <p:cTn id="46" presetID="2" presetClass="entr" presetSubtype="4" fill="hold" nodeType="afterEffect">
                                  <p:stCondLst>
                                    <p:cond delay="0"/>
                                  </p:stCondLst>
                                  <p:childTnLst>
                                    <p:set>
                                      <p:cBhvr>
                                        <p:cTn id="47" dur="1" fill="hold">
                                          <p:stCondLst>
                                            <p:cond delay="0"/>
                                          </p:stCondLst>
                                        </p:cTn>
                                        <p:tgtEl>
                                          <p:spTgt spid="55"/>
                                        </p:tgtEl>
                                        <p:attrNameLst>
                                          <p:attrName>style.visibility</p:attrName>
                                        </p:attrNameLst>
                                      </p:cBhvr>
                                      <p:to>
                                        <p:strVal val="visible"/>
                                      </p:to>
                                    </p:set>
                                    <p:anim calcmode="lin" valueType="num">
                                      <p:cBhvr additive="base">
                                        <p:cTn id="48" dur="350" fill="hold"/>
                                        <p:tgtEl>
                                          <p:spTgt spid="55"/>
                                        </p:tgtEl>
                                        <p:attrNameLst>
                                          <p:attrName>ppt_x</p:attrName>
                                        </p:attrNameLst>
                                      </p:cBhvr>
                                      <p:tavLst>
                                        <p:tav tm="0">
                                          <p:val>
                                            <p:strVal val="#ppt_x"/>
                                          </p:val>
                                        </p:tav>
                                        <p:tav tm="100000">
                                          <p:val>
                                            <p:strVal val="#ppt_x"/>
                                          </p:val>
                                        </p:tav>
                                      </p:tavLst>
                                    </p:anim>
                                    <p:anim calcmode="lin" valueType="num">
                                      <p:cBhvr additive="base">
                                        <p:cTn id="49" dur="350" fill="hold"/>
                                        <p:tgtEl>
                                          <p:spTgt spid="55"/>
                                        </p:tgtEl>
                                        <p:attrNameLst>
                                          <p:attrName>ppt_y</p:attrName>
                                        </p:attrNameLst>
                                      </p:cBhvr>
                                      <p:tavLst>
                                        <p:tav tm="0">
                                          <p:val>
                                            <p:strVal val="1+#ppt_h/2"/>
                                          </p:val>
                                        </p:tav>
                                        <p:tav tm="100000">
                                          <p:val>
                                            <p:strVal val="#ppt_y"/>
                                          </p:val>
                                        </p:tav>
                                      </p:tavLst>
                                    </p:anim>
                                  </p:childTnLst>
                                </p:cTn>
                              </p:par>
                            </p:childTnLst>
                          </p:cTn>
                        </p:par>
                        <p:par>
                          <p:cTn id="50" fill="hold">
                            <p:stCondLst>
                              <p:cond delay="2800"/>
                            </p:stCondLst>
                            <p:childTnLst>
                              <p:par>
                                <p:cTn id="51" presetID="10" presetClass="entr" presetSubtype="0" fill="hold" grpId="0" nodeType="after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fade">
                                      <p:cBhvr>
                                        <p:cTn id="53" dur="350"/>
                                        <p:tgtEl>
                                          <p:spTgt spid="6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fade">
                                      <p:cBhvr>
                                        <p:cTn id="56" dur="35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animBg="1"/>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What is SQL Injection? Tutorial &amp; Examples | Web Security Academy">
            <a:extLst>
              <a:ext uri="{FF2B5EF4-FFF2-40B4-BE49-F238E27FC236}">
                <a16:creationId xmlns:a16="http://schemas.microsoft.com/office/drawing/2014/main" id="{46BED4BD-45CC-443F-8E47-854CEE80D1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What is SQL Injection? Tutorial &amp; Examples | Web Security Academy">
            <a:extLst>
              <a:ext uri="{FF2B5EF4-FFF2-40B4-BE49-F238E27FC236}">
                <a16:creationId xmlns:a16="http://schemas.microsoft.com/office/drawing/2014/main" id="{CE380BCF-FF3B-41C0-AA1D-9910D3A1CED6}"/>
              </a:ext>
            </a:extLst>
          </p:cNvPr>
          <p:cNvSpPr>
            <a:spLocks noChangeAspect="1" noChangeArrowheads="1"/>
          </p:cNvSpPr>
          <p:nvPr/>
        </p:nvSpPr>
        <p:spPr bwMode="auto">
          <a:xfrm>
            <a:off x="3050958" y="1608542"/>
            <a:ext cx="6403760" cy="64037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任意多边形 2">
            <a:extLst>
              <a:ext uri="{FF2B5EF4-FFF2-40B4-BE49-F238E27FC236}">
                <a16:creationId xmlns:a16="http://schemas.microsoft.com/office/drawing/2014/main" id="{FB85C504-DCDB-4CC6-B8A5-E68E8AD20DEB}"/>
              </a:ext>
            </a:extLst>
          </p:cNvPr>
          <p:cNvSpPr/>
          <p:nvPr/>
        </p:nvSpPr>
        <p:spPr>
          <a:xfrm>
            <a:off x="1253230" y="1450463"/>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48" name="文本框 25">
            <a:extLst>
              <a:ext uri="{FF2B5EF4-FFF2-40B4-BE49-F238E27FC236}">
                <a16:creationId xmlns:a16="http://schemas.microsoft.com/office/drawing/2014/main" id="{C323E91C-EB44-4845-B4C6-F1CEE9399C2F}"/>
              </a:ext>
            </a:extLst>
          </p:cNvPr>
          <p:cNvSpPr txBox="1"/>
          <p:nvPr/>
        </p:nvSpPr>
        <p:spPr>
          <a:xfrm>
            <a:off x="1768106" y="1428763"/>
            <a:ext cx="10240500" cy="338554"/>
          </a:xfrm>
          <a:prstGeom prst="rect">
            <a:avLst/>
          </a:prstGeom>
          <a:noFill/>
        </p:spPr>
        <p:txBody>
          <a:bodyPr wrap="square" rtlCol="0">
            <a:spAutoFit/>
            <a:scene3d>
              <a:camera prst="orthographicFront"/>
              <a:lightRig rig="threePt" dir="t"/>
            </a:scene3d>
            <a:sp3d contourW="12700"/>
          </a:bodyPr>
          <a:lstStyle/>
          <a:p>
            <a:pPr algn="just"/>
            <a:r>
              <a:rPr lang="vi-VN" sz="1600" b="1" dirty="0">
                <a:solidFill>
                  <a:srgbClr val="292B2C"/>
                </a:solidFill>
                <a:latin typeface="Open Sans"/>
              </a:rPr>
              <a:t>Kiểu tấn công này cũng tốn nhiều thời gian tương tự như Boolean-based SQLi</a:t>
            </a:r>
            <a:endParaRPr lang="zh-CN" altLang="en-US" sz="1600" b="1" dirty="0">
              <a:solidFill>
                <a:schemeClr val="tx1">
                  <a:lumMod val="75000"/>
                  <a:lumOff val="25000"/>
                </a:schemeClr>
              </a:solidFill>
              <a:latin typeface="Century Gothic" panose="020B0502020202020204" pitchFamily="34" charset="0"/>
            </a:endParaRPr>
          </a:p>
        </p:txBody>
      </p:sp>
      <p:sp>
        <p:nvSpPr>
          <p:cNvPr id="49" name="任意多边形 2">
            <a:extLst>
              <a:ext uri="{FF2B5EF4-FFF2-40B4-BE49-F238E27FC236}">
                <a16:creationId xmlns:a16="http://schemas.microsoft.com/office/drawing/2014/main" id="{7906C521-D561-4B93-AA34-7220EA0A86E8}"/>
              </a:ext>
            </a:extLst>
          </p:cNvPr>
          <p:cNvSpPr/>
          <p:nvPr/>
        </p:nvSpPr>
        <p:spPr>
          <a:xfrm>
            <a:off x="1253230" y="2387766"/>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50" name="文本框 25">
            <a:extLst>
              <a:ext uri="{FF2B5EF4-FFF2-40B4-BE49-F238E27FC236}">
                <a16:creationId xmlns:a16="http://schemas.microsoft.com/office/drawing/2014/main" id="{F0C6D0FB-5B28-437F-B00B-E942B2486F42}"/>
              </a:ext>
            </a:extLst>
          </p:cNvPr>
          <p:cNvSpPr txBox="1"/>
          <p:nvPr/>
        </p:nvSpPr>
        <p:spPr>
          <a:xfrm>
            <a:off x="1753704" y="2296236"/>
            <a:ext cx="10240500" cy="584775"/>
          </a:xfrm>
          <a:prstGeom prst="rect">
            <a:avLst/>
          </a:prstGeom>
          <a:noFill/>
        </p:spPr>
        <p:txBody>
          <a:bodyPr wrap="square" rtlCol="0">
            <a:spAutoFit/>
            <a:scene3d>
              <a:camera prst="orthographicFront"/>
              <a:lightRig rig="threePt" dir="t"/>
            </a:scene3d>
            <a:sp3d contourW="12700"/>
          </a:bodyPr>
          <a:lstStyle/>
          <a:p>
            <a:r>
              <a:rPr lang="vi-VN" sz="1600" b="1" dirty="0">
                <a:solidFill>
                  <a:srgbClr val="292B2C"/>
                </a:solidFill>
                <a:latin typeface="Open Sans"/>
              </a:rPr>
              <a:t>Là kĩ thuật tấn công dựa vào việc gửi những câu truy vấn tới cơ sở dữ liệu và buộc cơ sở dữ liệu phải chờ một khoảng thời gian (thường tính bằng giây) trước khi phản hồi</a:t>
            </a:r>
            <a:endParaRPr lang="zh-CN" altLang="en-US" sz="1600" b="1" dirty="0">
              <a:solidFill>
                <a:schemeClr val="tx1">
                  <a:lumMod val="75000"/>
                  <a:lumOff val="25000"/>
                </a:schemeClr>
              </a:solidFill>
              <a:latin typeface="Century Gothic" panose="020B0502020202020204" pitchFamily="34" charset="0"/>
            </a:endParaRPr>
          </a:p>
        </p:txBody>
      </p:sp>
      <p:grpSp>
        <p:nvGrpSpPr>
          <p:cNvPr id="18" name="组合 22">
            <a:extLst>
              <a:ext uri="{FF2B5EF4-FFF2-40B4-BE49-F238E27FC236}">
                <a16:creationId xmlns:a16="http://schemas.microsoft.com/office/drawing/2014/main" id="{A238B0BE-9FA6-483C-909E-98BD9477F484}"/>
              </a:ext>
            </a:extLst>
          </p:cNvPr>
          <p:cNvGrpSpPr/>
          <p:nvPr/>
        </p:nvGrpSpPr>
        <p:grpSpPr>
          <a:xfrm>
            <a:off x="479725" y="239597"/>
            <a:ext cx="6531806" cy="858338"/>
            <a:chOff x="479725" y="239597"/>
            <a:chExt cx="6531806" cy="858338"/>
          </a:xfrm>
        </p:grpSpPr>
        <p:pic>
          <p:nvPicPr>
            <p:cNvPr id="19" name="图片 23">
              <a:extLst>
                <a:ext uri="{FF2B5EF4-FFF2-40B4-BE49-F238E27FC236}">
                  <a16:creationId xmlns:a16="http://schemas.microsoft.com/office/drawing/2014/main" id="{B48A1281-5F64-434B-8F3E-FED9F2A8E196}"/>
                </a:ext>
              </a:extLst>
            </p:cNvPr>
            <p:cNvPicPr>
              <a:picLocks noChangeAspect="1"/>
            </p:cNvPicPr>
            <p:nvPr/>
          </p:nvPicPr>
          <p:blipFill>
            <a:blip r:embed="rId3"/>
            <a:stretch>
              <a:fillRect/>
            </a:stretch>
          </p:blipFill>
          <p:spPr>
            <a:xfrm>
              <a:off x="479725" y="239597"/>
              <a:ext cx="863431" cy="846253"/>
            </a:xfrm>
            <a:prstGeom prst="rect">
              <a:avLst/>
            </a:prstGeom>
          </p:spPr>
        </p:pic>
        <p:sp>
          <p:nvSpPr>
            <p:cNvPr id="20" name="文本框 24">
              <a:extLst>
                <a:ext uri="{FF2B5EF4-FFF2-40B4-BE49-F238E27FC236}">
                  <a16:creationId xmlns:a16="http://schemas.microsoft.com/office/drawing/2014/main" id="{E1649062-A95A-456C-9FA5-6CF04DC82B4D}"/>
                </a:ext>
              </a:extLst>
            </p:cNvPr>
            <p:cNvSpPr txBox="1"/>
            <p:nvPr/>
          </p:nvSpPr>
          <p:spPr>
            <a:xfrm>
              <a:off x="569650" y="497771"/>
              <a:ext cx="683580" cy="353943"/>
            </a:xfrm>
            <a:prstGeom prst="rect">
              <a:avLst/>
            </a:prstGeom>
            <a:noFill/>
          </p:spPr>
          <p:txBody>
            <a:bodyPr wrap="square" rtlCol="0">
              <a:spAutoFit/>
              <a:scene3d>
                <a:camera prst="orthographicFront"/>
                <a:lightRig rig="threePt" dir="t"/>
              </a:scene3d>
              <a:sp3d contourW="12700"/>
            </a:bodyPr>
            <a:lstStyle/>
            <a:p>
              <a:pPr algn="ctr"/>
              <a:r>
                <a:rPr lang="vi-VN" altLang="zh-CN" sz="1700" dirty="0">
                  <a:solidFill>
                    <a:schemeClr val="bg1"/>
                  </a:solidFill>
                  <a:latin typeface="Century Gothic" panose="020B0502020202020204" pitchFamily="34" charset="0"/>
                </a:rPr>
                <a:t>3.2.1</a:t>
              </a:r>
              <a:endParaRPr lang="zh-CN" altLang="en-US" sz="1700" dirty="0">
                <a:solidFill>
                  <a:schemeClr val="bg1"/>
                </a:solidFill>
                <a:latin typeface="Century Gothic" panose="020B0502020202020204" pitchFamily="34" charset="0"/>
              </a:endParaRPr>
            </a:p>
          </p:txBody>
        </p:sp>
        <p:grpSp>
          <p:nvGrpSpPr>
            <p:cNvPr id="21" name="组合 25">
              <a:extLst>
                <a:ext uri="{FF2B5EF4-FFF2-40B4-BE49-F238E27FC236}">
                  <a16:creationId xmlns:a16="http://schemas.microsoft.com/office/drawing/2014/main" id="{FFA65584-C09D-4687-84E6-CF5910DAC2BD}"/>
                </a:ext>
              </a:extLst>
            </p:cNvPr>
            <p:cNvGrpSpPr/>
            <p:nvPr/>
          </p:nvGrpSpPr>
          <p:grpSpPr>
            <a:xfrm>
              <a:off x="1478658" y="325571"/>
              <a:ext cx="5532873" cy="772364"/>
              <a:chOff x="781862" y="465271"/>
              <a:chExt cx="5532873" cy="772364"/>
            </a:xfrm>
          </p:grpSpPr>
          <p:sp>
            <p:nvSpPr>
              <p:cNvPr id="22" name="文本框 26">
                <a:extLst>
                  <a:ext uri="{FF2B5EF4-FFF2-40B4-BE49-F238E27FC236}">
                    <a16:creationId xmlns:a16="http://schemas.microsoft.com/office/drawing/2014/main" id="{D27DD1DC-4FCA-43AA-AAEC-DBA790D757D1}"/>
                  </a:ext>
                </a:extLst>
              </p:cNvPr>
              <p:cNvSpPr txBox="1"/>
              <p:nvPr/>
            </p:nvSpPr>
            <p:spPr>
              <a:xfrm>
                <a:off x="781863" y="465271"/>
                <a:ext cx="5340430"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Time-based Blind</a:t>
                </a:r>
                <a:endParaRPr lang="zh-CN" altLang="en-US" sz="3200" b="1" dirty="0">
                  <a:solidFill>
                    <a:schemeClr val="accent1"/>
                  </a:solidFill>
                  <a:latin typeface="Century Gothic" panose="020B0502020202020204" pitchFamily="34" charset="0"/>
                </a:endParaRPr>
              </a:p>
            </p:txBody>
          </p:sp>
          <p:sp>
            <p:nvSpPr>
              <p:cNvPr id="29" name="文本框 27">
                <a:extLst>
                  <a:ext uri="{FF2B5EF4-FFF2-40B4-BE49-F238E27FC236}">
                    <a16:creationId xmlns:a16="http://schemas.microsoft.com/office/drawing/2014/main" id="{810EAED9-D814-4B91-A8A4-1BCDAF452DC1}"/>
                  </a:ext>
                </a:extLst>
              </p:cNvPr>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Time-based Blind</a:t>
                </a:r>
              </a:p>
            </p:txBody>
          </p:sp>
        </p:grpSp>
      </p:grpSp>
      <p:grpSp>
        <p:nvGrpSpPr>
          <p:cNvPr id="30" name="组合 160">
            <a:extLst>
              <a:ext uri="{FF2B5EF4-FFF2-40B4-BE49-F238E27FC236}">
                <a16:creationId xmlns:a16="http://schemas.microsoft.com/office/drawing/2014/main" id="{9C5E7E1B-EDC6-4CBA-B84D-424CDE1DCDFE}"/>
              </a:ext>
            </a:extLst>
          </p:cNvPr>
          <p:cNvGrpSpPr/>
          <p:nvPr/>
        </p:nvGrpSpPr>
        <p:grpSpPr>
          <a:xfrm>
            <a:off x="479724" y="239597"/>
            <a:ext cx="863432" cy="846253"/>
            <a:chOff x="479724" y="239597"/>
            <a:chExt cx="863432" cy="846253"/>
          </a:xfrm>
        </p:grpSpPr>
        <p:pic>
          <p:nvPicPr>
            <p:cNvPr id="31" name="图片 161">
              <a:extLst>
                <a:ext uri="{FF2B5EF4-FFF2-40B4-BE49-F238E27FC236}">
                  <a16:creationId xmlns:a16="http://schemas.microsoft.com/office/drawing/2014/main" id="{81AE8CE7-D575-4950-8208-0801493F493D}"/>
                </a:ext>
              </a:extLst>
            </p:cNvPr>
            <p:cNvPicPr>
              <a:picLocks noChangeAspect="1"/>
            </p:cNvPicPr>
            <p:nvPr/>
          </p:nvPicPr>
          <p:blipFill>
            <a:blip r:embed="rId3"/>
            <a:stretch>
              <a:fillRect/>
            </a:stretch>
          </p:blipFill>
          <p:spPr>
            <a:xfrm>
              <a:off x="479725" y="239597"/>
              <a:ext cx="863431" cy="846253"/>
            </a:xfrm>
            <a:prstGeom prst="rect">
              <a:avLst/>
            </a:prstGeom>
          </p:spPr>
        </p:pic>
        <p:sp>
          <p:nvSpPr>
            <p:cNvPr id="32" name="文本框 162">
              <a:extLst>
                <a:ext uri="{FF2B5EF4-FFF2-40B4-BE49-F238E27FC236}">
                  <a16:creationId xmlns:a16="http://schemas.microsoft.com/office/drawing/2014/main" id="{8B91AB5B-89A1-4C46-98AD-3E41AF5D9823}"/>
                </a:ext>
              </a:extLst>
            </p:cNvPr>
            <p:cNvSpPr txBox="1"/>
            <p:nvPr/>
          </p:nvSpPr>
          <p:spPr>
            <a:xfrm>
              <a:off x="479724" y="466993"/>
              <a:ext cx="863431" cy="415498"/>
            </a:xfrm>
            <a:prstGeom prst="rect">
              <a:avLst/>
            </a:prstGeom>
            <a:noFill/>
          </p:spPr>
          <p:txBody>
            <a:bodyPr wrap="square" rtlCol="0">
              <a:spAutoFit/>
              <a:scene3d>
                <a:camera prst="orthographicFront"/>
                <a:lightRig rig="threePt" dir="t"/>
              </a:scene3d>
              <a:sp3d contourW="12700"/>
            </a:bodyPr>
            <a:lstStyle/>
            <a:p>
              <a:pPr algn="ctr"/>
              <a:r>
                <a:rPr lang="vi-VN" altLang="zh-CN" sz="2100" dirty="0">
                  <a:solidFill>
                    <a:schemeClr val="bg1"/>
                  </a:solidFill>
                  <a:latin typeface="Century Gothic" panose="020B0502020202020204" pitchFamily="34" charset="0"/>
                </a:rPr>
                <a:t>3.3.2</a:t>
              </a:r>
              <a:endParaRPr lang="zh-CN" altLang="en-US" sz="2100" dirty="0">
                <a:solidFill>
                  <a:schemeClr val="bg1"/>
                </a:solidFill>
                <a:latin typeface="Century Gothic" panose="020B0502020202020204" pitchFamily="34" charset="0"/>
              </a:endParaRPr>
            </a:p>
          </p:txBody>
        </p:sp>
      </p:grpSp>
      <p:sp>
        <p:nvSpPr>
          <p:cNvPr id="33" name="任意多边形 2">
            <a:extLst>
              <a:ext uri="{FF2B5EF4-FFF2-40B4-BE49-F238E27FC236}">
                <a16:creationId xmlns:a16="http://schemas.microsoft.com/office/drawing/2014/main" id="{4D21805F-7782-4F2D-BA26-1D201318E84E}"/>
              </a:ext>
            </a:extLst>
          </p:cNvPr>
          <p:cNvSpPr/>
          <p:nvPr/>
        </p:nvSpPr>
        <p:spPr>
          <a:xfrm>
            <a:off x="1253230" y="3348675"/>
            <a:ext cx="300294" cy="300294"/>
          </a:xfrm>
          <a:custGeom>
            <a:avLst/>
            <a:gdLst/>
            <a:ahLst/>
            <a:cxnLst/>
            <a:rect l="0" t="0" r="0" b="0"/>
            <a:pathLst>
              <a:path w="173288" h="173288">
                <a:moveTo>
                  <a:pt x="0" y="0"/>
                </a:moveTo>
                <a:lnTo>
                  <a:pt x="173288" y="0"/>
                </a:lnTo>
                <a:lnTo>
                  <a:pt x="173288" y="173288"/>
                </a:lnTo>
                <a:lnTo>
                  <a:pt x="0" y="173288"/>
                </a:lnTo>
                <a:lnTo>
                  <a:pt x="0" y="0"/>
                </a:lnTo>
                <a:close/>
              </a:path>
            </a:pathLst>
          </a:custGeom>
          <a:solidFill>
            <a:schemeClr val="accent1"/>
          </a:solidFill>
          <a:ln w="7600" cap="flat">
            <a:noFill/>
            <a:bevel/>
          </a:ln>
        </p:spPr>
      </p:sp>
      <p:sp>
        <p:nvSpPr>
          <p:cNvPr id="34" name="文本框 25">
            <a:extLst>
              <a:ext uri="{FF2B5EF4-FFF2-40B4-BE49-F238E27FC236}">
                <a16:creationId xmlns:a16="http://schemas.microsoft.com/office/drawing/2014/main" id="{78911708-4BD8-4B1F-8D18-511E0BFE9241}"/>
              </a:ext>
            </a:extLst>
          </p:cNvPr>
          <p:cNvSpPr txBox="1"/>
          <p:nvPr/>
        </p:nvSpPr>
        <p:spPr>
          <a:xfrm>
            <a:off x="1753704" y="3261360"/>
            <a:ext cx="10240500" cy="584775"/>
          </a:xfrm>
          <a:prstGeom prst="rect">
            <a:avLst/>
          </a:prstGeom>
          <a:noFill/>
        </p:spPr>
        <p:txBody>
          <a:bodyPr wrap="square" rtlCol="0">
            <a:spAutoFit/>
            <a:scene3d>
              <a:camera prst="orthographicFront"/>
              <a:lightRig rig="threePt" dir="t"/>
            </a:scene3d>
            <a:sp3d contourW="12700"/>
          </a:bodyPr>
          <a:lstStyle/>
          <a:p>
            <a:pPr algn="just"/>
            <a:r>
              <a:rPr lang="vi-VN" sz="1600" b="1" dirty="0">
                <a:solidFill>
                  <a:srgbClr val="292B2C"/>
                </a:solidFill>
                <a:latin typeface="Open Sans"/>
              </a:rPr>
              <a:t>Thời gian phản hồi (ngay lập tức hay trễ theo khoảng thời gian được set) cho phép kẻ tấn công suy đoán kết quả truy vấn là TRUE hay FALSE</a:t>
            </a:r>
          </a:p>
        </p:txBody>
      </p:sp>
      <p:sp>
        <p:nvSpPr>
          <p:cNvPr id="24" name="TextBox 23">
            <a:extLst>
              <a:ext uri="{FF2B5EF4-FFF2-40B4-BE49-F238E27FC236}">
                <a16:creationId xmlns:a16="http://schemas.microsoft.com/office/drawing/2014/main" id="{9DAF2654-5211-4C33-B014-90A530C387B6}"/>
              </a:ext>
            </a:extLst>
          </p:cNvPr>
          <p:cNvSpPr txBox="1"/>
          <p:nvPr/>
        </p:nvSpPr>
        <p:spPr>
          <a:xfrm>
            <a:off x="3738880" y="4441090"/>
            <a:ext cx="4409440" cy="369332"/>
          </a:xfrm>
          <a:prstGeom prst="rect">
            <a:avLst/>
          </a:prstGeom>
          <a:noFill/>
        </p:spPr>
        <p:txBody>
          <a:bodyPr wrap="square">
            <a:spAutoFit/>
          </a:bodyPr>
          <a:lstStyle/>
          <a:p>
            <a:r>
              <a:rPr lang="en-US" sz="1800" b="1" i="0" dirty="0">
                <a:solidFill>
                  <a:srgbClr val="212529"/>
                </a:solidFill>
                <a:effectLst/>
                <a:latin typeface="SFMono-Regular"/>
              </a:rPr>
              <a:t>SELECT</a:t>
            </a:r>
            <a:r>
              <a:rPr lang="en-US" sz="1800" b="0" i="0" dirty="0">
                <a:solidFill>
                  <a:srgbClr val="212529"/>
                </a:solidFill>
                <a:effectLst/>
                <a:latin typeface="SFMono-Regular"/>
              </a:rPr>
              <a:t> </a:t>
            </a:r>
            <a:r>
              <a:rPr lang="en-US" sz="1800" b="1" i="0" dirty="0">
                <a:solidFill>
                  <a:srgbClr val="212529"/>
                </a:solidFill>
                <a:effectLst/>
                <a:latin typeface="SFMono-Regular"/>
              </a:rPr>
              <a:t>*</a:t>
            </a:r>
            <a:r>
              <a:rPr lang="en-US" sz="1800" b="0" i="0" dirty="0">
                <a:solidFill>
                  <a:srgbClr val="212529"/>
                </a:solidFill>
                <a:effectLst/>
                <a:latin typeface="SFMono-Regular"/>
              </a:rPr>
              <a:t> </a:t>
            </a:r>
            <a:r>
              <a:rPr lang="en-US" sz="1800" b="1" i="0" dirty="0">
                <a:solidFill>
                  <a:srgbClr val="212529"/>
                </a:solidFill>
                <a:effectLst/>
                <a:latin typeface="SFMono-Regular"/>
              </a:rPr>
              <a:t>FROM</a:t>
            </a:r>
            <a:r>
              <a:rPr lang="en-US" sz="1800" b="0" i="0" dirty="0">
                <a:solidFill>
                  <a:srgbClr val="212529"/>
                </a:solidFill>
                <a:effectLst/>
                <a:latin typeface="SFMono-Regular"/>
              </a:rPr>
              <a:t> </a:t>
            </a:r>
            <a:r>
              <a:rPr lang="en-US" sz="1800" b="1" i="0" dirty="0">
                <a:solidFill>
                  <a:srgbClr val="212529"/>
                </a:solidFill>
                <a:effectLst/>
                <a:latin typeface="SFMono-Regular"/>
              </a:rPr>
              <a:t>table</a:t>
            </a:r>
            <a:r>
              <a:rPr lang="en-US" sz="1800" b="0" i="0" dirty="0">
                <a:solidFill>
                  <a:srgbClr val="212529"/>
                </a:solidFill>
                <a:effectLst/>
                <a:latin typeface="SFMono-Regular"/>
              </a:rPr>
              <a:t> </a:t>
            </a:r>
            <a:r>
              <a:rPr lang="en-US" sz="1800" b="1" i="0" dirty="0">
                <a:solidFill>
                  <a:srgbClr val="212529"/>
                </a:solidFill>
                <a:effectLst/>
                <a:latin typeface="SFMono-Regular"/>
              </a:rPr>
              <a:t>WHERE</a:t>
            </a:r>
            <a:r>
              <a:rPr lang="en-US" sz="1800" b="0" i="0" dirty="0">
                <a:solidFill>
                  <a:srgbClr val="212529"/>
                </a:solidFill>
                <a:effectLst/>
                <a:latin typeface="SFMono-Regular"/>
              </a:rPr>
              <a:t> id</a:t>
            </a:r>
            <a:r>
              <a:rPr lang="en-US" sz="1800" b="1" i="0" dirty="0">
                <a:solidFill>
                  <a:srgbClr val="212529"/>
                </a:solidFill>
                <a:effectLst/>
                <a:latin typeface="SFMono-Regular"/>
              </a:rPr>
              <a:t>=</a:t>
            </a:r>
            <a:r>
              <a:rPr lang="en-US" sz="1800" b="0" i="0" dirty="0">
                <a:solidFill>
                  <a:srgbClr val="009999"/>
                </a:solidFill>
                <a:effectLst/>
                <a:latin typeface="SFMono-Regular"/>
              </a:rPr>
              <a:t>1</a:t>
            </a:r>
            <a:r>
              <a:rPr lang="en-US" sz="1800" b="1" i="0" dirty="0">
                <a:solidFill>
                  <a:srgbClr val="212529"/>
                </a:solidFill>
                <a:effectLst/>
                <a:latin typeface="SFMono-Regular"/>
              </a:rPr>
              <a:t>-</a:t>
            </a:r>
            <a:r>
              <a:rPr lang="en-US" sz="1800" b="0" i="0" dirty="0">
                <a:solidFill>
                  <a:srgbClr val="212529"/>
                </a:solidFill>
                <a:effectLst/>
                <a:latin typeface="SFMono-Regular"/>
              </a:rPr>
              <a:t>SLEEP(</a:t>
            </a:r>
            <a:r>
              <a:rPr lang="en-US" sz="1800" b="0" i="0" dirty="0">
                <a:solidFill>
                  <a:srgbClr val="009999"/>
                </a:solidFill>
                <a:effectLst/>
                <a:latin typeface="SFMono-Regular"/>
              </a:rPr>
              <a:t>15</a:t>
            </a:r>
            <a:r>
              <a:rPr lang="en-US" sz="1800" b="0" i="0" dirty="0">
                <a:solidFill>
                  <a:srgbClr val="212529"/>
                </a:solidFill>
                <a:effectLst/>
                <a:latin typeface="SFMono-Regular"/>
              </a:rPr>
              <a:t>)</a:t>
            </a:r>
            <a:endParaRPr lang="en-US" sz="1800" dirty="0"/>
          </a:p>
        </p:txBody>
      </p:sp>
    </p:spTree>
    <p:extLst>
      <p:ext uri="{BB962C8B-B14F-4D97-AF65-F5344CB8AC3E}">
        <p14:creationId xmlns:p14="http://schemas.microsoft.com/office/powerpoint/2010/main" val="403019807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250"/>
                                        <p:tgtEl>
                                          <p:spTgt spid="47"/>
                                        </p:tgtEl>
                                      </p:cBhvr>
                                    </p:animEffect>
                                    <p:anim calcmode="lin" valueType="num">
                                      <p:cBhvr>
                                        <p:cTn id="8" dur="250" fill="hold"/>
                                        <p:tgtEl>
                                          <p:spTgt spid="47"/>
                                        </p:tgtEl>
                                        <p:attrNameLst>
                                          <p:attrName>ppt_x</p:attrName>
                                        </p:attrNameLst>
                                      </p:cBhvr>
                                      <p:tavLst>
                                        <p:tav tm="0">
                                          <p:val>
                                            <p:strVal val="#ppt_x"/>
                                          </p:val>
                                        </p:tav>
                                        <p:tav tm="100000">
                                          <p:val>
                                            <p:strVal val="#ppt_x"/>
                                          </p:val>
                                        </p:tav>
                                      </p:tavLst>
                                    </p:anim>
                                    <p:anim calcmode="lin" valueType="num">
                                      <p:cBhvr>
                                        <p:cTn id="9" dur="250" fill="hold"/>
                                        <p:tgtEl>
                                          <p:spTgt spid="47"/>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250"/>
                                        <p:tgtEl>
                                          <p:spTgt spid="48"/>
                                        </p:tgtEl>
                                      </p:cBhvr>
                                    </p:animEffect>
                                    <p:anim calcmode="lin" valueType="num">
                                      <p:cBhvr>
                                        <p:cTn id="14" dur="250" fill="hold"/>
                                        <p:tgtEl>
                                          <p:spTgt spid="48"/>
                                        </p:tgtEl>
                                        <p:attrNameLst>
                                          <p:attrName>ppt_x</p:attrName>
                                        </p:attrNameLst>
                                      </p:cBhvr>
                                      <p:tavLst>
                                        <p:tav tm="0">
                                          <p:val>
                                            <p:strVal val="#ppt_x"/>
                                          </p:val>
                                        </p:tav>
                                        <p:tav tm="100000">
                                          <p:val>
                                            <p:strVal val="#ppt_x"/>
                                          </p:val>
                                        </p:tav>
                                      </p:tavLst>
                                    </p:anim>
                                    <p:anim calcmode="lin" valueType="num">
                                      <p:cBhvr>
                                        <p:cTn id="15" dur="25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250"/>
                                        <p:tgtEl>
                                          <p:spTgt spid="49"/>
                                        </p:tgtEl>
                                      </p:cBhvr>
                                    </p:animEffect>
                                    <p:anim calcmode="lin" valueType="num">
                                      <p:cBhvr>
                                        <p:cTn id="20" dur="250" fill="hold"/>
                                        <p:tgtEl>
                                          <p:spTgt spid="49"/>
                                        </p:tgtEl>
                                        <p:attrNameLst>
                                          <p:attrName>ppt_x</p:attrName>
                                        </p:attrNameLst>
                                      </p:cBhvr>
                                      <p:tavLst>
                                        <p:tav tm="0">
                                          <p:val>
                                            <p:strVal val="#ppt_x"/>
                                          </p:val>
                                        </p:tav>
                                        <p:tav tm="100000">
                                          <p:val>
                                            <p:strVal val="#ppt_x"/>
                                          </p:val>
                                        </p:tav>
                                      </p:tavLst>
                                    </p:anim>
                                    <p:anim calcmode="lin" valueType="num">
                                      <p:cBhvr>
                                        <p:cTn id="21" dur="250" fill="hold"/>
                                        <p:tgtEl>
                                          <p:spTgt spid="49"/>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250"/>
                                        <p:tgtEl>
                                          <p:spTgt spid="50"/>
                                        </p:tgtEl>
                                      </p:cBhvr>
                                    </p:animEffect>
                                    <p:anim calcmode="lin" valueType="num">
                                      <p:cBhvr>
                                        <p:cTn id="26" dur="250" fill="hold"/>
                                        <p:tgtEl>
                                          <p:spTgt spid="50"/>
                                        </p:tgtEl>
                                        <p:attrNameLst>
                                          <p:attrName>ppt_x</p:attrName>
                                        </p:attrNameLst>
                                      </p:cBhvr>
                                      <p:tavLst>
                                        <p:tav tm="0">
                                          <p:val>
                                            <p:strVal val="#ppt_x"/>
                                          </p:val>
                                        </p:tav>
                                        <p:tav tm="100000">
                                          <p:val>
                                            <p:strVal val="#ppt_x"/>
                                          </p:val>
                                        </p:tav>
                                      </p:tavLst>
                                    </p:anim>
                                    <p:anim calcmode="lin" valueType="num">
                                      <p:cBhvr>
                                        <p:cTn id="27" dur="250" fill="hold"/>
                                        <p:tgtEl>
                                          <p:spTgt spid="50"/>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250"/>
                                        <p:tgtEl>
                                          <p:spTgt spid="33"/>
                                        </p:tgtEl>
                                      </p:cBhvr>
                                    </p:animEffect>
                                    <p:anim calcmode="lin" valueType="num">
                                      <p:cBhvr>
                                        <p:cTn id="32" dur="250" fill="hold"/>
                                        <p:tgtEl>
                                          <p:spTgt spid="33"/>
                                        </p:tgtEl>
                                        <p:attrNameLst>
                                          <p:attrName>ppt_x</p:attrName>
                                        </p:attrNameLst>
                                      </p:cBhvr>
                                      <p:tavLst>
                                        <p:tav tm="0">
                                          <p:val>
                                            <p:strVal val="#ppt_x"/>
                                          </p:val>
                                        </p:tav>
                                        <p:tav tm="100000">
                                          <p:val>
                                            <p:strVal val="#ppt_x"/>
                                          </p:val>
                                        </p:tav>
                                      </p:tavLst>
                                    </p:anim>
                                    <p:anim calcmode="lin" valueType="num">
                                      <p:cBhvr>
                                        <p:cTn id="33" dur="250" fill="hold"/>
                                        <p:tgtEl>
                                          <p:spTgt spid="33"/>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250"/>
                                        <p:tgtEl>
                                          <p:spTgt spid="34"/>
                                        </p:tgtEl>
                                      </p:cBhvr>
                                    </p:animEffect>
                                    <p:anim calcmode="lin" valueType="num">
                                      <p:cBhvr>
                                        <p:cTn id="38" dur="250" fill="hold"/>
                                        <p:tgtEl>
                                          <p:spTgt spid="34"/>
                                        </p:tgtEl>
                                        <p:attrNameLst>
                                          <p:attrName>ppt_x</p:attrName>
                                        </p:attrNameLst>
                                      </p:cBhvr>
                                      <p:tavLst>
                                        <p:tav tm="0">
                                          <p:val>
                                            <p:strVal val="#ppt_x"/>
                                          </p:val>
                                        </p:tav>
                                        <p:tav tm="100000">
                                          <p:val>
                                            <p:strVal val="#ppt_x"/>
                                          </p:val>
                                        </p:tav>
                                      </p:tavLst>
                                    </p:anim>
                                    <p:anim calcmode="lin" valueType="num">
                                      <p:cBhvr>
                                        <p:cTn id="39" dur="250" fill="hold"/>
                                        <p:tgtEl>
                                          <p:spTgt spid="34"/>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2" presetClass="entr" presetSubtype="4"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250" fill="hold"/>
                                        <p:tgtEl>
                                          <p:spTgt spid="24"/>
                                        </p:tgtEl>
                                        <p:attrNameLst>
                                          <p:attrName>ppt_x</p:attrName>
                                        </p:attrNameLst>
                                      </p:cBhvr>
                                      <p:tavLst>
                                        <p:tav tm="0">
                                          <p:val>
                                            <p:strVal val="#ppt_x"/>
                                          </p:val>
                                        </p:tav>
                                        <p:tav tm="100000">
                                          <p:val>
                                            <p:strVal val="#ppt_x"/>
                                          </p:val>
                                        </p:tav>
                                      </p:tavLst>
                                    </p:anim>
                                    <p:anim calcmode="lin" valueType="num">
                                      <p:cBhvr additive="base">
                                        <p:cTn id="44" dur="25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34"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What is SQL Injection? Tutorial &amp; Examples | Web Security Academy">
            <a:extLst>
              <a:ext uri="{FF2B5EF4-FFF2-40B4-BE49-F238E27FC236}">
                <a16:creationId xmlns:a16="http://schemas.microsoft.com/office/drawing/2014/main" id="{46BED4BD-45CC-443F-8E47-854CEE80D1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What is SQL Injection? Tutorial &amp; Examples | Web Security Academy">
            <a:extLst>
              <a:ext uri="{FF2B5EF4-FFF2-40B4-BE49-F238E27FC236}">
                <a16:creationId xmlns:a16="http://schemas.microsoft.com/office/drawing/2014/main" id="{CE380BCF-FF3B-41C0-AA1D-9910D3A1CED6}"/>
              </a:ext>
            </a:extLst>
          </p:cNvPr>
          <p:cNvSpPr>
            <a:spLocks noChangeAspect="1" noChangeArrowheads="1"/>
          </p:cNvSpPr>
          <p:nvPr/>
        </p:nvSpPr>
        <p:spPr bwMode="auto">
          <a:xfrm>
            <a:off x="3050958" y="1608542"/>
            <a:ext cx="6403760" cy="64037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任意多边形 18">
            <a:extLst>
              <a:ext uri="{FF2B5EF4-FFF2-40B4-BE49-F238E27FC236}">
                <a16:creationId xmlns:a16="http://schemas.microsoft.com/office/drawing/2014/main" id="{878E5EA6-F3BF-42D1-BC75-F76CF052105C}"/>
              </a:ext>
            </a:extLst>
          </p:cNvPr>
          <p:cNvSpPr/>
          <p:nvPr/>
        </p:nvSpPr>
        <p:spPr>
          <a:xfrm flipH="1">
            <a:off x="0" y="0"/>
            <a:ext cx="7219671" cy="6858000"/>
          </a:xfrm>
          <a:custGeom>
            <a:avLst/>
            <a:gdLst>
              <a:gd name="connsiteX0" fmla="*/ 7219671 w 7219671"/>
              <a:gd name="connsiteY0" fmla="*/ 0 h 6858000"/>
              <a:gd name="connsiteX1" fmla="*/ 6773363 w 7219671"/>
              <a:gd name="connsiteY1" fmla="*/ 0 h 6858000"/>
              <a:gd name="connsiteX2" fmla="*/ 6723620 w 7219671"/>
              <a:gd name="connsiteY2" fmla="*/ 0 h 6858000"/>
              <a:gd name="connsiteX3" fmla="*/ 6327055 w 7219671"/>
              <a:gd name="connsiteY3" fmla="*/ 0 h 6858000"/>
              <a:gd name="connsiteX4" fmla="*/ 6277312 w 7219671"/>
              <a:gd name="connsiteY4" fmla="*/ 0 h 6858000"/>
              <a:gd name="connsiteX5" fmla="*/ 5831004 w 7219671"/>
              <a:gd name="connsiteY5" fmla="*/ 0 h 6858000"/>
              <a:gd name="connsiteX6" fmla="*/ 0 w 7219671"/>
              <a:gd name="connsiteY6" fmla="*/ 6844472 h 6858000"/>
              <a:gd name="connsiteX7" fmla="*/ 6327055 w 7219671"/>
              <a:gd name="connsiteY7" fmla="*/ 6858000 h 6858000"/>
              <a:gd name="connsiteX8" fmla="*/ 6327055 w 7219671"/>
              <a:gd name="connsiteY8" fmla="*/ 6857046 h 6858000"/>
              <a:gd name="connsiteX9" fmla="*/ 6773363 w 7219671"/>
              <a:gd name="connsiteY9" fmla="*/ 6858000 h 6858000"/>
              <a:gd name="connsiteX10" fmla="*/ 6773363 w 7219671"/>
              <a:gd name="connsiteY10" fmla="*/ 6857046 h 6858000"/>
              <a:gd name="connsiteX11" fmla="*/ 7219671 w 721967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19671" h="6858000">
                <a:moveTo>
                  <a:pt x="7219671" y="0"/>
                </a:moveTo>
                <a:lnTo>
                  <a:pt x="6773363" y="0"/>
                </a:lnTo>
                <a:lnTo>
                  <a:pt x="6723620" y="0"/>
                </a:lnTo>
                <a:lnTo>
                  <a:pt x="6327055" y="0"/>
                </a:lnTo>
                <a:lnTo>
                  <a:pt x="6277312" y="0"/>
                </a:lnTo>
                <a:lnTo>
                  <a:pt x="5831004" y="0"/>
                </a:lnTo>
                <a:cubicBezTo>
                  <a:pt x="5831004" y="0"/>
                  <a:pt x="6143462" y="5659718"/>
                  <a:pt x="0" y="6844472"/>
                </a:cubicBezTo>
                <a:lnTo>
                  <a:pt x="6327055" y="6858000"/>
                </a:lnTo>
                <a:lnTo>
                  <a:pt x="6327055" y="6857046"/>
                </a:lnTo>
                <a:lnTo>
                  <a:pt x="6773363" y="6858000"/>
                </a:lnTo>
                <a:lnTo>
                  <a:pt x="6773363" y="6857046"/>
                </a:lnTo>
                <a:lnTo>
                  <a:pt x="7219671" y="6858000"/>
                </a:lnTo>
                <a:close/>
              </a:path>
            </a:pathLst>
          </a:custGeom>
          <a:solidFill>
            <a:schemeClr val="tx1">
              <a:lumMod val="85000"/>
              <a:lumOff val="15000"/>
            </a:schemeClr>
          </a:solidFill>
          <a:ln w="7600" cap="flat">
            <a:noFill/>
            <a:bevel/>
          </a:ln>
        </p:spPr>
      </p:sp>
      <p:grpSp>
        <p:nvGrpSpPr>
          <p:cNvPr id="87" name="组合 1">
            <a:extLst>
              <a:ext uri="{FF2B5EF4-FFF2-40B4-BE49-F238E27FC236}">
                <a16:creationId xmlns:a16="http://schemas.microsoft.com/office/drawing/2014/main" id="{F94795DF-3819-4325-9D3A-9D797AEF7A7F}"/>
              </a:ext>
            </a:extLst>
          </p:cNvPr>
          <p:cNvGrpSpPr/>
          <p:nvPr/>
        </p:nvGrpSpPr>
        <p:grpSpPr>
          <a:xfrm>
            <a:off x="1332997" y="1418496"/>
            <a:ext cx="9406498" cy="1133200"/>
            <a:chOff x="1471763" y="2180360"/>
            <a:chExt cx="8542136" cy="1133200"/>
          </a:xfrm>
        </p:grpSpPr>
        <p:sp>
          <p:nvSpPr>
            <p:cNvPr id="88" name="任意多边形 2">
              <a:extLst>
                <a:ext uri="{FF2B5EF4-FFF2-40B4-BE49-F238E27FC236}">
                  <a16:creationId xmlns:a16="http://schemas.microsoft.com/office/drawing/2014/main" id="{2EBF3107-5522-4F19-88F6-93050A789568}"/>
                </a:ext>
              </a:extLst>
            </p:cNvPr>
            <p:cNvSpPr/>
            <p:nvPr/>
          </p:nvSpPr>
          <p:spPr>
            <a:xfrm>
              <a:off x="1471763" y="2415333"/>
              <a:ext cx="610020" cy="642826"/>
            </a:xfrm>
            <a:custGeom>
              <a:avLst/>
              <a:gdLst/>
              <a:ahLst/>
              <a:cxnLst/>
              <a:rect l="l" t="t" r="r" b="b"/>
              <a:pathLst>
                <a:path w="567307" h="567307">
                  <a:moveTo>
                    <a:pt x="0" y="283653"/>
                  </a:moveTo>
                  <a:cubicBezTo>
                    <a:pt x="0" y="126664"/>
                    <a:pt x="126996" y="0"/>
                    <a:pt x="283653" y="0"/>
                  </a:cubicBezTo>
                  <a:cubicBezTo>
                    <a:pt x="440311" y="0"/>
                    <a:pt x="567307" y="126664"/>
                    <a:pt x="567307" y="283653"/>
                  </a:cubicBezTo>
                  <a:cubicBezTo>
                    <a:pt x="567307" y="439979"/>
                    <a:pt x="440311" y="567307"/>
                    <a:pt x="283653" y="567307"/>
                  </a:cubicBezTo>
                  <a:cubicBezTo>
                    <a:pt x="126996" y="567307"/>
                    <a:pt x="0" y="439979"/>
                    <a:pt x="0" y="283653"/>
                  </a:cubicBezTo>
                  <a:close/>
                </a:path>
              </a:pathLst>
            </a:custGeom>
            <a:solidFill>
              <a:schemeClr val="accent1"/>
            </a:solidFill>
            <a:ln w="30400" cap="flat">
              <a:solidFill>
                <a:srgbClr val="FFFFFF"/>
              </a:solidFill>
              <a:bevel/>
            </a:ln>
          </p:spPr>
          <p:txBody>
            <a:bodyPr wrap="square" lIns="0" tIns="0" rIns="0" bIns="0" rtlCol="0" anchor="ctr"/>
            <a:lstStyle/>
            <a:p>
              <a:pPr algn="ctr">
                <a:lnSpc>
                  <a:spcPct val="100000"/>
                </a:lnSpc>
              </a:pPr>
              <a:r>
                <a:rPr sz="2400" dirty="0">
                  <a:solidFill>
                    <a:srgbClr val="FFFFFF"/>
                  </a:solidFill>
                  <a:latin typeface="Arial"/>
                </a:rPr>
                <a:t>1</a:t>
              </a:r>
            </a:p>
          </p:txBody>
        </p:sp>
        <p:sp>
          <p:nvSpPr>
            <p:cNvPr id="89" name="任意多边形 6">
              <a:extLst>
                <a:ext uri="{FF2B5EF4-FFF2-40B4-BE49-F238E27FC236}">
                  <a16:creationId xmlns:a16="http://schemas.microsoft.com/office/drawing/2014/main" id="{6F1EE3AE-D09B-4AE1-BF67-352B18785D7B}"/>
                </a:ext>
              </a:extLst>
            </p:cNvPr>
            <p:cNvSpPr/>
            <p:nvPr/>
          </p:nvSpPr>
          <p:spPr>
            <a:xfrm>
              <a:off x="2561500" y="2180360"/>
              <a:ext cx="7452399" cy="1133200"/>
            </a:xfrm>
            <a:custGeom>
              <a:avLst/>
              <a:gdLst>
                <a:gd name="rtl" fmla="*/ 114000 w 6862800"/>
                <a:gd name="rtr" fmla="*/ 6862800 w 6862800"/>
              </a:gdLst>
              <a:ahLst/>
              <a:cxnLst/>
              <a:rect l="rtl" t="t" r="rtr" b="b"/>
              <a:pathLst>
                <a:path w="6862800" h="718110">
                  <a:moveTo>
                    <a:pt x="143622" y="0"/>
                  </a:moveTo>
                  <a:lnTo>
                    <a:pt x="6719175" y="0"/>
                  </a:lnTo>
                  <a:cubicBezTo>
                    <a:pt x="6798496" y="0"/>
                    <a:pt x="6862800" y="62637"/>
                    <a:pt x="6862800" y="139902"/>
                  </a:cubicBezTo>
                  <a:lnTo>
                    <a:pt x="6862800" y="578207"/>
                  </a:lnTo>
                  <a:cubicBezTo>
                    <a:pt x="6862800" y="655473"/>
                    <a:pt x="6798496" y="718110"/>
                    <a:pt x="6719175" y="718110"/>
                  </a:cubicBezTo>
                  <a:lnTo>
                    <a:pt x="143622" y="718110"/>
                  </a:lnTo>
                  <a:cubicBezTo>
                    <a:pt x="64302" y="718110"/>
                    <a:pt x="0" y="655473"/>
                    <a:pt x="0" y="578207"/>
                  </a:cubicBezTo>
                  <a:lnTo>
                    <a:pt x="0" y="139902"/>
                  </a:lnTo>
                  <a:cubicBezTo>
                    <a:pt x="0" y="62637"/>
                    <a:pt x="64302" y="0"/>
                    <a:pt x="143622" y="0"/>
                  </a:cubicBezTo>
                  <a:close/>
                </a:path>
              </a:pathLst>
            </a:custGeom>
            <a:noFill/>
            <a:ln w="12700" cap="flat">
              <a:solidFill>
                <a:schemeClr val="bg1">
                  <a:lumMod val="85000"/>
                </a:schemeClr>
              </a:solidFill>
              <a:bevel/>
            </a:ln>
          </p:spPr>
          <p:txBody>
            <a:bodyPr wrap="square" lIns="0" tIns="0" rIns="0" bIns="0" rtlCol="0" anchor="ctr"/>
            <a:lstStyle/>
            <a:p>
              <a:pPr algn="l">
                <a:lnSpc>
                  <a:spcPct val="100000"/>
                </a:lnSpc>
              </a:pPr>
              <a:endParaRPr sz="1064" dirty="0">
                <a:solidFill>
                  <a:srgbClr val="000000"/>
                </a:solidFill>
                <a:latin typeface="Comic Sans MS"/>
              </a:endParaRPr>
            </a:p>
          </p:txBody>
        </p:sp>
        <p:sp>
          <p:nvSpPr>
            <p:cNvPr id="90" name="文本框 10">
              <a:extLst>
                <a:ext uri="{FF2B5EF4-FFF2-40B4-BE49-F238E27FC236}">
                  <a16:creationId xmlns:a16="http://schemas.microsoft.com/office/drawing/2014/main" id="{FBDF714B-D0BE-4CED-813D-C1C5C3CC2DCE}"/>
                </a:ext>
              </a:extLst>
            </p:cNvPr>
            <p:cNvSpPr txBox="1"/>
            <p:nvPr/>
          </p:nvSpPr>
          <p:spPr>
            <a:xfrm>
              <a:off x="2561501" y="2230229"/>
              <a:ext cx="7359792" cy="1013034"/>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vi-VN" dirty="0">
                  <a:solidFill>
                    <a:srgbClr val="252525"/>
                  </a:solidFill>
                  <a:latin typeface="Open Sans"/>
                </a:rPr>
                <a:t>Là phương thức khai thác dữ liệu khi server gửi request ra ngoài.</a:t>
              </a:r>
              <a:r>
                <a:rPr lang="en-US" dirty="0">
                  <a:solidFill>
                    <a:srgbClr val="252525"/>
                  </a:solidFill>
                  <a:latin typeface="Open Sans"/>
                </a:rPr>
                <a:t> </a:t>
              </a:r>
              <a:r>
                <a:rPr lang="vi-VN" dirty="0">
                  <a:solidFill>
                    <a:srgbClr val="252525"/>
                  </a:solidFill>
                  <a:latin typeface="Open Sans"/>
                </a:rPr>
                <a:t>Hacker</a:t>
              </a:r>
              <a:r>
                <a:rPr lang="en-US" dirty="0">
                  <a:solidFill>
                    <a:srgbClr val="252525"/>
                  </a:solidFill>
                  <a:latin typeface="Open Sans"/>
                </a:rPr>
                <a:t> </a:t>
              </a:r>
              <a:r>
                <a:rPr lang="vi-VN" dirty="0">
                  <a:solidFill>
                    <a:srgbClr val="252525"/>
                  </a:solidFill>
                  <a:latin typeface="Open Sans"/>
                </a:rPr>
                <a:t>lợi dụng các giao thức truyền dữ liệu như FTP, HTTP(S), phân giải DNS… để thu thập các công tin được gửi đi đó</a:t>
              </a:r>
            </a:p>
          </p:txBody>
        </p:sp>
      </p:grpSp>
      <p:grpSp>
        <p:nvGrpSpPr>
          <p:cNvPr id="91" name="组合 14">
            <a:extLst>
              <a:ext uri="{FF2B5EF4-FFF2-40B4-BE49-F238E27FC236}">
                <a16:creationId xmlns:a16="http://schemas.microsoft.com/office/drawing/2014/main" id="{18032038-8F27-41C4-B6F4-688D1800D3BB}"/>
              </a:ext>
            </a:extLst>
          </p:cNvPr>
          <p:cNvGrpSpPr/>
          <p:nvPr/>
        </p:nvGrpSpPr>
        <p:grpSpPr>
          <a:xfrm>
            <a:off x="1903802" y="2898124"/>
            <a:ext cx="8852238" cy="780547"/>
            <a:chOff x="2044874" y="3111005"/>
            <a:chExt cx="8471119" cy="780547"/>
          </a:xfrm>
        </p:grpSpPr>
        <p:sp>
          <p:nvSpPr>
            <p:cNvPr id="92" name="任意多边形 3">
              <a:extLst>
                <a:ext uri="{FF2B5EF4-FFF2-40B4-BE49-F238E27FC236}">
                  <a16:creationId xmlns:a16="http://schemas.microsoft.com/office/drawing/2014/main" id="{E6A0291C-CBB4-4618-842A-E1012478A655}"/>
                </a:ext>
              </a:extLst>
            </p:cNvPr>
            <p:cNvSpPr/>
            <p:nvPr/>
          </p:nvSpPr>
          <p:spPr>
            <a:xfrm>
              <a:off x="2044874" y="3183839"/>
              <a:ext cx="642826" cy="642826"/>
            </a:xfrm>
            <a:custGeom>
              <a:avLst/>
              <a:gdLst/>
              <a:ahLst/>
              <a:cxnLst/>
              <a:rect l="l" t="t" r="r" b="b"/>
              <a:pathLst>
                <a:path w="567307" h="567307">
                  <a:moveTo>
                    <a:pt x="0" y="283653"/>
                  </a:moveTo>
                  <a:cubicBezTo>
                    <a:pt x="0" y="126664"/>
                    <a:pt x="126996" y="0"/>
                    <a:pt x="283653" y="0"/>
                  </a:cubicBezTo>
                  <a:cubicBezTo>
                    <a:pt x="440311" y="0"/>
                    <a:pt x="567307" y="126664"/>
                    <a:pt x="567307" y="283653"/>
                  </a:cubicBezTo>
                  <a:cubicBezTo>
                    <a:pt x="567307" y="439979"/>
                    <a:pt x="440311" y="567307"/>
                    <a:pt x="283653" y="567307"/>
                  </a:cubicBezTo>
                  <a:cubicBezTo>
                    <a:pt x="126996" y="567307"/>
                    <a:pt x="0" y="439979"/>
                    <a:pt x="0" y="283653"/>
                  </a:cubicBezTo>
                  <a:close/>
                </a:path>
              </a:pathLst>
            </a:custGeom>
            <a:solidFill>
              <a:schemeClr val="accent2"/>
            </a:solidFill>
            <a:ln w="30400" cap="flat">
              <a:solidFill>
                <a:srgbClr val="FFFFFF"/>
              </a:solidFill>
              <a:bevel/>
            </a:ln>
          </p:spPr>
          <p:txBody>
            <a:bodyPr wrap="square" lIns="0" tIns="0" rIns="0" bIns="0" rtlCol="0" anchor="ctr"/>
            <a:lstStyle/>
            <a:p>
              <a:pPr algn="ctr">
                <a:lnSpc>
                  <a:spcPct val="100000"/>
                </a:lnSpc>
              </a:pPr>
              <a:r>
                <a:rPr sz="2400" dirty="0">
                  <a:solidFill>
                    <a:srgbClr val="FFFFFF"/>
                  </a:solidFill>
                  <a:latin typeface="Arial"/>
                </a:rPr>
                <a:t>2</a:t>
              </a:r>
            </a:p>
          </p:txBody>
        </p:sp>
        <p:sp>
          <p:nvSpPr>
            <p:cNvPr id="93" name="任意多边形 7">
              <a:extLst>
                <a:ext uri="{FF2B5EF4-FFF2-40B4-BE49-F238E27FC236}">
                  <a16:creationId xmlns:a16="http://schemas.microsoft.com/office/drawing/2014/main" id="{33263166-6CF1-418F-8108-589D39D83446}"/>
                </a:ext>
              </a:extLst>
            </p:cNvPr>
            <p:cNvSpPr/>
            <p:nvPr/>
          </p:nvSpPr>
          <p:spPr>
            <a:xfrm>
              <a:off x="3030733" y="3111005"/>
              <a:ext cx="7485260" cy="780547"/>
            </a:xfrm>
            <a:custGeom>
              <a:avLst/>
              <a:gdLst>
                <a:gd name="rtl" fmla="*/ 102448 w 6349648"/>
                <a:gd name="rtr" fmla="*/ 6349648 w 6349648"/>
              </a:gdLst>
              <a:ahLst/>
              <a:cxnLst/>
              <a:rect l="rtl" t="t" r="rtr" b="b"/>
              <a:pathLst>
                <a:path w="6349648" h="718110">
                  <a:moveTo>
                    <a:pt x="143622" y="0"/>
                  </a:moveTo>
                  <a:lnTo>
                    <a:pt x="6206023" y="0"/>
                  </a:lnTo>
                  <a:cubicBezTo>
                    <a:pt x="6285344" y="0"/>
                    <a:pt x="6349648" y="62637"/>
                    <a:pt x="6349648" y="139902"/>
                  </a:cubicBezTo>
                  <a:lnTo>
                    <a:pt x="6349648" y="578207"/>
                  </a:lnTo>
                  <a:cubicBezTo>
                    <a:pt x="6349648" y="655473"/>
                    <a:pt x="6285344" y="718110"/>
                    <a:pt x="6206023" y="718110"/>
                  </a:cubicBezTo>
                  <a:lnTo>
                    <a:pt x="143622" y="718110"/>
                  </a:lnTo>
                  <a:cubicBezTo>
                    <a:pt x="64302" y="718110"/>
                    <a:pt x="0" y="655473"/>
                    <a:pt x="0" y="578207"/>
                  </a:cubicBezTo>
                  <a:lnTo>
                    <a:pt x="0" y="139902"/>
                  </a:lnTo>
                  <a:cubicBezTo>
                    <a:pt x="0" y="62637"/>
                    <a:pt x="64302" y="0"/>
                    <a:pt x="143622" y="0"/>
                  </a:cubicBezTo>
                  <a:close/>
                </a:path>
              </a:pathLst>
            </a:custGeom>
            <a:noFill/>
            <a:ln w="12700" cap="flat">
              <a:solidFill>
                <a:schemeClr val="bg1">
                  <a:lumMod val="85000"/>
                </a:schemeClr>
              </a:solidFill>
              <a:bevel/>
            </a:ln>
          </p:spPr>
          <p:txBody>
            <a:bodyPr wrap="square" lIns="0" tIns="0" rIns="0" bIns="0" rtlCol="0" anchor="ctr"/>
            <a:lstStyle/>
            <a:p>
              <a:pPr algn="l">
                <a:lnSpc>
                  <a:spcPct val="100000"/>
                </a:lnSpc>
              </a:pPr>
              <a:endParaRPr sz="1064" dirty="0">
                <a:solidFill>
                  <a:srgbClr val="000000"/>
                </a:solidFill>
                <a:latin typeface="Comic Sans MS"/>
              </a:endParaRPr>
            </a:p>
          </p:txBody>
        </p:sp>
        <p:sp>
          <p:nvSpPr>
            <p:cNvPr id="94" name="文本框 11">
              <a:extLst>
                <a:ext uri="{FF2B5EF4-FFF2-40B4-BE49-F238E27FC236}">
                  <a16:creationId xmlns:a16="http://schemas.microsoft.com/office/drawing/2014/main" id="{21E0BD1F-2A41-4C68-85D9-0B77FDE6073A}"/>
                </a:ext>
              </a:extLst>
            </p:cNvPr>
            <p:cNvSpPr txBox="1"/>
            <p:nvPr/>
          </p:nvSpPr>
          <p:spPr>
            <a:xfrm>
              <a:off x="3158472" y="3154461"/>
              <a:ext cx="7299307" cy="646331"/>
            </a:xfrm>
            <a:prstGeom prst="rect">
              <a:avLst/>
            </a:prstGeom>
            <a:noFill/>
          </p:spPr>
          <p:txBody>
            <a:bodyPr wrap="square" rtlCol="0">
              <a:spAutoFit/>
              <a:scene3d>
                <a:camera prst="orthographicFront"/>
                <a:lightRig rig="threePt" dir="t"/>
              </a:scene3d>
              <a:sp3d contourW="12700"/>
            </a:bodyPr>
            <a:lstStyle/>
            <a:p>
              <a:pPr algn="just"/>
              <a:r>
                <a:rPr lang="vi-VN" i="0" dirty="0">
                  <a:solidFill>
                    <a:srgbClr val="292B2C"/>
                  </a:solidFill>
                  <a:effectLst/>
                  <a:latin typeface="Open Sans"/>
                </a:rPr>
                <a:t>Có thể được sử dụng khi hacker không thể tấn công trực tiếp In-band, hoặc phản hồi từ server không ổn định</a:t>
              </a:r>
            </a:p>
          </p:txBody>
        </p:sp>
      </p:grpSp>
      <p:grpSp>
        <p:nvGrpSpPr>
          <p:cNvPr id="95" name="组合 15">
            <a:extLst>
              <a:ext uri="{FF2B5EF4-FFF2-40B4-BE49-F238E27FC236}">
                <a16:creationId xmlns:a16="http://schemas.microsoft.com/office/drawing/2014/main" id="{16E258AD-ED1E-4777-BCF7-F7786F38231E}"/>
              </a:ext>
            </a:extLst>
          </p:cNvPr>
          <p:cNvGrpSpPr/>
          <p:nvPr/>
        </p:nvGrpSpPr>
        <p:grpSpPr>
          <a:xfrm>
            <a:off x="2533003" y="3943914"/>
            <a:ext cx="8250293" cy="780547"/>
            <a:chOff x="2675633" y="4177819"/>
            <a:chExt cx="8250293" cy="780547"/>
          </a:xfrm>
        </p:grpSpPr>
        <p:sp>
          <p:nvSpPr>
            <p:cNvPr id="96" name="任意多边形 4">
              <a:extLst>
                <a:ext uri="{FF2B5EF4-FFF2-40B4-BE49-F238E27FC236}">
                  <a16:creationId xmlns:a16="http://schemas.microsoft.com/office/drawing/2014/main" id="{AD7E46E5-4F8C-40C2-B1A6-E24B55E5EDD7}"/>
                </a:ext>
              </a:extLst>
            </p:cNvPr>
            <p:cNvSpPr/>
            <p:nvPr/>
          </p:nvSpPr>
          <p:spPr>
            <a:xfrm>
              <a:off x="2675633" y="4315540"/>
              <a:ext cx="642826" cy="642826"/>
            </a:xfrm>
            <a:custGeom>
              <a:avLst/>
              <a:gdLst/>
              <a:ahLst/>
              <a:cxnLst/>
              <a:rect l="l" t="t" r="r" b="b"/>
              <a:pathLst>
                <a:path w="567307" h="567307">
                  <a:moveTo>
                    <a:pt x="0" y="283653"/>
                  </a:moveTo>
                  <a:cubicBezTo>
                    <a:pt x="0" y="126664"/>
                    <a:pt x="126996" y="0"/>
                    <a:pt x="283653" y="0"/>
                  </a:cubicBezTo>
                  <a:cubicBezTo>
                    <a:pt x="440311" y="0"/>
                    <a:pt x="567307" y="126664"/>
                    <a:pt x="567307" y="283653"/>
                  </a:cubicBezTo>
                  <a:cubicBezTo>
                    <a:pt x="567307" y="439979"/>
                    <a:pt x="440311" y="567307"/>
                    <a:pt x="283653" y="567307"/>
                  </a:cubicBezTo>
                  <a:cubicBezTo>
                    <a:pt x="126996" y="567307"/>
                    <a:pt x="0" y="439979"/>
                    <a:pt x="0" y="283653"/>
                  </a:cubicBezTo>
                  <a:close/>
                </a:path>
              </a:pathLst>
            </a:custGeom>
            <a:solidFill>
              <a:schemeClr val="accent3"/>
            </a:solidFill>
            <a:ln w="30400" cap="flat">
              <a:solidFill>
                <a:srgbClr val="FFFFFF"/>
              </a:solidFill>
              <a:bevel/>
            </a:ln>
          </p:spPr>
          <p:txBody>
            <a:bodyPr wrap="square" lIns="0" tIns="0" rIns="0" bIns="0" rtlCol="0" anchor="ctr"/>
            <a:lstStyle/>
            <a:p>
              <a:pPr algn="ctr">
                <a:lnSpc>
                  <a:spcPct val="100000"/>
                </a:lnSpc>
              </a:pPr>
              <a:r>
                <a:rPr sz="2400" dirty="0">
                  <a:solidFill>
                    <a:srgbClr val="FFFFFF"/>
                  </a:solidFill>
                  <a:latin typeface="Arial"/>
                </a:rPr>
                <a:t>3</a:t>
              </a:r>
            </a:p>
          </p:txBody>
        </p:sp>
        <p:sp>
          <p:nvSpPr>
            <p:cNvPr id="97" name="任意多边形 8">
              <a:extLst>
                <a:ext uri="{FF2B5EF4-FFF2-40B4-BE49-F238E27FC236}">
                  <a16:creationId xmlns:a16="http://schemas.microsoft.com/office/drawing/2014/main" id="{38D9EEEF-7A58-4B07-BA66-CC3131A0A005}"/>
                </a:ext>
              </a:extLst>
            </p:cNvPr>
            <p:cNvSpPr/>
            <p:nvPr/>
          </p:nvSpPr>
          <p:spPr>
            <a:xfrm>
              <a:off x="3942873" y="4177819"/>
              <a:ext cx="6983053" cy="780547"/>
            </a:xfrm>
            <a:custGeom>
              <a:avLst/>
              <a:gdLst>
                <a:gd name="rtl" fmla="*/ 89026 w 5439426"/>
                <a:gd name="rtr" fmla="*/ 5439426 w 5439426"/>
              </a:gdLst>
              <a:ahLst/>
              <a:cxnLst/>
              <a:rect l="rtl" t="t" r="rtr" b="b"/>
              <a:pathLst>
                <a:path w="5439426" h="718110">
                  <a:moveTo>
                    <a:pt x="143622" y="0"/>
                  </a:moveTo>
                  <a:lnTo>
                    <a:pt x="5295809" y="0"/>
                  </a:lnTo>
                  <a:cubicBezTo>
                    <a:pt x="5375130" y="0"/>
                    <a:pt x="5439426" y="63478"/>
                    <a:pt x="5439426" y="141782"/>
                  </a:cubicBezTo>
                  <a:lnTo>
                    <a:pt x="5439426" y="576329"/>
                  </a:lnTo>
                  <a:cubicBezTo>
                    <a:pt x="5439426" y="654632"/>
                    <a:pt x="5375130" y="718110"/>
                    <a:pt x="5295809" y="718110"/>
                  </a:cubicBezTo>
                  <a:lnTo>
                    <a:pt x="143622" y="718110"/>
                  </a:lnTo>
                  <a:cubicBezTo>
                    <a:pt x="64302" y="718110"/>
                    <a:pt x="0" y="654632"/>
                    <a:pt x="0" y="576329"/>
                  </a:cubicBezTo>
                  <a:lnTo>
                    <a:pt x="0" y="141782"/>
                  </a:lnTo>
                  <a:cubicBezTo>
                    <a:pt x="0" y="63478"/>
                    <a:pt x="64302" y="0"/>
                    <a:pt x="143622" y="0"/>
                  </a:cubicBezTo>
                  <a:close/>
                </a:path>
              </a:pathLst>
            </a:custGeom>
            <a:noFill/>
            <a:ln w="12700" cap="flat">
              <a:solidFill>
                <a:schemeClr val="bg1">
                  <a:lumMod val="85000"/>
                </a:schemeClr>
              </a:solidFill>
              <a:bevel/>
            </a:ln>
          </p:spPr>
          <p:txBody>
            <a:bodyPr wrap="square" lIns="0" tIns="0" rIns="0" bIns="0" rtlCol="0" anchor="ctr"/>
            <a:lstStyle/>
            <a:p>
              <a:pPr algn="l">
                <a:lnSpc>
                  <a:spcPct val="100000"/>
                </a:lnSpc>
              </a:pPr>
              <a:endParaRPr sz="1064" dirty="0">
                <a:solidFill>
                  <a:srgbClr val="000000"/>
                </a:solidFill>
                <a:latin typeface="Comic Sans MS"/>
              </a:endParaRPr>
            </a:p>
          </p:txBody>
        </p:sp>
        <p:sp>
          <p:nvSpPr>
            <p:cNvPr id="98" name="文本框 12">
              <a:extLst>
                <a:ext uri="{FF2B5EF4-FFF2-40B4-BE49-F238E27FC236}">
                  <a16:creationId xmlns:a16="http://schemas.microsoft.com/office/drawing/2014/main" id="{1589E1E0-1AA5-4363-9CC2-FB0AD10806D9}"/>
                </a:ext>
              </a:extLst>
            </p:cNvPr>
            <p:cNvSpPr txBox="1"/>
            <p:nvPr/>
          </p:nvSpPr>
          <p:spPr>
            <a:xfrm>
              <a:off x="3942874" y="4236017"/>
              <a:ext cx="6881077" cy="697242"/>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vi-VN" b="0" i="0" dirty="0">
                  <a:solidFill>
                    <a:srgbClr val="252525"/>
                  </a:solidFill>
                  <a:effectLst/>
                  <a:latin typeface="Open Sans"/>
                </a:rPr>
                <a:t>Phụ thuộc vào khả năng server thực hiện các request DNS hoặc HTTP để chuyển dữ liệu cho kẻ tấn công.</a:t>
              </a:r>
            </a:p>
          </p:txBody>
        </p:sp>
      </p:grpSp>
      <p:grpSp>
        <p:nvGrpSpPr>
          <p:cNvPr id="99" name="组合 25">
            <a:extLst>
              <a:ext uri="{FF2B5EF4-FFF2-40B4-BE49-F238E27FC236}">
                <a16:creationId xmlns:a16="http://schemas.microsoft.com/office/drawing/2014/main" id="{F6839870-13DD-42B8-89FB-629082F6EFC1}"/>
              </a:ext>
            </a:extLst>
          </p:cNvPr>
          <p:cNvGrpSpPr/>
          <p:nvPr/>
        </p:nvGrpSpPr>
        <p:grpSpPr>
          <a:xfrm>
            <a:off x="479725" y="239597"/>
            <a:ext cx="6531806" cy="858338"/>
            <a:chOff x="479725" y="239597"/>
            <a:chExt cx="6531806" cy="858338"/>
          </a:xfrm>
        </p:grpSpPr>
        <p:pic>
          <p:nvPicPr>
            <p:cNvPr id="100" name="图片 26">
              <a:extLst>
                <a:ext uri="{FF2B5EF4-FFF2-40B4-BE49-F238E27FC236}">
                  <a16:creationId xmlns:a16="http://schemas.microsoft.com/office/drawing/2014/main" id="{D926A895-CCF5-4969-AF0A-3187D7B1209F}"/>
                </a:ext>
              </a:extLst>
            </p:cNvPr>
            <p:cNvPicPr>
              <a:picLocks noChangeAspect="1"/>
            </p:cNvPicPr>
            <p:nvPr/>
          </p:nvPicPr>
          <p:blipFill>
            <a:blip r:embed="rId3"/>
            <a:stretch>
              <a:fillRect/>
            </a:stretch>
          </p:blipFill>
          <p:spPr>
            <a:xfrm>
              <a:off x="479725" y="239597"/>
              <a:ext cx="863431" cy="846253"/>
            </a:xfrm>
            <a:prstGeom prst="rect">
              <a:avLst/>
            </a:prstGeom>
          </p:spPr>
        </p:pic>
        <p:sp>
          <p:nvSpPr>
            <p:cNvPr id="101" name="文本框 27">
              <a:extLst>
                <a:ext uri="{FF2B5EF4-FFF2-40B4-BE49-F238E27FC236}">
                  <a16:creationId xmlns:a16="http://schemas.microsoft.com/office/drawing/2014/main" id="{E64D3EA1-DA33-4A4F-B195-E0DDA041E2E3}"/>
                </a:ext>
              </a:extLst>
            </p:cNvPr>
            <p:cNvSpPr txBox="1"/>
            <p:nvPr/>
          </p:nvSpPr>
          <p:spPr>
            <a:xfrm>
              <a:off x="559015" y="415925"/>
              <a:ext cx="704851" cy="523220"/>
            </a:xfrm>
            <a:prstGeom prst="rect">
              <a:avLst/>
            </a:prstGeom>
            <a:noFill/>
          </p:spPr>
          <p:txBody>
            <a:bodyPr wrap="square" rtlCol="0">
              <a:spAutoFit/>
              <a:scene3d>
                <a:camera prst="orthographicFront"/>
                <a:lightRig rig="threePt" dir="t"/>
              </a:scene3d>
              <a:sp3d contourW="12700"/>
            </a:bodyPr>
            <a:lstStyle/>
            <a:p>
              <a:pPr algn="ctr"/>
              <a:r>
                <a:rPr lang="en-US" altLang="zh-CN" sz="2800" dirty="0">
                  <a:solidFill>
                    <a:schemeClr val="bg1"/>
                  </a:solidFill>
                  <a:latin typeface="Century Gothic" panose="020B0502020202020204" pitchFamily="34" charset="0"/>
                </a:rPr>
                <a:t>3</a:t>
              </a:r>
              <a:r>
                <a:rPr lang="vi-VN" altLang="zh-CN" sz="2800" dirty="0">
                  <a:solidFill>
                    <a:schemeClr val="bg1"/>
                  </a:solidFill>
                  <a:latin typeface="Century Gothic" panose="020B0502020202020204" pitchFamily="34" charset="0"/>
                </a:rPr>
                <a:t>.</a:t>
              </a:r>
              <a:r>
                <a:rPr lang="en-US" altLang="zh-CN" sz="2800" dirty="0">
                  <a:solidFill>
                    <a:schemeClr val="bg1"/>
                  </a:solidFill>
                  <a:latin typeface="Century Gothic" panose="020B0502020202020204" pitchFamily="34" charset="0"/>
                </a:rPr>
                <a:t>4</a:t>
              </a:r>
              <a:endParaRPr lang="zh-CN" altLang="en-US" sz="2800" dirty="0">
                <a:solidFill>
                  <a:schemeClr val="bg1"/>
                </a:solidFill>
                <a:latin typeface="Century Gothic" panose="020B0502020202020204" pitchFamily="34" charset="0"/>
              </a:endParaRPr>
            </a:p>
          </p:txBody>
        </p:sp>
        <p:grpSp>
          <p:nvGrpSpPr>
            <p:cNvPr id="102" name="组合 28">
              <a:extLst>
                <a:ext uri="{FF2B5EF4-FFF2-40B4-BE49-F238E27FC236}">
                  <a16:creationId xmlns:a16="http://schemas.microsoft.com/office/drawing/2014/main" id="{3522AA76-B0FE-4727-9283-341AFAC53134}"/>
                </a:ext>
              </a:extLst>
            </p:cNvPr>
            <p:cNvGrpSpPr/>
            <p:nvPr/>
          </p:nvGrpSpPr>
          <p:grpSpPr>
            <a:xfrm>
              <a:off x="1478658" y="325571"/>
              <a:ext cx="5532873" cy="772364"/>
              <a:chOff x="781862" y="465271"/>
              <a:chExt cx="5532873" cy="772364"/>
            </a:xfrm>
          </p:grpSpPr>
          <p:sp>
            <p:nvSpPr>
              <p:cNvPr id="103" name="文本框 46">
                <a:extLst>
                  <a:ext uri="{FF2B5EF4-FFF2-40B4-BE49-F238E27FC236}">
                    <a16:creationId xmlns:a16="http://schemas.microsoft.com/office/drawing/2014/main" id="{7E7FBBE4-6680-4475-8EA5-197E40E49256}"/>
                  </a:ext>
                </a:extLst>
              </p:cNvPr>
              <p:cNvSpPr txBox="1"/>
              <p:nvPr/>
            </p:nvSpPr>
            <p:spPr>
              <a:xfrm>
                <a:off x="781863" y="465271"/>
                <a:ext cx="4303239"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Out-of-band SQLi</a:t>
                </a:r>
                <a:endParaRPr lang="zh-CN" altLang="en-US" sz="3200" b="1" dirty="0">
                  <a:solidFill>
                    <a:schemeClr val="accent1"/>
                  </a:solidFill>
                  <a:latin typeface="Century Gothic" panose="020B0502020202020204" pitchFamily="34" charset="0"/>
                </a:endParaRPr>
              </a:p>
            </p:txBody>
          </p:sp>
          <p:sp>
            <p:nvSpPr>
              <p:cNvPr id="104" name="文本框 47">
                <a:extLst>
                  <a:ext uri="{FF2B5EF4-FFF2-40B4-BE49-F238E27FC236}">
                    <a16:creationId xmlns:a16="http://schemas.microsoft.com/office/drawing/2014/main" id="{7ABC8D78-3779-49C3-B643-4F1D0B090AAD}"/>
                  </a:ext>
                </a:extLst>
              </p:cNvPr>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Out-of-band SQLi</a:t>
                </a:r>
              </a:p>
            </p:txBody>
          </p:sp>
        </p:grpSp>
      </p:grpSp>
      <p:grpSp>
        <p:nvGrpSpPr>
          <p:cNvPr id="105" name="组合 15">
            <a:extLst>
              <a:ext uri="{FF2B5EF4-FFF2-40B4-BE49-F238E27FC236}">
                <a16:creationId xmlns:a16="http://schemas.microsoft.com/office/drawing/2014/main" id="{81F353DB-2742-4C82-BB1F-1E68BA02EEF9}"/>
              </a:ext>
            </a:extLst>
          </p:cNvPr>
          <p:cNvGrpSpPr/>
          <p:nvPr/>
        </p:nvGrpSpPr>
        <p:grpSpPr>
          <a:xfrm>
            <a:off x="3950454" y="5085635"/>
            <a:ext cx="6832843" cy="1071232"/>
            <a:chOff x="2895249" y="4177819"/>
            <a:chExt cx="6832843" cy="1071232"/>
          </a:xfrm>
        </p:grpSpPr>
        <p:sp>
          <p:nvSpPr>
            <p:cNvPr id="106" name="任意多边形 4">
              <a:extLst>
                <a:ext uri="{FF2B5EF4-FFF2-40B4-BE49-F238E27FC236}">
                  <a16:creationId xmlns:a16="http://schemas.microsoft.com/office/drawing/2014/main" id="{D026781F-8008-4D2A-9C0E-D60BC36C0EA9}"/>
                </a:ext>
              </a:extLst>
            </p:cNvPr>
            <p:cNvSpPr/>
            <p:nvPr/>
          </p:nvSpPr>
          <p:spPr>
            <a:xfrm>
              <a:off x="2895249" y="4392022"/>
              <a:ext cx="642826" cy="642826"/>
            </a:xfrm>
            <a:custGeom>
              <a:avLst/>
              <a:gdLst/>
              <a:ahLst/>
              <a:cxnLst/>
              <a:rect l="l" t="t" r="r" b="b"/>
              <a:pathLst>
                <a:path w="567307" h="567307">
                  <a:moveTo>
                    <a:pt x="0" y="283653"/>
                  </a:moveTo>
                  <a:cubicBezTo>
                    <a:pt x="0" y="126664"/>
                    <a:pt x="126996" y="0"/>
                    <a:pt x="283653" y="0"/>
                  </a:cubicBezTo>
                  <a:cubicBezTo>
                    <a:pt x="440311" y="0"/>
                    <a:pt x="567307" y="126664"/>
                    <a:pt x="567307" y="283653"/>
                  </a:cubicBezTo>
                  <a:cubicBezTo>
                    <a:pt x="567307" y="439979"/>
                    <a:pt x="440311" y="567307"/>
                    <a:pt x="283653" y="567307"/>
                  </a:cubicBezTo>
                  <a:cubicBezTo>
                    <a:pt x="126996" y="567307"/>
                    <a:pt x="0" y="439979"/>
                    <a:pt x="0" y="283653"/>
                  </a:cubicBezTo>
                  <a:close/>
                </a:path>
              </a:pathLst>
            </a:custGeom>
            <a:solidFill>
              <a:schemeClr val="tx1">
                <a:lumMod val="75000"/>
                <a:lumOff val="25000"/>
              </a:schemeClr>
            </a:solidFill>
            <a:ln w="30400" cap="flat">
              <a:solidFill>
                <a:srgbClr val="FFFFFF"/>
              </a:solidFill>
              <a:bevel/>
            </a:ln>
          </p:spPr>
          <p:txBody>
            <a:bodyPr wrap="square" lIns="0" tIns="0" rIns="0" bIns="0" rtlCol="0" anchor="ctr"/>
            <a:lstStyle/>
            <a:p>
              <a:pPr algn="ctr">
                <a:lnSpc>
                  <a:spcPct val="100000"/>
                </a:lnSpc>
              </a:pPr>
              <a:r>
                <a:rPr lang="en-US" sz="2400" dirty="0">
                  <a:solidFill>
                    <a:srgbClr val="FFFFFF"/>
                  </a:solidFill>
                  <a:latin typeface="Arial"/>
                </a:rPr>
                <a:t>4</a:t>
              </a:r>
              <a:endParaRPr sz="2400" dirty="0">
                <a:solidFill>
                  <a:srgbClr val="FFFFFF"/>
                </a:solidFill>
                <a:latin typeface="Arial"/>
              </a:endParaRPr>
            </a:p>
          </p:txBody>
        </p:sp>
        <p:sp>
          <p:nvSpPr>
            <p:cNvPr id="107" name="任意多边形 8">
              <a:extLst>
                <a:ext uri="{FF2B5EF4-FFF2-40B4-BE49-F238E27FC236}">
                  <a16:creationId xmlns:a16="http://schemas.microsoft.com/office/drawing/2014/main" id="{39F1AD23-0380-4BEF-8B1D-3127CA7CE164}"/>
                </a:ext>
              </a:extLst>
            </p:cNvPr>
            <p:cNvSpPr/>
            <p:nvPr/>
          </p:nvSpPr>
          <p:spPr>
            <a:xfrm>
              <a:off x="4111064" y="4177819"/>
              <a:ext cx="5617028" cy="1071232"/>
            </a:xfrm>
            <a:custGeom>
              <a:avLst/>
              <a:gdLst>
                <a:gd name="rtl" fmla="*/ 89026 w 5439426"/>
                <a:gd name="rtr" fmla="*/ 5439426 w 5439426"/>
              </a:gdLst>
              <a:ahLst/>
              <a:cxnLst/>
              <a:rect l="rtl" t="t" r="rtr" b="b"/>
              <a:pathLst>
                <a:path w="5439426" h="718110">
                  <a:moveTo>
                    <a:pt x="143622" y="0"/>
                  </a:moveTo>
                  <a:lnTo>
                    <a:pt x="5295809" y="0"/>
                  </a:lnTo>
                  <a:cubicBezTo>
                    <a:pt x="5375130" y="0"/>
                    <a:pt x="5439426" y="63478"/>
                    <a:pt x="5439426" y="141782"/>
                  </a:cubicBezTo>
                  <a:lnTo>
                    <a:pt x="5439426" y="576329"/>
                  </a:lnTo>
                  <a:cubicBezTo>
                    <a:pt x="5439426" y="654632"/>
                    <a:pt x="5375130" y="718110"/>
                    <a:pt x="5295809" y="718110"/>
                  </a:cubicBezTo>
                  <a:lnTo>
                    <a:pt x="143622" y="718110"/>
                  </a:lnTo>
                  <a:cubicBezTo>
                    <a:pt x="64302" y="718110"/>
                    <a:pt x="0" y="654632"/>
                    <a:pt x="0" y="576329"/>
                  </a:cubicBezTo>
                  <a:lnTo>
                    <a:pt x="0" y="141782"/>
                  </a:lnTo>
                  <a:cubicBezTo>
                    <a:pt x="0" y="63478"/>
                    <a:pt x="64302" y="0"/>
                    <a:pt x="143622" y="0"/>
                  </a:cubicBezTo>
                  <a:close/>
                </a:path>
              </a:pathLst>
            </a:custGeom>
            <a:noFill/>
            <a:ln w="12700" cap="flat">
              <a:solidFill>
                <a:schemeClr val="bg1">
                  <a:lumMod val="85000"/>
                </a:schemeClr>
              </a:solidFill>
              <a:bevel/>
            </a:ln>
          </p:spPr>
          <p:txBody>
            <a:bodyPr wrap="square" lIns="0" tIns="0" rIns="0" bIns="0" rtlCol="0" anchor="ctr"/>
            <a:lstStyle/>
            <a:p>
              <a:pPr algn="l">
                <a:lnSpc>
                  <a:spcPct val="100000"/>
                </a:lnSpc>
              </a:pPr>
              <a:endParaRPr sz="1064" dirty="0">
                <a:solidFill>
                  <a:srgbClr val="000000"/>
                </a:solidFill>
                <a:latin typeface="Comic Sans MS"/>
              </a:endParaRPr>
            </a:p>
          </p:txBody>
        </p:sp>
        <p:sp>
          <p:nvSpPr>
            <p:cNvPr id="108" name="文本框 12">
              <a:extLst>
                <a:ext uri="{FF2B5EF4-FFF2-40B4-BE49-F238E27FC236}">
                  <a16:creationId xmlns:a16="http://schemas.microsoft.com/office/drawing/2014/main" id="{480F3857-63DD-4ACB-B108-8ECF45033F67}"/>
                </a:ext>
              </a:extLst>
            </p:cNvPr>
            <p:cNvSpPr txBox="1"/>
            <p:nvPr/>
          </p:nvSpPr>
          <p:spPr>
            <a:xfrm>
              <a:off x="4111064" y="4236017"/>
              <a:ext cx="5617028" cy="1013034"/>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vi-VN" b="0" i="0" dirty="0">
                  <a:solidFill>
                    <a:srgbClr val="252525"/>
                  </a:solidFill>
                  <a:effectLst/>
                  <a:latin typeface="Open Sans"/>
                </a:rPr>
                <a:t>Không phải là dạng tấn công phổ biến. Nó phụ thuộc vào các cổng và các tính năng được bật trên WebApp và data server</a:t>
              </a:r>
            </a:p>
          </p:txBody>
        </p:sp>
      </p:grpSp>
    </p:spTree>
    <p:extLst>
      <p:ext uri="{BB962C8B-B14F-4D97-AF65-F5344CB8AC3E}">
        <p14:creationId xmlns:p14="http://schemas.microsoft.com/office/powerpoint/2010/main" val="157920066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350" fill="hold"/>
                                        <p:tgtEl>
                                          <p:spTgt spid="86"/>
                                        </p:tgtEl>
                                        <p:attrNameLst>
                                          <p:attrName>ppt_x</p:attrName>
                                        </p:attrNameLst>
                                      </p:cBhvr>
                                      <p:tavLst>
                                        <p:tav tm="0">
                                          <p:val>
                                            <p:strVal val="0-#ppt_w/2"/>
                                          </p:val>
                                        </p:tav>
                                        <p:tav tm="100000">
                                          <p:val>
                                            <p:strVal val="#ppt_x"/>
                                          </p:val>
                                        </p:tav>
                                      </p:tavLst>
                                    </p:anim>
                                    <p:anim calcmode="lin" valueType="num">
                                      <p:cBhvr additive="base">
                                        <p:cTn id="8" dur="350" fill="hold"/>
                                        <p:tgtEl>
                                          <p:spTgt spid="86"/>
                                        </p:tgtEl>
                                        <p:attrNameLst>
                                          <p:attrName>ppt_y</p:attrName>
                                        </p:attrNameLst>
                                      </p:cBhvr>
                                      <p:tavLst>
                                        <p:tav tm="0">
                                          <p:val>
                                            <p:strVal val="#ppt_y"/>
                                          </p:val>
                                        </p:tav>
                                        <p:tav tm="100000">
                                          <p:val>
                                            <p:strVal val="#ppt_y"/>
                                          </p:val>
                                        </p:tav>
                                      </p:tavLst>
                                    </p:anim>
                                  </p:childTnLst>
                                </p:cTn>
                              </p:par>
                            </p:childTnLst>
                          </p:cTn>
                        </p:par>
                        <p:par>
                          <p:cTn id="9" fill="hold">
                            <p:stCondLst>
                              <p:cond delay="350"/>
                            </p:stCondLst>
                            <p:childTnLst>
                              <p:par>
                                <p:cTn id="10" presetID="22" presetClass="entr" presetSubtype="8" fill="hold" nodeType="after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left)">
                                      <p:cBhvr>
                                        <p:cTn id="12" dur="350"/>
                                        <p:tgtEl>
                                          <p:spTgt spid="87"/>
                                        </p:tgtEl>
                                      </p:cBhvr>
                                    </p:animEffect>
                                  </p:childTnLst>
                                </p:cTn>
                              </p:par>
                            </p:childTnLst>
                          </p:cTn>
                        </p:par>
                        <p:par>
                          <p:cTn id="13" fill="hold">
                            <p:stCondLst>
                              <p:cond delay="700"/>
                            </p:stCondLst>
                            <p:childTnLst>
                              <p:par>
                                <p:cTn id="14" presetID="22" presetClass="entr" presetSubtype="8" fill="hold" nodeType="after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wipe(left)">
                                      <p:cBhvr>
                                        <p:cTn id="16" dur="350"/>
                                        <p:tgtEl>
                                          <p:spTgt spid="91"/>
                                        </p:tgtEl>
                                      </p:cBhvr>
                                    </p:animEffect>
                                  </p:childTnLst>
                                </p:cTn>
                              </p:par>
                            </p:childTnLst>
                          </p:cTn>
                        </p:par>
                        <p:par>
                          <p:cTn id="17" fill="hold">
                            <p:stCondLst>
                              <p:cond delay="1050"/>
                            </p:stCondLst>
                            <p:childTnLst>
                              <p:par>
                                <p:cTn id="18" presetID="22" presetClass="entr" presetSubtype="8" fill="hold" nodeType="afterEffect">
                                  <p:stCondLst>
                                    <p:cond delay="0"/>
                                  </p:stCondLst>
                                  <p:childTnLst>
                                    <p:set>
                                      <p:cBhvr>
                                        <p:cTn id="19" dur="1" fill="hold">
                                          <p:stCondLst>
                                            <p:cond delay="0"/>
                                          </p:stCondLst>
                                        </p:cTn>
                                        <p:tgtEl>
                                          <p:spTgt spid="95"/>
                                        </p:tgtEl>
                                        <p:attrNameLst>
                                          <p:attrName>style.visibility</p:attrName>
                                        </p:attrNameLst>
                                      </p:cBhvr>
                                      <p:to>
                                        <p:strVal val="visible"/>
                                      </p:to>
                                    </p:set>
                                    <p:animEffect transition="in" filter="wipe(left)">
                                      <p:cBhvr>
                                        <p:cTn id="20" dur="350"/>
                                        <p:tgtEl>
                                          <p:spTgt spid="95"/>
                                        </p:tgtEl>
                                      </p:cBhvr>
                                    </p:animEffect>
                                  </p:childTnLst>
                                </p:cTn>
                              </p:par>
                            </p:childTnLst>
                          </p:cTn>
                        </p:par>
                        <p:par>
                          <p:cTn id="21" fill="hold">
                            <p:stCondLst>
                              <p:cond delay="1400"/>
                            </p:stCondLst>
                            <p:childTnLst>
                              <p:par>
                                <p:cTn id="22" presetID="22" presetClass="entr" presetSubtype="8" fill="hold" nodeType="afterEffect">
                                  <p:stCondLst>
                                    <p:cond delay="0"/>
                                  </p:stCondLst>
                                  <p:childTnLst>
                                    <p:set>
                                      <p:cBhvr>
                                        <p:cTn id="23" dur="1" fill="hold">
                                          <p:stCondLst>
                                            <p:cond delay="0"/>
                                          </p:stCondLst>
                                        </p:cTn>
                                        <p:tgtEl>
                                          <p:spTgt spid="105"/>
                                        </p:tgtEl>
                                        <p:attrNameLst>
                                          <p:attrName>style.visibility</p:attrName>
                                        </p:attrNameLst>
                                      </p:cBhvr>
                                      <p:to>
                                        <p:strVal val="visible"/>
                                      </p:to>
                                    </p:set>
                                    <p:animEffect transition="in" filter="wipe(left)">
                                      <p:cBhvr>
                                        <p:cTn id="24" dur="35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79725" y="239597"/>
            <a:ext cx="7018354" cy="858338"/>
            <a:chOff x="479725" y="239597"/>
            <a:chExt cx="7018354" cy="858338"/>
          </a:xfrm>
        </p:grpSpPr>
        <p:pic>
          <p:nvPicPr>
            <p:cNvPr id="24" name="图片 23"/>
            <p:cNvPicPr>
              <a:picLocks noChangeAspect="1"/>
            </p:cNvPicPr>
            <p:nvPr/>
          </p:nvPicPr>
          <p:blipFill>
            <a:blip r:embed="rId3"/>
            <a:stretch>
              <a:fillRect/>
            </a:stretch>
          </p:blipFill>
          <p:spPr>
            <a:xfrm>
              <a:off x="479725" y="239597"/>
              <a:ext cx="863431" cy="846253"/>
            </a:xfrm>
            <a:prstGeom prst="rect">
              <a:avLst/>
            </a:prstGeom>
          </p:spPr>
        </p:pic>
        <p:sp>
          <p:nvSpPr>
            <p:cNvPr id="25" name="文本框 24"/>
            <p:cNvSpPr txBox="1"/>
            <p:nvPr/>
          </p:nvSpPr>
          <p:spPr>
            <a:xfrm>
              <a:off x="569650" y="497771"/>
              <a:ext cx="683580" cy="353943"/>
            </a:xfrm>
            <a:prstGeom prst="rect">
              <a:avLst/>
            </a:prstGeom>
            <a:noFill/>
          </p:spPr>
          <p:txBody>
            <a:bodyPr wrap="square" rtlCol="0">
              <a:spAutoFit/>
              <a:scene3d>
                <a:camera prst="orthographicFront"/>
                <a:lightRig rig="threePt" dir="t"/>
              </a:scene3d>
              <a:sp3d contourW="12700"/>
            </a:bodyPr>
            <a:lstStyle/>
            <a:p>
              <a:pPr algn="ctr"/>
              <a:r>
                <a:rPr lang="vi-VN" altLang="zh-CN" sz="1700" dirty="0">
                  <a:solidFill>
                    <a:schemeClr val="bg1"/>
                  </a:solidFill>
                  <a:latin typeface="Century Gothic" panose="020B0502020202020204" pitchFamily="34" charset="0"/>
                </a:rPr>
                <a:t>3.2.1</a:t>
              </a:r>
              <a:endParaRPr lang="zh-CN" altLang="en-US" sz="1700" dirty="0">
                <a:solidFill>
                  <a:schemeClr val="bg1"/>
                </a:solidFill>
                <a:latin typeface="Century Gothic" panose="020B0502020202020204" pitchFamily="34" charset="0"/>
              </a:endParaRPr>
            </a:p>
          </p:txBody>
        </p:sp>
        <p:grpSp>
          <p:nvGrpSpPr>
            <p:cNvPr id="26" name="组合 25"/>
            <p:cNvGrpSpPr/>
            <p:nvPr/>
          </p:nvGrpSpPr>
          <p:grpSpPr>
            <a:xfrm>
              <a:off x="1478658" y="325571"/>
              <a:ext cx="6019421" cy="772364"/>
              <a:chOff x="781862" y="465271"/>
              <a:chExt cx="6019421" cy="772364"/>
            </a:xfrm>
          </p:grpSpPr>
          <p:sp>
            <p:nvSpPr>
              <p:cNvPr id="27" name="文本框 26"/>
              <p:cNvSpPr txBox="1"/>
              <p:nvPr/>
            </p:nvSpPr>
            <p:spPr>
              <a:xfrm>
                <a:off x="781862" y="465271"/>
                <a:ext cx="6019421" cy="584775"/>
              </a:xfrm>
              <a:prstGeom prst="rect">
                <a:avLst/>
              </a:prstGeom>
              <a:noFill/>
            </p:spPr>
            <p:txBody>
              <a:bodyPr wrap="square" rtlCol="0">
                <a:spAutoFit/>
                <a:scene3d>
                  <a:camera prst="orthographicFront"/>
                  <a:lightRig rig="threePt" dir="t"/>
                </a:scene3d>
                <a:sp3d contourW="12700"/>
              </a:bodyPr>
              <a:lstStyle/>
              <a:p>
                <a:r>
                  <a:rPr lang="vi-VN" altLang="zh-CN" sz="3200" b="1">
                    <a:solidFill>
                      <a:schemeClr val="accent1"/>
                    </a:solidFill>
                    <a:latin typeface="Century Gothic" panose="020B0502020202020204" pitchFamily="34" charset="0"/>
                  </a:rPr>
                  <a:t>Phân tích cách thức tấn công</a:t>
                </a:r>
                <a:endParaRPr lang="zh-CN" altLang="en-US" sz="3200" b="1" dirty="0">
                  <a:solidFill>
                    <a:schemeClr val="accent1"/>
                  </a:solidFill>
                  <a:latin typeface="Century Gothic" panose="020B0502020202020204" pitchFamily="34" charset="0"/>
                </a:endParaRPr>
              </a:p>
            </p:txBody>
          </p:sp>
          <p:sp>
            <p:nvSpPr>
              <p:cNvPr id="28" name="文本框 27"/>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Cách thức hoạt động </a:t>
                </a:r>
              </a:p>
            </p:txBody>
          </p:sp>
        </p:grpSp>
      </p:grpSp>
      <p:sp>
        <p:nvSpPr>
          <p:cNvPr id="6" name="AutoShape 6" descr="What is SQL Injection? Tutorial &amp; Examples | Web Security Academy">
            <a:extLst>
              <a:ext uri="{FF2B5EF4-FFF2-40B4-BE49-F238E27FC236}">
                <a16:creationId xmlns:a16="http://schemas.microsoft.com/office/drawing/2014/main" id="{46BED4BD-45CC-443F-8E47-854CEE80D1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What is SQL Injection? Tutorial &amp; Examples | Web Security Academy">
            <a:extLst>
              <a:ext uri="{FF2B5EF4-FFF2-40B4-BE49-F238E27FC236}">
                <a16:creationId xmlns:a16="http://schemas.microsoft.com/office/drawing/2014/main" id="{CE380BCF-FF3B-41C0-AA1D-9910D3A1CED6}"/>
              </a:ext>
            </a:extLst>
          </p:cNvPr>
          <p:cNvSpPr>
            <a:spLocks noChangeAspect="1" noChangeArrowheads="1"/>
          </p:cNvSpPr>
          <p:nvPr/>
        </p:nvSpPr>
        <p:spPr bwMode="auto">
          <a:xfrm>
            <a:off x="3050958" y="1608542"/>
            <a:ext cx="6403760" cy="64037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1" name="组合 160">
            <a:extLst>
              <a:ext uri="{FF2B5EF4-FFF2-40B4-BE49-F238E27FC236}">
                <a16:creationId xmlns:a16="http://schemas.microsoft.com/office/drawing/2014/main" id="{8EAD0DD0-820F-4086-B9A7-B427B7B74138}"/>
              </a:ext>
            </a:extLst>
          </p:cNvPr>
          <p:cNvGrpSpPr/>
          <p:nvPr/>
        </p:nvGrpSpPr>
        <p:grpSpPr>
          <a:xfrm>
            <a:off x="479724" y="239597"/>
            <a:ext cx="863432" cy="846253"/>
            <a:chOff x="479724" y="239597"/>
            <a:chExt cx="863432" cy="846253"/>
          </a:xfrm>
        </p:grpSpPr>
        <p:pic>
          <p:nvPicPr>
            <p:cNvPr id="42" name="图片 161">
              <a:extLst>
                <a:ext uri="{FF2B5EF4-FFF2-40B4-BE49-F238E27FC236}">
                  <a16:creationId xmlns:a16="http://schemas.microsoft.com/office/drawing/2014/main" id="{27CB71B0-17B4-4D1A-9154-4780701E2DC3}"/>
                </a:ext>
              </a:extLst>
            </p:cNvPr>
            <p:cNvPicPr>
              <a:picLocks noChangeAspect="1"/>
            </p:cNvPicPr>
            <p:nvPr/>
          </p:nvPicPr>
          <p:blipFill>
            <a:blip r:embed="rId3"/>
            <a:stretch>
              <a:fillRect/>
            </a:stretch>
          </p:blipFill>
          <p:spPr>
            <a:xfrm>
              <a:off x="479725" y="239597"/>
              <a:ext cx="863431" cy="846253"/>
            </a:xfrm>
            <a:prstGeom prst="rect">
              <a:avLst/>
            </a:prstGeom>
          </p:spPr>
        </p:pic>
        <p:sp>
          <p:nvSpPr>
            <p:cNvPr id="43" name="文本框 162">
              <a:extLst>
                <a:ext uri="{FF2B5EF4-FFF2-40B4-BE49-F238E27FC236}">
                  <a16:creationId xmlns:a16="http://schemas.microsoft.com/office/drawing/2014/main" id="{9928EF15-E3BD-4E93-9FE7-D8921AE5B749}"/>
                </a:ext>
              </a:extLst>
            </p:cNvPr>
            <p:cNvSpPr txBox="1"/>
            <p:nvPr/>
          </p:nvSpPr>
          <p:spPr>
            <a:xfrm>
              <a:off x="479724" y="455451"/>
              <a:ext cx="863431" cy="438582"/>
            </a:xfrm>
            <a:prstGeom prst="rect">
              <a:avLst/>
            </a:prstGeom>
            <a:noFill/>
          </p:spPr>
          <p:txBody>
            <a:bodyPr wrap="square" rtlCol="0">
              <a:spAutoFit/>
              <a:scene3d>
                <a:camera prst="orthographicFront"/>
                <a:lightRig rig="threePt" dir="t"/>
              </a:scene3d>
              <a:sp3d contourW="12700"/>
            </a:bodyPr>
            <a:lstStyle/>
            <a:p>
              <a:pPr algn="ctr"/>
              <a:r>
                <a:rPr lang="vi-VN" altLang="zh-CN" sz="2250" dirty="0">
                  <a:solidFill>
                    <a:schemeClr val="bg1"/>
                  </a:solidFill>
                  <a:latin typeface="Century Gothic" panose="020B0502020202020204" pitchFamily="34" charset="0"/>
                </a:rPr>
                <a:t>3.4.1</a:t>
              </a:r>
              <a:endParaRPr lang="zh-CN" altLang="en-US" sz="2250" dirty="0">
                <a:solidFill>
                  <a:schemeClr val="bg1"/>
                </a:solidFill>
                <a:latin typeface="Century Gothic" panose="020B0502020202020204" pitchFamily="34" charset="0"/>
              </a:endParaRPr>
            </a:p>
          </p:txBody>
        </p:sp>
      </p:grpSp>
      <p:grpSp>
        <p:nvGrpSpPr>
          <p:cNvPr id="19" name="组合 1">
            <a:extLst>
              <a:ext uri="{FF2B5EF4-FFF2-40B4-BE49-F238E27FC236}">
                <a16:creationId xmlns:a16="http://schemas.microsoft.com/office/drawing/2014/main" id="{D109EEA0-543D-4422-95BE-EE17100B0804}"/>
              </a:ext>
            </a:extLst>
          </p:cNvPr>
          <p:cNvGrpSpPr/>
          <p:nvPr/>
        </p:nvGrpSpPr>
        <p:grpSpPr>
          <a:xfrm>
            <a:off x="1304796" y="1436489"/>
            <a:ext cx="4303239" cy="1683439"/>
            <a:chOff x="1373283" y="1919840"/>
            <a:chExt cx="4303239" cy="1683439"/>
          </a:xfrm>
        </p:grpSpPr>
        <p:grpSp>
          <p:nvGrpSpPr>
            <p:cNvPr id="20" name="组合 3">
              <a:extLst>
                <a:ext uri="{FF2B5EF4-FFF2-40B4-BE49-F238E27FC236}">
                  <a16:creationId xmlns:a16="http://schemas.microsoft.com/office/drawing/2014/main" id="{356AD1CF-80C3-424F-A909-B866139B7E76}"/>
                </a:ext>
              </a:extLst>
            </p:cNvPr>
            <p:cNvGrpSpPr/>
            <p:nvPr/>
          </p:nvGrpSpPr>
          <p:grpSpPr>
            <a:xfrm>
              <a:off x="1373283" y="1921064"/>
              <a:ext cx="4303239" cy="1682215"/>
              <a:chOff x="1300855" y="2328470"/>
              <a:chExt cx="4303239" cy="1682215"/>
            </a:xfrm>
          </p:grpSpPr>
          <p:sp>
            <p:nvSpPr>
              <p:cNvPr id="29" name="圆角矩形 227">
                <a:extLst>
                  <a:ext uri="{FF2B5EF4-FFF2-40B4-BE49-F238E27FC236}">
                    <a16:creationId xmlns:a16="http://schemas.microsoft.com/office/drawing/2014/main" id="{E137D71E-BA67-4095-B088-BD2BF5625CDB}"/>
                  </a:ext>
                </a:extLst>
              </p:cNvPr>
              <p:cNvSpPr/>
              <p:nvPr/>
            </p:nvSpPr>
            <p:spPr>
              <a:xfrm>
                <a:off x="1300855" y="2507997"/>
                <a:ext cx="4303239" cy="1502688"/>
              </a:xfrm>
              <a:prstGeom prst="roundRect">
                <a:avLst>
                  <a:gd name="adj" fmla="val 11847"/>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912" dirty="0">
                  <a:solidFill>
                    <a:srgbClr val="3E3938"/>
                  </a:solidFill>
                  <a:latin typeface="Calibri"/>
                </a:endParaRPr>
              </a:p>
            </p:txBody>
          </p:sp>
          <p:sp>
            <p:nvSpPr>
              <p:cNvPr id="30" name="任意多边形 228">
                <a:extLst>
                  <a:ext uri="{FF2B5EF4-FFF2-40B4-BE49-F238E27FC236}">
                    <a16:creationId xmlns:a16="http://schemas.microsoft.com/office/drawing/2014/main" id="{649B048F-E6D6-4B35-9AC6-BFD50D3B0263}"/>
                  </a:ext>
                </a:extLst>
              </p:cNvPr>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chemeClr val="accent1"/>
              </a:solidFill>
              <a:ln w="15200" cap="flat">
                <a:noFill/>
                <a:bevel/>
              </a:ln>
            </p:spPr>
            <p:txBody>
              <a:bodyPr wrap="square" lIns="36000" tIns="0" rIns="3600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pPr>
                <a:endParaRPr sz="1064" b="1" dirty="0">
                  <a:solidFill>
                    <a:srgbClr val="FFFFFF"/>
                  </a:solidFill>
                  <a:latin typeface="Calibri"/>
                </a:endParaRPr>
              </a:p>
            </p:txBody>
          </p:sp>
        </p:grpSp>
        <p:sp>
          <p:nvSpPr>
            <p:cNvPr id="21" name="文本框 38">
              <a:extLst>
                <a:ext uri="{FF2B5EF4-FFF2-40B4-BE49-F238E27FC236}">
                  <a16:creationId xmlns:a16="http://schemas.microsoft.com/office/drawing/2014/main" id="{4E81FF7B-0B41-4637-866F-E55FC2B0C687}"/>
                </a:ext>
              </a:extLst>
            </p:cNvPr>
            <p:cNvSpPr txBox="1"/>
            <p:nvPr/>
          </p:nvSpPr>
          <p:spPr>
            <a:xfrm>
              <a:off x="1751949" y="1919840"/>
              <a:ext cx="2057401" cy="369332"/>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b="1" dirty="0" err="1">
                  <a:solidFill>
                    <a:schemeClr val="bg1"/>
                  </a:solidFill>
                  <a:latin typeface="Century Gothic" panose="020B0502020202020204" pitchFamily="34" charset="0"/>
                </a:rPr>
                <a:t>Yêu</a:t>
              </a:r>
              <a:r>
                <a:rPr lang="en-US" altLang="zh-CN" b="1" dirty="0">
                  <a:solidFill>
                    <a:schemeClr val="bg1"/>
                  </a:solidFill>
                  <a:latin typeface="Century Gothic" panose="020B0502020202020204" pitchFamily="34" charset="0"/>
                </a:rPr>
                <a:t> </a:t>
              </a:r>
              <a:r>
                <a:rPr lang="en-US" altLang="zh-CN" b="1" dirty="0" err="1">
                  <a:solidFill>
                    <a:schemeClr val="bg1"/>
                  </a:solidFill>
                  <a:latin typeface="Century Gothic" panose="020B0502020202020204" pitchFamily="34" charset="0"/>
                </a:rPr>
                <a:t>cầu</a:t>
              </a:r>
              <a:endParaRPr lang="en-US" altLang="zh-CN" b="1" dirty="0">
                <a:solidFill>
                  <a:schemeClr val="bg1"/>
                </a:solidFill>
                <a:latin typeface="Century Gothic" panose="020B0502020202020204" pitchFamily="34" charset="0"/>
              </a:endParaRPr>
            </a:p>
          </p:txBody>
        </p:sp>
        <p:sp>
          <p:nvSpPr>
            <p:cNvPr id="22" name="文本框 42">
              <a:extLst>
                <a:ext uri="{FF2B5EF4-FFF2-40B4-BE49-F238E27FC236}">
                  <a16:creationId xmlns:a16="http://schemas.microsoft.com/office/drawing/2014/main" id="{E1E21BAA-A33A-473C-9779-EB9C08FC545F}"/>
                </a:ext>
              </a:extLst>
            </p:cNvPr>
            <p:cNvSpPr txBox="1"/>
            <p:nvPr/>
          </p:nvSpPr>
          <p:spPr>
            <a:xfrm>
              <a:off x="1373283" y="2294454"/>
              <a:ext cx="3989943" cy="1289840"/>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lgn="just">
                <a:lnSpc>
                  <a:spcPct val="114000"/>
                </a:lnSpc>
                <a:buFont typeface="Arial" panose="020B0604020202020204" pitchFamily="34" charset="0"/>
                <a:buChar char="•"/>
              </a:pPr>
              <a:r>
                <a:rPr lang="en-US" altLang="zh-CN" sz="1150" dirty="0" err="1">
                  <a:solidFill>
                    <a:schemeClr val="tx1">
                      <a:lumMod val="65000"/>
                      <a:lumOff val="35000"/>
                    </a:schemeClr>
                  </a:solidFill>
                  <a:latin typeface="Century Gothic" panose="020B0502020202020204" pitchFamily="34" charset="0"/>
                  <a:ea typeface="+mj-ea"/>
                </a:rPr>
                <a:t>Hê</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thống</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chấp</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nhận</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truy</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vấn</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độc</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hại</a:t>
              </a:r>
              <a:r>
                <a:rPr lang="en-US" altLang="zh-CN" sz="1150" dirty="0">
                  <a:solidFill>
                    <a:schemeClr val="tx1">
                      <a:lumMod val="65000"/>
                      <a:lumOff val="35000"/>
                    </a:schemeClr>
                  </a:solidFill>
                  <a:latin typeface="Century Gothic" panose="020B0502020202020204" pitchFamily="34" charset="0"/>
                  <a:ea typeface="+mj-ea"/>
                </a:rPr>
                <a:t>, </a:t>
              </a:r>
              <a:r>
                <a:rPr lang="en-US" altLang="zh-CN" sz="1150" dirty="0" err="1">
                  <a:solidFill>
                    <a:schemeClr val="tx1">
                      <a:lumMod val="65000"/>
                      <a:lumOff val="35000"/>
                    </a:schemeClr>
                  </a:solidFill>
                  <a:latin typeface="Century Gothic" panose="020B0502020202020204" pitchFamily="34" charset="0"/>
                  <a:ea typeface="+mj-ea"/>
                </a:rPr>
                <a:t>không</a:t>
              </a:r>
              <a:r>
                <a:rPr lang="en-US" altLang="zh-CN" sz="1150" dirty="0">
                  <a:solidFill>
                    <a:schemeClr val="tx1">
                      <a:lumMod val="65000"/>
                      <a:lumOff val="35000"/>
                    </a:schemeClr>
                  </a:solidFill>
                  <a:latin typeface="Century Gothic" panose="020B0502020202020204" pitchFamily="34" charset="0"/>
                  <a:ea typeface="+mj-ea"/>
                </a:rPr>
                <a:t> có input validate</a:t>
              </a:r>
            </a:p>
            <a:p>
              <a:pPr marL="171450" indent="-171450" algn="just">
                <a:lnSpc>
                  <a:spcPct val="114000"/>
                </a:lnSpc>
                <a:buFont typeface="Arial" panose="020B0604020202020204" pitchFamily="34" charset="0"/>
                <a:buChar char="•"/>
              </a:pPr>
              <a:r>
                <a:rPr lang="vi-VN" altLang="zh-CN" sz="1150" dirty="0">
                  <a:solidFill>
                    <a:schemeClr val="tx1">
                      <a:lumMod val="65000"/>
                      <a:lumOff val="35000"/>
                    </a:schemeClr>
                  </a:solidFill>
                  <a:latin typeface="Century Gothic" panose="020B0502020202020204" pitchFamily="34" charset="0"/>
                  <a:ea typeface="+mj-ea"/>
                </a:rPr>
                <a:t>Cho phép giao tiếp công cộng bằng các phương thức FTP, HTTP, DNS mà không hạn chế phạm vi</a:t>
              </a:r>
            </a:p>
            <a:p>
              <a:pPr marL="171450" indent="-171450" algn="just">
                <a:lnSpc>
                  <a:spcPct val="114000"/>
                </a:lnSpc>
                <a:buFont typeface="Arial" panose="020B0604020202020204" pitchFamily="34" charset="0"/>
                <a:buChar char="•"/>
              </a:pPr>
              <a:r>
                <a:rPr lang="vi-VN" altLang="zh-CN" sz="1150" dirty="0">
                  <a:solidFill>
                    <a:schemeClr val="tx1">
                      <a:lumMod val="65000"/>
                      <a:lumOff val="35000"/>
                    </a:schemeClr>
                  </a:solidFill>
                  <a:latin typeface="Century Gothic" panose="020B0502020202020204" pitchFamily="34" charset="0"/>
                  <a:ea typeface="+mj-ea"/>
                </a:rPr>
                <a:t>Cần có listening server để nắm bắt thông tin được gửi ra từ victim</a:t>
              </a:r>
            </a:p>
          </p:txBody>
        </p:sp>
      </p:grpSp>
      <p:grpSp>
        <p:nvGrpSpPr>
          <p:cNvPr id="31" name="组合 2">
            <a:extLst>
              <a:ext uri="{FF2B5EF4-FFF2-40B4-BE49-F238E27FC236}">
                <a16:creationId xmlns:a16="http://schemas.microsoft.com/office/drawing/2014/main" id="{439F7E14-4157-47B5-8962-4578FBCE8E6C}"/>
              </a:ext>
            </a:extLst>
          </p:cNvPr>
          <p:cNvGrpSpPr/>
          <p:nvPr/>
        </p:nvGrpSpPr>
        <p:grpSpPr>
          <a:xfrm>
            <a:off x="1304796" y="3832378"/>
            <a:ext cx="4303239" cy="1682215"/>
            <a:chOff x="6461330" y="1921064"/>
            <a:chExt cx="4303239" cy="1682215"/>
          </a:xfrm>
        </p:grpSpPr>
        <p:grpSp>
          <p:nvGrpSpPr>
            <p:cNvPr id="32" name="组合 32">
              <a:extLst>
                <a:ext uri="{FF2B5EF4-FFF2-40B4-BE49-F238E27FC236}">
                  <a16:creationId xmlns:a16="http://schemas.microsoft.com/office/drawing/2014/main" id="{6EF45867-3781-4781-BEB8-172399C15022}"/>
                </a:ext>
              </a:extLst>
            </p:cNvPr>
            <p:cNvGrpSpPr/>
            <p:nvPr/>
          </p:nvGrpSpPr>
          <p:grpSpPr>
            <a:xfrm>
              <a:off x="6461330" y="1921064"/>
              <a:ext cx="4303239" cy="1682215"/>
              <a:chOff x="1300855" y="2328470"/>
              <a:chExt cx="4303239" cy="1682215"/>
            </a:xfrm>
          </p:grpSpPr>
          <p:sp>
            <p:nvSpPr>
              <p:cNvPr id="35" name="圆角矩形 33">
                <a:extLst>
                  <a:ext uri="{FF2B5EF4-FFF2-40B4-BE49-F238E27FC236}">
                    <a16:creationId xmlns:a16="http://schemas.microsoft.com/office/drawing/2014/main" id="{8760BE7D-484B-4A33-976F-B07D0B50E9E9}"/>
                  </a:ext>
                </a:extLst>
              </p:cNvPr>
              <p:cNvSpPr/>
              <p:nvPr/>
            </p:nvSpPr>
            <p:spPr>
              <a:xfrm>
                <a:off x="1300855" y="2507997"/>
                <a:ext cx="4303239" cy="1502688"/>
              </a:xfrm>
              <a:prstGeom prst="roundRect">
                <a:avLst>
                  <a:gd name="adj" fmla="val 11847"/>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912" dirty="0">
                  <a:solidFill>
                    <a:srgbClr val="3E3938"/>
                  </a:solidFill>
                  <a:latin typeface="Calibri"/>
                </a:endParaRPr>
              </a:p>
            </p:txBody>
          </p:sp>
          <p:sp>
            <p:nvSpPr>
              <p:cNvPr id="36" name="任意多边形 34">
                <a:extLst>
                  <a:ext uri="{FF2B5EF4-FFF2-40B4-BE49-F238E27FC236}">
                    <a16:creationId xmlns:a16="http://schemas.microsoft.com/office/drawing/2014/main" id="{66B52CA8-B25A-47AA-8123-E4234E68D33D}"/>
                  </a:ext>
                </a:extLst>
              </p:cNvPr>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chemeClr val="accent2"/>
              </a:solidFill>
              <a:ln w="15200" cap="flat">
                <a:noFill/>
                <a:bevel/>
              </a:ln>
            </p:spPr>
            <p:txBody>
              <a:bodyPr wrap="square" lIns="36000" tIns="0" rIns="3600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pPr>
                <a:endParaRPr sz="1064" b="1" dirty="0">
                  <a:solidFill>
                    <a:srgbClr val="FFFFFF"/>
                  </a:solidFill>
                  <a:latin typeface="Calibri"/>
                </a:endParaRPr>
              </a:p>
            </p:txBody>
          </p:sp>
        </p:grpSp>
        <p:sp>
          <p:nvSpPr>
            <p:cNvPr id="33" name="文本框 40">
              <a:extLst>
                <a:ext uri="{FF2B5EF4-FFF2-40B4-BE49-F238E27FC236}">
                  <a16:creationId xmlns:a16="http://schemas.microsoft.com/office/drawing/2014/main" id="{79B853A3-9832-4C37-AC4C-B1AFD393A173}"/>
                </a:ext>
              </a:extLst>
            </p:cNvPr>
            <p:cNvSpPr txBox="1"/>
            <p:nvPr/>
          </p:nvSpPr>
          <p:spPr>
            <a:xfrm>
              <a:off x="6515867" y="1923242"/>
              <a:ext cx="2705658" cy="353943"/>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altLang="zh-CN" sz="1700" b="1" dirty="0">
                  <a:solidFill>
                    <a:schemeClr val="bg1"/>
                  </a:solidFill>
                  <a:latin typeface="Century Gothic" panose="020B0502020202020204" pitchFamily="34" charset="0"/>
                </a:rPr>
                <a:t>Cách thức hoạt động </a:t>
              </a:r>
            </a:p>
          </p:txBody>
        </p:sp>
        <p:sp>
          <p:nvSpPr>
            <p:cNvPr id="34" name="文本框 44">
              <a:extLst>
                <a:ext uri="{FF2B5EF4-FFF2-40B4-BE49-F238E27FC236}">
                  <a16:creationId xmlns:a16="http://schemas.microsoft.com/office/drawing/2014/main" id="{BD967BCB-403F-4788-A610-2ACD200DC003}"/>
                </a:ext>
              </a:extLst>
            </p:cNvPr>
            <p:cNvSpPr txBox="1"/>
            <p:nvPr/>
          </p:nvSpPr>
          <p:spPr>
            <a:xfrm>
              <a:off x="6655626" y="2459646"/>
              <a:ext cx="3791821" cy="808363"/>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14000"/>
                </a:lnSpc>
              </a:pPr>
              <a:r>
                <a:rPr lang="vi-VN" altLang="zh-CN" sz="1400" dirty="0">
                  <a:solidFill>
                    <a:schemeClr val="tx1">
                      <a:lumMod val="65000"/>
                      <a:lumOff val="35000"/>
                    </a:schemeClr>
                  </a:solidFill>
                  <a:latin typeface="Century Gothic" panose="020B0502020202020204" pitchFamily="34" charset="0"/>
                  <a:ea typeface="+mj-ea"/>
                </a:rPr>
                <a:t>Data được gửi từ victim đến server của hacker. Dữ liệu thu thập được thông qua các listening server</a:t>
              </a:r>
              <a:endParaRPr lang="en-US" altLang="zh-CN" sz="1400" dirty="0">
                <a:solidFill>
                  <a:schemeClr val="tx1">
                    <a:lumMod val="65000"/>
                    <a:lumOff val="35000"/>
                  </a:schemeClr>
                </a:solidFill>
                <a:latin typeface="Century Gothic" panose="020B0502020202020204" pitchFamily="34" charset="0"/>
                <a:ea typeface="+mj-ea"/>
              </a:endParaRPr>
            </a:p>
          </p:txBody>
        </p:sp>
      </p:grpSp>
      <p:grpSp>
        <p:nvGrpSpPr>
          <p:cNvPr id="37" name="组合 4">
            <a:extLst>
              <a:ext uri="{FF2B5EF4-FFF2-40B4-BE49-F238E27FC236}">
                <a16:creationId xmlns:a16="http://schemas.microsoft.com/office/drawing/2014/main" id="{677F61F2-746C-4F1D-8ADA-B2852B6C014E}"/>
              </a:ext>
            </a:extLst>
          </p:cNvPr>
          <p:cNvGrpSpPr/>
          <p:nvPr/>
        </p:nvGrpSpPr>
        <p:grpSpPr>
          <a:xfrm>
            <a:off x="6248400" y="1443581"/>
            <a:ext cx="4303239" cy="1682215"/>
            <a:chOff x="6461330" y="4003361"/>
            <a:chExt cx="4303239" cy="1682215"/>
          </a:xfrm>
        </p:grpSpPr>
        <p:grpSp>
          <p:nvGrpSpPr>
            <p:cNvPr id="38" name="组合 35">
              <a:extLst>
                <a:ext uri="{FF2B5EF4-FFF2-40B4-BE49-F238E27FC236}">
                  <a16:creationId xmlns:a16="http://schemas.microsoft.com/office/drawing/2014/main" id="{98C4E9D3-0741-4700-AA86-C21BEAA9F5E9}"/>
                </a:ext>
              </a:extLst>
            </p:cNvPr>
            <p:cNvGrpSpPr/>
            <p:nvPr/>
          </p:nvGrpSpPr>
          <p:grpSpPr>
            <a:xfrm>
              <a:off x="6461330" y="4003361"/>
              <a:ext cx="4303239" cy="1682215"/>
              <a:chOff x="1300855" y="2328470"/>
              <a:chExt cx="4303239" cy="1682215"/>
            </a:xfrm>
          </p:grpSpPr>
          <p:sp>
            <p:nvSpPr>
              <p:cNvPr id="44" name="圆角矩形 36">
                <a:extLst>
                  <a:ext uri="{FF2B5EF4-FFF2-40B4-BE49-F238E27FC236}">
                    <a16:creationId xmlns:a16="http://schemas.microsoft.com/office/drawing/2014/main" id="{21260DF3-6FCE-449F-A3F3-A07151B4DF8F}"/>
                  </a:ext>
                </a:extLst>
              </p:cNvPr>
              <p:cNvSpPr/>
              <p:nvPr/>
            </p:nvSpPr>
            <p:spPr>
              <a:xfrm>
                <a:off x="1300855" y="2507997"/>
                <a:ext cx="4303239" cy="1502688"/>
              </a:xfrm>
              <a:prstGeom prst="roundRect">
                <a:avLst>
                  <a:gd name="adj" fmla="val 11847"/>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912" dirty="0">
                  <a:solidFill>
                    <a:srgbClr val="3E3938"/>
                  </a:solidFill>
                  <a:latin typeface="Calibri"/>
                </a:endParaRPr>
              </a:p>
            </p:txBody>
          </p:sp>
          <p:sp>
            <p:nvSpPr>
              <p:cNvPr id="45" name="任意多边形 37">
                <a:extLst>
                  <a:ext uri="{FF2B5EF4-FFF2-40B4-BE49-F238E27FC236}">
                    <a16:creationId xmlns:a16="http://schemas.microsoft.com/office/drawing/2014/main" id="{41158749-0668-4CE0-9709-0F3363EC63CA}"/>
                  </a:ext>
                </a:extLst>
              </p:cNvPr>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chemeClr val="accent1"/>
              </a:solidFill>
              <a:ln w="15200" cap="flat">
                <a:noFill/>
                <a:bevel/>
              </a:ln>
            </p:spPr>
            <p:txBody>
              <a:bodyPr wrap="square" lIns="36000" tIns="0" rIns="3600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pPr>
                <a:endParaRPr sz="1064" b="1" dirty="0">
                  <a:solidFill>
                    <a:srgbClr val="FFFFFF"/>
                  </a:solidFill>
                  <a:latin typeface="Calibri"/>
                </a:endParaRPr>
              </a:p>
            </p:txBody>
          </p:sp>
        </p:grpSp>
        <p:sp>
          <p:nvSpPr>
            <p:cNvPr id="39" name="文本框 41">
              <a:extLst>
                <a:ext uri="{FF2B5EF4-FFF2-40B4-BE49-F238E27FC236}">
                  <a16:creationId xmlns:a16="http://schemas.microsoft.com/office/drawing/2014/main" id="{FC4E6BED-3553-468F-824B-5CE0B1479CCB}"/>
                </a:ext>
              </a:extLst>
            </p:cNvPr>
            <p:cNvSpPr txBox="1"/>
            <p:nvPr/>
          </p:nvSpPr>
          <p:spPr>
            <a:xfrm>
              <a:off x="6560383" y="4013678"/>
              <a:ext cx="2622485" cy="338554"/>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altLang="zh-CN" sz="1600" b="1" dirty="0">
                  <a:solidFill>
                    <a:schemeClr val="bg1"/>
                  </a:solidFill>
                  <a:latin typeface="Century Gothic" panose="020B0502020202020204" pitchFamily="34" charset="0"/>
                </a:rPr>
                <a:t>Phương thức tấn công</a:t>
              </a:r>
              <a:endParaRPr lang="en-US" altLang="zh-CN" sz="1600" b="1" dirty="0">
                <a:solidFill>
                  <a:schemeClr val="bg1"/>
                </a:solidFill>
                <a:latin typeface="Century Gothic" panose="020B0502020202020204" pitchFamily="34" charset="0"/>
              </a:endParaRPr>
            </a:p>
          </p:txBody>
        </p:sp>
        <p:sp>
          <p:nvSpPr>
            <p:cNvPr id="40" name="文本框 45">
              <a:extLst>
                <a:ext uri="{FF2B5EF4-FFF2-40B4-BE49-F238E27FC236}">
                  <a16:creationId xmlns:a16="http://schemas.microsoft.com/office/drawing/2014/main" id="{28F29F52-2389-4455-BE80-52D9B9AF8B57}"/>
                </a:ext>
              </a:extLst>
            </p:cNvPr>
            <p:cNvSpPr txBox="1"/>
            <p:nvPr/>
          </p:nvSpPr>
          <p:spPr>
            <a:xfrm>
              <a:off x="6655626" y="4503252"/>
              <a:ext cx="3607451" cy="1053943"/>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indent="-171450" algn="just">
                <a:lnSpc>
                  <a:spcPct val="114000"/>
                </a:lnSpc>
                <a:buFont typeface="Arial" panose="020B0604020202020204" pitchFamily="34" charset="0"/>
                <a:buChar char="•"/>
              </a:pPr>
              <a:r>
                <a:rPr lang="vi-VN" altLang="zh-CN" sz="1400" dirty="0">
                  <a:solidFill>
                    <a:schemeClr val="tx1">
                      <a:lumMod val="65000"/>
                      <a:lumOff val="35000"/>
                    </a:schemeClr>
                  </a:solidFill>
                  <a:latin typeface="Century Gothic" panose="020B0502020202020204" pitchFamily="34" charset="0"/>
                  <a:ea typeface="+mj-ea"/>
                </a:rPr>
                <a:t>Dựa trên phân giải DNS</a:t>
              </a:r>
            </a:p>
            <a:p>
              <a:pPr marL="171450" indent="-171450" algn="just">
                <a:lnSpc>
                  <a:spcPct val="114000"/>
                </a:lnSpc>
                <a:buFont typeface="Arial" panose="020B0604020202020204" pitchFamily="34" charset="0"/>
                <a:buChar char="•"/>
              </a:pPr>
              <a:r>
                <a:rPr lang="en-US" altLang="zh-CN" sz="1400" dirty="0" err="1">
                  <a:solidFill>
                    <a:schemeClr val="tx1">
                      <a:lumMod val="65000"/>
                      <a:lumOff val="35000"/>
                    </a:schemeClr>
                  </a:solidFill>
                  <a:latin typeface="Century Gothic" panose="020B0502020202020204" pitchFamily="34" charset="0"/>
                  <a:ea typeface="+mj-ea"/>
                </a:rPr>
                <a:t>Dựa</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trên</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giao</a:t>
              </a:r>
              <a:r>
                <a:rPr lang="en-US" altLang="zh-CN" sz="1400" dirty="0">
                  <a:solidFill>
                    <a:schemeClr val="tx1">
                      <a:lumMod val="65000"/>
                      <a:lumOff val="35000"/>
                    </a:schemeClr>
                  </a:solidFill>
                  <a:latin typeface="Century Gothic" panose="020B0502020202020204" pitchFamily="34" charset="0"/>
                  <a:ea typeface="+mj-ea"/>
                </a:rPr>
                <a:t> </a:t>
              </a:r>
              <a:r>
                <a:rPr lang="en-US" altLang="zh-CN" sz="1400" dirty="0" err="1">
                  <a:solidFill>
                    <a:schemeClr val="tx1">
                      <a:lumMod val="65000"/>
                      <a:lumOff val="35000"/>
                    </a:schemeClr>
                  </a:solidFill>
                  <a:latin typeface="Century Gothic" panose="020B0502020202020204" pitchFamily="34" charset="0"/>
                  <a:ea typeface="+mj-ea"/>
                </a:rPr>
                <a:t>thức</a:t>
              </a:r>
              <a:r>
                <a:rPr lang="en-US" altLang="zh-CN" sz="1400" dirty="0">
                  <a:solidFill>
                    <a:schemeClr val="tx1">
                      <a:lumMod val="65000"/>
                      <a:lumOff val="35000"/>
                    </a:schemeClr>
                  </a:solidFill>
                  <a:latin typeface="Century Gothic" panose="020B0502020202020204" pitchFamily="34" charset="0"/>
                  <a:ea typeface="+mj-ea"/>
                </a:rPr>
                <a:t> HTTP (s)</a:t>
              </a:r>
            </a:p>
            <a:p>
              <a:pPr marL="171450" indent="-171450" algn="just">
                <a:lnSpc>
                  <a:spcPct val="114000"/>
                </a:lnSpc>
                <a:buFont typeface="Arial" panose="020B0604020202020204" pitchFamily="34" charset="0"/>
                <a:buChar char="•"/>
              </a:pPr>
              <a:r>
                <a:rPr lang="vi-VN" altLang="zh-CN" sz="1400" dirty="0">
                  <a:solidFill>
                    <a:schemeClr val="tx1">
                      <a:lumMod val="65000"/>
                      <a:lumOff val="35000"/>
                    </a:schemeClr>
                  </a:solidFill>
                  <a:latin typeface="Century Gothic" panose="020B0502020202020204" pitchFamily="34" charset="0"/>
                  <a:ea typeface="+mj-ea"/>
                </a:rPr>
                <a:t>Một số cách tấn công nâng cao khác</a:t>
              </a:r>
            </a:p>
          </p:txBody>
        </p:sp>
      </p:grpSp>
      <p:grpSp>
        <p:nvGrpSpPr>
          <p:cNvPr id="68" name="组合 2">
            <a:extLst>
              <a:ext uri="{FF2B5EF4-FFF2-40B4-BE49-F238E27FC236}">
                <a16:creationId xmlns:a16="http://schemas.microsoft.com/office/drawing/2014/main" id="{0F83C8C7-D274-4AC5-921A-7F43919DC409}"/>
              </a:ext>
            </a:extLst>
          </p:cNvPr>
          <p:cNvGrpSpPr/>
          <p:nvPr/>
        </p:nvGrpSpPr>
        <p:grpSpPr>
          <a:xfrm>
            <a:off x="6205299" y="3852796"/>
            <a:ext cx="4303239" cy="1682215"/>
            <a:chOff x="6461330" y="1921064"/>
            <a:chExt cx="4303239" cy="1682215"/>
          </a:xfrm>
        </p:grpSpPr>
        <p:grpSp>
          <p:nvGrpSpPr>
            <p:cNvPr id="69" name="组合 32">
              <a:extLst>
                <a:ext uri="{FF2B5EF4-FFF2-40B4-BE49-F238E27FC236}">
                  <a16:creationId xmlns:a16="http://schemas.microsoft.com/office/drawing/2014/main" id="{F6C5BE0E-223E-4C32-9AAE-4FB6B380FE8C}"/>
                </a:ext>
              </a:extLst>
            </p:cNvPr>
            <p:cNvGrpSpPr/>
            <p:nvPr/>
          </p:nvGrpSpPr>
          <p:grpSpPr>
            <a:xfrm>
              <a:off x="6461330" y="1921064"/>
              <a:ext cx="4303239" cy="1682215"/>
              <a:chOff x="1300855" y="2328470"/>
              <a:chExt cx="4303239" cy="1682215"/>
            </a:xfrm>
          </p:grpSpPr>
          <p:sp>
            <p:nvSpPr>
              <p:cNvPr id="72" name="圆角矩形 33">
                <a:extLst>
                  <a:ext uri="{FF2B5EF4-FFF2-40B4-BE49-F238E27FC236}">
                    <a16:creationId xmlns:a16="http://schemas.microsoft.com/office/drawing/2014/main" id="{0547F82A-A4F6-49DA-B43B-64AF4FDB99E3}"/>
                  </a:ext>
                </a:extLst>
              </p:cNvPr>
              <p:cNvSpPr/>
              <p:nvPr/>
            </p:nvSpPr>
            <p:spPr>
              <a:xfrm>
                <a:off x="1300855" y="2507997"/>
                <a:ext cx="4303239" cy="1502688"/>
              </a:xfrm>
              <a:prstGeom prst="roundRect">
                <a:avLst>
                  <a:gd name="adj" fmla="val 11847"/>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sz="912" dirty="0">
                  <a:solidFill>
                    <a:srgbClr val="3E3938"/>
                  </a:solidFill>
                  <a:latin typeface="Calibri"/>
                </a:endParaRPr>
              </a:p>
            </p:txBody>
          </p:sp>
          <p:sp>
            <p:nvSpPr>
              <p:cNvPr id="73" name="任意多边形 34">
                <a:extLst>
                  <a:ext uri="{FF2B5EF4-FFF2-40B4-BE49-F238E27FC236}">
                    <a16:creationId xmlns:a16="http://schemas.microsoft.com/office/drawing/2014/main" id="{FF86165B-38DF-41B4-B1FA-6BDAE2251041}"/>
                  </a:ext>
                </a:extLst>
              </p:cNvPr>
              <p:cNvSpPr/>
              <p:nvPr/>
            </p:nvSpPr>
            <p:spPr>
              <a:xfrm>
                <a:off x="1495151" y="2328470"/>
                <a:ext cx="2432000"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chemeClr val="accent2"/>
              </a:solidFill>
              <a:ln w="15200" cap="flat">
                <a:noFill/>
                <a:bevel/>
              </a:ln>
            </p:spPr>
            <p:txBody>
              <a:bodyPr wrap="square" lIns="36000" tIns="0" rIns="3600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pPr>
                <a:endParaRPr sz="1064" b="1" dirty="0">
                  <a:solidFill>
                    <a:srgbClr val="FFFFFF"/>
                  </a:solidFill>
                  <a:latin typeface="Calibri"/>
                </a:endParaRPr>
              </a:p>
            </p:txBody>
          </p:sp>
        </p:grpSp>
        <p:sp>
          <p:nvSpPr>
            <p:cNvPr id="70" name="文本框 40">
              <a:extLst>
                <a:ext uri="{FF2B5EF4-FFF2-40B4-BE49-F238E27FC236}">
                  <a16:creationId xmlns:a16="http://schemas.microsoft.com/office/drawing/2014/main" id="{C9F09ADD-7A60-4A65-BEDA-D072F092717C}"/>
                </a:ext>
              </a:extLst>
            </p:cNvPr>
            <p:cNvSpPr txBox="1"/>
            <p:nvPr/>
          </p:nvSpPr>
          <p:spPr>
            <a:xfrm>
              <a:off x="6769360" y="1921064"/>
              <a:ext cx="2290731" cy="369332"/>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vi-VN" altLang="zh-CN" b="1" dirty="0">
                  <a:solidFill>
                    <a:schemeClr val="bg1"/>
                  </a:solidFill>
                  <a:latin typeface="Century Gothic" panose="020B0502020202020204" pitchFamily="34" charset="0"/>
                </a:rPr>
                <a:t>Mức độ nguy hiểm</a:t>
              </a:r>
            </a:p>
          </p:txBody>
        </p:sp>
        <p:sp>
          <p:nvSpPr>
            <p:cNvPr id="71" name="文本框 44">
              <a:extLst>
                <a:ext uri="{FF2B5EF4-FFF2-40B4-BE49-F238E27FC236}">
                  <a16:creationId xmlns:a16="http://schemas.microsoft.com/office/drawing/2014/main" id="{B4D5E334-43FC-4362-80B9-E66E23655118}"/>
                </a:ext>
              </a:extLst>
            </p:cNvPr>
            <p:cNvSpPr txBox="1"/>
            <p:nvPr/>
          </p:nvSpPr>
          <p:spPr>
            <a:xfrm>
              <a:off x="6727852" y="2459646"/>
              <a:ext cx="3607451" cy="813492"/>
            </a:xfrm>
            <a:prstGeom prst="rect">
              <a:avLst/>
            </a:prstGeom>
            <a:noFill/>
          </p:spPr>
          <p:txBody>
            <a:bodyPr wrap="square" rtlCol="0">
              <a:spAutoFit/>
              <a:scene3d>
                <a:camera prst="orthographicFront"/>
                <a:lightRig rig="threePt" dir="t"/>
              </a:scene3d>
              <a:sp3d contourW="127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14000"/>
                </a:lnSpc>
              </a:pPr>
              <a:r>
                <a:rPr lang="vi-VN" altLang="zh-CN" sz="1400" dirty="0">
                  <a:solidFill>
                    <a:schemeClr val="tx1">
                      <a:lumMod val="65000"/>
                      <a:lumOff val="35000"/>
                    </a:schemeClr>
                  </a:solidFill>
                  <a:latin typeface="Century Gothic" panose="020B0502020202020204" pitchFamily="34" charset="0"/>
                  <a:ea typeface="+mj-ea"/>
                </a:rPr>
                <a:t>Tác động không thua kém các loại tấn công khác. OOB có thể kết hợp với các phương thức tấn công khác</a:t>
              </a:r>
              <a:endParaRPr lang="en-US" altLang="zh-CN" sz="1400" dirty="0">
                <a:solidFill>
                  <a:schemeClr val="tx1">
                    <a:lumMod val="65000"/>
                    <a:lumOff val="35000"/>
                  </a:schemeClr>
                </a:solidFill>
                <a:latin typeface="Century Gothic" panose="020B0502020202020204" pitchFamily="34" charset="0"/>
                <a:ea typeface="+mj-ea"/>
              </a:endParaRPr>
            </a:p>
          </p:txBody>
        </p:sp>
      </p:grpSp>
    </p:spTree>
    <p:extLst>
      <p:ext uri="{BB962C8B-B14F-4D97-AF65-F5344CB8AC3E}">
        <p14:creationId xmlns:p14="http://schemas.microsoft.com/office/powerpoint/2010/main" val="173937027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ppt_x"/>
                                          </p:val>
                                        </p:tav>
                                        <p:tav tm="100000">
                                          <p:val>
                                            <p:strVal val="#ppt_x"/>
                                          </p:val>
                                        </p:tav>
                                      </p:tavLst>
                                    </p:anim>
                                    <p:anim calcmode="lin" valueType="num">
                                      <p:cBhvr additive="base">
                                        <p:cTn id="13" dur="500" fill="hold"/>
                                        <p:tgtEl>
                                          <p:spTgt spid="3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ppt_x"/>
                                          </p:val>
                                        </p:tav>
                                        <p:tav tm="100000">
                                          <p:val>
                                            <p:strVal val="#ppt_x"/>
                                          </p:val>
                                        </p:tav>
                                      </p:tavLst>
                                    </p:anim>
                                    <p:anim calcmode="lin" valueType="num">
                                      <p:cBhvr additive="base">
                                        <p:cTn id="18" dur="500" fill="hold"/>
                                        <p:tgtEl>
                                          <p:spTgt spid="3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500" fill="hold"/>
                                        <p:tgtEl>
                                          <p:spTgt spid="68"/>
                                        </p:tgtEl>
                                        <p:attrNameLst>
                                          <p:attrName>ppt_x</p:attrName>
                                        </p:attrNameLst>
                                      </p:cBhvr>
                                      <p:tavLst>
                                        <p:tav tm="0">
                                          <p:val>
                                            <p:strVal val="#ppt_x"/>
                                          </p:val>
                                        </p:tav>
                                        <p:tav tm="100000">
                                          <p:val>
                                            <p:strVal val="#ppt_x"/>
                                          </p:val>
                                        </p:tav>
                                      </p:tavLst>
                                    </p:anim>
                                    <p:anim calcmode="lin" valueType="num">
                                      <p:cBhvr additive="base">
                                        <p:cTn id="23"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79725" y="239597"/>
            <a:ext cx="7506035" cy="858338"/>
            <a:chOff x="479725" y="239597"/>
            <a:chExt cx="7506035" cy="858338"/>
          </a:xfrm>
        </p:grpSpPr>
        <p:pic>
          <p:nvPicPr>
            <p:cNvPr id="24" name="图片 23"/>
            <p:cNvPicPr>
              <a:picLocks noChangeAspect="1"/>
            </p:cNvPicPr>
            <p:nvPr/>
          </p:nvPicPr>
          <p:blipFill>
            <a:blip r:embed="rId3"/>
            <a:stretch>
              <a:fillRect/>
            </a:stretch>
          </p:blipFill>
          <p:spPr>
            <a:xfrm>
              <a:off x="479725" y="239597"/>
              <a:ext cx="863431" cy="846253"/>
            </a:xfrm>
            <a:prstGeom prst="rect">
              <a:avLst/>
            </a:prstGeom>
          </p:spPr>
        </p:pic>
        <p:sp>
          <p:nvSpPr>
            <p:cNvPr id="25" name="文本框 24"/>
            <p:cNvSpPr txBox="1"/>
            <p:nvPr/>
          </p:nvSpPr>
          <p:spPr>
            <a:xfrm>
              <a:off x="569650" y="497771"/>
              <a:ext cx="683580" cy="353943"/>
            </a:xfrm>
            <a:prstGeom prst="rect">
              <a:avLst/>
            </a:prstGeom>
            <a:noFill/>
          </p:spPr>
          <p:txBody>
            <a:bodyPr wrap="square" rtlCol="0">
              <a:spAutoFit/>
              <a:scene3d>
                <a:camera prst="orthographicFront"/>
                <a:lightRig rig="threePt" dir="t"/>
              </a:scene3d>
              <a:sp3d contourW="12700"/>
            </a:bodyPr>
            <a:lstStyle/>
            <a:p>
              <a:pPr algn="ctr"/>
              <a:r>
                <a:rPr lang="vi-VN" altLang="zh-CN" sz="1700" dirty="0">
                  <a:solidFill>
                    <a:schemeClr val="bg1"/>
                  </a:solidFill>
                  <a:latin typeface="Century Gothic" panose="020B0502020202020204" pitchFamily="34" charset="0"/>
                </a:rPr>
                <a:t>3.2.1</a:t>
              </a:r>
              <a:endParaRPr lang="zh-CN" altLang="en-US" sz="1700" dirty="0">
                <a:solidFill>
                  <a:schemeClr val="bg1"/>
                </a:solidFill>
                <a:latin typeface="Century Gothic" panose="020B0502020202020204" pitchFamily="34" charset="0"/>
              </a:endParaRPr>
            </a:p>
          </p:txBody>
        </p:sp>
        <p:grpSp>
          <p:nvGrpSpPr>
            <p:cNvPr id="26" name="组合 25"/>
            <p:cNvGrpSpPr/>
            <p:nvPr/>
          </p:nvGrpSpPr>
          <p:grpSpPr>
            <a:xfrm>
              <a:off x="1478658" y="325571"/>
              <a:ext cx="6507102" cy="772364"/>
              <a:chOff x="781862" y="465271"/>
              <a:chExt cx="6507102" cy="772364"/>
            </a:xfrm>
          </p:grpSpPr>
          <p:sp>
            <p:nvSpPr>
              <p:cNvPr id="27" name="文本框 26"/>
              <p:cNvSpPr txBox="1"/>
              <p:nvPr/>
            </p:nvSpPr>
            <p:spPr>
              <a:xfrm>
                <a:off x="781862" y="465271"/>
                <a:ext cx="6507102"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Luồng xử lý của một OOB SQLi</a:t>
                </a:r>
              </a:p>
            </p:txBody>
          </p:sp>
          <p:sp>
            <p:nvSpPr>
              <p:cNvPr id="28" name="文本框 27"/>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Luồng xử lý của một OOB SQLi</a:t>
                </a:r>
              </a:p>
            </p:txBody>
          </p:sp>
        </p:grpSp>
      </p:grpSp>
      <p:sp>
        <p:nvSpPr>
          <p:cNvPr id="6" name="AutoShape 6" descr="What is SQL Injection? Tutorial &amp; Examples | Web Security Academy">
            <a:extLst>
              <a:ext uri="{FF2B5EF4-FFF2-40B4-BE49-F238E27FC236}">
                <a16:creationId xmlns:a16="http://schemas.microsoft.com/office/drawing/2014/main" id="{46BED4BD-45CC-443F-8E47-854CEE80D1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What is SQL Injection? Tutorial &amp; Examples | Web Security Academy">
            <a:extLst>
              <a:ext uri="{FF2B5EF4-FFF2-40B4-BE49-F238E27FC236}">
                <a16:creationId xmlns:a16="http://schemas.microsoft.com/office/drawing/2014/main" id="{CE380BCF-FF3B-41C0-AA1D-9910D3A1CED6}"/>
              </a:ext>
            </a:extLst>
          </p:cNvPr>
          <p:cNvSpPr>
            <a:spLocks noChangeAspect="1" noChangeArrowheads="1"/>
          </p:cNvSpPr>
          <p:nvPr/>
        </p:nvSpPr>
        <p:spPr bwMode="auto">
          <a:xfrm>
            <a:off x="3050958" y="1608542"/>
            <a:ext cx="6403760" cy="64037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1" name="组合 160">
            <a:extLst>
              <a:ext uri="{FF2B5EF4-FFF2-40B4-BE49-F238E27FC236}">
                <a16:creationId xmlns:a16="http://schemas.microsoft.com/office/drawing/2014/main" id="{8EAD0DD0-820F-4086-B9A7-B427B7B74138}"/>
              </a:ext>
            </a:extLst>
          </p:cNvPr>
          <p:cNvGrpSpPr/>
          <p:nvPr/>
        </p:nvGrpSpPr>
        <p:grpSpPr>
          <a:xfrm>
            <a:off x="479724" y="239597"/>
            <a:ext cx="863432" cy="846253"/>
            <a:chOff x="479724" y="239597"/>
            <a:chExt cx="863432" cy="846253"/>
          </a:xfrm>
        </p:grpSpPr>
        <p:pic>
          <p:nvPicPr>
            <p:cNvPr id="42" name="图片 161">
              <a:extLst>
                <a:ext uri="{FF2B5EF4-FFF2-40B4-BE49-F238E27FC236}">
                  <a16:creationId xmlns:a16="http://schemas.microsoft.com/office/drawing/2014/main" id="{27CB71B0-17B4-4D1A-9154-4780701E2DC3}"/>
                </a:ext>
              </a:extLst>
            </p:cNvPr>
            <p:cNvPicPr>
              <a:picLocks noChangeAspect="1"/>
            </p:cNvPicPr>
            <p:nvPr/>
          </p:nvPicPr>
          <p:blipFill>
            <a:blip r:embed="rId3"/>
            <a:stretch>
              <a:fillRect/>
            </a:stretch>
          </p:blipFill>
          <p:spPr>
            <a:xfrm>
              <a:off x="479725" y="239597"/>
              <a:ext cx="863431" cy="846253"/>
            </a:xfrm>
            <a:prstGeom prst="rect">
              <a:avLst/>
            </a:prstGeom>
          </p:spPr>
        </p:pic>
        <p:sp>
          <p:nvSpPr>
            <p:cNvPr id="43" name="文本框 162">
              <a:extLst>
                <a:ext uri="{FF2B5EF4-FFF2-40B4-BE49-F238E27FC236}">
                  <a16:creationId xmlns:a16="http://schemas.microsoft.com/office/drawing/2014/main" id="{9928EF15-E3BD-4E93-9FE7-D8921AE5B749}"/>
                </a:ext>
              </a:extLst>
            </p:cNvPr>
            <p:cNvSpPr txBox="1"/>
            <p:nvPr/>
          </p:nvSpPr>
          <p:spPr>
            <a:xfrm>
              <a:off x="479724" y="455451"/>
              <a:ext cx="863431" cy="438582"/>
            </a:xfrm>
            <a:prstGeom prst="rect">
              <a:avLst/>
            </a:prstGeom>
            <a:noFill/>
          </p:spPr>
          <p:txBody>
            <a:bodyPr wrap="square" rtlCol="0">
              <a:spAutoFit/>
              <a:scene3d>
                <a:camera prst="orthographicFront"/>
                <a:lightRig rig="threePt" dir="t"/>
              </a:scene3d>
              <a:sp3d contourW="12700"/>
            </a:bodyPr>
            <a:lstStyle/>
            <a:p>
              <a:pPr algn="ctr"/>
              <a:r>
                <a:rPr lang="vi-VN" altLang="zh-CN" sz="2250" dirty="0">
                  <a:solidFill>
                    <a:schemeClr val="bg1"/>
                  </a:solidFill>
                  <a:latin typeface="Century Gothic" panose="020B0502020202020204" pitchFamily="34" charset="0"/>
                </a:rPr>
                <a:t>3.4.2</a:t>
              </a:r>
              <a:endParaRPr lang="zh-CN" altLang="en-US" sz="2250" dirty="0">
                <a:solidFill>
                  <a:schemeClr val="bg1"/>
                </a:solidFill>
                <a:latin typeface="Century Gothic" panose="020B0502020202020204" pitchFamily="34" charset="0"/>
              </a:endParaRPr>
            </a:p>
          </p:txBody>
        </p:sp>
      </p:grpSp>
      <p:pic>
        <p:nvPicPr>
          <p:cNvPr id="46" name="Picture 45">
            <a:extLst>
              <a:ext uri="{FF2B5EF4-FFF2-40B4-BE49-F238E27FC236}">
                <a16:creationId xmlns:a16="http://schemas.microsoft.com/office/drawing/2014/main" id="{C6328E6C-A955-48C0-9A0F-B9180D5C6720}"/>
              </a:ext>
            </a:extLst>
          </p:cNvPr>
          <p:cNvPicPr/>
          <p:nvPr/>
        </p:nvPicPr>
        <p:blipFill>
          <a:blip r:embed="rId4"/>
          <a:stretch>
            <a:fillRect/>
          </a:stretch>
        </p:blipFill>
        <p:spPr>
          <a:xfrm>
            <a:off x="1648177" y="1300998"/>
            <a:ext cx="9058206" cy="5129764"/>
          </a:xfrm>
          <a:prstGeom prst="rect">
            <a:avLst/>
          </a:prstGeom>
        </p:spPr>
      </p:pic>
    </p:spTree>
    <p:extLst>
      <p:ext uri="{BB962C8B-B14F-4D97-AF65-F5344CB8AC3E}">
        <p14:creationId xmlns:p14="http://schemas.microsoft.com/office/powerpoint/2010/main" val="3119015798"/>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r="16137" b="29216"/>
          <a:stretch/>
        </p:blipFill>
        <p:spPr>
          <a:xfrm>
            <a:off x="-1" y="0"/>
            <a:ext cx="12192001" cy="6858000"/>
          </a:xfrm>
          <a:prstGeom prst="rect">
            <a:avLst/>
          </a:prstGeom>
        </p:spPr>
      </p:pic>
      <p:sp>
        <p:nvSpPr>
          <p:cNvPr id="19" name="矩形 18"/>
          <p:cNvSpPr/>
          <p:nvPr/>
        </p:nvSpPr>
        <p:spPr>
          <a:xfrm>
            <a:off x="0" y="0"/>
            <a:ext cx="121920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889034" y="1289538"/>
            <a:ext cx="4505998" cy="4505990"/>
          </a:xfrm>
          <a:custGeom>
            <a:avLst/>
            <a:gdLst/>
            <a:ahLst/>
            <a:cxnLst/>
            <a:rect l="0" t="0" r="0" b="0"/>
            <a:pathLst>
              <a:path w="3423352" h="3423352">
                <a:moveTo>
                  <a:pt x="0" y="1711672"/>
                </a:moveTo>
                <a:cubicBezTo>
                  <a:pt x="0" y="766346"/>
                  <a:pt x="766346" y="0"/>
                  <a:pt x="1711672" y="0"/>
                </a:cubicBezTo>
                <a:cubicBezTo>
                  <a:pt x="2657006" y="0"/>
                  <a:pt x="3423352" y="766346"/>
                  <a:pt x="3423352" y="1711672"/>
                </a:cubicBezTo>
                <a:cubicBezTo>
                  <a:pt x="3423352" y="2657006"/>
                  <a:pt x="2657006" y="3423352"/>
                  <a:pt x="1711672" y="3423352"/>
                </a:cubicBezTo>
                <a:cubicBezTo>
                  <a:pt x="766346" y="3423352"/>
                  <a:pt x="0" y="2657006"/>
                  <a:pt x="0" y="1711672"/>
                </a:cubicBezTo>
                <a:close/>
              </a:path>
            </a:pathLst>
          </a:custGeom>
          <a:solidFill>
            <a:schemeClr val="bg1"/>
          </a:solidFill>
          <a:ln w="19050" cap="flat">
            <a:noFill/>
            <a:bevel/>
          </a:ln>
        </p:spPr>
      </p:sp>
      <p:sp>
        <p:nvSpPr>
          <p:cNvPr id="4" name="任意多边形 3"/>
          <p:cNvSpPr/>
          <p:nvPr/>
        </p:nvSpPr>
        <p:spPr>
          <a:xfrm>
            <a:off x="3707133" y="1107636"/>
            <a:ext cx="4869799" cy="4869793"/>
          </a:xfrm>
          <a:custGeom>
            <a:avLst/>
            <a:gdLst/>
            <a:ahLst/>
            <a:cxnLst/>
            <a:rect l="0" t="0" r="0" b="0"/>
            <a:pathLst>
              <a:path w="3423352" h="3423352">
                <a:moveTo>
                  <a:pt x="0" y="1711672"/>
                </a:moveTo>
                <a:cubicBezTo>
                  <a:pt x="0" y="766346"/>
                  <a:pt x="766346" y="0"/>
                  <a:pt x="1711672" y="0"/>
                </a:cubicBezTo>
                <a:cubicBezTo>
                  <a:pt x="2657006" y="0"/>
                  <a:pt x="3423352" y="766346"/>
                  <a:pt x="3423352" y="1711672"/>
                </a:cubicBezTo>
                <a:cubicBezTo>
                  <a:pt x="3423352" y="2657006"/>
                  <a:pt x="2657006" y="3423352"/>
                  <a:pt x="1711672" y="3423352"/>
                </a:cubicBezTo>
                <a:cubicBezTo>
                  <a:pt x="766346" y="3423352"/>
                  <a:pt x="0" y="2657006"/>
                  <a:pt x="0" y="1711672"/>
                </a:cubicBezTo>
                <a:close/>
              </a:path>
            </a:pathLst>
          </a:custGeom>
          <a:noFill/>
          <a:ln w="25400" cap="flat">
            <a:solidFill>
              <a:srgbClr val="FF9409"/>
            </a:solidFill>
            <a:bevel/>
          </a:ln>
        </p:spPr>
      </p:sp>
      <p:grpSp>
        <p:nvGrpSpPr>
          <p:cNvPr id="21" name="组合 20"/>
          <p:cNvGrpSpPr/>
          <p:nvPr/>
        </p:nvGrpSpPr>
        <p:grpSpPr>
          <a:xfrm>
            <a:off x="2946401" y="635945"/>
            <a:ext cx="6299198" cy="6195712"/>
            <a:chOff x="2946401" y="635945"/>
            <a:chExt cx="6299198" cy="6195712"/>
          </a:xfrm>
          <a:solidFill>
            <a:srgbClr val="FF9409"/>
          </a:solidFill>
        </p:grpSpPr>
        <p:sp>
          <p:nvSpPr>
            <p:cNvPr id="3" name="任意多边形 2"/>
            <p:cNvSpPr/>
            <p:nvPr/>
          </p:nvSpPr>
          <p:spPr>
            <a:xfrm rot="3198000">
              <a:off x="3170339" y="1940283"/>
              <a:ext cx="949490" cy="1397365"/>
            </a:xfrm>
            <a:custGeom>
              <a:avLst/>
              <a:gdLst>
                <a:gd name="connsiteX0" fmla="*/ 0 w 667469"/>
                <a:gd name="connsiteY0" fmla="*/ 488662 h 982315"/>
                <a:gd name="connsiteX1" fmla="*/ 335082 w 667469"/>
                <a:gd name="connsiteY1" fmla="*/ 0 h 982315"/>
                <a:gd name="connsiteX2" fmla="*/ 670163 w 667469"/>
                <a:gd name="connsiteY2" fmla="*/ 488662 h 982315"/>
                <a:gd name="connsiteX3" fmla="*/ 335082 w 667469"/>
                <a:gd name="connsiteY3" fmla="*/ 984306 h 982315"/>
              </a:gdLst>
              <a:ahLst/>
              <a:cxnLst>
                <a:cxn ang="0">
                  <a:pos x="connsiteX0" y="connsiteY0"/>
                </a:cxn>
                <a:cxn ang="0">
                  <a:pos x="connsiteX1" y="connsiteY1"/>
                </a:cxn>
                <a:cxn ang="0">
                  <a:pos x="connsiteX2" y="connsiteY2"/>
                </a:cxn>
                <a:cxn ang="0">
                  <a:pos x="connsiteX3" y="connsiteY3"/>
                </a:cxn>
              </a:cxnLst>
              <a:rect l="0" t="0" r="0" b="0"/>
              <a:pathLst>
                <a:path w="667469" h="982315">
                  <a:moveTo>
                    <a:pt x="65302" y="0"/>
                  </a:moveTo>
                  <a:cubicBezTo>
                    <a:pt x="165156" y="370326"/>
                    <a:pt x="379257" y="693778"/>
                    <a:pt x="667469" y="930225"/>
                  </a:cubicBezTo>
                  <a:lnTo>
                    <a:pt x="623759" y="982315"/>
                  </a:lnTo>
                  <a:cubicBezTo>
                    <a:pt x="325399" y="737336"/>
                    <a:pt x="103675" y="402447"/>
                    <a:pt x="0" y="19056"/>
                  </a:cubicBezTo>
                  <a:lnTo>
                    <a:pt x="65302" y="0"/>
                  </a:lnTo>
                  <a:close/>
                </a:path>
              </a:pathLst>
            </a:custGeom>
            <a:grpFill/>
            <a:ln w="7600" cap="flat">
              <a:noFill/>
              <a:bevel/>
            </a:ln>
          </p:spPr>
        </p:sp>
        <p:sp>
          <p:nvSpPr>
            <p:cNvPr id="5" name="任意多边形 4"/>
            <p:cNvSpPr/>
            <p:nvPr/>
          </p:nvSpPr>
          <p:spPr>
            <a:xfrm>
              <a:off x="7139638" y="3523067"/>
              <a:ext cx="1939633" cy="2777929"/>
            </a:xfrm>
            <a:custGeom>
              <a:avLst/>
              <a:gdLst>
                <a:gd name="connsiteX0" fmla="*/ 0 w 1363516"/>
                <a:gd name="connsiteY0" fmla="*/ 978500 h 1952820"/>
                <a:gd name="connsiteX1" fmla="*/ 680094 w 1363516"/>
                <a:gd name="connsiteY1" fmla="*/ 0 h 1952820"/>
                <a:gd name="connsiteX2" fmla="*/ 1360187 w 1363516"/>
                <a:gd name="connsiteY2" fmla="*/ 978500 h 1952820"/>
                <a:gd name="connsiteX3" fmla="*/ 680094 w 1363516"/>
                <a:gd name="connsiteY3" fmla="*/ 1950069 h 1952820"/>
              </a:gdLst>
              <a:ahLst/>
              <a:cxnLst>
                <a:cxn ang="0">
                  <a:pos x="connsiteX0" y="connsiteY0"/>
                </a:cxn>
                <a:cxn ang="0">
                  <a:pos x="connsiteX1" y="connsiteY1"/>
                </a:cxn>
                <a:cxn ang="0">
                  <a:pos x="connsiteX2" y="connsiteY2"/>
                </a:cxn>
                <a:cxn ang="0">
                  <a:pos x="connsiteX3" y="connsiteY3"/>
                </a:cxn>
              </a:cxnLst>
              <a:rect l="0" t="0" r="0" b="0"/>
              <a:pathLst>
                <a:path w="1363516" h="1952820">
                  <a:moveTo>
                    <a:pt x="882048" y="1379309"/>
                  </a:moveTo>
                  <a:cubicBezTo>
                    <a:pt x="646172" y="1651617"/>
                    <a:pt x="352045" y="1843608"/>
                    <a:pt x="34220" y="1952820"/>
                  </a:cubicBezTo>
                  <a:lnTo>
                    <a:pt x="0" y="1825110"/>
                  </a:lnTo>
                  <a:cubicBezTo>
                    <a:pt x="293220" y="1722700"/>
                    <a:pt x="564448" y="1544571"/>
                    <a:pt x="782390" y="1292980"/>
                  </a:cubicBezTo>
                  <a:cubicBezTo>
                    <a:pt x="1104850" y="920717"/>
                    <a:pt x="1251469" y="455934"/>
                    <a:pt x="1229520" y="0"/>
                  </a:cubicBezTo>
                  <a:lnTo>
                    <a:pt x="1361517" y="0"/>
                  </a:lnTo>
                  <a:cubicBezTo>
                    <a:pt x="1383390" y="486578"/>
                    <a:pt x="1226131" y="982095"/>
                    <a:pt x="882048" y="1379309"/>
                  </a:cubicBezTo>
                  <a:close/>
                </a:path>
              </a:pathLst>
            </a:custGeom>
            <a:grpFill/>
            <a:ln w="7600" cap="flat">
              <a:noFill/>
              <a:bevel/>
            </a:ln>
          </p:spPr>
        </p:sp>
        <p:sp>
          <p:nvSpPr>
            <p:cNvPr id="6" name="任意多边形 5"/>
            <p:cNvSpPr/>
            <p:nvPr/>
          </p:nvSpPr>
          <p:spPr>
            <a:xfrm rot="7800000">
              <a:off x="8577377" y="1751027"/>
              <a:ext cx="478608" cy="857836"/>
            </a:xfrm>
            <a:custGeom>
              <a:avLst/>
              <a:gdLst>
                <a:gd name="connsiteX0" fmla="*/ 0 w 336450"/>
                <a:gd name="connsiteY0" fmla="*/ 303845 h 603038"/>
                <a:gd name="connsiteX1" fmla="*/ 166817 w 336450"/>
                <a:gd name="connsiteY1" fmla="*/ 0 h 603038"/>
                <a:gd name="connsiteX2" fmla="*/ 333634 w 336450"/>
                <a:gd name="connsiteY2" fmla="*/ 303845 h 603038"/>
                <a:gd name="connsiteX3" fmla="*/ 166817 w 336450"/>
                <a:gd name="connsiteY3" fmla="*/ 601732 h 603038"/>
              </a:gdLst>
              <a:ahLst/>
              <a:cxnLst>
                <a:cxn ang="0">
                  <a:pos x="connsiteX0" y="connsiteY0"/>
                </a:cxn>
                <a:cxn ang="0">
                  <a:pos x="connsiteX1" y="connsiteY1"/>
                </a:cxn>
                <a:cxn ang="0">
                  <a:pos x="connsiteX2" y="connsiteY2"/>
                </a:cxn>
                <a:cxn ang="0">
                  <a:pos x="connsiteX3" y="connsiteY3"/>
                </a:cxn>
              </a:cxnLst>
              <a:rect l="0" t="0" r="0" b="0"/>
              <a:pathLst>
                <a:path w="336450" h="603038">
                  <a:moveTo>
                    <a:pt x="238311" y="0"/>
                  </a:moveTo>
                  <a:lnTo>
                    <a:pt x="336450" y="56661"/>
                  </a:lnTo>
                  <a:cubicBezTo>
                    <a:pt x="230098" y="221965"/>
                    <a:pt x="154323" y="407130"/>
                    <a:pt x="115298" y="603038"/>
                  </a:cubicBezTo>
                  <a:lnTo>
                    <a:pt x="0" y="603038"/>
                  </a:lnTo>
                  <a:cubicBezTo>
                    <a:pt x="40087" y="386735"/>
                    <a:pt x="121909" y="182201"/>
                    <a:pt x="238311" y="0"/>
                  </a:cubicBezTo>
                  <a:close/>
                </a:path>
              </a:pathLst>
            </a:custGeom>
            <a:grpFill/>
            <a:ln w="7600" cap="flat">
              <a:noFill/>
              <a:bevel/>
            </a:ln>
          </p:spPr>
        </p:sp>
        <p:sp>
          <p:nvSpPr>
            <p:cNvPr id="7" name="任意多边形 6"/>
            <p:cNvSpPr/>
            <p:nvPr/>
          </p:nvSpPr>
          <p:spPr>
            <a:xfrm>
              <a:off x="4211184" y="5303937"/>
              <a:ext cx="3830800" cy="898369"/>
            </a:xfrm>
            <a:custGeom>
              <a:avLst/>
              <a:gdLst>
                <a:gd name="connsiteX0" fmla="*/ 0 w 2692961"/>
                <a:gd name="connsiteY0" fmla="*/ 312846 h 631532"/>
                <a:gd name="connsiteX1" fmla="*/ 1346484 w 2692961"/>
                <a:gd name="connsiteY1" fmla="*/ 0 h 631532"/>
                <a:gd name="connsiteX2" fmla="*/ 2692961 w 2692961"/>
                <a:gd name="connsiteY2" fmla="*/ 312846 h 631532"/>
                <a:gd name="connsiteX3" fmla="*/ 1346484 w 2692961"/>
                <a:gd name="connsiteY3" fmla="*/ 632645 h 631532"/>
              </a:gdLst>
              <a:ahLst/>
              <a:cxnLst>
                <a:cxn ang="0">
                  <a:pos x="connsiteX0" y="connsiteY0"/>
                </a:cxn>
                <a:cxn ang="0">
                  <a:pos x="connsiteX1" y="connsiteY1"/>
                </a:cxn>
                <a:cxn ang="0">
                  <a:pos x="connsiteX2" y="connsiteY2"/>
                </a:cxn>
                <a:cxn ang="0">
                  <a:pos x="connsiteX3" y="connsiteY3"/>
                </a:cxn>
              </a:cxnLst>
              <a:rect l="0" t="0" r="0" b="0"/>
              <a:pathLst>
                <a:path w="2692961" h="631532">
                  <a:moveTo>
                    <a:pt x="1356881" y="631532"/>
                  </a:moveTo>
                  <a:cubicBezTo>
                    <a:pt x="821712" y="631532"/>
                    <a:pt x="339329" y="403634"/>
                    <a:pt x="0" y="38840"/>
                  </a:cubicBezTo>
                  <a:lnTo>
                    <a:pt x="55987" y="0"/>
                  </a:lnTo>
                  <a:cubicBezTo>
                    <a:pt x="382681" y="347258"/>
                    <a:pt x="844702" y="563817"/>
                    <a:pt x="1356881" y="563817"/>
                  </a:cubicBezTo>
                  <a:cubicBezTo>
                    <a:pt x="1859902" y="563817"/>
                    <a:pt x="2314542" y="354934"/>
                    <a:pt x="2640118" y="18505"/>
                  </a:cubicBezTo>
                  <a:lnTo>
                    <a:pt x="2692961" y="60844"/>
                  </a:lnTo>
                  <a:cubicBezTo>
                    <a:pt x="2354868" y="412775"/>
                    <a:pt x="1881213" y="631532"/>
                    <a:pt x="1356881" y="631532"/>
                  </a:cubicBezTo>
                  <a:close/>
                </a:path>
              </a:pathLst>
            </a:custGeom>
            <a:grpFill/>
            <a:ln w="7600" cap="flat">
              <a:noFill/>
              <a:bevel/>
            </a:ln>
          </p:spPr>
        </p:sp>
        <p:sp>
          <p:nvSpPr>
            <p:cNvPr id="8" name="任意多边形 7"/>
            <p:cNvSpPr/>
            <p:nvPr/>
          </p:nvSpPr>
          <p:spPr>
            <a:xfrm>
              <a:off x="6312195" y="877565"/>
              <a:ext cx="2504484" cy="2726285"/>
            </a:xfrm>
            <a:custGeom>
              <a:avLst/>
              <a:gdLst>
                <a:gd name="connsiteX0" fmla="*/ 0 w 1760593"/>
                <a:gd name="connsiteY0" fmla="*/ 958261 h 1916515"/>
                <a:gd name="connsiteX1" fmla="*/ 880293 w 1760593"/>
                <a:gd name="connsiteY1" fmla="*/ 0 h 1916515"/>
                <a:gd name="connsiteX2" fmla="*/ 1763200 w 1760593"/>
                <a:gd name="connsiteY2" fmla="*/ 958261 h 1916515"/>
                <a:gd name="connsiteX3" fmla="*/ 880293 w 1760593"/>
                <a:gd name="connsiteY3" fmla="*/ 1916515 h 1916515"/>
              </a:gdLst>
              <a:ahLst/>
              <a:cxnLst>
                <a:cxn ang="0">
                  <a:pos x="connsiteX0" y="connsiteY0"/>
                </a:cxn>
                <a:cxn ang="0">
                  <a:pos x="connsiteX1" y="connsiteY1"/>
                </a:cxn>
                <a:cxn ang="0">
                  <a:pos x="connsiteX2" y="connsiteY2"/>
                </a:cxn>
                <a:cxn ang="0">
                  <a:pos x="connsiteX3" y="connsiteY3"/>
                </a:cxn>
              </a:cxnLst>
              <a:rect l="0" t="0" r="0" b="0"/>
              <a:pathLst>
                <a:path w="1760593" h="1916515">
                  <a:moveTo>
                    <a:pt x="1760593" y="1876197"/>
                  </a:moveTo>
                  <a:cubicBezTo>
                    <a:pt x="1760593" y="1889672"/>
                    <a:pt x="1760593" y="1903108"/>
                    <a:pt x="1760593" y="1916515"/>
                  </a:cubicBezTo>
                  <a:lnTo>
                    <a:pt x="1692269" y="1916515"/>
                  </a:lnTo>
                  <a:cubicBezTo>
                    <a:pt x="1692558" y="1903116"/>
                    <a:pt x="1692710" y="1889672"/>
                    <a:pt x="1692710" y="1876197"/>
                  </a:cubicBezTo>
                  <a:cubicBezTo>
                    <a:pt x="1692710" y="917708"/>
                    <a:pt x="948518" y="133029"/>
                    <a:pt x="6417" y="68452"/>
                  </a:cubicBezTo>
                  <a:lnTo>
                    <a:pt x="0" y="0"/>
                  </a:lnTo>
                  <a:cubicBezTo>
                    <a:pt x="982657" y="61555"/>
                    <a:pt x="1760593" y="878028"/>
                    <a:pt x="1760593" y="1876197"/>
                  </a:cubicBezTo>
                  <a:close/>
                </a:path>
              </a:pathLst>
            </a:custGeom>
            <a:grpFill/>
            <a:ln w="7600" cap="flat">
              <a:noFill/>
              <a:bevel/>
            </a:ln>
          </p:spPr>
        </p:sp>
        <p:sp>
          <p:nvSpPr>
            <p:cNvPr id="9" name="任意多边形 8"/>
            <p:cNvSpPr/>
            <p:nvPr/>
          </p:nvSpPr>
          <p:spPr>
            <a:xfrm>
              <a:off x="4540482" y="635945"/>
              <a:ext cx="3268619" cy="653593"/>
            </a:xfrm>
            <a:custGeom>
              <a:avLst/>
              <a:gdLst>
                <a:gd name="connsiteX0" fmla="*/ 0 w 2297761"/>
                <a:gd name="connsiteY0" fmla="*/ 231330 h 459461"/>
                <a:gd name="connsiteX1" fmla="*/ 1148884 w 2297761"/>
                <a:gd name="connsiteY1" fmla="*/ 0 h 459461"/>
                <a:gd name="connsiteX2" fmla="*/ 2297761 w 2297761"/>
                <a:gd name="connsiteY2" fmla="*/ 231330 h 459461"/>
                <a:gd name="connsiteX3" fmla="*/ 1148884 w 2297761"/>
                <a:gd name="connsiteY3" fmla="*/ 457839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7" y="91568"/>
                    <a:pt x="1175766" y="91568"/>
                  </a:cubicBezTo>
                  <a:cubicBezTo>
                    <a:pt x="750933" y="91568"/>
                    <a:pt x="365951" y="231969"/>
                    <a:pt x="85592" y="459461"/>
                  </a:cubicBezTo>
                  <a:lnTo>
                    <a:pt x="0" y="400357"/>
                  </a:lnTo>
                  <a:cubicBezTo>
                    <a:pt x="301063" y="152974"/>
                    <a:pt x="716704" y="0"/>
                    <a:pt x="1175766" y="0"/>
                  </a:cubicBezTo>
                  <a:close/>
                </a:path>
              </a:pathLst>
            </a:custGeom>
            <a:grpFill/>
            <a:ln w="7600" cap="flat">
              <a:noFill/>
              <a:bevel/>
            </a:ln>
          </p:spPr>
        </p:sp>
        <p:sp>
          <p:nvSpPr>
            <p:cNvPr id="10" name="任意多边形 9"/>
            <p:cNvSpPr/>
            <p:nvPr/>
          </p:nvSpPr>
          <p:spPr>
            <a:xfrm rot="13926000">
              <a:off x="2495867" y="4870551"/>
              <a:ext cx="3268616" cy="653595"/>
            </a:xfrm>
            <a:custGeom>
              <a:avLst/>
              <a:gdLst>
                <a:gd name="connsiteX0" fmla="*/ 0 w 2297761"/>
                <a:gd name="connsiteY0" fmla="*/ 231329 h 459461"/>
                <a:gd name="connsiteX1" fmla="*/ 1148877 w 2297761"/>
                <a:gd name="connsiteY1" fmla="*/ 0 h 459461"/>
                <a:gd name="connsiteX2" fmla="*/ 2297761 w 2297761"/>
                <a:gd name="connsiteY2" fmla="*/ 231329 h 459461"/>
                <a:gd name="connsiteX3" fmla="*/ 1148877 w 2297761"/>
                <a:gd name="connsiteY3" fmla="*/ 457838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0" y="91568"/>
                    <a:pt x="1175766" y="91568"/>
                  </a:cubicBezTo>
                  <a:cubicBezTo>
                    <a:pt x="750933" y="91568"/>
                    <a:pt x="365951" y="231968"/>
                    <a:pt x="85592" y="459461"/>
                  </a:cubicBezTo>
                  <a:lnTo>
                    <a:pt x="0" y="400357"/>
                  </a:lnTo>
                  <a:cubicBezTo>
                    <a:pt x="301062" y="152974"/>
                    <a:pt x="716704" y="0"/>
                    <a:pt x="1175766" y="0"/>
                  </a:cubicBezTo>
                  <a:close/>
                </a:path>
              </a:pathLst>
            </a:custGeom>
            <a:grpFill/>
            <a:ln w="7600" cap="flat">
              <a:noFill/>
              <a:bevel/>
            </a:ln>
          </p:spPr>
        </p:sp>
      </p:grpSp>
      <p:sp>
        <p:nvSpPr>
          <p:cNvPr id="14" name="文本框 13"/>
          <p:cNvSpPr txBox="1"/>
          <p:nvPr/>
        </p:nvSpPr>
        <p:spPr>
          <a:xfrm>
            <a:off x="2976984" y="2484702"/>
            <a:ext cx="6299200" cy="923330"/>
          </a:xfrm>
          <a:prstGeom prst="rect">
            <a:avLst/>
          </a:prstGeom>
          <a:noFill/>
        </p:spPr>
        <p:txBody>
          <a:bodyPr wrap="square" rtlCol="0">
            <a:spAutoFit/>
            <a:scene3d>
              <a:camera prst="orthographicFront"/>
              <a:lightRig rig="threePt" dir="t"/>
            </a:scene3d>
            <a:sp3d contourW="12700"/>
          </a:bodyPr>
          <a:lstStyle/>
          <a:p>
            <a:pPr algn="ctr"/>
            <a:r>
              <a:rPr lang="en-US" altLang="zh-CN" sz="5400" b="1" dirty="0">
                <a:solidFill>
                  <a:schemeClr val="tx1">
                    <a:lumMod val="85000"/>
                    <a:lumOff val="15000"/>
                  </a:schemeClr>
                </a:solidFill>
                <a:latin typeface="Century Gothic" panose="020B0502020202020204" pitchFamily="34" charset="0"/>
              </a:rPr>
              <a:t>THANK YOU</a:t>
            </a:r>
            <a:endParaRPr lang="zh-CN" altLang="en-US" sz="5400" b="1" dirty="0">
              <a:solidFill>
                <a:schemeClr val="tx1">
                  <a:lumMod val="85000"/>
                  <a:lumOff val="15000"/>
                </a:schemeClr>
              </a:solidFill>
              <a:latin typeface="Century Gothic" panose="020B0502020202020204" pitchFamily="34" charset="0"/>
            </a:endParaRPr>
          </a:p>
        </p:txBody>
      </p:sp>
      <p:sp>
        <p:nvSpPr>
          <p:cNvPr id="15" name="文本框 14"/>
          <p:cNvSpPr txBox="1"/>
          <p:nvPr/>
        </p:nvSpPr>
        <p:spPr>
          <a:xfrm>
            <a:off x="4202605" y="3477975"/>
            <a:ext cx="3782114" cy="307777"/>
          </a:xfrm>
          <a:prstGeom prst="rect">
            <a:avLst/>
          </a:prstGeom>
          <a:noFill/>
        </p:spPr>
        <p:txBody>
          <a:bodyPr wrap="square" rtlCol="0">
            <a:spAutoFit/>
            <a:scene3d>
              <a:camera prst="orthographicFront"/>
              <a:lightRig rig="threePt" dir="t"/>
            </a:scene3d>
            <a:sp3d contourW="12700"/>
          </a:bodyPr>
          <a:lstStyle/>
          <a:p>
            <a:pPr algn="ctr"/>
            <a:r>
              <a:rPr lang="vi-VN" altLang="zh-CN" sz="1400" dirty="0">
                <a:solidFill>
                  <a:schemeClr val="bg1">
                    <a:lumMod val="65000"/>
                  </a:schemeClr>
                </a:solidFill>
                <a:latin typeface="Century Gothic" panose="020B0502020202020204" pitchFamily="34" charset="0"/>
              </a:rPr>
              <a:t>Cảm ơn thầy và các bạn đã lắng nghe</a:t>
            </a:r>
            <a:endParaRPr lang="en-US" altLang="zh-CN" sz="1400" dirty="0">
              <a:solidFill>
                <a:schemeClr val="bg1">
                  <a:lumMod val="65000"/>
                </a:schemeClr>
              </a:solidFill>
              <a:latin typeface="Century Gothic" panose="020B0502020202020204" pitchFamily="34" charset="0"/>
            </a:endParaRPr>
          </a:p>
        </p:txBody>
      </p:sp>
      <p:sp>
        <p:nvSpPr>
          <p:cNvPr id="22" name="文本框 14">
            <a:extLst>
              <a:ext uri="{FF2B5EF4-FFF2-40B4-BE49-F238E27FC236}">
                <a16:creationId xmlns:a16="http://schemas.microsoft.com/office/drawing/2014/main" id="{6EF6A06A-A2F3-4912-A3F2-F66E6B63BA09}"/>
              </a:ext>
            </a:extLst>
          </p:cNvPr>
          <p:cNvSpPr txBox="1"/>
          <p:nvPr/>
        </p:nvSpPr>
        <p:spPr>
          <a:xfrm>
            <a:off x="4283734" y="4016406"/>
            <a:ext cx="3782114" cy="400110"/>
          </a:xfrm>
          <a:prstGeom prst="rect">
            <a:avLst/>
          </a:prstGeom>
          <a:noFill/>
        </p:spPr>
        <p:txBody>
          <a:bodyPr wrap="square" rtlCol="0">
            <a:spAutoFit/>
            <a:scene3d>
              <a:camera prst="orthographicFront"/>
              <a:lightRig rig="threePt" dir="t"/>
            </a:scene3d>
            <a:sp3d contourW="12700"/>
          </a:bodyPr>
          <a:lstStyle/>
          <a:p>
            <a:pPr algn="ctr"/>
            <a:r>
              <a:rPr lang="vi-VN" altLang="zh-CN" sz="2000" dirty="0">
                <a:solidFill>
                  <a:srgbClr val="FF0000"/>
                </a:solidFill>
                <a:latin typeface="Century Gothic" panose="020B0502020202020204" pitchFamily="34" charset="0"/>
              </a:rPr>
              <a:t>♥♥♥♥♥♥♥♥</a:t>
            </a:r>
            <a:endParaRPr lang="en-US" altLang="zh-CN" sz="2000" dirty="0">
              <a:solidFill>
                <a:srgbClr val="FF0000"/>
              </a:solidFill>
              <a:latin typeface="Century Gothic" panose="020B0502020202020204" pitchFamily="34" charset="0"/>
            </a:endParaRPr>
          </a:p>
        </p:txBody>
      </p:sp>
    </p:spTree>
    <p:extLst>
      <p:ext uri="{BB962C8B-B14F-4D97-AF65-F5344CB8AC3E}">
        <p14:creationId xmlns:p14="http://schemas.microsoft.com/office/powerpoint/2010/main" val="369196681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par>
                                <p:cTn id="11" presetID="53" presetClass="entr" presetSubtype="16" fill="hold" nodeType="withEffect">
                                  <p:stCondLst>
                                    <p:cond delay="10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Effect transition="in" filter="fade">
                                      <p:cBhvr>
                                        <p:cTn id="15" dur="1000"/>
                                        <p:tgtEl>
                                          <p:spTgt spid="4"/>
                                        </p:tgtEl>
                                      </p:cBhvr>
                                    </p:animEffect>
                                  </p:childTnLst>
                                </p:cTn>
                              </p:par>
                              <p:par>
                                <p:cTn id="16" presetID="53" presetClass="entr" presetSubtype="16" fill="hold" nodeType="withEffect">
                                  <p:stCondLst>
                                    <p:cond delay="200"/>
                                  </p:stCondLst>
                                  <p:childTnLst>
                                    <p:set>
                                      <p:cBhvr>
                                        <p:cTn id="17" dur="1" fill="hold">
                                          <p:stCondLst>
                                            <p:cond delay="0"/>
                                          </p:stCondLst>
                                        </p:cTn>
                                        <p:tgtEl>
                                          <p:spTgt spid="18"/>
                                        </p:tgtEl>
                                        <p:attrNameLst>
                                          <p:attrName>style.visibility</p:attrName>
                                        </p:attrNameLst>
                                      </p:cBhvr>
                                      <p:to>
                                        <p:strVal val="visible"/>
                                      </p:to>
                                    </p:set>
                                    <p:anim calcmode="lin" valueType="num">
                                      <p:cBhvr>
                                        <p:cTn id="18" dur="1000" fill="hold"/>
                                        <p:tgtEl>
                                          <p:spTgt spid="18"/>
                                        </p:tgtEl>
                                        <p:attrNameLst>
                                          <p:attrName>ppt_w</p:attrName>
                                        </p:attrNameLst>
                                      </p:cBhvr>
                                      <p:tavLst>
                                        <p:tav tm="0">
                                          <p:val>
                                            <p:fltVal val="0"/>
                                          </p:val>
                                        </p:tav>
                                        <p:tav tm="100000">
                                          <p:val>
                                            <p:strVal val="#ppt_w"/>
                                          </p:val>
                                        </p:tav>
                                      </p:tavLst>
                                    </p:anim>
                                    <p:anim calcmode="lin" valueType="num">
                                      <p:cBhvr>
                                        <p:cTn id="19" dur="1000" fill="hold"/>
                                        <p:tgtEl>
                                          <p:spTgt spid="18"/>
                                        </p:tgtEl>
                                        <p:attrNameLst>
                                          <p:attrName>ppt_h</p:attrName>
                                        </p:attrNameLst>
                                      </p:cBhvr>
                                      <p:tavLst>
                                        <p:tav tm="0">
                                          <p:val>
                                            <p:fltVal val="0"/>
                                          </p:val>
                                        </p:tav>
                                        <p:tav tm="100000">
                                          <p:val>
                                            <p:strVal val="#ppt_h"/>
                                          </p:val>
                                        </p:tav>
                                      </p:tavLst>
                                    </p:anim>
                                    <p:animEffect transition="in" filter="fade">
                                      <p:cBhvr>
                                        <p:cTn id="20" dur="1000"/>
                                        <p:tgtEl>
                                          <p:spTgt spid="18"/>
                                        </p:tgtEl>
                                      </p:cBhvr>
                                    </p:animEffect>
                                  </p:childTnLst>
                                </p:cTn>
                              </p:par>
                            </p:childTnLst>
                          </p:cTn>
                        </p:par>
                        <p:par>
                          <p:cTn id="21" fill="hold">
                            <p:stCondLst>
                              <p:cond delay="12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1000"/>
                                        <p:tgtEl>
                                          <p:spTgt spid="14"/>
                                        </p:tgtEl>
                                      </p:cBhvr>
                                    </p:animEffect>
                                  </p:childTnLst>
                                </p:cTn>
                              </p:par>
                              <p:par>
                                <p:cTn id="25" presetID="47"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26"/>
          <p:cNvGrpSpPr/>
          <p:nvPr/>
        </p:nvGrpSpPr>
        <p:grpSpPr>
          <a:xfrm>
            <a:off x="479725" y="239597"/>
            <a:ext cx="11153260" cy="858338"/>
            <a:chOff x="479725" y="239597"/>
            <a:chExt cx="11153260" cy="858338"/>
          </a:xfrm>
        </p:grpSpPr>
        <p:pic>
          <p:nvPicPr>
            <p:cNvPr id="128" name="图片 127"/>
            <p:cNvPicPr>
              <a:picLocks noChangeAspect="1"/>
            </p:cNvPicPr>
            <p:nvPr/>
          </p:nvPicPr>
          <p:blipFill>
            <a:blip r:embed="rId3"/>
            <a:stretch>
              <a:fillRect/>
            </a:stretch>
          </p:blipFill>
          <p:spPr>
            <a:xfrm>
              <a:off x="479725" y="239597"/>
              <a:ext cx="863431" cy="846253"/>
            </a:xfrm>
            <a:prstGeom prst="rect">
              <a:avLst/>
            </a:prstGeom>
          </p:spPr>
        </p:pic>
        <p:sp>
          <p:nvSpPr>
            <p:cNvPr id="129" name="文本框 128"/>
            <p:cNvSpPr txBox="1"/>
            <p:nvPr/>
          </p:nvSpPr>
          <p:spPr>
            <a:xfrm>
              <a:off x="559014" y="308780"/>
              <a:ext cx="704851" cy="707886"/>
            </a:xfrm>
            <a:prstGeom prst="rect">
              <a:avLst/>
            </a:prstGeom>
            <a:noFill/>
          </p:spPr>
          <p:txBody>
            <a:bodyPr wrap="square" rtlCol="0">
              <a:spAutoFit/>
              <a:scene3d>
                <a:camera prst="orthographicFront"/>
                <a:lightRig rig="threePt" dir="t"/>
              </a:scene3d>
              <a:sp3d contourW="12700"/>
            </a:bodyPr>
            <a:lstStyle/>
            <a:p>
              <a:pPr algn="ctr"/>
              <a:r>
                <a:rPr lang="en-US" sz="4000" b="1" i="0" dirty="0">
                  <a:solidFill>
                    <a:schemeClr val="bg1"/>
                  </a:solidFill>
                  <a:effectLst/>
                  <a:latin typeface="u2400"/>
                </a:rPr>
                <a:t>✓</a:t>
              </a:r>
              <a:endParaRPr lang="zh-CN" altLang="en-US" sz="4000" b="1" dirty="0">
                <a:solidFill>
                  <a:schemeClr val="bg1"/>
                </a:solidFill>
                <a:latin typeface="Century Gothic" panose="020B0502020202020204" pitchFamily="34" charset="0"/>
              </a:endParaRPr>
            </a:p>
          </p:txBody>
        </p:sp>
        <p:grpSp>
          <p:nvGrpSpPr>
            <p:cNvPr id="130" name="组合 129"/>
            <p:cNvGrpSpPr/>
            <p:nvPr/>
          </p:nvGrpSpPr>
          <p:grpSpPr>
            <a:xfrm>
              <a:off x="1478658" y="325571"/>
              <a:ext cx="10154327" cy="772364"/>
              <a:chOff x="781862" y="465271"/>
              <a:chExt cx="10154327" cy="772364"/>
            </a:xfrm>
          </p:grpSpPr>
          <p:sp>
            <p:nvSpPr>
              <p:cNvPr id="131" name="文本框 130"/>
              <p:cNvSpPr txBox="1"/>
              <p:nvPr/>
            </p:nvSpPr>
            <p:spPr>
              <a:xfrm>
                <a:off x="781863" y="465271"/>
                <a:ext cx="10154326"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Thành viên và bảng phân công công việc</a:t>
                </a:r>
                <a:endParaRPr lang="zh-CN" altLang="en-US" sz="3200" b="1" dirty="0">
                  <a:solidFill>
                    <a:schemeClr val="accent1"/>
                  </a:solidFill>
                  <a:latin typeface="Century Gothic" panose="020B0502020202020204" pitchFamily="34" charset="0"/>
                </a:endParaRPr>
              </a:p>
            </p:txBody>
          </p:sp>
          <p:sp>
            <p:nvSpPr>
              <p:cNvPr id="132" name="文本框 131"/>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Dưới đây là các thành viên của nhóm và nhiệm vụ của mỗi thành viên trong nhóm</a:t>
                </a:r>
                <a:endParaRPr lang="en-US" altLang="zh-CN" sz="1000" dirty="0">
                  <a:solidFill>
                    <a:schemeClr val="bg1">
                      <a:lumMod val="65000"/>
                    </a:schemeClr>
                  </a:solidFill>
                  <a:latin typeface="Century Gothic" panose="020B0502020202020204" pitchFamily="34" charset="0"/>
                </a:endParaRPr>
              </a:p>
            </p:txBody>
          </p:sp>
        </p:grpSp>
      </p:grpSp>
      <p:graphicFrame>
        <p:nvGraphicFramePr>
          <p:cNvPr id="3" name="Table 3">
            <a:extLst>
              <a:ext uri="{FF2B5EF4-FFF2-40B4-BE49-F238E27FC236}">
                <a16:creationId xmlns:a16="http://schemas.microsoft.com/office/drawing/2014/main" id="{552EED88-496C-46EA-8F50-B7017053B0F1}"/>
              </a:ext>
            </a:extLst>
          </p:cNvPr>
          <p:cNvGraphicFramePr>
            <a:graphicFrameLocks noGrp="1"/>
          </p:cNvGraphicFramePr>
          <p:nvPr>
            <p:extLst>
              <p:ext uri="{D42A27DB-BD31-4B8C-83A1-F6EECF244321}">
                <p14:modId xmlns:p14="http://schemas.microsoft.com/office/powerpoint/2010/main" val="1800330754"/>
              </p:ext>
            </p:extLst>
          </p:nvPr>
        </p:nvGraphicFramePr>
        <p:xfrm>
          <a:off x="1308979" y="1268269"/>
          <a:ext cx="9304860" cy="5011138"/>
        </p:xfrm>
        <a:graphic>
          <a:graphicData uri="http://schemas.openxmlformats.org/drawingml/2006/table">
            <a:tbl>
              <a:tblPr firstRow="1" bandRow="1">
                <a:tableStyleId>{5C22544A-7EE6-4342-B048-85BDC9FD1C3A}</a:tableStyleId>
              </a:tblPr>
              <a:tblGrid>
                <a:gridCol w="2176272">
                  <a:extLst>
                    <a:ext uri="{9D8B030D-6E8A-4147-A177-3AD203B41FA5}">
                      <a16:colId xmlns:a16="http://schemas.microsoft.com/office/drawing/2014/main" val="3795727906"/>
                    </a:ext>
                  </a:extLst>
                </a:gridCol>
                <a:gridCol w="1716833">
                  <a:extLst>
                    <a:ext uri="{9D8B030D-6E8A-4147-A177-3AD203B41FA5}">
                      <a16:colId xmlns:a16="http://schemas.microsoft.com/office/drawing/2014/main" val="2123544709"/>
                    </a:ext>
                  </a:extLst>
                </a:gridCol>
                <a:gridCol w="5411755">
                  <a:extLst>
                    <a:ext uri="{9D8B030D-6E8A-4147-A177-3AD203B41FA5}">
                      <a16:colId xmlns:a16="http://schemas.microsoft.com/office/drawing/2014/main" val="324428126"/>
                    </a:ext>
                  </a:extLst>
                </a:gridCol>
              </a:tblGrid>
              <a:tr h="783449">
                <a:tc>
                  <a:txBody>
                    <a:bodyPr/>
                    <a:lstStyle/>
                    <a:p>
                      <a:pPr algn="ctr"/>
                      <a:r>
                        <a:rPr lang="vi-VN" dirty="0"/>
                        <a:t>Thành viên</a:t>
                      </a:r>
                      <a:endParaRPr lang="en-US" dirty="0"/>
                    </a:p>
                  </a:txBody>
                  <a:tcPr anchor="ctr"/>
                </a:tc>
                <a:tc>
                  <a:txBody>
                    <a:bodyPr/>
                    <a:lstStyle/>
                    <a:p>
                      <a:pPr algn="ctr"/>
                      <a:r>
                        <a:rPr lang="vi-VN" dirty="0"/>
                        <a:t>Mã sinh viên</a:t>
                      </a:r>
                      <a:endParaRPr lang="en-US" dirty="0"/>
                    </a:p>
                  </a:txBody>
                  <a:tcPr anchor="ctr"/>
                </a:tc>
                <a:tc>
                  <a:txBody>
                    <a:bodyPr/>
                    <a:lstStyle/>
                    <a:p>
                      <a:pPr algn="ctr"/>
                      <a:r>
                        <a:rPr lang="vi-VN"/>
                        <a:t>Công việc</a:t>
                      </a:r>
                      <a:endParaRPr lang="vi-VN" dirty="0"/>
                    </a:p>
                  </a:txBody>
                  <a:tcPr anchor="ctr"/>
                </a:tc>
                <a:extLst>
                  <a:ext uri="{0D108BD9-81ED-4DB2-BD59-A6C34878D82A}">
                    <a16:rowId xmlns:a16="http://schemas.microsoft.com/office/drawing/2014/main" val="2787589833"/>
                  </a:ext>
                </a:extLst>
              </a:tr>
              <a:tr h="783449">
                <a:tc>
                  <a:txBody>
                    <a:bodyPr/>
                    <a:lstStyle/>
                    <a:p>
                      <a:pPr algn="ctr"/>
                      <a:r>
                        <a:rPr lang="vi-VN" sz="1600" b="1" dirty="0"/>
                        <a:t>Đỗ Hùng Anh</a:t>
                      </a:r>
                    </a:p>
                    <a:p>
                      <a:pPr algn="ctr"/>
                      <a:r>
                        <a:rPr lang="vi-VN" sz="1600" b="1" dirty="0"/>
                        <a:t>(Nhóm trưởng)</a:t>
                      </a:r>
                      <a:endParaRPr lang="en-US" sz="1600" b="1" dirty="0"/>
                    </a:p>
                  </a:txBody>
                  <a:tcPr anchor="ctr"/>
                </a:tc>
                <a:tc>
                  <a:txBody>
                    <a:bodyPr/>
                    <a:lstStyle/>
                    <a:p>
                      <a:pPr algn="ctr"/>
                      <a:r>
                        <a:rPr lang="vi-VN" sz="1600" b="1" dirty="0"/>
                        <a:t>B18DCCN010</a:t>
                      </a:r>
                      <a:endParaRPr lang="en-US" sz="1600" b="1" dirty="0"/>
                    </a:p>
                  </a:txBody>
                  <a:tcPr anchor="ctr"/>
                </a:tc>
                <a:tc>
                  <a:txBody>
                    <a:bodyPr/>
                    <a:lstStyle/>
                    <a:p>
                      <a:pPr marL="342900" indent="-342900" algn="l">
                        <a:buAutoNum type="arabicPeriod"/>
                      </a:pPr>
                      <a:r>
                        <a:rPr lang="vi-VN" sz="1600" b="1" dirty="0"/>
                        <a:t>Tìm hiểu nội dung phần 1 và 2</a:t>
                      </a:r>
                    </a:p>
                    <a:p>
                      <a:pPr marL="342900" indent="-342900" algn="l">
                        <a:buAutoNum type="arabicPeriod"/>
                      </a:pPr>
                      <a:r>
                        <a:rPr lang="vi-VN" sz="1600" b="1" dirty="0"/>
                        <a:t>Làm slide phần 1 và 2</a:t>
                      </a:r>
                    </a:p>
                    <a:p>
                      <a:pPr marL="342900" indent="-342900" algn="l">
                        <a:buAutoNum type="arabicPeriod"/>
                      </a:pPr>
                      <a:r>
                        <a:rPr lang="vi-VN" sz="1600" b="1" dirty="0"/>
                        <a:t>Tổng hợp và hoàn thiện slide</a:t>
                      </a:r>
                    </a:p>
                    <a:p>
                      <a:pPr marL="342900" indent="-342900" algn="l">
                        <a:buAutoNum type="arabicPeriod"/>
                      </a:pPr>
                      <a:r>
                        <a:rPr lang="vi-VN" sz="1600" b="1" dirty="0"/>
                        <a:t>Thuyết trình phần 1 và 2</a:t>
                      </a:r>
                    </a:p>
                    <a:p>
                      <a:pPr marL="342900" indent="-342900" algn="l">
                        <a:buAutoNum type="arabicPeriod"/>
                      </a:pPr>
                      <a:r>
                        <a:rPr lang="vi-VN" sz="1600" b="1" dirty="0"/>
                        <a:t>Code web demo tấn công SQL INJECTION</a:t>
                      </a:r>
                    </a:p>
                  </a:txBody>
                  <a:tcPr anchor="ctr"/>
                </a:tc>
                <a:extLst>
                  <a:ext uri="{0D108BD9-81ED-4DB2-BD59-A6C34878D82A}">
                    <a16:rowId xmlns:a16="http://schemas.microsoft.com/office/drawing/2014/main" val="3900932461"/>
                  </a:ext>
                </a:extLst>
              </a:tr>
              <a:tr h="783449">
                <a:tc>
                  <a:txBody>
                    <a:bodyPr/>
                    <a:lstStyle/>
                    <a:p>
                      <a:pPr algn="ctr"/>
                      <a:r>
                        <a:rPr lang="vi-VN" sz="1600" b="1" dirty="0"/>
                        <a:t>Nguyễn Quang Vinh</a:t>
                      </a:r>
                      <a:endParaRPr lang="en-US" sz="1600" b="1" dirty="0"/>
                    </a:p>
                  </a:txBody>
                  <a:tcPr anchor="ctr"/>
                </a:tc>
                <a:tc>
                  <a:txBody>
                    <a:bodyPr/>
                    <a:lstStyle/>
                    <a:p>
                      <a:pPr algn="ctr"/>
                      <a:r>
                        <a:rPr lang="vi-VN" sz="1600" b="1" dirty="0"/>
                        <a:t>B18DCCN690</a:t>
                      </a:r>
                      <a:endParaRPr lang="en-US" sz="1600" b="1" dirty="0"/>
                    </a:p>
                  </a:txBody>
                  <a:tcPr anchor="ctr"/>
                </a:tc>
                <a:tc>
                  <a:txBody>
                    <a:bodyPr/>
                    <a:lstStyle/>
                    <a:p>
                      <a:pPr marL="342900" indent="-342900" algn="l">
                        <a:buAutoNum type="arabicPeriod"/>
                      </a:pPr>
                      <a:r>
                        <a:rPr lang="vi-VN" sz="1600" b="1" dirty="0"/>
                        <a:t>Tìm hiểu nội dùng phần 3.2</a:t>
                      </a:r>
                      <a:r>
                        <a:rPr lang="en-US" sz="1600" b="1" dirty="0"/>
                        <a:t> </a:t>
                      </a:r>
                      <a:r>
                        <a:rPr lang="vi-VN" sz="1600" b="1"/>
                        <a:t>và 3.3</a:t>
                      </a:r>
                      <a:endParaRPr lang="vi-VN" sz="1600" b="1" dirty="0"/>
                    </a:p>
                    <a:p>
                      <a:pPr marL="342900" indent="-342900" algn="l">
                        <a:buAutoNum type="arabicPeriod"/>
                      </a:pPr>
                      <a:r>
                        <a:rPr lang="vi-VN" sz="1600" b="1" dirty="0"/>
                        <a:t>Làm slide phần 3.2</a:t>
                      </a:r>
                    </a:p>
                    <a:p>
                      <a:pPr marL="342900" indent="-342900" algn="l">
                        <a:buAutoNum type="arabicPeriod"/>
                      </a:pPr>
                      <a:r>
                        <a:rPr lang="vi-VN" sz="1600" b="1" dirty="0"/>
                        <a:t>Thuyết trình phần 3.2</a:t>
                      </a:r>
                    </a:p>
                    <a:p>
                      <a:pPr marL="342900" indent="-342900" algn="l">
                        <a:buAutoNum type="arabicPeriod"/>
                      </a:pPr>
                      <a:r>
                        <a:rPr lang="vi-VN" sz="1600" b="1" dirty="0"/>
                        <a:t>Code UI</a:t>
                      </a:r>
                      <a:endParaRPr lang="en-US" sz="1600" b="1" dirty="0"/>
                    </a:p>
                  </a:txBody>
                  <a:tcPr anchor="ctr"/>
                </a:tc>
                <a:extLst>
                  <a:ext uri="{0D108BD9-81ED-4DB2-BD59-A6C34878D82A}">
                    <a16:rowId xmlns:a16="http://schemas.microsoft.com/office/drawing/2014/main" val="341104280"/>
                  </a:ext>
                </a:extLst>
              </a:tr>
              <a:tr h="783449">
                <a:tc>
                  <a:txBody>
                    <a:bodyPr/>
                    <a:lstStyle/>
                    <a:p>
                      <a:pPr algn="ctr"/>
                      <a:r>
                        <a:rPr lang="vi-VN" sz="1600" b="1" dirty="0"/>
                        <a:t>Hồ Đức Thành</a:t>
                      </a:r>
                      <a:endParaRPr lang="en-US" sz="1600" b="1" dirty="0"/>
                    </a:p>
                  </a:txBody>
                  <a:tcPr anchor="ctr"/>
                </a:tc>
                <a:tc>
                  <a:txBody>
                    <a:bodyPr/>
                    <a:lstStyle/>
                    <a:p>
                      <a:pPr algn="ctr"/>
                      <a:r>
                        <a:rPr lang="en-US" sz="1600" b="1" dirty="0"/>
                        <a:t>B18DCCN153</a:t>
                      </a:r>
                    </a:p>
                  </a:txBody>
                  <a:tcPr anchor="ctr"/>
                </a:tc>
                <a:tc>
                  <a:txBody>
                    <a:bodyPr/>
                    <a:lstStyle/>
                    <a:p>
                      <a:pPr marL="342900" indent="-342900" algn="l">
                        <a:buAutoNum type="arabicPeriod"/>
                      </a:pPr>
                      <a:r>
                        <a:rPr lang="vi-VN" sz="1600" b="1" dirty="0"/>
                        <a:t>Tìm hiểu nội dung phần 3.3 và 3.4</a:t>
                      </a:r>
                    </a:p>
                    <a:p>
                      <a:pPr marL="342900" indent="-342900" algn="l">
                        <a:buAutoNum type="arabicPeriod"/>
                      </a:pPr>
                      <a:r>
                        <a:rPr lang="vi-VN" sz="1600" b="1" dirty="0"/>
                        <a:t>Làm slide phần 3.3 và 3.4</a:t>
                      </a:r>
                    </a:p>
                    <a:p>
                      <a:pPr marL="342900" indent="-342900" algn="l">
                        <a:buAutoNum type="arabicPeriod"/>
                      </a:pPr>
                      <a:r>
                        <a:rPr lang="vi-VN" sz="1600" b="1" dirty="0"/>
                        <a:t>Thuyết trình phần 3.3 và 3.4</a:t>
                      </a:r>
                    </a:p>
                    <a:p>
                      <a:pPr marL="342900" indent="-342900" algn="l">
                        <a:buAutoNum type="arabicPeriod"/>
                      </a:pPr>
                      <a:r>
                        <a:rPr lang="vi-VN" sz="1600" b="1" dirty="0"/>
                        <a:t>Thiết lập database</a:t>
                      </a:r>
                      <a:endParaRPr lang="en-US" sz="1600" b="1" dirty="0"/>
                    </a:p>
                  </a:txBody>
                  <a:tcPr anchor="ctr"/>
                </a:tc>
                <a:extLst>
                  <a:ext uri="{0D108BD9-81ED-4DB2-BD59-A6C34878D82A}">
                    <a16:rowId xmlns:a16="http://schemas.microsoft.com/office/drawing/2014/main" val="841546653"/>
                  </a:ext>
                </a:extLst>
              </a:tr>
              <a:tr h="783449">
                <a:tc>
                  <a:txBody>
                    <a:bodyPr/>
                    <a:lstStyle/>
                    <a:p>
                      <a:pPr algn="ctr"/>
                      <a:r>
                        <a:rPr lang="vi-VN" sz="1600" b="1" dirty="0"/>
                        <a:t>Phan Hải Đăng</a:t>
                      </a:r>
                      <a:endParaRPr lang="en-US" sz="1600" b="1" dirty="0"/>
                    </a:p>
                  </a:txBody>
                  <a:tcPr anchor="ctr"/>
                </a:tc>
                <a:tc>
                  <a:txBody>
                    <a:bodyPr/>
                    <a:lstStyle/>
                    <a:p>
                      <a:pPr algn="ctr"/>
                      <a:r>
                        <a:rPr lang="en-US" sz="1600" b="1" dirty="0"/>
                        <a:t>B18DCCN153</a:t>
                      </a:r>
                    </a:p>
                  </a:txBody>
                  <a:tcPr anchor="ctr"/>
                </a:tc>
                <a:tc>
                  <a:txBody>
                    <a:bodyPr/>
                    <a:lstStyle/>
                    <a:p>
                      <a:pPr algn="l"/>
                      <a:r>
                        <a:rPr lang="vi-VN" sz="1600" b="1" dirty="0"/>
                        <a:t>1. Không làm gì cho nhóm</a:t>
                      </a:r>
                      <a:endParaRPr lang="en-US" sz="1600" b="1" dirty="0"/>
                    </a:p>
                  </a:txBody>
                  <a:tcPr anchor="ctr"/>
                </a:tc>
                <a:extLst>
                  <a:ext uri="{0D108BD9-81ED-4DB2-BD59-A6C34878D82A}">
                    <a16:rowId xmlns:a16="http://schemas.microsoft.com/office/drawing/2014/main" val="1677098499"/>
                  </a:ext>
                </a:extLst>
              </a:tr>
            </a:tbl>
          </a:graphicData>
        </a:graphic>
      </p:graphicFrame>
    </p:spTree>
    <p:extLst>
      <p:ext uri="{BB962C8B-B14F-4D97-AF65-F5344CB8AC3E}">
        <p14:creationId xmlns:p14="http://schemas.microsoft.com/office/powerpoint/2010/main" val="2404603396"/>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Cover"/>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t="7616" b="7616"/>
          <a:stretch/>
        </p:blipFill>
        <p:spPr>
          <a:xfrm>
            <a:off x="0" y="0"/>
            <a:ext cx="12192000" cy="6858000"/>
          </a:xfrm>
          <a:prstGeom prst="rect">
            <a:avLst/>
          </a:prstGeom>
        </p:spPr>
      </p:pic>
      <p:sp>
        <p:nvSpPr>
          <p:cNvPr id="116" name="任意多边形 115"/>
          <p:cNvSpPr/>
          <p:nvPr/>
        </p:nvSpPr>
        <p:spPr>
          <a:xfrm>
            <a:off x="-887" y="1"/>
            <a:ext cx="12192888" cy="6857999"/>
          </a:xfrm>
          <a:custGeom>
            <a:avLst/>
            <a:gdLst/>
            <a:ahLst/>
            <a:cxnLst/>
            <a:rect l="0" t="0" r="0" b="0"/>
            <a:pathLst>
              <a:path w="8529100" h="4377600">
                <a:moveTo>
                  <a:pt x="0" y="0"/>
                </a:moveTo>
                <a:lnTo>
                  <a:pt x="8529100" y="0"/>
                </a:lnTo>
                <a:lnTo>
                  <a:pt x="8529100" y="4377600"/>
                </a:lnTo>
                <a:lnTo>
                  <a:pt x="0" y="4377600"/>
                </a:lnTo>
                <a:lnTo>
                  <a:pt x="0" y="0"/>
                </a:ln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任意多边形 32"/>
          <p:cNvSpPr/>
          <p:nvPr/>
        </p:nvSpPr>
        <p:spPr>
          <a:xfrm>
            <a:off x="1580034" y="1717686"/>
            <a:ext cx="10611966" cy="3484950"/>
          </a:xfrm>
          <a:custGeom>
            <a:avLst/>
            <a:gdLst>
              <a:gd name="connsiteX0" fmla="*/ 1742476 w 10611966"/>
              <a:gd name="connsiteY0" fmla="*/ 0 h 3484950"/>
              <a:gd name="connsiteX1" fmla="*/ 3287029 w 10611966"/>
              <a:gd name="connsiteY1" fmla="*/ 935111 h 3484950"/>
              <a:gd name="connsiteX2" fmla="*/ 3289617 w 10611966"/>
              <a:gd name="connsiteY2" fmla="*/ 941157 h 3484950"/>
              <a:gd name="connsiteX3" fmla="*/ 10611966 w 10611966"/>
              <a:gd name="connsiteY3" fmla="*/ 941157 h 3484950"/>
              <a:gd name="connsiteX4" fmla="*/ 10611966 w 10611966"/>
              <a:gd name="connsiteY4" fmla="*/ 2574808 h 3484950"/>
              <a:gd name="connsiteX5" fmla="*/ 3271396 w 10611966"/>
              <a:gd name="connsiteY5" fmla="*/ 2574808 h 3484950"/>
              <a:gd name="connsiteX6" fmla="*/ 3145009 w 10611966"/>
              <a:gd name="connsiteY6" fmla="*/ 2776659 h 3484950"/>
              <a:gd name="connsiteX7" fmla="*/ 1742476 w 10611966"/>
              <a:gd name="connsiteY7" fmla="*/ 3484950 h 3484950"/>
              <a:gd name="connsiteX8" fmla="*/ 0 w 10611966"/>
              <a:gd name="connsiteY8" fmla="*/ 1742475 h 3484950"/>
              <a:gd name="connsiteX9" fmla="*/ 1742476 w 10611966"/>
              <a:gd name="connsiteY9" fmla="*/ 0 h 348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11966" h="3484950">
                <a:moveTo>
                  <a:pt x="1742476" y="0"/>
                </a:moveTo>
                <a:cubicBezTo>
                  <a:pt x="2413467" y="0"/>
                  <a:pt x="2995878" y="379263"/>
                  <a:pt x="3287029" y="935111"/>
                </a:cubicBezTo>
                <a:lnTo>
                  <a:pt x="3289617" y="941157"/>
                </a:lnTo>
                <a:lnTo>
                  <a:pt x="10611966" y="941157"/>
                </a:lnTo>
                <a:lnTo>
                  <a:pt x="10611966" y="2574808"/>
                </a:lnTo>
                <a:lnTo>
                  <a:pt x="3271396" y="2574808"/>
                </a:lnTo>
                <a:lnTo>
                  <a:pt x="3145009" y="2776659"/>
                </a:lnTo>
                <a:cubicBezTo>
                  <a:pt x="2827667" y="3206311"/>
                  <a:pt x="2317611" y="3484950"/>
                  <a:pt x="1742476" y="3484950"/>
                </a:cubicBezTo>
                <a:cubicBezTo>
                  <a:pt x="780134" y="3484950"/>
                  <a:pt x="0" y="2704823"/>
                  <a:pt x="0" y="1742475"/>
                </a:cubicBezTo>
                <a:cubicBezTo>
                  <a:pt x="0" y="780133"/>
                  <a:pt x="780134" y="0"/>
                  <a:pt x="17424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6220730" y="2923335"/>
            <a:ext cx="4929870" cy="1323058"/>
            <a:chOff x="3624779" y="2104562"/>
            <a:chExt cx="4929870" cy="1323058"/>
          </a:xfrm>
        </p:grpSpPr>
        <p:sp>
          <p:nvSpPr>
            <p:cNvPr id="13" name="文本框 12"/>
            <p:cNvSpPr txBox="1"/>
            <p:nvPr/>
          </p:nvSpPr>
          <p:spPr>
            <a:xfrm>
              <a:off x="3624780" y="2104562"/>
              <a:ext cx="4929869" cy="769441"/>
            </a:xfrm>
            <a:prstGeom prst="rect">
              <a:avLst/>
            </a:prstGeom>
            <a:noFill/>
          </p:spPr>
          <p:txBody>
            <a:bodyPr wrap="square" rtlCol="0">
              <a:spAutoFit/>
              <a:scene3d>
                <a:camera prst="orthographicFront"/>
                <a:lightRig rig="threePt" dir="t"/>
              </a:scene3d>
              <a:sp3d contourW="12700"/>
            </a:bodyPr>
            <a:lstStyle/>
            <a:p>
              <a:r>
                <a:rPr lang="en-US" altLang="zh-CN" sz="4400" b="1" dirty="0" err="1">
                  <a:solidFill>
                    <a:schemeClr val="bg1"/>
                  </a:solidFill>
                  <a:latin typeface="Century Gothic" panose="020B0502020202020204" pitchFamily="34" charset="0"/>
                </a:rPr>
                <a:t>Tổng</a:t>
              </a:r>
              <a:r>
                <a:rPr lang="en-US" altLang="zh-CN" sz="4400" b="1" dirty="0">
                  <a:solidFill>
                    <a:schemeClr val="bg1"/>
                  </a:solidFill>
                  <a:latin typeface="Century Gothic" panose="020B0502020202020204" pitchFamily="34" charset="0"/>
                </a:rPr>
                <a:t> </a:t>
              </a:r>
              <a:r>
                <a:rPr lang="en-US" altLang="zh-CN" sz="4400" b="1" dirty="0" err="1">
                  <a:solidFill>
                    <a:schemeClr val="bg1"/>
                  </a:solidFill>
                  <a:latin typeface="Century Gothic" panose="020B0502020202020204" pitchFamily="34" charset="0"/>
                </a:rPr>
                <a:t>quan</a:t>
              </a:r>
              <a:endParaRPr lang="en-US" altLang="zh-CN" sz="4400" b="1" dirty="0">
                <a:solidFill>
                  <a:schemeClr val="bg1"/>
                </a:solidFill>
                <a:latin typeface="Century Gothic" panose="020B0502020202020204" pitchFamily="34" charset="0"/>
              </a:endParaRPr>
            </a:p>
          </p:txBody>
        </p:sp>
        <p:sp>
          <p:nvSpPr>
            <p:cNvPr id="14" name="文本框 13"/>
            <p:cNvSpPr txBox="1"/>
            <p:nvPr/>
          </p:nvSpPr>
          <p:spPr>
            <a:xfrm>
              <a:off x="3624779" y="2791677"/>
              <a:ext cx="4929870" cy="635943"/>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a:solidFill>
                    <a:schemeClr val="bg1"/>
                  </a:solidFill>
                  <a:latin typeface="Century Gothic" panose="020B0502020202020204" pitchFamily="34" charset="0"/>
                  <a:ea typeface="+mj-ea"/>
                </a:rPr>
                <a:t>SQL injection </a:t>
              </a:r>
              <a:r>
                <a:rPr lang="en-US" altLang="zh-CN" sz="1600" dirty="0" err="1">
                  <a:solidFill>
                    <a:schemeClr val="bg1"/>
                  </a:solidFill>
                  <a:latin typeface="Century Gothic" panose="020B0502020202020204" pitchFamily="34" charset="0"/>
                  <a:ea typeface="+mj-ea"/>
                </a:rPr>
                <a:t>là</a:t>
              </a:r>
              <a:r>
                <a:rPr lang="en-US" altLang="zh-CN" sz="1600" dirty="0">
                  <a:solidFill>
                    <a:schemeClr val="bg1"/>
                  </a:solidFill>
                  <a:latin typeface="Century Gothic" panose="020B0502020202020204" pitchFamily="34" charset="0"/>
                  <a:ea typeface="+mj-ea"/>
                </a:rPr>
                <a:t> </a:t>
              </a:r>
              <a:r>
                <a:rPr lang="en-US" altLang="zh-CN" sz="1600" dirty="0" err="1">
                  <a:solidFill>
                    <a:schemeClr val="bg1"/>
                  </a:solidFill>
                  <a:latin typeface="Century Gothic" panose="020B0502020202020204" pitchFamily="34" charset="0"/>
                  <a:ea typeface="+mj-ea"/>
                </a:rPr>
                <a:t>gì</a:t>
              </a:r>
              <a:r>
                <a:rPr lang="en-US" altLang="zh-CN" sz="1600" dirty="0">
                  <a:solidFill>
                    <a:schemeClr val="bg1"/>
                  </a:solidFill>
                  <a:latin typeface="+mj-lt"/>
                  <a:ea typeface="+mj-ea"/>
                </a:rPr>
                <a:t>?</a:t>
              </a:r>
              <a:r>
                <a:rPr lang="vi-VN" altLang="zh-CN" sz="1600" dirty="0">
                  <a:solidFill>
                    <a:schemeClr val="bg1"/>
                  </a:solidFill>
                  <a:latin typeface="Century Gothic" panose="020B0502020202020204" pitchFamily="34" charset="0"/>
                  <a:ea typeface="+mj-ea"/>
                </a:rPr>
                <a:t> </a:t>
              </a:r>
              <a:r>
                <a:rPr lang="en-US" altLang="zh-CN" sz="1600" dirty="0">
                  <a:solidFill>
                    <a:schemeClr val="bg1"/>
                  </a:solidFill>
                  <a:latin typeface="Century Gothic" panose="020B0502020202020204" pitchFamily="34" charset="0"/>
                  <a:ea typeface="+mj-ea"/>
                </a:rPr>
                <a:t>SQL injection </a:t>
              </a:r>
              <a:r>
                <a:rPr lang="en-US" altLang="zh-CN" sz="1600" dirty="0" err="1">
                  <a:solidFill>
                    <a:schemeClr val="bg1"/>
                  </a:solidFill>
                  <a:latin typeface="Century Gothic" panose="020B0502020202020204" pitchFamily="34" charset="0"/>
                  <a:ea typeface="+mj-ea"/>
                </a:rPr>
                <a:t>để</a:t>
              </a:r>
              <a:r>
                <a:rPr lang="en-US" altLang="zh-CN" sz="1600" dirty="0">
                  <a:solidFill>
                    <a:schemeClr val="bg1"/>
                  </a:solidFill>
                  <a:latin typeface="Century Gothic" panose="020B0502020202020204" pitchFamily="34" charset="0"/>
                  <a:ea typeface="+mj-ea"/>
                </a:rPr>
                <a:t> </a:t>
              </a:r>
              <a:r>
                <a:rPr lang="en-US" altLang="zh-CN" sz="1600" dirty="0" err="1">
                  <a:solidFill>
                    <a:schemeClr val="bg1"/>
                  </a:solidFill>
                  <a:latin typeface="Century Gothic" panose="020B0502020202020204" pitchFamily="34" charset="0"/>
                  <a:ea typeface="+mj-ea"/>
                </a:rPr>
                <a:t>làm</a:t>
              </a:r>
              <a:r>
                <a:rPr lang="en-US" altLang="zh-CN" sz="1600" dirty="0">
                  <a:solidFill>
                    <a:schemeClr val="bg1"/>
                  </a:solidFill>
                  <a:latin typeface="Century Gothic" panose="020B0502020202020204" pitchFamily="34" charset="0"/>
                  <a:ea typeface="+mj-ea"/>
                </a:rPr>
                <a:t> </a:t>
              </a:r>
              <a:r>
                <a:rPr lang="en-US" altLang="zh-CN" sz="1600" dirty="0" err="1">
                  <a:solidFill>
                    <a:schemeClr val="bg1"/>
                  </a:solidFill>
                  <a:latin typeface="Century Gothic" panose="020B0502020202020204" pitchFamily="34" charset="0"/>
                  <a:ea typeface="+mj-ea"/>
                </a:rPr>
                <a:t>gì</a:t>
              </a:r>
              <a:r>
                <a:rPr lang="en-US" altLang="zh-CN" sz="1600" dirty="0">
                  <a:solidFill>
                    <a:schemeClr val="bg1"/>
                  </a:solidFill>
                  <a:latin typeface="+mj-lt"/>
                  <a:ea typeface="+mj-ea"/>
                </a:rPr>
                <a:t>?</a:t>
              </a:r>
            </a:p>
            <a:p>
              <a:pPr>
                <a:lnSpc>
                  <a:spcPct val="114000"/>
                </a:lnSpc>
              </a:pPr>
              <a:r>
                <a:rPr lang="en-US" altLang="zh-CN" sz="1600" dirty="0" err="1">
                  <a:solidFill>
                    <a:schemeClr val="bg1"/>
                  </a:solidFill>
                  <a:latin typeface="Century Gothic" panose="020B0502020202020204" pitchFamily="34" charset="0"/>
                  <a:ea typeface="+mj-ea"/>
                </a:rPr>
                <a:t>Tại</a:t>
              </a:r>
              <a:r>
                <a:rPr lang="en-US" altLang="zh-CN" sz="1600" dirty="0">
                  <a:solidFill>
                    <a:schemeClr val="bg1"/>
                  </a:solidFill>
                  <a:latin typeface="Century Gothic" panose="020B0502020202020204" pitchFamily="34" charset="0"/>
                  <a:ea typeface="+mj-ea"/>
                </a:rPr>
                <a:t> </a:t>
              </a:r>
              <a:r>
                <a:rPr lang="en-US" altLang="zh-CN" sz="1600" dirty="0" err="1">
                  <a:solidFill>
                    <a:schemeClr val="bg1"/>
                  </a:solidFill>
                  <a:latin typeface="Century Gothic" panose="020B0502020202020204" pitchFamily="34" charset="0"/>
                  <a:ea typeface="+mj-ea"/>
                </a:rPr>
                <a:t>sao</a:t>
              </a:r>
              <a:r>
                <a:rPr lang="en-US" altLang="zh-CN" sz="1600" dirty="0">
                  <a:solidFill>
                    <a:schemeClr val="bg1"/>
                  </a:solidFill>
                  <a:latin typeface="Century Gothic" panose="020B0502020202020204" pitchFamily="34" charset="0"/>
                  <a:ea typeface="+mj-ea"/>
                </a:rPr>
                <a:t> </a:t>
              </a:r>
              <a:r>
                <a:rPr lang="en-US" altLang="zh-CN" sz="1600" dirty="0" err="1">
                  <a:solidFill>
                    <a:schemeClr val="bg1"/>
                  </a:solidFill>
                  <a:latin typeface="Century Gothic" panose="020B0502020202020204" pitchFamily="34" charset="0"/>
                  <a:ea typeface="+mj-ea"/>
                </a:rPr>
                <a:t>có</a:t>
              </a:r>
              <a:r>
                <a:rPr lang="en-US" altLang="zh-CN" sz="1600" dirty="0">
                  <a:solidFill>
                    <a:schemeClr val="bg1"/>
                  </a:solidFill>
                  <a:latin typeface="Century Gothic" panose="020B0502020202020204" pitchFamily="34" charset="0"/>
                  <a:ea typeface="+mj-ea"/>
                </a:rPr>
                <a:t> SQL injection</a:t>
              </a:r>
              <a:r>
                <a:rPr lang="en-US" altLang="zh-CN" sz="1600" dirty="0">
                  <a:solidFill>
                    <a:schemeClr val="bg1"/>
                  </a:solidFill>
                  <a:latin typeface="+mj-lt"/>
                  <a:ea typeface="+mj-ea"/>
                </a:rPr>
                <a:t>?</a:t>
              </a:r>
              <a:endParaRPr lang="en-US" altLang="zh-CN" sz="1600" dirty="0">
                <a:solidFill>
                  <a:schemeClr val="bg1"/>
                </a:solidFill>
                <a:latin typeface="Century Gothic" panose="020B0502020202020204" pitchFamily="34" charset="0"/>
                <a:ea typeface="+mj-ea"/>
              </a:endParaRPr>
            </a:p>
          </p:txBody>
        </p:sp>
      </p:grpSp>
      <p:grpSp>
        <p:nvGrpSpPr>
          <p:cNvPr id="2" name="组合 1"/>
          <p:cNvGrpSpPr/>
          <p:nvPr/>
        </p:nvGrpSpPr>
        <p:grpSpPr>
          <a:xfrm>
            <a:off x="912813" y="1268414"/>
            <a:ext cx="4749995" cy="4671962"/>
            <a:chOff x="912813" y="1268414"/>
            <a:chExt cx="4749995" cy="4671962"/>
          </a:xfrm>
        </p:grpSpPr>
        <p:sp>
          <p:nvSpPr>
            <p:cNvPr id="124" name="任意多边形 123"/>
            <p:cNvSpPr/>
            <p:nvPr/>
          </p:nvSpPr>
          <p:spPr>
            <a:xfrm rot="3198000">
              <a:off x="1081676" y="2251969"/>
              <a:ext cx="715976" cy="1053702"/>
            </a:xfrm>
            <a:custGeom>
              <a:avLst/>
              <a:gdLst>
                <a:gd name="connsiteX0" fmla="*/ 0 w 667469"/>
                <a:gd name="connsiteY0" fmla="*/ 488662 h 982315"/>
                <a:gd name="connsiteX1" fmla="*/ 335082 w 667469"/>
                <a:gd name="connsiteY1" fmla="*/ 0 h 982315"/>
                <a:gd name="connsiteX2" fmla="*/ 670163 w 667469"/>
                <a:gd name="connsiteY2" fmla="*/ 488662 h 982315"/>
                <a:gd name="connsiteX3" fmla="*/ 335082 w 667469"/>
                <a:gd name="connsiteY3" fmla="*/ 984306 h 982315"/>
              </a:gdLst>
              <a:ahLst/>
              <a:cxnLst>
                <a:cxn ang="0">
                  <a:pos x="connsiteX0" y="connsiteY0"/>
                </a:cxn>
                <a:cxn ang="0">
                  <a:pos x="connsiteX1" y="connsiteY1"/>
                </a:cxn>
                <a:cxn ang="0">
                  <a:pos x="connsiteX2" y="connsiteY2"/>
                </a:cxn>
                <a:cxn ang="0">
                  <a:pos x="connsiteX3" y="connsiteY3"/>
                </a:cxn>
              </a:cxnLst>
              <a:rect l="0" t="0" r="0" b="0"/>
              <a:pathLst>
                <a:path w="667469" h="982315">
                  <a:moveTo>
                    <a:pt x="65302" y="0"/>
                  </a:moveTo>
                  <a:cubicBezTo>
                    <a:pt x="165156" y="370326"/>
                    <a:pt x="379257" y="693778"/>
                    <a:pt x="667469" y="930225"/>
                  </a:cubicBezTo>
                  <a:lnTo>
                    <a:pt x="623759" y="982315"/>
                  </a:lnTo>
                  <a:cubicBezTo>
                    <a:pt x="325399" y="737336"/>
                    <a:pt x="103675" y="402447"/>
                    <a:pt x="0" y="19056"/>
                  </a:cubicBezTo>
                  <a:lnTo>
                    <a:pt x="65302" y="0"/>
                  </a:lnTo>
                  <a:close/>
                </a:path>
              </a:pathLst>
            </a:custGeom>
            <a:solidFill>
              <a:srgbClr val="FFFFFF">
                <a:alpha val="60000"/>
              </a:srgbClr>
            </a:solidFill>
            <a:ln w="7600" cap="flat">
              <a:noFill/>
              <a:bevel/>
            </a:ln>
          </p:spPr>
        </p:sp>
        <p:sp>
          <p:nvSpPr>
            <p:cNvPr id="125" name="任意多边形 124"/>
            <p:cNvSpPr/>
            <p:nvPr/>
          </p:nvSpPr>
          <p:spPr>
            <a:xfrm>
              <a:off x="1486454" y="1624099"/>
              <a:ext cx="3672137" cy="3672135"/>
            </a:xfrm>
            <a:custGeom>
              <a:avLst/>
              <a:gdLst/>
              <a:ahLst/>
              <a:cxnLst/>
              <a:rect l="0" t="0" r="0" b="0"/>
              <a:pathLst>
                <a:path w="3423352" h="3423352">
                  <a:moveTo>
                    <a:pt x="0" y="1711672"/>
                  </a:moveTo>
                  <a:cubicBezTo>
                    <a:pt x="0" y="766346"/>
                    <a:pt x="766346" y="0"/>
                    <a:pt x="1711672" y="0"/>
                  </a:cubicBezTo>
                  <a:cubicBezTo>
                    <a:pt x="2657006" y="0"/>
                    <a:pt x="3423352" y="766346"/>
                    <a:pt x="3423352" y="1711672"/>
                  </a:cubicBezTo>
                  <a:cubicBezTo>
                    <a:pt x="3423352" y="2657006"/>
                    <a:pt x="2657006" y="3423352"/>
                    <a:pt x="1711672" y="3423352"/>
                  </a:cubicBezTo>
                  <a:cubicBezTo>
                    <a:pt x="766346" y="3423352"/>
                    <a:pt x="0" y="2657006"/>
                    <a:pt x="0" y="1711672"/>
                  </a:cubicBezTo>
                  <a:close/>
                </a:path>
              </a:pathLst>
            </a:custGeom>
            <a:noFill/>
            <a:ln w="19050" cap="flat">
              <a:solidFill>
                <a:schemeClr val="bg1">
                  <a:lumMod val="85000"/>
                </a:schemeClr>
              </a:solidFill>
              <a:bevel/>
            </a:ln>
          </p:spPr>
        </p:sp>
        <p:sp>
          <p:nvSpPr>
            <p:cNvPr id="126" name="任意多边形 125"/>
            <p:cNvSpPr/>
            <p:nvPr/>
          </p:nvSpPr>
          <p:spPr>
            <a:xfrm>
              <a:off x="4074780" y="3445488"/>
              <a:ext cx="1462607" cy="2094736"/>
            </a:xfrm>
            <a:custGeom>
              <a:avLst/>
              <a:gdLst>
                <a:gd name="connsiteX0" fmla="*/ 0 w 1363516"/>
                <a:gd name="connsiteY0" fmla="*/ 978500 h 1952820"/>
                <a:gd name="connsiteX1" fmla="*/ 680094 w 1363516"/>
                <a:gd name="connsiteY1" fmla="*/ 0 h 1952820"/>
                <a:gd name="connsiteX2" fmla="*/ 1360187 w 1363516"/>
                <a:gd name="connsiteY2" fmla="*/ 978500 h 1952820"/>
                <a:gd name="connsiteX3" fmla="*/ 680094 w 1363516"/>
                <a:gd name="connsiteY3" fmla="*/ 1950069 h 1952820"/>
              </a:gdLst>
              <a:ahLst/>
              <a:cxnLst>
                <a:cxn ang="0">
                  <a:pos x="connsiteX0" y="connsiteY0"/>
                </a:cxn>
                <a:cxn ang="0">
                  <a:pos x="connsiteX1" y="connsiteY1"/>
                </a:cxn>
                <a:cxn ang="0">
                  <a:pos x="connsiteX2" y="connsiteY2"/>
                </a:cxn>
                <a:cxn ang="0">
                  <a:pos x="connsiteX3" y="connsiteY3"/>
                </a:cxn>
              </a:cxnLst>
              <a:rect l="0" t="0" r="0" b="0"/>
              <a:pathLst>
                <a:path w="1363516" h="1952820">
                  <a:moveTo>
                    <a:pt x="882048" y="1379309"/>
                  </a:moveTo>
                  <a:cubicBezTo>
                    <a:pt x="646172" y="1651617"/>
                    <a:pt x="352045" y="1843608"/>
                    <a:pt x="34220" y="1952820"/>
                  </a:cubicBezTo>
                  <a:lnTo>
                    <a:pt x="0" y="1825110"/>
                  </a:lnTo>
                  <a:cubicBezTo>
                    <a:pt x="293220" y="1722700"/>
                    <a:pt x="564448" y="1544571"/>
                    <a:pt x="782390" y="1292980"/>
                  </a:cubicBezTo>
                  <a:cubicBezTo>
                    <a:pt x="1104850" y="920717"/>
                    <a:pt x="1251469" y="455934"/>
                    <a:pt x="1229520" y="0"/>
                  </a:cubicBezTo>
                  <a:lnTo>
                    <a:pt x="1361517" y="0"/>
                  </a:lnTo>
                  <a:cubicBezTo>
                    <a:pt x="1383390" y="486578"/>
                    <a:pt x="1226131" y="982095"/>
                    <a:pt x="882048" y="1379309"/>
                  </a:cubicBezTo>
                  <a:close/>
                </a:path>
              </a:pathLst>
            </a:custGeom>
            <a:solidFill>
              <a:srgbClr val="FFFFFF">
                <a:alpha val="60000"/>
              </a:srgbClr>
            </a:solidFill>
            <a:ln w="7600" cap="flat">
              <a:noFill/>
              <a:bevel/>
            </a:ln>
          </p:spPr>
        </p:sp>
        <p:sp>
          <p:nvSpPr>
            <p:cNvPr id="127" name="任意多边形 126"/>
            <p:cNvSpPr/>
            <p:nvPr/>
          </p:nvSpPr>
          <p:spPr>
            <a:xfrm rot="7800000">
              <a:off x="5158926" y="2109257"/>
              <a:ext cx="360901" cy="646863"/>
            </a:xfrm>
            <a:custGeom>
              <a:avLst/>
              <a:gdLst>
                <a:gd name="connsiteX0" fmla="*/ 0 w 336450"/>
                <a:gd name="connsiteY0" fmla="*/ 303845 h 603038"/>
                <a:gd name="connsiteX1" fmla="*/ 166817 w 336450"/>
                <a:gd name="connsiteY1" fmla="*/ 0 h 603038"/>
                <a:gd name="connsiteX2" fmla="*/ 333634 w 336450"/>
                <a:gd name="connsiteY2" fmla="*/ 303845 h 603038"/>
                <a:gd name="connsiteX3" fmla="*/ 166817 w 336450"/>
                <a:gd name="connsiteY3" fmla="*/ 601732 h 603038"/>
              </a:gdLst>
              <a:ahLst/>
              <a:cxnLst>
                <a:cxn ang="0">
                  <a:pos x="connsiteX0" y="connsiteY0"/>
                </a:cxn>
                <a:cxn ang="0">
                  <a:pos x="connsiteX1" y="connsiteY1"/>
                </a:cxn>
                <a:cxn ang="0">
                  <a:pos x="connsiteX2" y="connsiteY2"/>
                </a:cxn>
                <a:cxn ang="0">
                  <a:pos x="connsiteX3" y="connsiteY3"/>
                </a:cxn>
              </a:cxnLst>
              <a:rect l="0" t="0" r="0" b="0"/>
              <a:pathLst>
                <a:path w="336450" h="603038">
                  <a:moveTo>
                    <a:pt x="238311" y="0"/>
                  </a:moveTo>
                  <a:lnTo>
                    <a:pt x="336450" y="56661"/>
                  </a:lnTo>
                  <a:cubicBezTo>
                    <a:pt x="230098" y="221965"/>
                    <a:pt x="154323" y="407130"/>
                    <a:pt x="115298" y="603038"/>
                  </a:cubicBezTo>
                  <a:lnTo>
                    <a:pt x="0" y="603038"/>
                  </a:lnTo>
                  <a:cubicBezTo>
                    <a:pt x="40087" y="386735"/>
                    <a:pt x="121909" y="182201"/>
                    <a:pt x="238311" y="0"/>
                  </a:cubicBezTo>
                  <a:close/>
                </a:path>
              </a:pathLst>
            </a:custGeom>
            <a:solidFill>
              <a:srgbClr val="FFFFFF">
                <a:alpha val="60000"/>
              </a:srgbClr>
            </a:solidFill>
            <a:ln w="7600" cap="flat">
              <a:noFill/>
              <a:bevel/>
            </a:ln>
          </p:spPr>
        </p:sp>
        <p:sp>
          <p:nvSpPr>
            <p:cNvPr id="128" name="任意多边形 127"/>
            <p:cNvSpPr/>
            <p:nvPr/>
          </p:nvSpPr>
          <p:spPr>
            <a:xfrm>
              <a:off x="1866540" y="4788378"/>
              <a:ext cx="2888666" cy="677427"/>
            </a:xfrm>
            <a:custGeom>
              <a:avLst/>
              <a:gdLst>
                <a:gd name="connsiteX0" fmla="*/ 0 w 2692961"/>
                <a:gd name="connsiteY0" fmla="*/ 312846 h 631532"/>
                <a:gd name="connsiteX1" fmla="*/ 1346484 w 2692961"/>
                <a:gd name="connsiteY1" fmla="*/ 0 h 631532"/>
                <a:gd name="connsiteX2" fmla="*/ 2692961 w 2692961"/>
                <a:gd name="connsiteY2" fmla="*/ 312846 h 631532"/>
                <a:gd name="connsiteX3" fmla="*/ 1346484 w 2692961"/>
                <a:gd name="connsiteY3" fmla="*/ 632645 h 631532"/>
              </a:gdLst>
              <a:ahLst/>
              <a:cxnLst>
                <a:cxn ang="0">
                  <a:pos x="connsiteX0" y="connsiteY0"/>
                </a:cxn>
                <a:cxn ang="0">
                  <a:pos x="connsiteX1" y="connsiteY1"/>
                </a:cxn>
                <a:cxn ang="0">
                  <a:pos x="connsiteX2" y="connsiteY2"/>
                </a:cxn>
                <a:cxn ang="0">
                  <a:pos x="connsiteX3" y="connsiteY3"/>
                </a:cxn>
              </a:cxnLst>
              <a:rect l="0" t="0" r="0" b="0"/>
              <a:pathLst>
                <a:path w="2692961" h="631532">
                  <a:moveTo>
                    <a:pt x="1356881" y="631532"/>
                  </a:moveTo>
                  <a:cubicBezTo>
                    <a:pt x="821712" y="631532"/>
                    <a:pt x="339329" y="403634"/>
                    <a:pt x="0" y="38840"/>
                  </a:cubicBezTo>
                  <a:lnTo>
                    <a:pt x="55987" y="0"/>
                  </a:lnTo>
                  <a:cubicBezTo>
                    <a:pt x="382681" y="347258"/>
                    <a:pt x="844702" y="563817"/>
                    <a:pt x="1356881" y="563817"/>
                  </a:cubicBezTo>
                  <a:cubicBezTo>
                    <a:pt x="1859902" y="563817"/>
                    <a:pt x="2314542" y="354934"/>
                    <a:pt x="2640118" y="18505"/>
                  </a:cubicBezTo>
                  <a:lnTo>
                    <a:pt x="2692961" y="60844"/>
                  </a:lnTo>
                  <a:cubicBezTo>
                    <a:pt x="2354868" y="412775"/>
                    <a:pt x="1881213" y="631532"/>
                    <a:pt x="1356881" y="631532"/>
                  </a:cubicBezTo>
                  <a:close/>
                </a:path>
              </a:pathLst>
            </a:custGeom>
            <a:solidFill>
              <a:srgbClr val="FFFFFF">
                <a:alpha val="60000"/>
              </a:srgbClr>
            </a:solidFill>
            <a:ln w="7600" cap="flat">
              <a:noFill/>
              <a:bevel/>
            </a:ln>
          </p:spPr>
        </p:sp>
        <p:sp>
          <p:nvSpPr>
            <p:cNvPr id="129" name="任意多边形 128"/>
            <p:cNvSpPr/>
            <p:nvPr/>
          </p:nvSpPr>
          <p:spPr>
            <a:xfrm>
              <a:off x="3450836" y="1450611"/>
              <a:ext cx="1888540" cy="2055793"/>
            </a:xfrm>
            <a:custGeom>
              <a:avLst/>
              <a:gdLst>
                <a:gd name="connsiteX0" fmla="*/ 0 w 1760593"/>
                <a:gd name="connsiteY0" fmla="*/ 958261 h 1916515"/>
                <a:gd name="connsiteX1" fmla="*/ 880293 w 1760593"/>
                <a:gd name="connsiteY1" fmla="*/ 0 h 1916515"/>
                <a:gd name="connsiteX2" fmla="*/ 1763200 w 1760593"/>
                <a:gd name="connsiteY2" fmla="*/ 958261 h 1916515"/>
                <a:gd name="connsiteX3" fmla="*/ 880293 w 1760593"/>
                <a:gd name="connsiteY3" fmla="*/ 1916515 h 1916515"/>
              </a:gdLst>
              <a:ahLst/>
              <a:cxnLst>
                <a:cxn ang="0">
                  <a:pos x="connsiteX0" y="connsiteY0"/>
                </a:cxn>
                <a:cxn ang="0">
                  <a:pos x="connsiteX1" y="connsiteY1"/>
                </a:cxn>
                <a:cxn ang="0">
                  <a:pos x="connsiteX2" y="connsiteY2"/>
                </a:cxn>
                <a:cxn ang="0">
                  <a:pos x="connsiteX3" y="connsiteY3"/>
                </a:cxn>
              </a:cxnLst>
              <a:rect l="0" t="0" r="0" b="0"/>
              <a:pathLst>
                <a:path w="1760593" h="1916515">
                  <a:moveTo>
                    <a:pt x="1760593" y="1876197"/>
                  </a:moveTo>
                  <a:cubicBezTo>
                    <a:pt x="1760593" y="1889672"/>
                    <a:pt x="1760593" y="1903108"/>
                    <a:pt x="1760593" y="1916515"/>
                  </a:cubicBezTo>
                  <a:lnTo>
                    <a:pt x="1692269" y="1916515"/>
                  </a:lnTo>
                  <a:cubicBezTo>
                    <a:pt x="1692558" y="1903116"/>
                    <a:pt x="1692710" y="1889672"/>
                    <a:pt x="1692710" y="1876197"/>
                  </a:cubicBezTo>
                  <a:cubicBezTo>
                    <a:pt x="1692710" y="917708"/>
                    <a:pt x="948518" y="133029"/>
                    <a:pt x="6417" y="68452"/>
                  </a:cubicBezTo>
                  <a:lnTo>
                    <a:pt x="0" y="0"/>
                  </a:lnTo>
                  <a:cubicBezTo>
                    <a:pt x="982657" y="61555"/>
                    <a:pt x="1760593" y="878028"/>
                    <a:pt x="1760593" y="1876197"/>
                  </a:cubicBezTo>
                  <a:close/>
                </a:path>
              </a:pathLst>
            </a:custGeom>
            <a:solidFill>
              <a:srgbClr val="FFFFFF">
                <a:alpha val="60000"/>
              </a:srgbClr>
            </a:solidFill>
            <a:ln w="7600" cap="flat">
              <a:noFill/>
              <a:bevel/>
            </a:ln>
          </p:spPr>
        </p:sp>
        <p:sp>
          <p:nvSpPr>
            <p:cNvPr id="130" name="任意多边形 129"/>
            <p:cNvSpPr/>
            <p:nvPr/>
          </p:nvSpPr>
          <p:spPr>
            <a:xfrm>
              <a:off x="2114852" y="1268414"/>
              <a:ext cx="2464746" cy="492851"/>
            </a:xfrm>
            <a:custGeom>
              <a:avLst/>
              <a:gdLst>
                <a:gd name="connsiteX0" fmla="*/ 0 w 2297761"/>
                <a:gd name="connsiteY0" fmla="*/ 231330 h 459461"/>
                <a:gd name="connsiteX1" fmla="*/ 1148884 w 2297761"/>
                <a:gd name="connsiteY1" fmla="*/ 0 h 459461"/>
                <a:gd name="connsiteX2" fmla="*/ 2297761 w 2297761"/>
                <a:gd name="connsiteY2" fmla="*/ 231330 h 459461"/>
                <a:gd name="connsiteX3" fmla="*/ 1148884 w 2297761"/>
                <a:gd name="connsiteY3" fmla="*/ 457839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7" y="91568"/>
                    <a:pt x="1175766" y="91568"/>
                  </a:cubicBezTo>
                  <a:cubicBezTo>
                    <a:pt x="750933" y="91568"/>
                    <a:pt x="365951" y="231969"/>
                    <a:pt x="85592" y="459461"/>
                  </a:cubicBezTo>
                  <a:lnTo>
                    <a:pt x="0" y="400357"/>
                  </a:lnTo>
                  <a:cubicBezTo>
                    <a:pt x="301063" y="152974"/>
                    <a:pt x="716704" y="0"/>
                    <a:pt x="1175766" y="0"/>
                  </a:cubicBezTo>
                  <a:close/>
                </a:path>
              </a:pathLst>
            </a:custGeom>
            <a:solidFill>
              <a:srgbClr val="FFFFFF">
                <a:alpha val="60000"/>
              </a:srgbClr>
            </a:solidFill>
            <a:ln w="7600" cap="flat">
              <a:noFill/>
              <a:bevel/>
            </a:ln>
          </p:spPr>
        </p:sp>
        <p:sp>
          <p:nvSpPr>
            <p:cNvPr id="131" name="任意多边形 130"/>
            <p:cNvSpPr/>
            <p:nvPr/>
          </p:nvSpPr>
          <p:spPr>
            <a:xfrm rot="13926000">
              <a:off x="573081" y="4461578"/>
              <a:ext cx="2464745" cy="492852"/>
            </a:xfrm>
            <a:custGeom>
              <a:avLst/>
              <a:gdLst>
                <a:gd name="connsiteX0" fmla="*/ 0 w 2297761"/>
                <a:gd name="connsiteY0" fmla="*/ 231329 h 459461"/>
                <a:gd name="connsiteX1" fmla="*/ 1148877 w 2297761"/>
                <a:gd name="connsiteY1" fmla="*/ 0 h 459461"/>
                <a:gd name="connsiteX2" fmla="*/ 2297761 w 2297761"/>
                <a:gd name="connsiteY2" fmla="*/ 231329 h 459461"/>
                <a:gd name="connsiteX3" fmla="*/ 1148877 w 2297761"/>
                <a:gd name="connsiteY3" fmla="*/ 457838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0" y="91568"/>
                    <a:pt x="1175766" y="91568"/>
                  </a:cubicBezTo>
                  <a:cubicBezTo>
                    <a:pt x="750933" y="91568"/>
                    <a:pt x="365951" y="231968"/>
                    <a:pt x="85592" y="459461"/>
                  </a:cubicBezTo>
                  <a:lnTo>
                    <a:pt x="0" y="400357"/>
                  </a:lnTo>
                  <a:cubicBezTo>
                    <a:pt x="301062" y="152974"/>
                    <a:pt x="716704" y="0"/>
                    <a:pt x="1175766" y="0"/>
                  </a:cubicBezTo>
                  <a:close/>
                </a:path>
              </a:pathLst>
            </a:custGeom>
            <a:solidFill>
              <a:srgbClr val="FFFFFF">
                <a:alpha val="60000"/>
              </a:srgbClr>
            </a:solidFill>
            <a:ln w="7600" cap="flat">
              <a:noFill/>
              <a:bevel/>
            </a:ln>
          </p:spPr>
        </p:sp>
        <p:sp>
          <p:nvSpPr>
            <p:cNvPr id="16" name="文本框 15"/>
            <p:cNvSpPr txBox="1"/>
            <p:nvPr/>
          </p:nvSpPr>
          <p:spPr>
            <a:xfrm>
              <a:off x="1729595" y="2902827"/>
              <a:ext cx="3246026" cy="1015663"/>
            </a:xfrm>
            <a:prstGeom prst="rect">
              <a:avLst/>
            </a:prstGeom>
            <a:noFill/>
          </p:spPr>
          <p:txBody>
            <a:bodyPr wrap="square" rtlCol="0">
              <a:spAutoFit/>
              <a:scene3d>
                <a:camera prst="orthographicFront"/>
                <a:lightRig rig="threePt" dir="t"/>
              </a:scene3d>
              <a:sp3d contourW="12700"/>
            </a:bodyPr>
            <a:lstStyle/>
            <a:p>
              <a:pPr algn="ctr"/>
              <a:r>
                <a:rPr lang="vi-VN" altLang="zh-CN" sz="6000" b="1" dirty="0">
                  <a:solidFill>
                    <a:schemeClr val="bg1"/>
                  </a:solidFill>
                  <a:latin typeface="Century Gothic" panose="020B0502020202020204" pitchFamily="34" charset="0"/>
                </a:rPr>
                <a:t>Phần: </a:t>
              </a:r>
              <a:r>
                <a:rPr lang="en-US" altLang="zh-CN" sz="6000" b="1" dirty="0">
                  <a:solidFill>
                    <a:schemeClr val="bg1"/>
                  </a:solidFill>
                  <a:latin typeface="Century Gothic" panose="020B0502020202020204" pitchFamily="34" charset="0"/>
                </a:rPr>
                <a:t>1</a:t>
              </a:r>
              <a:endParaRPr lang="zh-CN" altLang="en-US" sz="6000" b="1"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192997479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 calcmode="lin" valueType="num">
                                      <p:cBhvr>
                                        <p:cTn id="9" dur="350" fill="hold"/>
                                        <p:tgtEl>
                                          <p:spTgt spid="2"/>
                                        </p:tgtEl>
                                        <p:attrNameLst>
                                          <p:attrName>style.rotation</p:attrName>
                                        </p:attrNameLst>
                                      </p:cBhvr>
                                      <p:tavLst>
                                        <p:tav tm="0">
                                          <p:val>
                                            <p:fltVal val="90"/>
                                          </p:val>
                                        </p:tav>
                                        <p:tav tm="100000">
                                          <p:val>
                                            <p:fltVal val="0"/>
                                          </p:val>
                                        </p:tav>
                                      </p:tavLst>
                                    </p:anim>
                                    <p:animEffect transition="in" filter="fade">
                                      <p:cBhvr>
                                        <p:cTn id="10" dur="350"/>
                                        <p:tgtEl>
                                          <p:spTgt spid="2"/>
                                        </p:tgtEl>
                                      </p:cBhvr>
                                    </p:animEffect>
                                  </p:childTnLst>
                                </p:cTn>
                              </p:par>
                            </p:childTnLst>
                          </p:cTn>
                        </p:par>
                        <p:par>
                          <p:cTn id="11" fill="hold">
                            <p:stCondLst>
                              <p:cond delay="350"/>
                            </p:stCondLst>
                            <p:childTnLst>
                              <p:par>
                                <p:cTn id="12" presetID="22" presetClass="entr" presetSubtype="8"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left)">
                                      <p:cBhvr>
                                        <p:cTn id="14" dur="350"/>
                                        <p:tgtEl>
                                          <p:spTgt spid="33"/>
                                        </p:tgtEl>
                                      </p:cBhvr>
                                    </p:animEffect>
                                  </p:childTnLst>
                                </p:cTn>
                              </p:par>
                            </p:childTnLst>
                          </p:cTn>
                        </p:par>
                        <p:par>
                          <p:cTn id="15" fill="hold">
                            <p:stCondLst>
                              <p:cond delay="700"/>
                            </p:stCondLst>
                            <p:childTnLst>
                              <p:par>
                                <p:cTn id="16" presetID="2" presetClass="entr" presetSubtype="2"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350" fill="hold"/>
                                        <p:tgtEl>
                                          <p:spTgt spid="12"/>
                                        </p:tgtEl>
                                        <p:attrNameLst>
                                          <p:attrName>ppt_x</p:attrName>
                                        </p:attrNameLst>
                                      </p:cBhvr>
                                      <p:tavLst>
                                        <p:tav tm="0">
                                          <p:val>
                                            <p:strVal val="1+#ppt_w/2"/>
                                          </p:val>
                                        </p:tav>
                                        <p:tav tm="100000">
                                          <p:val>
                                            <p:strVal val="#ppt_x"/>
                                          </p:val>
                                        </p:tav>
                                      </p:tavLst>
                                    </p:anim>
                                    <p:anim calcmode="lin" valueType="num">
                                      <p:cBhvr additive="base">
                                        <p:cTn id="19" dur="3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flipH="1">
            <a:off x="0" y="0"/>
            <a:ext cx="7219671" cy="6858000"/>
          </a:xfrm>
          <a:custGeom>
            <a:avLst/>
            <a:gdLst>
              <a:gd name="connsiteX0" fmla="*/ 7219671 w 7219671"/>
              <a:gd name="connsiteY0" fmla="*/ 0 h 6858000"/>
              <a:gd name="connsiteX1" fmla="*/ 6773363 w 7219671"/>
              <a:gd name="connsiteY1" fmla="*/ 0 h 6858000"/>
              <a:gd name="connsiteX2" fmla="*/ 6723620 w 7219671"/>
              <a:gd name="connsiteY2" fmla="*/ 0 h 6858000"/>
              <a:gd name="connsiteX3" fmla="*/ 6327055 w 7219671"/>
              <a:gd name="connsiteY3" fmla="*/ 0 h 6858000"/>
              <a:gd name="connsiteX4" fmla="*/ 6277312 w 7219671"/>
              <a:gd name="connsiteY4" fmla="*/ 0 h 6858000"/>
              <a:gd name="connsiteX5" fmla="*/ 5831004 w 7219671"/>
              <a:gd name="connsiteY5" fmla="*/ 0 h 6858000"/>
              <a:gd name="connsiteX6" fmla="*/ 0 w 7219671"/>
              <a:gd name="connsiteY6" fmla="*/ 6844472 h 6858000"/>
              <a:gd name="connsiteX7" fmla="*/ 6327055 w 7219671"/>
              <a:gd name="connsiteY7" fmla="*/ 6858000 h 6858000"/>
              <a:gd name="connsiteX8" fmla="*/ 6327055 w 7219671"/>
              <a:gd name="connsiteY8" fmla="*/ 6857046 h 6858000"/>
              <a:gd name="connsiteX9" fmla="*/ 6773363 w 7219671"/>
              <a:gd name="connsiteY9" fmla="*/ 6858000 h 6858000"/>
              <a:gd name="connsiteX10" fmla="*/ 6773363 w 7219671"/>
              <a:gd name="connsiteY10" fmla="*/ 6857046 h 6858000"/>
              <a:gd name="connsiteX11" fmla="*/ 7219671 w 721967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19671" h="6858000">
                <a:moveTo>
                  <a:pt x="7219671" y="0"/>
                </a:moveTo>
                <a:lnTo>
                  <a:pt x="6773363" y="0"/>
                </a:lnTo>
                <a:lnTo>
                  <a:pt x="6723620" y="0"/>
                </a:lnTo>
                <a:lnTo>
                  <a:pt x="6327055" y="0"/>
                </a:lnTo>
                <a:lnTo>
                  <a:pt x="6277312" y="0"/>
                </a:lnTo>
                <a:lnTo>
                  <a:pt x="5831004" y="0"/>
                </a:lnTo>
                <a:cubicBezTo>
                  <a:pt x="5831004" y="0"/>
                  <a:pt x="6143462" y="5659718"/>
                  <a:pt x="0" y="6844472"/>
                </a:cubicBezTo>
                <a:lnTo>
                  <a:pt x="6327055" y="6858000"/>
                </a:lnTo>
                <a:lnTo>
                  <a:pt x="6327055" y="6857046"/>
                </a:lnTo>
                <a:lnTo>
                  <a:pt x="6773363" y="6858000"/>
                </a:lnTo>
                <a:lnTo>
                  <a:pt x="6773363" y="6857046"/>
                </a:lnTo>
                <a:lnTo>
                  <a:pt x="7219671" y="6858000"/>
                </a:lnTo>
                <a:close/>
              </a:path>
            </a:pathLst>
          </a:custGeom>
          <a:solidFill>
            <a:schemeClr val="tx1">
              <a:lumMod val="85000"/>
              <a:lumOff val="15000"/>
            </a:schemeClr>
          </a:solidFill>
          <a:ln w="7600" cap="flat">
            <a:noFill/>
            <a:bevel/>
          </a:ln>
        </p:spPr>
      </p:sp>
      <p:grpSp>
        <p:nvGrpSpPr>
          <p:cNvPr id="2" name="组合 1"/>
          <p:cNvGrpSpPr/>
          <p:nvPr/>
        </p:nvGrpSpPr>
        <p:grpSpPr>
          <a:xfrm>
            <a:off x="1343156" y="1613458"/>
            <a:ext cx="9614830" cy="642826"/>
            <a:chOff x="1480988" y="2129628"/>
            <a:chExt cx="8731324" cy="642826"/>
          </a:xfrm>
        </p:grpSpPr>
        <p:sp>
          <p:nvSpPr>
            <p:cNvPr id="3" name="任意多边形 2"/>
            <p:cNvSpPr/>
            <p:nvPr/>
          </p:nvSpPr>
          <p:spPr>
            <a:xfrm>
              <a:off x="1480988" y="2129628"/>
              <a:ext cx="642826" cy="642826"/>
            </a:xfrm>
            <a:custGeom>
              <a:avLst/>
              <a:gdLst/>
              <a:ahLst/>
              <a:cxnLst/>
              <a:rect l="l" t="t" r="r" b="b"/>
              <a:pathLst>
                <a:path w="567307" h="567307">
                  <a:moveTo>
                    <a:pt x="0" y="283653"/>
                  </a:moveTo>
                  <a:cubicBezTo>
                    <a:pt x="0" y="126664"/>
                    <a:pt x="126996" y="0"/>
                    <a:pt x="283653" y="0"/>
                  </a:cubicBezTo>
                  <a:cubicBezTo>
                    <a:pt x="440311" y="0"/>
                    <a:pt x="567307" y="126664"/>
                    <a:pt x="567307" y="283653"/>
                  </a:cubicBezTo>
                  <a:cubicBezTo>
                    <a:pt x="567307" y="439979"/>
                    <a:pt x="440311" y="567307"/>
                    <a:pt x="283653" y="567307"/>
                  </a:cubicBezTo>
                  <a:cubicBezTo>
                    <a:pt x="126996" y="567307"/>
                    <a:pt x="0" y="439979"/>
                    <a:pt x="0" y="283653"/>
                  </a:cubicBezTo>
                  <a:close/>
                </a:path>
              </a:pathLst>
            </a:custGeom>
            <a:solidFill>
              <a:schemeClr val="accent1"/>
            </a:solidFill>
            <a:ln w="30400" cap="flat">
              <a:solidFill>
                <a:srgbClr val="FFFFFF"/>
              </a:solidFill>
              <a:bevel/>
            </a:ln>
          </p:spPr>
          <p:txBody>
            <a:bodyPr wrap="square" lIns="0" tIns="0" rIns="0" bIns="0" rtlCol="0" anchor="ctr"/>
            <a:lstStyle/>
            <a:p>
              <a:pPr algn="ctr">
                <a:lnSpc>
                  <a:spcPct val="100000"/>
                </a:lnSpc>
              </a:pPr>
              <a:r>
                <a:rPr sz="2400" dirty="0">
                  <a:solidFill>
                    <a:srgbClr val="FFFFFF"/>
                  </a:solidFill>
                  <a:latin typeface="Arial"/>
                </a:rPr>
                <a:t>1</a:t>
              </a:r>
            </a:p>
          </p:txBody>
        </p:sp>
        <p:sp>
          <p:nvSpPr>
            <p:cNvPr id="7" name="任意多边形 6"/>
            <p:cNvSpPr/>
            <p:nvPr/>
          </p:nvSpPr>
          <p:spPr>
            <a:xfrm>
              <a:off x="2561501" y="2180360"/>
              <a:ext cx="4141213" cy="506655"/>
            </a:xfrm>
            <a:custGeom>
              <a:avLst/>
              <a:gdLst>
                <a:gd name="rtl" fmla="*/ 114000 w 6862800"/>
                <a:gd name="rtr" fmla="*/ 6862800 w 6862800"/>
              </a:gdLst>
              <a:ahLst/>
              <a:cxnLst/>
              <a:rect l="rtl" t="t" r="rtr" b="b"/>
              <a:pathLst>
                <a:path w="6862800" h="718110">
                  <a:moveTo>
                    <a:pt x="143622" y="0"/>
                  </a:moveTo>
                  <a:lnTo>
                    <a:pt x="6719175" y="0"/>
                  </a:lnTo>
                  <a:cubicBezTo>
                    <a:pt x="6798496" y="0"/>
                    <a:pt x="6862800" y="62637"/>
                    <a:pt x="6862800" y="139902"/>
                  </a:cubicBezTo>
                  <a:lnTo>
                    <a:pt x="6862800" y="578207"/>
                  </a:lnTo>
                  <a:cubicBezTo>
                    <a:pt x="6862800" y="655473"/>
                    <a:pt x="6798496" y="718110"/>
                    <a:pt x="6719175" y="718110"/>
                  </a:cubicBezTo>
                  <a:lnTo>
                    <a:pt x="143622" y="718110"/>
                  </a:lnTo>
                  <a:cubicBezTo>
                    <a:pt x="64302" y="718110"/>
                    <a:pt x="0" y="655473"/>
                    <a:pt x="0" y="578207"/>
                  </a:cubicBezTo>
                  <a:lnTo>
                    <a:pt x="0" y="139902"/>
                  </a:lnTo>
                  <a:cubicBezTo>
                    <a:pt x="0" y="62637"/>
                    <a:pt x="64302" y="0"/>
                    <a:pt x="143622" y="0"/>
                  </a:cubicBezTo>
                  <a:close/>
                </a:path>
              </a:pathLst>
            </a:custGeom>
            <a:noFill/>
            <a:ln w="12700" cap="flat">
              <a:solidFill>
                <a:schemeClr val="bg1">
                  <a:lumMod val="85000"/>
                </a:schemeClr>
              </a:solidFill>
              <a:bevel/>
            </a:ln>
          </p:spPr>
          <p:txBody>
            <a:bodyPr wrap="square" lIns="0" tIns="0" rIns="0" bIns="0" rtlCol="0" anchor="ctr"/>
            <a:lstStyle/>
            <a:p>
              <a:pPr algn="l">
                <a:lnSpc>
                  <a:spcPct val="100000"/>
                </a:lnSpc>
              </a:pPr>
              <a:endParaRPr sz="1064" dirty="0">
                <a:solidFill>
                  <a:srgbClr val="000000"/>
                </a:solidFill>
                <a:latin typeface="Comic Sans MS"/>
              </a:endParaRPr>
            </a:p>
          </p:txBody>
        </p:sp>
        <p:sp>
          <p:nvSpPr>
            <p:cNvPr id="11" name="文本框 10"/>
            <p:cNvSpPr txBox="1"/>
            <p:nvPr/>
          </p:nvSpPr>
          <p:spPr>
            <a:xfrm>
              <a:off x="2561501" y="2230229"/>
              <a:ext cx="7650811" cy="388055"/>
            </a:xfrm>
            <a:prstGeom prst="rect">
              <a:avLst/>
            </a:prstGeom>
            <a:noFill/>
          </p:spPr>
          <p:txBody>
            <a:bodyPr wrap="square" rtlCol="0">
              <a:spAutoFit/>
              <a:scene3d>
                <a:camera prst="orthographicFront"/>
                <a:lightRig rig="threePt" dir="t"/>
              </a:scene3d>
              <a:sp3d contourW="12700"/>
            </a:bodyPr>
            <a:lstStyle/>
            <a:p>
              <a:pPr>
                <a:lnSpc>
                  <a:spcPct val="114000"/>
                </a:lnSpc>
              </a:pPr>
              <a:r>
                <a:rPr lang="vi-VN" dirty="0">
                  <a:solidFill>
                    <a:srgbClr val="252525"/>
                  </a:solidFill>
                  <a:latin typeface="Open Sans"/>
                </a:rPr>
                <a:t>L</a:t>
              </a:r>
              <a:r>
                <a:rPr lang="en-US" b="0" i="0" dirty="0">
                  <a:solidFill>
                    <a:srgbClr val="252525"/>
                  </a:solidFill>
                  <a:effectLst/>
                  <a:latin typeface="Open Sans"/>
                </a:rPr>
                <a:t>à </a:t>
              </a:r>
              <a:r>
                <a:rPr lang="en-US" b="0" i="0" dirty="0" err="1">
                  <a:solidFill>
                    <a:srgbClr val="252525"/>
                  </a:solidFill>
                  <a:effectLst/>
                  <a:latin typeface="Open Sans"/>
                </a:rPr>
                <a:t>một</a:t>
              </a:r>
              <a:r>
                <a:rPr lang="en-US" b="0" i="0" dirty="0">
                  <a:solidFill>
                    <a:srgbClr val="252525"/>
                  </a:solidFill>
                  <a:effectLst/>
                  <a:latin typeface="Open Sans"/>
                </a:rPr>
                <a:t> </a:t>
              </a:r>
              <a:r>
                <a:rPr lang="vi-VN" b="0" i="0" dirty="0">
                  <a:solidFill>
                    <a:srgbClr val="252525"/>
                  </a:solidFill>
                  <a:effectLst/>
                  <a:latin typeface="Open Sans"/>
                </a:rPr>
                <a:t>trong những kiểu</a:t>
              </a:r>
              <a:r>
                <a:rPr lang="vi-VN" dirty="0">
                  <a:solidFill>
                    <a:srgbClr val="252525"/>
                  </a:solidFill>
                  <a:latin typeface="Open Sans"/>
                </a:rPr>
                <a:t> </a:t>
              </a:r>
              <a:r>
                <a:rPr lang="en-US" b="0" i="0" dirty="0" err="1">
                  <a:solidFill>
                    <a:srgbClr val="252525"/>
                  </a:solidFill>
                  <a:effectLst/>
                  <a:latin typeface="Open Sans"/>
                </a:rPr>
                <a:t>tấn</a:t>
              </a:r>
              <a:r>
                <a:rPr lang="en-US" b="0" i="0" dirty="0">
                  <a:solidFill>
                    <a:srgbClr val="252525"/>
                  </a:solidFill>
                  <a:effectLst/>
                  <a:latin typeface="Open Sans"/>
                </a:rPr>
                <a:t> </a:t>
              </a:r>
              <a:r>
                <a:rPr lang="en-US" b="0" i="0" dirty="0" err="1">
                  <a:solidFill>
                    <a:srgbClr val="252525"/>
                  </a:solidFill>
                  <a:effectLst/>
                  <a:latin typeface="Open Sans"/>
                </a:rPr>
                <a:t>công</a:t>
              </a:r>
              <a:r>
                <a:rPr lang="vi-VN" dirty="0">
                  <a:solidFill>
                    <a:srgbClr val="252525"/>
                  </a:solidFill>
                  <a:latin typeface="Open Sans"/>
                </a:rPr>
                <a:t> </a:t>
              </a:r>
              <a:r>
                <a:rPr lang="en-US" b="0" i="0" dirty="0">
                  <a:solidFill>
                    <a:srgbClr val="252525"/>
                  </a:solidFill>
                  <a:effectLst/>
                  <a:latin typeface="Open Sans"/>
                </a:rPr>
                <a:t>injection</a:t>
              </a:r>
              <a:endParaRPr lang="en-US" altLang="zh-CN" dirty="0">
                <a:solidFill>
                  <a:schemeClr val="tx1">
                    <a:lumMod val="65000"/>
                    <a:lumOff val="35000"/>
                  </a:schemeClr>
                </a:solidFill>
                <a:latin typeface="Open Sans"/>
                <a:ea typeface="+mj-ea"/>
              </a:endParaRPr>
            </a:p>
          </p:txBody>
        </p:sp>
      </p:grpSp>
      <p:grpSp>
        <p:nvGrpSpPr>
          <p:cNvPr id="15" name="组合 14"/>
          <p:cNvGrpSpPr/>
          <p:nvPr/>
        </p:nvGrpSpPr>
        <p:grpSpPr>
          <a:xfrm>
            <a:off x="1900107" y="3093824"/>
            <a:ext cx="9339022" cy="1033254"/>
            <a:chOff x="1950221" y="3111005"/>
            <a:chExt cx="8565772" cy="1033254"/>
          </a:xfrm>
        </p:grpSpPr>
        <p:sp>
          <p:nvSpPr>
            <p:cNvPr id="4" name="任意多边形 3"/>
            <p:cNvSpPr/>
            <p:nvPr/>
          </p:nvSpPr>
          <p:spPr>
            <a:xfrm>
              <a:off x="1950221" y="3222589"/>
              <a:ext cx="642826" cy="642826"/>
            </a:xfrm>
            <a:custGeom>
              <a:avLst/>
              <a:gdLst/>
              <a:ahLst/>
              <a:cxnLst/>
              <a:rect l="l" t="t" r="r" b="b"/>
              <a:pathLst>
                <a:path w="567307" h="567307">
                  <a:moveTo>
                    <a:pt x="0" y="283653"/>
                  </a:moveTo>
                  <a:cubicBezTo>
                    <a:pt x="0" y="126664"/>
                    <a:pt x="126996" y="0"/>
                    <a:pt x="283653" y="0"/>
                  </a:cubicBezTo>
                  <a:cubicBezTo>
                    <a:pt x="440311" y="0"/>
                    <a:pt x="567307" y="126664"/>
                    <a:pt x="567307" y="283653"/>
                  </a:cubicBezTo>
                  <a:cubicBezTo>
                    <a:pt x="567307" y="439979"/>
                    <a:pt x="440311" y="567307"/>
                    <a:pt x="283653" y="567307"/>
                  </a:cubicBezTo>
                  <a:cubicBezTo>
                    <a:pt x="126996" y="567307"/>
                    <a:pt x="0" y="439979"/>
                    <a:pt x="0" y="283653"/>
                  </a:cubicBezTo>
                  <a:close/>
                </a:path>
              </a:pathLst>
            </a:custGeom>
            <a:solidFill>
              <a:schemeClr val="accent2"/>
            </a:solidFill>
            <a:ln w="30400" cap="flat">
              <a:solidFill>
                <a:srgbClr val="FFFFFF"/>
              </a:solidFill>
              <a:bevel/>
            </a:ln>
          </p:spPr>
          <p:txBody>
            <a:bodyPr wrap="square" lIns="0" tIns="0" rIns="0" bIns="0" rtlCol="0" anchor="ctr"/>
            <a:lstStyle/>
            <a:p>
              <a:pPr algn="ctr">
                <a:lnSpc>
                  <a:spcPct val="100000"/>
                </a:lnSpc>
              </a:pPr>
              <a:r>
                <a:rPr sz="2400" dirty="0">
                  <a:solidFill>
                    <a:srgbClr val="FFFFFF"/>
                  </a:solidFill>
                  <a:latin typeface="Arial"/>
                </a:rPr>
                <a:t>2</a:t>
              </a:r>
            </a:p>
          </p:txBody>
        </p:sp>
        <p:sp>
          <p:nvSpPr>
            <p:cNvPr id="8" name="任意多边形 7"/>
            <p:cNvSpPr/>
            <p:nvPr/>
          </p:nvSpPr>
          <p:spPr>
            <a:xfrm>
              <a:off x="3030733" y="3111005"/>
              <a:ext cx="7485260" cy="1033254"/>
            </a:xfrm>
            <a:custGeom>
              <a:avLst/>
              <a:gdLst>
                <a:gd name="rtl" fmla="*/ 102448 w 6349648"/>
                <a:gd name="rtr" fmla="*/ 6349648 w 6349648"/>
              </a:gdLst>
              <a:ahLst/>
              <a:cxnLst/>
              <a:rect l="rtl" t="t" r="rtr" b="b"/>
              <a:pathLst>
                <a:path w="6349648" h="718110">
                  <a:moveTo>
                    <a:pt x="143622" y="0"/>
                  </a:moveTo>
                  <a:lnTo>
                    <a:pt x="6206023" y="0"/>
                  </a:lnTo>
                  <a:cubicBezTo>
                    <a:pt x="6285344" y="0"/>
                    <a:pt x="6349648" y="62637"/>
                    <a:pt x="6349648" y="139902"/>
                  </a:cubicBezTo>
                  <a:lnTo>
                    <a:pt x="6349648" y="578207"/>
                  </a:lnTo>
                  <a:cubicBezTo>
                    <a:pt x="6349648" y="655473"/>
                    <a:pt x="6285344" y="718110"/>
                    <a:pt x="6206023" y="718110"/>
                  </a:cubicBezTo>
                  <a:lnTo>
                    <a:pt x="143622" y="718110"/>
                  </a:lnTo>
                  <a:cubicBezTo>
                    <a:pt x="64302" y="718110"/>
                    <a:pt x="0" y="655473"/>
                    <a:pt x="0" y="578207"/>
                  </a:cubicBezTo>
                  <a:lnTo>
                    <a:pt x="0" y="139902"/>
                  </a:lnTo>
                  <a:cubicBezTo>
                    <a:pt x="0" y="62637"/>
                    <a:pt x="64302" y="0"/>
                    <a:pt x="143622" y="0"/>
                  </a:cubicBezTo>
                  <a:close/>
                </a:path>
              </a:pathLst>
            </a:custGeom>
            <a:noFill/>
            <a:ln w="12700" cap="flat">
              <a:solidFill>
                <a:schemeClr val="bg1">
                  <a:lumMod val="85000"/>
                </a:schemeClr>
              </a:solidFill>
              <a:bevel/>
            </a:ln>
          </p:spPr>
          <p:txBody>
            <a:bodyPr wrap="square" lIns="0" tIns="0" rIns="0" bIns="0" rtlCol="0" anchor="ctr"/>
            <a:lstStyle/>
            <a:p>
              <a:pPr algn="l">
                <a:lnSpc>
                  <a:spcPct val="100000"/>
                </a:lnSpc>
              </a:pPr>
              <a:endParaRPr sz="1064" dirty="0">
                <a:solidFill>
                  <a:srgbClr val="000000"/>
                </a:solidFill>
                <a:latin typeface="Comic Sans MS"/>
              </a:endParaRPr>
            </a:p>
          </p:txBody>
        </p:sp>
        <p:sp>
          <p:nvSpPr>
            <p:cNvPr id="12" name="文本框 11"/>
            <p:cNvSpPr txBox="1"/>
            <p:nvPr/>
          </p:nvSpPr>
          <p:spPr>
            <a:xfrm>
              <a:off x="3181698" y="3154461"/>
              <a:ext cx="7276080" cy="923330"/>
            </a:xfrm>
            <a:prstGeom prst="rect">
              <a:avLst/>
            </a:prstGeom>
            <a:noFill/>
          </p:spPr>
          <p:txBody>
            <a:bodyPr wrap="square" rtlCol="0">
              <a:spAutoFit/>
              <a:scene3d>
                <a:camera prst="orthographicFront"/>
                <a:lightRig rig="threePt" dir="t"/>
              </a:scene3d>
              <a:sp3d contourW="12700"/>
            </a:bodyPr>
            <a:lstStyle/>
            <a:p>
              <a:pPr algn="just"/>
              <a:r>
                <a:rPr lang="vi-VN" i="0" dirty="0">
                  <a:solidFill>
                    <a:srgbClr val="292B2C"/>
                  </a:solidFill>
                  <a:effectLst/>
                  <a:latin typeface="Open Sans"/>
                </a:rPr>
                <a:t>L</a:t>
              </a:r>
              <a:r>
                <a:rPr lang="en-US" i="0" dirty="0">
                  <a:solidFill>
                    <a:srgbClr val="292B2C"/>
                  </a:solidFill>
                  <a:effectLst/>
                  <a:latin typeface="Open Sans"/>
                </a:rPr>
                <a:t>à </a:t>
              </a:r>
              <a:r>
                <a:rPr lang="en-US" i="0" dirty="0" err="1">
                  <a:solidFill>
                    <a:srgbClr val="292B2C"/>
                  </a:solidFill>
                  <a:effectLst/>
                  <a:latin typeface="Open Sans"/>
                </a:rPr>
                <a:t>một</a:t>
              </a:r>
              <a:r>
                <a:rPr lang="en-US" i="0" dirty="0">
                  <a:solidFill>
                    <a:srgbClr val="292B2C"/>
                  </a:solidFill>
                  <a:effectLst/>
                  <a:latin typeface="Open Sans"/>
                </a:rPr>
                <a:t> </a:t>
              </a:r>
              <a:r>
                <a:rPr lang="en-US" i="0" dirty="0" err="1">
                  <a:solidFill>
                    <a:srgbClr val="292B2C"/>
                  </a:solidFill>
                  <a:effectLst/>
                  <a:latin typeface="Open Sans"/>
                </a:rPr>
                <a:t>kỹ</a:t>
              </a:r>
              <a:r>
                <a:rPr lang="en-US" i="0" dirty="0">
                  <a:solidFill>
                    <a:srgbClr val="292B2C"/>
                  </a:solidFill>
                  <a:effectLst/>
                  <a:latin typeface="Open Sans"/>
                </a:rPr>
                <a:t> </a:t>
              </a:r>
              <a:r>
                <a:rPr lang="en-US" i="0" dirty="0" err="1">
                  <a:solidFill>
                    <a:srgbClr val="292B2C"/>
                  </a:solidFill>
                  <a:effectLst/>
                  <a:latin typeface="Open Sans"/>
                </a:rPr>
                <a:t>thuật</a:t>
              </a:r>
              <a:r>
                <a:rPr lang="en-US" i="0" dirty="0">
                  <a:solidFill>
                    <a:srgbClr val="292B2C"/>
                  </a:solidFill>
                  <a:effectLst/>
                  <a:latin typeface="Open Sans"/>
                </a:rPr>
                <a:t> </a:t>
              </a:r>
              <a:r>
                <a:rPr lang="en-US" i="0" dirty="0" err="1">
                  <a:solidFill>
                    <a:srgbClr val="292B2C"/>
                  </a:solidFill>
                  <a:effectLst/>
                  <a:latin typeface="Open Sans"/>
                </a:rPr>
                <a:t>cho</a:t>
              </a:r>
              <a:r>
                <a:rPr lang="en-US" i="0" dirty="0">
                  <a:solidFill>
                    <a:srgbClr val="292B2C"/>
                  </a:solidFill>
                  <a:effectLst/>
                  <a:latin typeface="Open Sans"/>
                </a:rPr>
                <a:t> </a:t>
              </a:r>
              <a:r>
                <a:rPr lang="en-US" i="0" dirty="0" err="1">
                  <a:solidFill>
                    <a:srgbClr val="292B2C"/>
                  </a:solidFill>
                  <a:effectLst/>
                  <a:latin typeface="Open Sans"/>
                </a:rPr>
                <a:t>phép</a:t>
              </a:r>
              <a:r>
                <a:rPr lang="vi-VN" dirty="0">
                  <a:solidFill>
                    <a:srgbClr val="292B2C"/>
                  </a:solidFill>
                  <a:latin typeface="Open Sans"/>
                </a:rPr>
                <a:t> </a:t>
              </a:r>
              <a:r>
                <a:rPr lang="vi-VN" i="0" dirty="0">
                  <a:solidFill>
                    <a:srgbClr val="292B2C"/>
                  </a:solidFill>
                  <a:effectLst/>
                  <a:latin typeface="Open Sans"/>
                </a:rPr>
                <a:t>kẻ xấu lợi dụng lỗ hổng của việc kiểm tra dữ liệu đầu vào trong các ứng dụng web và các thông báo lỗi của hệ quản trị cơ sở dữ liệu trả về để inject (tiêm vào) để thi hành các câu lệnh SQL bất hợp pháp</a:t>
              </a:r>
              <a:endParaRPr lang="zh-CN" altLang="en-US" dirty="0">
                <a:solidFill>
                  <a:schemeClr val="tx1">
                    <a:lumMod val="75000"/>
                    <a:lumOff val="25000"/>
                  </a:schemeClr>
                </a:solidFill>
                <a:latin typeface="Century Gothic" panose="020B0502020202020204" pitchFamily="34" charset="0"/>
              </a:endParaRPr>
            </a:p>
          </p:txBody>
        </p:sp>
      </p:grpSp>
      <p:grpSp>
        <p:nvGrpSpPr>
          <p:cNvPr id="16" name="组合 15"/>
          <p:cNvGrpSpPr/>
          <p:nvPr/>
        </p:nvGrpSpPr>
        <p:grpSpPr>
          <a:xfrm>
            <a:off x="3299491" y="4923129"/>
            <a:ext cx="7440006" cy="780547"/>
            <a:chOff x="2675633" y="4177819"/>
            <a:chExt cx="7440006" cy="780547"/>
          </a:xfrm>
        </p:grpSpPr>
        <p:sp>
          <p:nvSpPr>
            <p:cNvPr id="5" name="任意多边形 4"/>
            <p:cNvSpPr/>
            <p:nvPr/>
          </p:nvSpPr>
          <p:spPr>
            <a:xfrm>
              <a:off x="2675633" y="4315540"/>
              <a:ext cx="642826" cy="642826"/>
            </a:xfrm>
            <a:custGeom>
              <a:avLst/>
              <a:gdLst/>
              <a:ahLst/>
              <a:cxnLst/>
              <a:rect l="l" t="t" r="r" b="b"/>
              <a:pathLst>
                <a:path w="567307" h="567307">
                  <a:moveTo>
                    <a:pt x="0" y="283653"/>
                  </a:moveTo>
                  <a:cubicBezTo>
                    <a:pt x="0" y="126664"/>
                    <a:pt x="126996" y="0"/>
                    <a:pt x="283653" y="0"/>
                  </a:cubicBezTo>
                  <a:cubicBezTo>
                    <a:pt x="440311" y="0"/>
                    <a:pt x="567307" y="126664"/>
                    <a:pt x="567307" y="283653"/>
                  </a:cubicBezTo>
                  <a:cubicBezTo>
                    <a:pt x="567307" y="439979"/>
                    <a:pt x="440311" y="567307"/>
                    <a:pt x="283653" y="567307"/>
                  </a:cubicBezTo>
                  <a:cubicBezTo>
                    <a:pt x="126996" y="567307"/>
                    <a:pt x="0" y="439979"/>
                    <a:pt x="0" y="283653"/>
                  </a:cubicBezTo>
                  <a:close/>
                </a:path>
              </a:pathLst>
            </a:custGeom>
            <a:solidFill>
              <a:schemeClr val="accent3"/>
            </a:solidFill>
            <a:ln w="30400" cap="flat">
              <a:solidFill>
                <a:srgbClr val="FFFFFF"/>
              </a:solidFill>
              <a:bevel/>
            </a:ln>
          </p:spPr>
          <p:txBody>
            <a:bodyPr wrap="square" lIns="0" tIns="0" rIns="0" bIns="0" rtlCol="0" anchor="ctr"/>
            <a:lstStyle/>
            <a:p>
              <a:pPr algn="ctr">
                <a:lnSpc>
                  <a:spcPct val="100000"/>
                </a:lnSpc>
              </a:pPr>
              <a:r>
                <a:rPr sz="2400" dirty="0">
                  <a:solidFill>
                    <a:srgbClr val="FFFFFF"/>
                  </a:solidFill>
                  <a:latin typeface="Arial"/>
                </a:rPr>
                <a:t>3</a:t>
              </a:r>
            </a:p>
          </p:txBody>
        </p:sp>
        <p:sp>
          <p:nvSpPr>
            <p:cNvPr id="9" name="任意多边形 8"/>
            <p:cNvSpPr/>
            <p:nvPr/>
          </p:nvSpPr>
          <p:spPr>
            <a:xfrm>
              <a:off x="3942874" y="4177819"/>
              <a:ext cx="6172765" cy="780547"/>
            </a:xfrm>
            <a:custGeom>
              <a:avLst/>
              <a:gdLst>
                <a:gd name="rtl" fmla="*/ 89026 w 5439426"/>
                <a:gd name="rtr" fmla="*/ 5439426 w 5439426"/>
              </a:gdLst>
              <a:ahLst/>
              <a:cxnLst/>
              <a:rect l="rtl" t="t" r="rtr" b="b"/>
              <a:pathLst>
                <a:path w="5439426" h="718110">
                  <a:moveTo>
                    <a:pt x="143622" y="0"/>
                  </a:moveTo>
                  <a:lnTo>
                    <a:pt x="5295809" y="0"/>
                  </a:lnTo>
                  <a:cubicBezTo>
                    <a:pt x="5375130" y="0"/>
                    <a:pt x="5439426" y="63478"/>
                    <a:pt x="5439426" y="141782"/>
                  </a:cubicBezTo>
                  <a:lnTo>
                    <a:pt x="5439426" y="576329"/>
                  </a:lnTo>
                  <a:cubicBezTo>
                    <a:pt x="5439426" y="654632"/>
                    <a:pt x="5375130" y="718110"/>
                    <a:pt x="5295809" y="718110"/>
                  </a:cubicBezTo>
                  <a:lnTo>
                    <a:pt x="143622" y="718110"/>
                  </a:lnTo>
                  <a:cubicBezTo>
                    <a:pt x="64302" y="718110"/>
                    <a:pt x="0" y="654632"/>
                    <a:pt x="0" y="576329"/>
                  </a:cubicBezTo>
                  <a:lnTo>
                    <a:pt x="0" y="141782"/>
                  </a:lnTo>
                  <a:cubicBezTo>
                    <a:pt x="0" y="63478"/>
                    <a:pt x="64302" y="0"/>
                    <a:pt x="143622" y="0"/>
                  </a:cubicBezTo>
                  <a:close/>
                </a:path>
              </a:pathLst>
            </a:custGeom>
            <a:noFill/>
            <a:ln w="12700" cap="flat">
              <a:solidFill>
                <a:schemeClr val="bg1">
                  <a:lumMod val="85000"/>
                </a:schemeClr>
              </a:solidFill>
              <a:bevel/>
            </a:ln>
          </p:spPr>
          <p:txBody>
            <a:bodyPr wrap="square" lIns="0" tIns="0" rIns="0" bIns="0" rtlCol="0" anchor="ctr"/>
            <a:lstStyle/>
            <a:p>
              <a:pPr algn="l">
                <a:lnSpc>
                  <a:spcPct val="100000"/>
                </a:lnSpc>
              </a:pPr>
              <a:endParaRPr sz="1064" dirty="0">
                <a:solidFill>
                  <a:srgbClr val="000000"/>
                </a:solidFill>
                <a:latin typeface="Comic Sans MS"/>
              </a:endParaRPr>
            </a:p>
          </p:txBody>
        </p:sp>
        <p:sp>
          <p:nvSpPr>
            <p:cNvPr id="13" name="文本框 12"/>
            <p:cNvSpPr txBox="1"/>
            <p:nvPr/>
          </p:nvSpPr>
          <p:spPr>
            <a:xfrm>
              <a:off x="3942874" y="4236017"/>
              <a:ext cx="6172765" cy="697307"/>
            </a:xfrm>
            <a:prstGeom prst="rect">
              <a:avLst/>
            </a:prstGeom>
            <a:noFill/>
          </p:spPr>
          <p:txBody>
            <a:bodyPr wrap="square" rtlCol="0">
              <a:spAutoFit/>
              <a:scene3d>
                <a:camera prst="orthographicFront"/>
                <a:lightRig rig="threePt" dir="t"/>
              </a:scene3d>
              <a:sp3d contourW="12700"/>
            </a:bodyPr>
            <a:lstStyle/>
            <a:p>
              <a:pPr algn="just">
                <a:lnSpc>
                  <a:spcPct val="114000"/>
                </a:lnSpc>
              </a:pPr>
              <a:r>
                <a:rPr lang="vi-VN" b="0" i="0" dirty="0">
                  <a:solidFill>
                    <a:srgbClr val="252525"/>
                  </a:solidFill>
                  <a:effectLst/>
                  <a:latin typeface="Open Sans"/>
                </a:rPr>
                <a:t>Là một trong những kiểu tấn công phổ biến nhất trên internet (do tính phổ biến của cơ sở dữ liệu SQL) </a:t>
              </a:r>
              <a:endParaRPr lang="en-US" altLang="zh-CN" dirty="0">
                <a:solidFill>
                  <a:schemeClr val="tx1">
                    <a:lumMod val="65000"/>
                    <a:lumOff val="35000"/>
                  </a:schemeClr>
                </a:solidFill>
                <a:latin typeface="Open Sans"/>
                <a:ea typeface="+mj-ea"/>
              </a:endParaRPr>
            </a:p>
          </p:txBody>
        </p:sp>
      </p:grpSp>
      <p:grpSp>
        <p:nvGrpSpPr>
          <p:cNvPr id="26" name="组合 25">
            <a:extLst>
              <a:ext uri="{FF2B5EF4-FFF2-40B4-BE49-F238E27FC236}">
                <a16:creationId xmlns:a16="http://schemas.microsoft.com/office/drawing/2014/main" id="{680FA8AB-F48D-4A4B-9A3A-CD5046563351}"/>
              </a:ext>
            </a:extLst>
          </p:cNvPr>
          <p:cNvGrpSpPr/>
          <p:nvPr/>
        </p:nvGrpSpPr>
        <p:grpSpPr>
          <a:xfrm>
            <a:off x="479725" y="239597"/>
            <a:ext cx="6531806" cy="858338"/>
            <a:chOff x="479725" y="239597"/>
            <a:chExt cx="6531806" cy="858338"/>
          </a:xfrm>
        </p:grpSpPr>
        <p:pic>
          <p:nvPicPr>
            <p:cNvPr id="27" name="图片 26">
              <a:extLst>
                <a:ext uri="{FF2B5EF4-FFF2-40B4-BE49-F238E27FC236}">
                  <a16:creationId xmlns:a16="http://schemas.microsoft.com/office/drawing/2014/main" id="{B04ABBDC-5451-442A-87B6-F2CF94890497}"/>
                </a:ext>
              </a:extLst>
            </p:cNvPr>
            <p:cNvPicPr>
              <a:picLocks noChangeAspect="1"/>
            </p:cNvPicPr>
            <p:nvPr/>
          </p:nvPicPr>
          <p:blipFill>
            <a:blip r:embed="rId3"/>
            <a:stretch>
              <a:fillRect/>
            </a:stretch>
          </p:blipFill>
          <p:spPr>
            <a:xfrm>
              <a:off x="479725" y="239597"/>
              <a:ext cx="863431" cy="846253"/>
            </a:xfrm>
            <a:prstGeom prst="rect">
              <a:avLst/>
            </a:prstGeom>
          </p:spPr>
        </p:pic>
        <p:sp>
          <p:nvSpPr>
            <p:cNvPr id="28" name="文本框 27">
              <a:extLst>
                <a:ext uri="{FF2B5EF4-FFF2-40B4-BE49-F238E27FC236}">
                  <a16:creationId xmlns:a16="http://schemas.microsoft.com/office/drawing/2014/main" id="{47E9A1DE-474B-4BB4-A7DB-C29099D2049A}"/>
                </a:ext>
              </a:extLst>
            </p:cNvPr>
            <p:cNvSpPr txBox="1"/>
            <p:nvPr/>
          </p:nvSpPr>
          <p:spPr>
            <a:xfrm>
              <a:off x="559015" y="415925"/>
              <a:ext cx="704851" cy="523220"/>
            </a:xfrm>
            <a:prstGeom prst="rect">
              <a:avLst/>
            </a:prstGeom>
            <a:noFill/>
          </p:spPr>
          <p:txBody>
            <a:bodyPr wrap="square" rtlCol="0">
              <a:spAutoFit/>
              <a:scene3d>
                <a:camera prst="orthographicFront"/>
                <a:lightRig rig="threePt" dir="t"/>
              </a:scene3d>
              <a:sp3d contourW="12700"/>
            </a:bodyPr>
            <a:lstStyle/>
            <a:p>
              <a:pPr algn="ctr"/>
              <a:r>
                <a:rPr lang="vi-VN" altLang="zh-CN" sz="2800" dirty="0">
                  <a:solidFill>
                    <a:schemeClr val="bg1"/>
                  </a:solidFill>
                  <a:latin typeface="Century Gothic" panose="020B0502020202020204" pitchFamily="34" charset="0"/>
                </a:rPr>
                <a:t>1.1</a:t>
              </a:r>
              <a:endParaRPr lang="zh-CN" altLang="en-US" sz="2800" dirty="0">
                <a:solidFill>
                  <a:schemeClr val="bg1"/>
                </a:solidFill>
                <a:latin typeface="Century Gothic" panose="020B0502020202020204" pitchFamily="34" charset="0"/>
              </a:endParaRPr>
            </a:p>
          </p:txBody>
        </p:sp>
        <p:grpSp>
          <p:nvGrpSpPr>
            <p:cNvPr id="29" name="组合 28">
              <a:extLst>
                <a:ext uri="{FF2B5EF4-FFF2-40B4-BE49-F238E27FC236}">
                  <a16:creationId xmlns:a16="http://schemas.microsoft.com/office/drawing/2014/main" id="{0B18D1CF-02E1-42E6-89E6-668A9DD1A0E7}"/>
                </a:ext>
              </a:extLst>
            </p:cNvPr>
            <p:cNvGrpSpPr/>
            <p:nvPr/>
          </p:nvGrpSpPr>
          <p:grpSpPr>
            <a:xfrm>
              <a:off x="1478658" y="325571"/>
              <a:ext cx="5532873" cy="772364"/>
              <a:chOff x="781862" y="465271"/>
              <a:chExt cx="5532873" cy="772364"/>
            </a:xfrm>
          </p:grpSpPr>
          <p:sp>
            <p:nvSpPr>
              <p:cNvPr id="30" name="文本框 46">
                <a:extLst>
                  <a:ext uri="{FF2B5EF4-FFF2-40B4-BE49-F238E27FC236}">
                    <a16:creationId xmlns:a16="http://schemas.microsoft.com/office/drawing/2014/main" id="{6ADBA17C-BB62-404B-8B22-A94F4A143901}"/>
                  </a:ext>
                </a:extLst>
              </p:cNvPr>
              <p:cNvSpPr txBox="1"/>
              <p:nvPr/>
            </p:nvSpPr>
            <p:spPr>
              <a:xfrm>
                <a:off x="781863" y="465271"/>
                <a:ext cx="4303239"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Sql injection là gì ?</a:t>
                </a:r>
                <a:endParaRPr lang="zh-CN" altLang="en-US" sz="3200" b="1" dirty="0">
                  <a:solidFill>
                    <a:schemeClr val="accent1"/>
                  </a:solidFill>
                  <a:latin typeface="Century Gothic" panose="020B0502020202020204" pitchFamily="34" charset="0"/>
                </a:endParaRPr>
              </a:p>
            </p:txBody>
          </p:sp>
          <p:sp>
            <p:nvSpPr>
              <p:cNvPr id="31" name="文本框 47">
                <a:extLst>
                  <a:ext uri="{FF2B5EF4-FFF2-40B4-BE49-F238E27FC236}">
                    <a16:creationId xmlns:a16="http://schemas.microsoft.com/office/drawing/2014/main" id="{D207A49A-B03A-4534-9090-CEC3227D21B0}"/>
                  </a:ext>
                </a:extLst>
              </p:cNvPr>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ĐỊnh nghĩa sql injection</a:t>
                </a:r>
                <a:endParaRPr lang="en-US" altLang="zh-CN" sz="1000" dirty="0">
                  <a:solidFill>
                    <a:schemeClr val="bg1">
                      <a:lumMod val="65000"/>
                    </a:schemeClr>
                  </a:solidFill>
                  <a:latin typeface="Century Gothic" panose="020B0502020202020204" pitchFamily="34" charset="0"/>
                </a:endParaRPr>
              </a:p>
            </p:txBody>
          </p:sp>
        </p:grpSp>
      </p:grpSp>
    </p:spTree>
    <p:extLst>
      <p:ext uri="{BB962C8B-B14F-4D97-AF65-F5344CB8AC3E}">
        <p14:creationId xmlns:p14="http://schemas.microsoft.com/office/powerpoint/2010/main" val="190170254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350" fill="hold"/>
                                        <p:tgtEl>
                                          <p:spTgt spid="19"/>
                                        </p:tgtEl>
                                        <p:attrNameLst>
                                          <p:attrName>ppt_x</p:attrName>
                                        </p:attrNameLst>
                                      </p:cBhvr>
                                      <p:tavLst>
                                        <p:tav tm="0">
                                          <p:val>
                                            <p:strVal val="0-#ppt_w/2"/>
                                          </p:val>
                                        </p:tav>
                                        <p:tav tm="100000">
                                          <p:val>
                                            <p:strVal val="#ppt_x"/>
                                          </p:val>
                                        </p:tav>
                                      </p:tavLst>
                                    </p:anim>
                                    <p:anim calcmode="lin" valueType="num">
                                      <p:cBhvr additive="base">
                                        <p:cTn id="8" dur="35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35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350"/>
                                        <p:tgtEl>
                                          <p:spTgt spid="2"/>
                                        </p:tgtEl>
                                      </p:cBhvr>
                                    </p:animEffect>
                                  </p:childTnLst>
                                </p:cTn>
                              </p:par>
                            </p:childTnLst>
                          </p:cTn>
                        </p:par>
                        <p:par>
                          <p:cTn id="13" fill="hold">
                            <p:stCondLst>
                              <p:cond delay="700"/>
                            </p:stCondLst>
                            <p:childTnLst>
                              <p:par>
                                <p:cTn id="14" presetID="22" presetClass="entr" presetSubtype="8"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350"/>
                                        <p:tgtEl>
                                          <p:spTgt spid="15"/>
                                        </p:tgtEl>
                                      </p:cBhvr>
                                    </p:animEffect>
                                  </p:childTnLst>
                                </p:cTn>
                              </p:par>
                            </p:childTnLst>
                          </p:cTn>
                        </p:par>
                        <p:par>
                          <p:cTn id="17" fill="hold">
                            <p:stCondLst>
                              <p:cond delay="105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3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Page-3"/>
        <p:cNvGrpSpPr/>
        <p:nvPr/>
      </p:nvGrpSpPr>
      <p:grpSpPr>
        <a:xfrm>
          <a:off x="0" y="0"/>
          <a:ext cx="0" cy="0"/>
          <a:chOff x="0" y="0"/>
          <a:chExt cx="0" cy="0"/>
        </a:xfrm>
      </p:grpSpPr>
      <p:grpSp>
        <p:nvGrpSpPr>
          <p:cNvPr id="2" name="组合 1"/>
          <p:cNvGrpSpPr/>
          <p:nvPr/>
        </p:nvGrpSpPr>
        <p:grpSpPr>
          <a:xfrm>
            <a:off x="4928176" y="1957726"/>
            <a:ext cx="1261892" cy="3854728"/>
            <a:chOff x="4928176" y="1957726"/>
            <a:chExt cx="1261892" cy="3854728"/>
          </a:xfrm>
        </p:grpSpPr>
        <p:sp>
          <p:nvSpPr>
            <p:cNvPr id="128" name="任意多边形 127"/>
            <p:cNvSpPr/>
            <p:nvPr/>
          </p:nvSpPr>
          <p:spPr>
            <a:xfrm>
              <a:off x="5033148" y="1957726"/>
              <a:ext cx="591964" cy="591964"/>
            </a:xfrm>
            <a:custGeom>
              <a:avLst/>
              <a:gdLst/>
              <a:ahLst/>
              <a:cxnLst/>
              <a:rect l="0" t="0" r="0" b="0"/>
              <a:pathLst>
                <a:path w="488124" h="488124">
                  <a:moveTo>
                    <a:pt x="0" y="244062"/>
                  </a:moveTo>
                  <a:cubicBezTo>
                    <a:pt x="0" y="109270"/>
                    <a:pt x="109270" y="0"/>
                    <a:pt x="244062" y="0"/>
                  </a:cubicBezTo>
                  <a:cubicBezTo>
                    <a:pt x="378854" y="0"/>
                    <a:pt x="488124" y="109270"/>
                    <a:pt x="488124" y="244062"/>
                  </a:cubicBezTo>
                  <a:cubicBezTo>
                    <a:pt x="488124" y="378854"/>
                    <a:pt x="378854" y="488124"/>
                    <a:pt x="244062" y="488124"/>
                  </a:cubicBezTo>
                  <a:cubicBezTo>
                    <a:pt x="109270" y="488124"/>
                    <a:pt x="0" y="378854"/>
                    <a:pt x="0" y="244062"/>
                  </a:cubicBezTo>
                  <a:close/>
                </a:path>
              </a:pathLst>
            </a:custGeom>
            <a:solidFill>
              <a:schemeClr val="accent1"/>
            </a:solidFill>
            <a:ln w="7600" cap="flat">
              <a:noFill/>
              <a:bevel/>
            </a:ln>
          </p:spPr>
        </p:sp>
        <p:sp>
          <p:nvSpPr>
            <p:cNvPr id="129" name="任意多边形 128"/>
            <p:cNvSpPr/>
            <p:nvPr/>
          </p:nvSpPr>
          <p:spPr>
            <a:xfrm>
              <a:off x="5579818" y="3002703"/>
              <a:ext cx="591964" cy="591964"/>
            </a:xfrm>
            <a:custGeom>
              <a:avLst/>
              <a:gdLst/>
              <a:ahLst/>
              <a:cxnLst/>
              <a:rect l="0" t="0" r="0" b="0"/>
              <a:pathLst>
                <a:path w="488124" h="488124">
                  <a:moveTo>
                    <a:pt x="0" y="244062"/>
                  </a:moveTo>
                  <a:cubicBezTo>
                    <a:pt x="0" y="109271"/>
                    <a:pt x="109271" y="0"/>
                    <a:pt x="244062" y="0"/>
                  </a:cubicBezTo>
                  <a:cubicBezTo>
                    <a:pt x="378853" y="0"/>
                    <a:pt x="488124" y="109271"/>
                    <a:pt x="488124" y="244062"/>
                  </a:cubicBezTo>
                  <a:cubicBezTo>
                    <a:pt x="488124" y="378853"/>
                    <a:pt x="378853" y="488124"/>
                    <a:pt x="244062" y="488124"/>
                  </a:cubicBezTo>
                  <a:cubicBezTo>
                    <a:pt x="109271" y="488124"/>
                    <a:pt x="0" y="378853"/>
                    <a:pt x="0" y="244062"/>
                  </a:cubicBezTo>
                  <a:close/>
                </a:path>
              </a:pathLst>
            </a:custGeom>
            <a:solidFill>
              <a:schemeClr val="accent2"/>
            </a:solidFill>
            <a:ln w="7600" cap="flat">
              <a:noFill/>
              <a:bevel/>
            </a:ln>
          </p:spPr>
        </p:sp>
        <p:sp>
          <p:nvSpPr>
            <p:cNvPr id="130" name="任意多边形 129"/>
            <p:cNvSpPr/>
            <p:nvPr/>
          </p:nvSpPr>
          <p:spPr>
            <a:xfrm>
              <a:off x="5598104" y="4181805"/>
              <a:ext cx="591964" cy="591964"/>
            </a:xfrm>
            <a:custGeom>
              <a:avLst/>
              <a:gdLst/>
              <a:ahLst/>
              <a:cxnLst/>
              <a:rect l="0" t="0" r="0" b="0"/>
              <a:pathLst>
                <a:path w="488124" h="488124">
                  <a:moveTo>
                    <a:pt x="0" y="244062"/>
                  </a:moveTo>
                  <a:cubicBezTo>
                    <a:pt x="0" y="109271"/>
                    <a:pt x="109271" y="0"/>
                    <a:pt x="244062" y="0"/>
                  </a:cubicBezTo>
                  <a:cubicBezTo>
                    <a:pt x="378853" y="0"/>
                    <a:pt x="488124" y="109271"/>
                    <a:pt x="488124" y="244062"/>
                  </a:cubicBezTo>
                  <a:cubicBezTo>
                    <a:pt x="488124" y="378853"/>
                    <a:pt x="378853" y="488124"/>
                    <a:pt x="244062" y="488124"/>
                  </a:cubicBezTo>
                  <a:cubicBezTo>
                    <a:pt x="109271" y="488124"/>
                    <a:pt x="0" y="378853"/>
                    <a:pt x="0" y="244062"/>
                  </a:cubicBezTo>
                  <a:close/>
                </a:path>
              </a:pathLst>
            </a:custGeom>
            <a:solidFill>
              <a:schemeClr val="accent3"/>
            </a:solidFill>
            <a:ln w="7600" cap="flat">
              <a:noFill/>
              <a:bevel/>
            </a:ln>
          </p:spPr>
        </p:sp>
        <p:sp>
          <p:nvSpPr>
            <p:cNvPr id="142" name="任意多边形 141"/>
            <p:cNvSpPr/>
            <p:nvPr/>
          </p:nvSpPr>
          <p:spPr>
            <a:xfrm>
              <a:off x="4928176" y="5220490"/>
              <a:ext cx="591964" cy="591964"/>
            </a:xfrm>
            <a:custGeom>
              <a:avLst/>
              <a:gdLst/>
              <a:ahLst/>
              <a:cxnLst/>
              <a:rect l="0" t="0" r="0" b="0"/>
              <a:pathLst>
                <a:path w="488124" h="488124">
                  <a:moveTo>
                    <a:pt x="0" y="244062"/>
                  </a:moveTo>
                  <a:cubicBezTo>
                    <a:pt x="0" y="109271"/>
                    <a:pt x="109271" y="0"/>
                    <a:pt x="244062" y="0"/>
                  </a:cubicBezTo>
                  <a:cubicBezTo>
                    <a:pt x="378853" y="0"/>
                    <a:pt x="488124" y="109271"/>
                    <a:pt x="488124" y="244062"/>
                  </a:cubicBezTo>
                  <a:cubicBezTo>
                    <a:pt x="488124" y="378853"/>
                    <a:pt x="378853" y="488124"/>
                    <a:pt x="244062" y="488124"/>
                  </a:cubicBezTo>
                  <a:cubicBezTo>
                    <a:pt x="109271" y="488124"/>
                    <a:pt x="0" y="378853"/>
                    <a:pt x="0" y="244062"/>
                  </a:cubicBezTo>
                  <a:close/>
                </a:path>
              </a:pathLst>
            </a:custGeom>
            <a:solidFill>
              <a:schemeClr val="accent4"/>
            </a:solidFill>
            <a:ln w="7600" cap="flat">
              <a:noFill/>
              <a:bevel/>
            </a:ln>
          </p:spPr>
        </p:sp>
        <p:sp>
          <p:nvSpPr>
            <p:cNvPr id="41" name="任意多边形 40"/>
            <p:cNvSpPr/>
            <p:nvPr/>
          </p:nvSpPr>
          <p:spPr>
            <a:xfrm>
              <a:off x="5174417" y="2105348"/>
              <a:ext cx="309426" cy="285751"/>
            </a:xfrm>
            <a:custGeom>
              <a:avLst/>
              <a:gdLst>
                <a:gd name="connsiteX0" fmla="*/ 186302 w 608697"/>
                <a:gd name="connsiteY0" fmla="*/ 63862 h 562124"/>
                <a:gd name="connsiteX1" fmla="*/ 204357 w 608697"/>
                <a:gd name="connsiteY1" fmla="*/ 81889 h 562124"/>
                <a:gd name="connsiteX2" fmla="*/ 186302 w 608697"/>
                <a:gd name="connsiteY2" fmla="*/ 99991 h 562124"/>
                <a:gd name="connsiteX3" fmla="*/ 99759 w 608697"/>
                <a:gd name="connsiteY3" fmla="*/ 186326 h 562124"/>
                <a:gd name="connsiteX4" fmla="*/ 81705 w 608697"/>
                <a:gd name="connsiteY4" fmla="*/ 204428 h 562124"/>
                <a:gd name="connsiteX5" fmla="*/ 63650 w 608697"/>
                <a:gd name="connsiteY5" fmla="*/ 186326 h 562124"/>
                <a:gd name="connsiteX6" fmla="*/ 186302 w 608697"/>
                <a:gd name="connsiteY6" fmla="*/ 63862 h 562124"/>
                <a:gd name="connsiteX7" fmla="*/ 175448 w 608697"/>
                <a:gd name="connsiteY7" fmla="*/ 36129 h 562124"/>
                <a:gd name="connsiteX8" fmla="*/ 36179 w 608697"/>
                <a:gd name="connsiteY8" fmla="*/ 175282 h 562124"/>
                <a:gd name="connsiteX9" fmla="*/ 276226 w 608697"/>
                <a:gd name="connsiteY9" fmla="*/ 490611 h 562124"/>
                <a:gd name="connsiteX10" fmla="*/ 276972 w 608697"/>
                <a:gd name="connsiteY10" fmla="*/ 491356 h 562124"/>
                <a:gd name="connsiteX11" fmla="*/ 304349 w 608697"/>
                <a:gd name="connsiteY11" fmla="*/ 518546 h 562124"/>
                <a:gd name="connsiteX12" fmla="*/ 331725 w 608697"/>
                <a:gd name="connsiteY12" fmla="*/ 491356 h 562124"/>
                <a:gd name="connsiteX13" fmla="*/ 332471 w 608697"/>
                <a:gd name="connsiteY13" fmla="*/ 490611 h 562124"/>
                <a:gd name="connsiteX14" fmla="*/ 572518 w 608697"/>
                <a:gd name="connsiteY14" fmla="*/ 175282 h 562124"/>
                <a:gd name="connsiteX15" fmla="*/ 433249 w 608697"/>
                <a:gd name="connsiteY15" fmla="*/ 36129 h 562124"/>
                <a:gd name="connsiteX16" fmla="*/ 318149 w 608697"/>
                <a:gd name="connsiteY16" fmla="*/ 89764 h 562124"/>
                <a:gd name="connsiteX17" fmla="*/ 304349 w 608697"/>
                <a:gd name="connsiteY17" fmla="*/ 96170 h 562124"/>
                <a:gd name="connsiteX18" fmla="*/ 290548 w 608697"/>
                <a:gd name="connsiteY18" fmla="*/ 89764 h 562124"/>
                <a:gd name="connsiteX19" fmla="*/ 175448 w 608697"/>
                <a:gd name="connsiteY19" fmla="*/ 36129 h 562124"/>
                <a:gd name="connsiteX20" fmla="*/ 175448 w 608697"/>
                <a:gd name="connsiteY20" fmla="*/ 0 h 562124"/>
                <a:gd name="connsiteX21" fmla="*/ 304349 w 608697"/>
                <a:gd name="connsiteY21" fmla="*/ 51847 h 562124"/>
                <a:gd name="connsiteX22" fmla="*/ 433249 w 608697"/>
                <a:gd name="connsiteY22" fmla="*/ 0 h 562124"/>
                <a:gd name="connsiteX23" fmla="*/ 608697 w 608697"/>
                <a:gd name="connsiteY23" fmla="*/ 175282 h 562124"/>
                <a:gd name="connsiteX24" fmla="*/ 537309 w 608697"/>
                <a:gd name="connsiteY24" fmla="*/ 342593 h 562124"/>
                <a:gd name="connsiteX25" fmla="*/ 356864 w 608697"/>
                <a:gd name="connsiteY25" fmla="*/ 517354 h 562124"/>
                <a:gd name="connsiteX26" fmla="*/ 317104 w 608697"/>
                <a:gd name="connsiteY26" fmla="*/ 556835 h 562124"/>
                <a:gd name="connsiteX27" fmla="*/ 304349 w 608697"/>
                <a:gd name="connsiteY27" fmla="*/ 562124 h 562124"/>
                <a:gd name="connsiteX28" fmla="*/ 291593 w 608697"/>
                <a:gd name="connsiteY28" fmla="*/ 556835 h 562124"/>
                <a:gd name="connsiteX29" fmla="*/ 251834 w 608697"/>
                <a:gd name="connsiteY29" fmla="*/ 517354 h 562124"/>
                <a:gd name="connsiteX30" fmla="*/ 71388 w 608697"/>
                <a:gd name="connsiteY30" fmla="*/ 342593 h 562124"/>
                <a:gd name="connsiteX31" fmla="*/ 0 w 608697"/>
                <a:gd name="connsiteY31" fmla="*/ 175282 h 562124"/>
                <a:gd name="connsiteX32" fmla="*/ 175448 w 608697"/>
                <a:gd name="connsiteY32" fmla="*/ 0 h 5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8697" h="562124">
                  <a:moveTo>
                    <a:pt x="186302" y="63862"/>
                  </a:moveTo>
                  <a:cubicBezTo>
                    <a:pt x="196225" y="63862"/>
                    <a:pt x="204357" y="71907"/>
                    <a:pt x="204357" y="81889"/>
                  </a:cubicBezTo>
                  <a:cubicBezTo>
                    <a:pt x="204357" y="91871"/>
                    <a:pt x="196300" y="99991"/>
                    <a:pt x="186302" y="99991"/>
                  </a:cubicBezTo>
                  <a:cubicBezTo>
                    <a:pt x="137808" y="99991"/>
                    <a:pt x="99759" y="137907"/>
                    <a:pt x="99759" y="186326"/>
                  </a:cubicBezTo>
                  <a:cubicBezTo>
                    <a:pt x="99759" y="196308"/>
                    <a:pt x="91702" y="204428"/>
                    <a:pt x="81705" y="204428"/>
                  </a:cubicBezTo>
                  <a:cubicBezTo>
                    <a:pt x="71708" y="204428"/>
                    <a:pt x="63650" y="196308"/>
                    <a:pt x="63650" y="186326"/>
                  </a:cubicBezTo>
                  <a:cubicBezTo>
                    <a:pt x="63650" y="117645"/>
                    <a:pt x="117516" y="63862"/>
                    <a:pt x="186302" y="63862"/>
                  </a:cubicBezTo>
                  <a:close/>
                  <a:moveTo>
                    <a:pt x="175448" y="36129"/>
                  </a:moveTo>
                  <a:cubicBezTo>
                    <a:pt x="97347" y="36129"/>
                    <a:pt x="36179" y="97213"/>
                    <a:pt x="36179" y="175282"/>
                  </a:cubicBezTo>
                  <a:cubicBezTo>
                    <a:pt x="36179" y="273687"/>
                    <a:pt x="122933" y="355182"/>
                    <a:pt x="276226" y="490611"/>
                  </a:cubicBezTo>
                  <a:cubicBezTo>
                    <a:pt x="276450" y="490834"/>
                    <a:pt x="276748" y="491132"/>
                    <a:pt x="276972" y="491356"/>
                  </a:cubicBezTo>
                  <a:lnTo>
                    <a:pt x="304349" y="518546"/>
                  </a:lnTo>
                  <a:lnTo>
                    <a:pt x="331725" y="491356"/>
                  </a:lnTo>
                  <a:cubicBezTo>
                    <a:pt x="331949" y="491132"/>
                    <a:pt x="332247" y="490834"/>
                    <a:pt x="332471" y="490611"/>
                  </a:cubicBezTo>
                  <a:cubicBezTo>
                    <a:pt x="485764" y="355182"/>
                    <a:pt x="572518" y="273762"/>
                    <a:pt x="572518" y="175282"/>
                  </a:cubicBezTo>
                  <a:cubicBezTo>
                    <a:pt x="572518" y="97213"/>
                    <a:pt x="511350" y="36129"/>
                    <a:pt x="433249" y="36129"/>
                  </a:cubicBezTo>
                  <a:cubicBezTo>
                    <a:pt x="390282" y="36129"/>
                    <a:pt x="346196" y="56689"/>
                    <a:pt x="318149" y="89764"/>
                  </a:cubicBezTo>
                  <a:cubicBezTo>
                    <a:pt x="314717" y="93861"/>
                    <a:pt x="309645" y="96170"/>
                    <a:pt x="304349" y="96170"/>
                  </a:cubicBezTo>
                  <a:cubicBezTo>
                    <a:pt x="299052" y="96170"/>
                    <a:pt x="293980" y="93861"/>
                    <a:pt x="290548" y="89764"/>
                  </a:cubicBezTo>
                  <a:cubicBezTo>
                    <a:pt x="262501" y="56689"/>
                    <a:pt x="218415" y="36129"/>
                    <a:pt x="175448" y="36129"/>
                  </a:cubicBezTo>
                  <a:close/>
                  <a:moveTo>
                    <a:pt x="175448" y="0"/>
                  </a:moveTo>
                  <a:cubicBezTo>
                    <a:pt x="222891" y="0"/>
                    <a:pt x="269736" y="19145"/>
                    <a:pt x="304349" y="51847"/>
                  </a:cubicBezTo>
                  <a:cubicBezTo>
                    <a:pt x="338961" y="19145"/>
                    <a:pt x="385807" y="0"/>
                    <a:pt x="433249" y="0"/>
                  </a:cubicBezTo>
                  <a:cubicBezTo>
                    <a:pt x="531640" y="0"/>
                    <a:pt x="608697" y="77026"/>
                    <a:pt x="608697" y="175282"/>
                  </a:cubicBezTo>
                  <a:cubicBezTo>
                    <a:pt x="608697" y="230258"/>
                    <a:pt x="586020" y="283446"/>
                    <a:pt x="537309" y="342593"/>
                  </a:cubicBezTo>
                  <a:cubicBezTo>
                    <a:pt x="494865" y="394291"/>
                    <a:pt x="435711" y="447628"/>
                    <a:pt x="356864" y="517354"/>
                  </a:cubicBezTo>
                  <a:lnTo>
                    <a:pt x="317104" y="556835"/>
                  </a:lnTo>
                  <a:cubicBezTo>
                    <a:pt x="313598" y="560336"/>
                    <a:pt x="308973" y="562124"/>
                    <a:pt x="304349" y="562124"/>
                  </a:cubicBezTo>
                  <a:cubicBezTo>
                    <a:pt x="299724" y="562124"/>
                    <a:pt x="295099" y="560336"/>
                    <a:pt x="291593" y="556835"/>
                  </a:cubicBezTo>
                  <a:lnTo>
                    <a:pt x="251834" y="517354"/>
                  </a:lnTo>
                  <a:cubicBezTo>
                    <a:pt x="172986" y="447628"/>
                    <a:pt x="113832" y="394291"/>
                    <a:pt x="71388" y="342593"/>
                  </a:cubicBezTo>
                  <a:cubicBezTo>
                    <a:pt x="22677" y="283446"/>
                    <a:pt x="0" y="230258"/>
                    <a:pt x="0" y="175282"/>
                  </a:cubicBezTo>
                  <a:cubicBezTo>
                    <a:pt x="0" y="77026"/>
                    <a:pt x="77057" y="0"/>
                    <a:pt x="175448" y="0"/>
                  </a:cubicBezTo>
                  <a:close/>
                </a:path>
              </a:pathLst>
            </a:custGeom>
            <a:solidFill>
              <a:schemeClr val="bg1"/>
            </a:solidFill>
            <a:ln w="7600" cap="flat">
              <a:noFill/>
              <a:bevel/>
            </a:ln>
          </p:spPr>
          <p:txBody>
            <a:bodyPr/>
            <a:lstStyle/>
            <a:p>
              <a:endParaRPr lang="zh-CN" altLang="en-US"/>
            </a:p>
          </p:txBody>
        </p:sp>
        <p:sp>
          <p:nvSpPr>
            <p:cNvPr id="42" name="任意多边形 41"/>
            <p:cNvSpPr/>
            <p:nvPr/>
          </p:nvSpPr>
          <p:spPr>
            <a:xfrm>
              <a:off x="5721087" y="3196487"/>
              <a:ext cx="309426" cy="193427"/>
            </a:xfrm>
            <a:custGeom>
              <a:avLst/>
              <a:gdLst>
                <a:gd name="connsiteX0" fmla="*/ 218748 w 607427"/>
                <a:gd name="connsiteY0" fmla="*/ 211767 h 379713"/>
                <a:gd name="connsiteX1" fmla="*/ 303678 w 607427"/>
                <a:gd name="connsiteY1" fmla="*/ 286283 h 379713"/>
                <a:gd name="connsiteX2" fmla="*/ 388608 w 607427"/>
                <a:gd name="connsiteY2" fmla="*/ 211767 h 379713"/>
                <a:gd name="connsiteX3" fmla="*/ 580118 w 607427"/>
                <a:gd name="connsiteY3" fmla="*/ 379713 h 379713"/>
                <a:gd name="connsiteX4" fmla="*/ 27238 w 607427"/>
                <a:gd name="connsiteY4" fmla="*/ 379713 h 379713"/>
                <a:gd name="connsiteX5" fmla="*/ 607427 w 607427"/>
                <a:gd name="connsiteY5" fmla="*/ 19970 h 379713"/>
                <a:gd name="connsiteX6" fmla="*/ 607427 w 607427"/>
                <a:gd name="connsiteY6" fmla="*/ 359531 h 379713"/>
                <a:gd name="connsiteX7" fmla="*/ 413725 w 607427"/>
                <a:gd name="connsiteY7" fmla="*/ 189751 h 379713"/>
                <a:gd name="connsiteX8" fmla="*/ 0 w 607427"/>
                <a:gd name="connsiteY8" fmla="*/ 19970 h 379713"/>
                <a:gd name="connsiteX9" fmla="*/ 193561 w 607427"/>
                <a:gd name="connsiteY9" fmla="*/ 189751 h 379713"/>
                <a:gd name="connsiteX10" fmla="*/ 0 w 607427"/>
                <a:gd name="connsiteY10" fmla="*/ 359531 h 379713"/>
                <a:gd name="connsiteX11" fmla="*/ 27379 w 607427"/>
                <a:gd name="connsiteY11" fmla="*/ 0 h 379713"/>
                <a:gd name="connsiteX12" fmla="*/ 579906 w 607427"/>
                <a:gd name="connsiteY12" fmla="*/ 0 h 379713"/>
                <a:gd name="connsiteX13" fmla="*/ 303694 w 607427"/>
                <a:gd name="connsiteY13" fmla="*/ 242251 h 37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7427" h="379713">
                  <a:moveTo>
                    <a:pt x="218748" y="211767"/>
                  </a:moveTo>
                  <a:lnTo>
                    <a:pt x="303678" y="286283"/>
                  </a:lnTo>
                  <a:lnTo>
                    <a:pt x="388608" y="211767"/>
                  </a:lnTo>
                  <a:lnTo>
                    <a:pt x="580118" y="379713"/>
                  </a:lnTo>
                  <a:lnTo>
                    <a:pt x="27238" y="379713"/>
                  </a:lnTo>
                  <a:close/>
                  <a:moveTo>
                    <a:pt x="607427" y="19970"/>
                  </a:moveTo>
                  <a:lnTo>
                    <a:pt x="607427" y="359531"/>
                  </a:lnTo>
                  <a:lnTo>
                    <a:pt x="413725" y="189751"/>
                  </a:lnTo>
                  <a:close/>
                  <a:moveTo>
                    <a:pt x="0" y="19970"/>
                  </a:moveTo>
                  <a:lnTo>
                    <a:pt x="193561" y="189751"/>
                  </a:lnTo>
                  <a:lnTo>
                    <a:pt x="0" y="359531"/>
                  </a:lnTo>
                  <a:close/>
                  <a:moveTo>
                    <a:pt x="27379" y="0"/>
                  </a:moveTo>
                  <a:lnTo>
                    <a:pt x="579906" y="0"/>
                  </a:lnTo>
                  <a:lnTo>
                    <a:pt x="303694" y="242251"/>
                  </a:lnTo>
                  <a:close/>
                </a:path>
              </a:pathLst>
            </a:custGeom>
            <a:solidFill>
              <a:schemeClr val="bg1"/>
            </a:solidFill>
            <a:ln w="7600" cap="flat">
              <a:noFill/>
              <a:bevel/>
            </a:ln>
          </p:spPr>
          <p:txBody>
            <a:bodyPr/>
            <a:lstStyle/>
            <a:p>
              <a:endParaRPr lang="zh-CN" altLang="en-US"/>
            </a:p>
          </p:txBody>
        </p:sp>
        <p:sp>
          <p:nvSpPr>
            <p:cNvPr id="43" name="任意多边形 42"/>
            <p:cNvSpPr/>
            <p:nvPr/>
          </p:nvSpPr>
          <p:spPr>
            <a:xfrm>
              <a:off x="5739373" y="4318991"/>
              <a:ext cx="309426" cy="306623"/>
            </a:xfrm>
            <a:custGeom>
              <a:avLst/>
              <a:gdLst>
                <a:gd name="T0" fmla="*/ 6848 w 6914"/>
                <a:gd name="T1" fmla="*/ 2638 h 6861"/>
                <a:gd name="T2" fmla="*/ 6360 w 6914"/>
                <a:gd name="T3" fmla="*/ 2276 h 6861"/>
                <a:gd name="T4" fmla="*/ 4507 w 6914"/>
                <a:gd name="T5" fmla="*/ 2276 h 6861"/>
                <a:gd name="T6" fmla="*/ 3944 w 6914"/>
                <a:gd name="T7" fmla="*/ 360 h 6861"/>
                <a:gd name="T8" fmla="*/ 3459 w 6914"/>
                <a:gd name="T9" fmla="*/ 0 h 6861"/>
                <a:gd name="T10" fmla="*/ 2970 w 6914"/>
                <a:gd name="T11" fmla="*/ 357 h 6861"/>
                <a:gd name="T12" fmla="*/ 2389 w 6914"/>
                <a:gd name="T13" fmla="*/ 2276 h 6861"/>
                <a:gd name="T14" fmla="*/ 554 w 6914"/>
                <a:gd name="T15" fmla="*/ 2276 h 6861"/>
                <a:gd name="T16" fmla="*/ 65 w 6914"/>
                <a:gd name="T17" fmla="*/ 2639 h 6861"/>
                <a:gd name="T18" fmla="*/ 266 w 6914"/>
                <a:gd name="T19" fmla="*/ 3207 h 6861"/>
                <a:gd name="T20" fmla="*/ 1767 w 6914"/>
                <a:gd name="T21" fmla="*/ 4329 h 6861"/>
                <a:gd name="T22" fmla="*/ 1186 w 6914"/>
                <a:gd name="T23" fmla="*/ 6162 h 6861"/>
                <a:gd name="T24" fmla="*/ 1382 w 6914"/>
                <a:gd name="T25" fmla="*/ 6736 h 6861"/>
                <a:gd name="T26" fmla="*/ 1983 w 6914"/>
                <a:gd name="T27" fmla="*/ 6722 h 6861"/>
                <a:gd name="T28" fmla="*/ 3119 w 6914"/>
                <a:gd name="T29" fmla="*/ 5944 h 6861"/>
                <a:gd name="T30" fmla="*/ 3149 w 6914"/>
                <a:gd name="T31" fmla="*/ 5786 h 6861"/>
                <a:gd name="T32" fmla="*/ 2991 w 6914"/>
                <a:gd name="T33" fmla="*/ 5757 h 6861"/>
                <a:gd name="T34" fmla="*/ 1848 w 6914"/>
                <a:gd name="T35" fmla="*/ 6539 h 6861"/>
                <a:gd name="T36" fmla="*/ 1512 w 6914"/>
                <a:gd name="T37" fmla="*/ 6549 h 6861"/>
                <a:gd name="T38" fmla="*/ 1403 w 6914"/>
                <a:gd name="T39" fmla="*/ 6231 h 6861"/>
                <a:gd name="T40" fmla="*/ 2008 w 6914"/>
                <a:gd name="T41" fmla="*/ 4321 h 6861"/>
                <a:gd name="T42" fmla="*/ 1968 w 6914"/>
                <a:gd name="T43" fmla="*/ 4195 h 6861"/>
                <a:gd name="T44" fmla="*/ 397 w 6914"/>
                <a:gd name="T45" fmla="*/ 3021 h 6861"/>
                <a:gd name="T46" fmla="*/ 283 w 6914"/>
                <a:gd name="T47" fmla="*/ 2704 h 6861"/>
                <a:gd name="T48" fmla="*/ 554 w 6914"/>
                <a:gd name="T49" fmla="*/ 2504 h 6861"/>
                <a:gd name="T50" fmla="*/ 2473 w 6914"/>
                <a:gd name="T51" fmla="*/ 2504 h 6861"/>
                <a:gd name="T52" fmla="*/ 2582 w 6914"/>
                <a:gd name="T53" fmla="*/ 2423 h 6861"/>
                <a:gd name="T54" fmla="*/ 3187 w 6914"/>
                <a:gd name="T55" fmla="*/ 425 h 6861"/>
                <a:gd name="T56" fmla="*/ 3458 w 6914"/>
                <a:gd name="T57" fmla="*/ 228 h 6861"/>
                <a:gd name="T58" fmla="*/ 3727 w 6914"/>
                <a:gd name="T59" fmla="*/ 426 h 6861"/>
                <a:gd name="T60" fmla="*/ 4313 w 6914"/>
                <a:gd name="T61" fmla="*/ 2422 h 6861"/>
                <a:gd name="T62" fmla="*/ 4422 w 6914"/>
                <a:gd name="T63" fmla="*/ 2504 h 6861"/>
                <a:gd name="T64" fmla="*/ 6360 w 6914"/>
                <a:gd name="T65" fmla="*/ 2504 h 6861"/>
                <a:gd name="T66" fmla="*/ 6631 w 6914"/>
                <a:gd name="T67" fmla="*/ 2704 h 6861"/>
                <a:gd name="T68" fmla="*/ 6512 w 6914"/>
                <a:gd name="T69" fmla="*/ 3025 h 6861"/>
                <a:gd name="T70" fmla="*/ 4946 w 6914"/>
                <a:gd name="T71" fmla="*/ 4195 h 6861"/>
                <a:gd name="T72" fmla="*/ 4906 w 6914"/>
                <a:gd name="T73" fmla="*/ 4321 h 6861"/>
                <a:gd name="T74" fmla="*/ 5510 w 6914"/>
                <a:gd name="T75" fmla="*/ 6231 h 6861"/>
                <a:gd name="T76" fmla="*/ 5402 w 6914"/>
                <a:gd name="T77" fmla="*/ 6549 h 6861"/>
                <a:gd name="T78" fmla="*/ 5059 w 6914"/>
                <a:gd name="T79" fmla="*/ 6534 h 6861"/>
                <a:gd name="T80" fmla="*/ 3182 w 6914"/>
                <a:gd name="T81" fmla="*/ 5254 h 6861"/>
                <a:gd name="T82" fmla="*/ 3024 w 6914"/>
                <a:gd name="T83" fmla="*/ 5284 h 6861"/>
                <a:gd name="T84" fmla="*/ 3054 w 6914"/>
                <a:gd name="T85" fmla="*/ 5442 h 6861"/>
                <a:gd name="T86" fmla="*/ 4925 w 6914"/>
                <a:gd name="T87" fmla="*/ 6717 h 6861"/>
                <a:gd name="T88" fmla="*/ 5241 w 6914"/>
                <a:gd name="T89" fmla="*/ 6827 h 6861"/>
                <a:gd name="T90" fmla="*/ 5531 w 6914"/>
                <a:gd name="T91" fmla="*/ 6736 h 6861"/>
                <a:gd name="T92" fmla="*/ 5727 w 6914"/>
                <a:gd name="T93" fmla="*/ 6162 h 6861"/>
                <a:gd name="T94" fmla="*/ 5147 w 6914"/>
                <a:gd name="T95" fmla="*/ 4329 h 6861"/>
                <a:gd name="T96" fmla="*/ 6643 w 6914"/>
                <a:gd name="T97" fmla="*/ 3211 h 6861"/>
                <a:gd name="T98" fmla="*/ 6848 w 6914"/>
                <a:gd name="T99" fmla="*/ 2638 h 6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914" h="6861">
                  <a:moveTo>
                    <a:pt x="6848" y="2638"/>
                  </a:moveTo>
                  <a:cubicBezTo>
                    <a:pt x="6783" y="2422"/>
                    <a:pt x="6586" y="2276"/>
                    <a:pt x="6360" y="2276"/>
                  </a:cubicBezTo>
                  <a:lnTo>
                    <a:pt x="4507" y="2276"/>
                  </a:lnTo>
                  <a:lnTo>
                    <a:pt x="3944" y="360"/>
                  </a:lnTo>
                  <a:cubicBezTo>
                    <a:pt x="3878" y="146"/>
                    <a:pt x="3683" y="1"/>
                    <a:pt x="3459" y="0"/>
                  </a:cubicBezTo>
                  <a:cubicBezTo>
                    <a:pt x="3234" y="0"/>
                    <a:pt x="3038" y="143"/>
                    <a:pt x="2970" y="357"/>
                  </a:cubicBezTo>
                  <a:lnTo>
                    <a:pt x="2389" y="2276"/>
                  </a:lnTo>
                  <a:lnTo>
                    <a:pt x="554" y="2276"/>
                  </a:lnTo>
                  <a:cubicBezTo>
                    <a:pt x="327" y="2276"/>
                    <a:pt x="131" y="2422"/>
                    <a:pt x="65" y="2639"/>
                  </a:cubicBezTo>
                  <a:cubicBezTo>
                    <a:pt x="0" y="2855"/>
                    <a:pt x="82" y="3085"/>
                    <a:pt x="266" y="3207"/>
                  </a:cubicBezTo>
                  <a:lnTo>
                    <a:pt x="1767" y="4329"/>
                  </a:lnTo>
                  <a:lnTo>
                    <a:pt x="1186" y="6162"/>
                  </a:lnTo>
                  <a:cubicBezTo>
                    <a:pt x="1118" y="6377"/>
                    <a:pt x="1196" y="6608"/>
                    <a:pt x="1382" y="6736"/>
                  </a:cubicBezTo>
                  <a:cubicBezTo>
                    <a:pt x="1562" y="6861"/>
                    <a:pt x="1823" y="6849"/>
                    <a:pt x="1983" y="6722"/>
                  </a:cubicBezTo>
                  <a:lnTo>
                    <a:pt x="3119" y="5944"/>
                  </a:lnTo>
                  <a:cubicBezTo>
                    <a:pt x="3171" y="5909"/>
                    <a:pt x="3184" y="5838"/>
                    <a:pt x="3149" y="5786"/>
                  </a:cubicBezTo>
                  <a:cubicBezTo>
                    <a:pt x="3113" y="5735"/>
                    <a:pt x="3043" y="5721"/>
                    <a:pt x="2991" y="5757"/>
                  </a:cubicBezTo>
                  <a:lnTo>
                    <a:pt x="1848" y="6539"/>
                  </a:lnTo>
                  <a:cubicBezTo>
                    <a:pt x="1753" y="6614"/>
                    <a:pt x="1611" y="6618"/>
                    <a:pt x="1512" y="6549"/>
                  </a:cubicBezTo>
                  <a:cubicBezTo>
                    <a:pt x="1409" y="6478"/>
                    <a:pt x="1365" y="6350"/>
                    <a:pt x="1403" y="6231"/>
                  </a:cubicBezTo>
                  <a:lnTo>
                    <a:pt x="2008" y="4321"/>
                  </a:lnTo>
                  <a:cubicBezTo>
                    <a:pt x="2023" y="4275"/>
                    <a:pt x="2006" y="4224"/>
                    <a:pt x="1968" y="4195"/>
                  </a:cubicBezTo>
                  <a:lnTo>
                    <a:pt x="397" y="3021"/>
                  </a:lnTo>
                  <a:cubicBezTo>
                    <a:pt x="293" y="2952"/>
                    <a:pt x="247" y="2825"/>
                    <a:pt x="283" y="2704"/>
                  </a:cubicBezTo>
                  <a:cubicBezTo>
                    <a:pt x="319" y="2584"/>
                    <a:pt x="428" y="2504"/>
                    <a:pt x="554" y="2504"/>
                  </a:cubicBezTo>
                  <a:lnTo>
                    <a:pt x="2473" y="2504"/>
                  </a:lnTo>
                  <a:cubicBezTo>
                    <a:pt x="2523" y="2504"/>
                    <a:pt x="2567" y="2471"/>
                    <a:pt x="2582" y="2423"/>
                  </a:cubicBezTo>
                  <a:lnTo>
                    <a:pt x="3187" y="425"/>
                  </a:lnTo>
                  <a:cubicBezTo>
                    <a:pt x="3225" y="307"/>
                    <a:pt x="3334" y="228"/>
                    <a:pt x="3458" y="228"/>
                  </a:cubicBezTo>
                  <a:cubicBezTo>
                    <a:pt x="3582" y="229"/>
                    <a:pt x="3690" y="309"/>
                    <a:pt x="3727" y="426"/>
                  </a:cubicBezTo>
                  <a:lnTo>
                    <a:pt x="4313" y="2422"/>
                  </a:lnTo>
                  <a:cubicBezTo>
                    <a:pt x="4327" y="2470"/>
                    <a:pt x="4372" y="2504"/>
                    <a:pt x="4422" y="2504"/>
                  </a:cubicBezTo>
                  <a:lnTo>
                    <a:pt x="6360" y="2504"/>
                  </a:lnTo>
                  <a:cubicBezTo>
                    <a:pt x="6485" y="2504"/>
                    <a:pt x="6594" y="2584"/>
                    <a:pt x="6631" y="2704"/>
                  </a:cubicBezTo>
                  <a:cubicBezTo>
                    <a:pt x="6667" y="2825"/>
                    <a:pt x="6621" y="2952"/>
                    <a:pt x="6512" y="3025"/>
                  </a:cubicBezTo>
                  <a:lnTo>
                    <a:pt x="4946" y="4195"/>
                  </a:lnTo>
                  <a:cubicBezTo>
                    <a:pt x="4907" y="4224"/>
                    <a:pt x="4891" y="4275"/>
                    <a:pt x="4906" y="4321"/>
                  </a:cubicBezTo>
                  <a:lnTo>
                    <a:pt x="5510" y="6231"/>
                  </a:lnTo>
                  <a:cubicBezTo>
                    <a:pt x="5549" y="6350"/>
                    <a:pt x="5505" y="6478"/>
                    <a:pt x="5402" y="6549"/>
                  </a:cubicBezTo>
                  <a:cubicBezTo>
                    <a:pt x="5303" y="6618"/>
                    <a:pt x="5167" y="6618"/>
                    <a:pt x="5059" y="6534"/>
                  </a:cubicBezTo>
                  <a:lnTo>
                    <a:pt x="3182" y="5254"/>
                  </a:lnTo>
                  <a:cubicBezTo>
                    <a:pt x="3130" y="5219"/>
                    <a:pt x="3059" y="5232"/>
                    <a:pt x="3024" y="5284"/>
                  </a:cubicBezTo>
                  <a:cubicBezTo>
                    <a:pt x="2988" y="5336"/>
                    <a:pt x="3002" y="5407"/>
                    <a:pt x="3054" y="5442"/>
                  </a:cubicBezTo>
                  <a:lnTo>
                    <a:pt x="4925" y="6717"/>
                  </a:lnTo>
                  <a:cubicBezTo>
                    <a:pt x="5014" y="6788"/>
                    <a:pt x="5127" y="6827"/>
                    <a:pt x="5241" y="6827"/>
                  </a:cubicBezTo>
                  <a:cubicBezTo>
                    <a:pt x="5345" y="6827"/>
                    <a:pt x="5446" y="6796"/>
                    <a:pt x="5531" y="6736"/>
                  </a:cubicBezTo>
                  <a:cubicBezTo>
                    <a:pt x="5717" y="6608"/>
                    <a:pt x="5796" y="6377"/>
                    <a:pt x="5727" y="6162"/>
                  </a:cubicBezTo>
                  <a:lnTo>
                    <a:pt x="5147" y="4329"/>
                  </a:lnTo>
                  <a:lnTo>
                    <a:pt x="6643" y="3211"/>
                  </a:lnTo>
                  <a:cubicBezTo>
                    <a:pt x="6831" y="3085"/>
                    <a:pt x="6914" y="2855"/>
                    <a:pt x="6848" y="2638"/>
                  </a:cubicBezTo>
                  <a:close/>
                </a:path>
              </a:pathLst>
            </a:custGeom>
            <a:solidFill>
              <a:schemeClr val="bg1"/>
            </a:solidFill>
            <a:ln w="7600" cap="flat">
              <a:noFill/>
              <a:bevel/>
            </a:ln>
          </p:spPr>
          <p:txBody>
            <a:bodyPr/>
            <a:lstStyle/>
            <a:p>
              <a:endParaRPr lang="zh-CN" altLang="en-US"/>
            </a:p>
          </p:txBody>
        </p:sp>
        <p:sp>
          <p:nvSpPr>
            <p:cNvPr id="44" name="任意多边形 43"/>
            <p:cNvSpPr/>
            <p:nvPr/>
          </p:nvSpPr>
          <p:spPr>
            <a:xfrm>
              <a:off x="5069445" y="5360933"/>
              <a:ext cx="309426" cy="300110"/>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bg1"/>
            </a:solidFill>
            <a:ln w="7600" cap="flat">
              <a:noFill/>
              <a:bevel/>
            </a:ln>
          </p:spPr>
          <p:txBody>
            <a:bodyPr/>
            <a:lstStyle/>
            <a:p>
              <a:endParaRPr lang="zh-CN" altLang="en-US"/>
            </a:p>
          </p:txBody>
        </p:sp>
      </p:grpSp>
      <p:grpSp>
        <p:nvGrpSpPr>
          <p:cNvPr id="4" name="组合 3"/>
          <p:cNvGrpSpPr/>
          <p:nvPr/>
        </p:nvGrpSpPr>
        <p:grpSpPr>
          <a:xfrm>
            <a:off x="5739373" y="1957726"/>
            <a:ext cx="1507331" cy="3889011"/>
            <a:chOff x="5739373" y="1957726"/>
            <a:chExt cx="1507331" cy="3889011"/>
          </a:xfrm>
        </p:grpSpPr>
        <p:sp>
          <p:nvSpPr>
            <p:cNvPr id="156" name="任意多边形 155"/>
            <p:cNvSpPr/>
            <p:nvPr/>
          </p:nvSpPr>
          <p:spPr>
            <a:xfrm>
              <a:off x="7240610" y="1957726"/>
              <a:ext cx="6094" cy="456000"/>
            </a:xfrm>
            <a:custGeom>
              <a:avLst/>
              <a:gdLst/>
              <a:ahLst/>
              <a:cxnLst/>
              <a:rect l="0" t="0" r="0" b="0"/>
              <a:pathLst>
                <a:path w="6094" h="456000" fill="none">
                  <a:moveTo>
                    <a:pt x="0" y="0"/>
                  </a:moveTo>
                  <a:lnTo>
                    <a:pt x="0" y="456000"/>
                  </a:lnTo>
                </a:path>
              </a:pathLst>
            </a:custGeom>
            <a:solidFill>
              <a:srgbClr val="4864C8"/>
            </a:solidFill>
            <a:ln w="20267" cap="flat">
              <a:solidFill>
                <a:schemeClr val="bg1">
                  <a:lumMod val="85000"/>
                </a:schemeClr>
              </a:solidFill>
              <a:bevel/>
            </a:ln>
          </p:spPr>
        </p:sp>
        <p:sp>
          <p:nvSpPr>
            <p:cNvPr id="172" name="任意多边形 171"/>
            <p:cNvSpPr/>
            <p:nvPr/>
          </p:nvSpPr>
          <p:spPr>
            <a:xfrm>
              <a:off x="7240610" y="5390737"/>
              <a:ext cx="6094" cy="456000"/>
            </a:xfrm>
            <a:custGeom>
              <a:avLst/>
              <a:gdLst/>
              <a:ahLst/>
              <a:cxnLst/>
              <a:rect l="0" t="0" r="0" b="0"/>
              <a:pathLst>
                <a:path w="6094" h="456000" fill="none">
                  <a:moveTo>
                    <a:pt x="0" y="0"/>
                  </a:moveTo>
                  <a:lnTo>
                    <a:pt x="0" y="456000"/>
                  </a:lnTo>
                </a:path>
              </a:pathLst>
            </a:custGeom>
            <a:solidFill>
              <a:srgbClr val="61BEBB"/>
            </a:solidFill>
            <a:ln w="20267" cap="flat">
              <a:solidFill>
                <a:schemeClr val="bg1">
                  <a:lumMod val="85000"/>
                </a:schemeClr>
              </a:solidFill>
              <a:bevel/>
            </a:ln>
          </p:spPr>
        </p:sp>
        <p:sp>
          <p:nvSpPr>
            <p:cNvPr id="181" name="Text 181"/>
            <p:cNvSpPr txBox="1"/>
            <p:nvPr/>
          </p:nvSpPr>
          <p:spPr>
            <a:xfrm>
              <a:off x="6604736" y="1993674"/>
              <a:ext cx="578901" cy="371715"/>
            </a:xfrm>
            <a:prstGeom prst="rect">
              <a:avLst/>
            </a:prstGeom>
            <a:noFill/>
          </p:spPr>
          <p:txBody>
            <a:bodyPr wrap="square" lIns="0" tIns="0" rIns="0" bIns="0" rtlCol="0" anchor="ctr"/>
            <a:lstStyle/>
            <a:p>
              <a:pPr algn="ctr">
                <a:lnSpc>
                  <a:spcPct val="100000"/>
                </a:lnSpc>
              </a:pPr>
              <a:r>
                <a:rPr sz="1976" dirty="0">
                  <a:solidFill>
                    <a:schemeClr val="tx1">
                      <a:lumMod val="50000"/>
                      <a:lumOff val="50000"/>
                    </a:schemeClr>
                  </a:solidFill>
                  <a:latin typeface="Century Gothic" panose="020B0502020202020204" pitchFamily="34" charset="0"/>
                </a:rPr>
                <a:t>01</a:t>
              </a:r>
            </a:p>
          </p:txBody>
        </p:sp>
        <p:sp>
          <p:nvSpPr>
            <p:cNvPr id="182" name="Text 182"/>
            <p:cNvSpPr txBox="1"/>
            <p:nvPr/>
          </p:nvSpPr>
          <p:spPr>
            <a:xfrm>
              <a:off x="6604736" y="3105539"/>
              <a:ext cx="578901" cy="371715"/>
            </a:xfrm>
            <a:prstGeom prst="rect">
              <a:avLst/>
            </a:prstGeom>
            <a:noFill/>
          </p:spPr>
          <p:txBody>
            <a:bodyPr wrap="square" lIns="0" tIns="0" rIns="0" bIns="0" rtlCol="0" anchor="ctr"/>
            <a:lstStyle/>
            <a:p>
              <a:pPr algn="ctr">
                <a:lnSpc>
                  <a:spcPct val="100000"/>
                </a:lnSpc>
              </a:pPr>
              <a:r>
                <a:rPr sz="1976" dirty="0">
                  <a:solidFill>
                    <a:schemeClr val="tx1">
                      <a:lumMod val="50000"/>
                      <a:lumOff val="50000"/>
                    </a:schemeClr>
                  </a:solidFill>
                  <a:latin typeface="Century Gothic" panose="020B0502020202020204" pitchFamily="34" charset="0"/>
                </a:rPr>
                <a:t>02</a:t>
              </a:r>
            </a:p>
          </p:txBody>
        </p:sp>
        <p:sp>
          <p:nvSpPr>
            <p:cNvPr id="166" name="任意多边形 165"/>
            <p:cNvSpPr/>
            <p:nvPr/>
          </p:nvSpPr>
          <p:spPr>
            <a:xfrm>
              <a:off x="7240610" y="3075587"/>
              <a:ext cx="6094" cy="456000"/>
            </a:xfrm>
            <a:custGeom>
              <a:avLst/>
              <a:gdLst/>
              <a:ahLst/>
              <a:cxnLst/>
              <a:rect l="0" t="0" r="0" b="0"/>
              <a:pathLst>
                <a:path w="6094" h="456000" fill="none">
                  <a:moveTo>
                    <a:pt x="0" y="0"/>
                  </a:moveTo>
                  <a:lnTo>
                    <a:pt x="0" y="456000"/>
                  </a:lnTo>
                </a:path>
              </a:pathLst>
            </a:custGeom>
            <a:solidFill>
              <a:srgbClr val="61BEBB"/>
            </a:solidFill>
            <a:ln w="20267" cap="flat">
              <a:solidFill>
                <a:schemeClr val="bg1">
                  <a:lumMod val="85000"/>
                </a:schemeClr>
              </a:solidFill>
              <a:bevel/>
            </a:ln>
          </p:spPr>
        </p:sp>
        <p:sp>
          <p:nvSpPr>
            <p:cNvPr id="184" name="Text 184"/>
            <p:cNvSpPr txBox="1"/>
            <p:nvPr/>
          </p:nvSpPr>
          <p:spPr>
            <a:xfrm>
              <a:off x="6604736" y="4292249"/>
              <a:ext cx="578901" cy="371715"/>
            </a:xfrm>
            <a:prstGeom prst="rect">
              <a:avLst/>
            </a:prstGeom>
            <a:noFill/>
          </p:spPr>
          <p:txBody>
            <a:bodyPr wrap="square" lIns="0" tIns="0" rIns="0" bIns="0" rtlCol="0" anchor="ctr"/>
            <a:lstStyle/>
            <a:p>
              <a:pPr algn="ctr">
                <a:lnSpc>
                  <a:spcPct val="100000"/>
                </a:lnSpc>
              </a:pPr>
              <a:r>
                <a:rPr sz="1976" dirty="0">
                  <a:solidFill>
                    <a:schemeClr val="tx1">
                      <a:lumMod val="50000"/>
                      <a:lumOff val="50000"/>
                    </a:schemeClr>
                  </a:solidFill>
                  <a:latin typeface="Century Gothic" panose="020B0502020202020204" pitchFamily="34" charset="0"/>
                </a:rPr>
                <a:t>03</a:t>
              </a:r>
            </a:p>
          </p:txBody>
        </p:sp>
        <p:sp>
          <p:nvSpPr>
            <p:cNvPr id="169" name="任意多边形 168"/>
            <p:cNvSpPr/>
            <p:nvPr/>
          </p:nvSpPr>
          <p:spPr>
            <a:xfrm>
              <a:off x="7240610" y="4262297"/>
              <a:ext cx="6094" cy="456000"/>
            </a:xfrm>
            <a:custGeom>
              <a:avLst/>
              <a:gdLst/>
              <a:ahLst/>
              <a:cxnLst/>
              <a:rect l="0" t="0" r="0" b="0"/>
              <a:pathLst>
                <a:path w="6094" h="456000" fill="none">
                  <a:moveTo>
                    <a:pt x="0" y="0"/>
                  </a:moveTo>
                  <a:lnTo>
                    <a:pt x="0" y="456000"/>
                  </a:lnTo>
                </a:path>
              </a:pathLst>
            </a:custGeom>
            <a:solidFill>
              <a:srgbClr val="4864C8"/>
            </a:solidFill>
            <a:ln w="20267" cap="flat">
              <a:solidFill>
                <a:schemeClr val="bg1">
                  <a:lumMod val="85000"/>
                </a:schemeClr>
              </a:solidFill>
              <a:bevel/>
            </a:ln>
          </p:spPr>
        </p:sp>
        <p:sp>
          <p:nvSpPr>
            <p:cNvPr id="186" name="Text 186"/>
            <p:cNvSpPr txBox="1"/>
            <p:nvPr/>
          </p:nvSpPr>
          <p:spPr>
            <a:xfrm>
              <a:off x="6604736" y="5420697"/>
              <a:ext cx="578901" cy="371715"/>
            </a:xfrm>
            <a:prstGeom prst="rect">
              <a:avLst/>
            </a:prstGeom>
            <a:noFill/>
          </p:spPr>
          <p:txBody>
            <a:bodyPr wrap="square" lIns="0" tIns="0" rIns="0" bIns="0" rtlCol="0" anchor="ctr"/>
            <a:lstStyle/>
            <a:p>
              <a:pPr algn="ctr">
                <a:lnSpc>
                  <a:spcPct val="100000"/>
                </a:lnSpc>
              </a:pPr>
              <a:r>
                <a:rPr sz="1976">
                  <a:solidFill>
                    <a:schemeClr val="tx1">
                      <a:lumMod val="50000"/>
                      <a:lumOff val="50000"/>
                    </a:schemeClr>
                  </a:solidFill>
                  <a:latin typeface="Century Gothic" panose="020B0502020202020204" pitchFamily="34" charset="0"/>
                </a:rPr>
                <a:t>04</a:t>
              </a:r>
            </a:p>
          </p:txBody>
        </p:sp>
        <p:grpSp>
          <p:nvGrpSpPr>
            <p:cNvPr id="8" name="组合 7"/>
            <p:cNvGrpSpPr/>
            <p:nvPr/>
          </p:nvGrpSpPr>
          <p:grpSpPr>
            <a:xfrm>
              <a:off x="5739373" y="2187708"/>
              <a:ext cx="905170" cy="3418846"/>
              <a:chOff x="5739373" y="2187708"/>
              <a:chExt cx="905170" cy="3418846"/>
            </a:xfrm>
          </p:grpSpPr>
          <p:cxnSp>
            <p:nvCxnSpPr>
              <p:cNvPr id="60" name="直接连接符 59"/>
              <p:cNvCxnSpPr/>
              <p:nvPr/>
            </p:nvCxnSpPr>
            <p:spPr>
              <a:xfrm>
                <a:off x="6331337" y="4471528"/>
                <a:ext cx="31320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739373" y="2187708"/>
                <a:ext cx="905170" cy="3418846"/>
                <a:chOff x="5942763" y="2187708"/>
                <a:chExt cx="701780" cy="3418846"/>
              </a:xfrm>
            </p:grpSpPr>
            <p:cxnSp>
              <p:nvCxnSpPr>
                <p:cNvPr id="3" name="直接连接符 2"/>
                <p:cNvCxnSpPr/>
                <p:nvPr/>
              </p:nvCxnSpPr>
              <p:spPr>
                <a:xfrm flipV="1">
                  <a:off x="5942763" y="2187708"/>
                  <a:ext cx="701780" cy="820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5942763" y="5598346"/>
                  <a:ext cx="701780" cy="820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cxnSp>
            <p:nvCxnSpPr>
              <p:cNvPr id="63" name="直接连接符 62"/>
              <p:cNvCxnSpPr/>
              <p:nvPr/>
            </p:nvCxnSpPr>
            <p:spPr>
              <a:xfrm>
                <a:off x="6331337" y="3297604"/>
                <a:ext cx="31320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grpSp>
      </p:grpSp>
      <p:sp>
        <p:nvSpPr>
          <p:cNvPr id="30" name="文本框 29"/>
          <p:cNvSpPr txBox="1"/>
          <p:nvPr/>
        </p:nvSpPr>
        <p:spPr>
          <a:xfrm>
            <a:off x="7413646" y="1991332"/>
            <a:ext cx="4483797" cy="369332"/>
          </a:xfrm>
          <a:prstGeom prst="rect">
            <a:avLst/>
          </a:prstGeom>
          <a:noFill/>
        </p:spPr>
        <p:txBody>
          <a:bodyPr wrap="square" rtlCol="0">
            <a:spAutoFit/>
            <a:scene3d>
              <a:camera prst="orthographicFront"/>
              <a:lightRig rig="threePt" dir="t"/>
            </a:scene3d>
            <a:sp3d contourW="12700"/>
          </a:bodyPr>
          <a:lstStyle/>
          <a:p>
            <a:r>
              <a:rPr lang="vi-VN" altLang="zh-CN" b="1" dirty="0">
                <a:solidFill>
                  <a:schemeClr val="tx1">
                    <a:lumMod val="75000"/>
                    <a:lumOff val="25000"/>
                  </a:schemeClr>
                </a:solidFill>
                <a:latin typeface="Open Sans"/>
              </a:rPr>
              <a:t>Vượt qua các khâu xác thực người dùng</a:t>
            </a:r>
            <a:endParaRPr lang="zh-CN" altLang="en-US" b="1" dirty="0">
              <a:solidFill>
                <a:schemeClr val="tx1">
                  <a:lumMod val="75000"/>
                  <a:lumOff val="25000"/>
                </a:schemeClr>
              </a:solidFill>
              <a:latin typeface="Open Sans"/>
            </a:endParaRPr>
          </a:p>
        </p:txBody>
      </p:sp>
      <p:sp>
        <p:nvSpPr>
          <p:cNvPr id="33" name="文本框 32"/>
          <p:cNvSpPr txBox="1"/>
          <p:nvPr/>
        </p:nvSpPr>
        <p:spPr>
          <a:xfrm>
            <a:off x="7413646" y="3105539"/>
            <a:ext cx="4502146" cy="369332"/>
          </a:xfrm>
          <a:prstGeom prst="rect">
            <a:avLst/>
          </a:prstGeom>
          <a:noFill/>
        </p:spPr>
        <p:txBody>
          <a:bodyPr wrap="square" rtlCol="0">
            <a:spAutoFit/>
            <a:scene3d>
              <a:camera prst="orthographicFront"/>
              <a:lightRig rig="threePt" dir="t"/>
            </a:scene3d>
            <a:sp3d contourW="12700"/>
          </a:bodyPr>
          <a:lstStyle/>
          <a:p>
            <a:pPr algn="l"/>
            <a:r>
              <a:rPr lang="en-US" b="1" i="0" dirty="0" err="1">
                <a:solidFill>
                  <a:srgbClr val="292B2C"/>
                </a:solidFill>
                <a:effectLst/>
                <a:latin typeface="Open Sans"/>
              </a:rPr>
              <a:t>Chèn</a:t>
            </a:r>
            <a:r>
              <a:rPr lang="en-US" b="1" i="0" dirty="0">
                <a:solidFill>
                  <a:srgbClr val="292B2C"/>
                </a:solidFill>
                <a:effectLst/>
                <a:latin typeface="Open Sans"/>
              </a:rPr>
              <a:t>, </a:t>
            </a:r>
            <a:r>
              <a:rPr lang="en-US" b="1" i="0" dirty="0" err="1">
                <a:solidFill>
                  <a:srgbClr val="292B2C"/>
                </a:solidFill>
                <a:effectLst/>
                <a:latin typeface="Open Sans"/>
              </a:rPr>
              <a:t>xóa</a:t>
            </a:r>
            <a:r>
              <a:rPr lang="en-US" b="1" i="0" dirty="0">
                <a:solidFill>
                  <a:srgbClr val="292B2C"/>
                </a:solidFill>
                <a:effectLst/>
                <a:latin typeface="Open Sans"/>
              </a:rPr>
              <a:t> </a:t>
            </a:r>
            <a:r>
              <a:rPr lang="en-US" b="1" i="0" dirty="0" err="1">
                <a:solidFill>
                  <a:srgbClr val="292B2C"/>
                </a:solidFill>
                <a:effectLst/>
                <a:latin typeface="Open Sans"/>
              </a:rPr>
              <a:t>hoặc</a:t>
            </a:r>
            <a:r>
              <a:rPr lang="en-US" b="1" i="0" dirty="0">
                <a:solidFill>
                  <a:srgbClr val="292B2C"/>
                </a:solidFill>
                <a:effectLst/>
                <a:latin typeface="Open Sans"/>
              </a:rPr>
              <a:t> </a:t>
            </a:r>
            <a:r>
              <a:rPr lang="en-US" b="1" i="0" dirty="0" err="1">
                <a:solidFill>
                  <a:srgbClr val="292B2C"/>
                </a:solidFill>
                <a:effectLst/>
                <a:latin typeface="Open Sans"/>
              </a:rPr>
              <a:t>sửa</a:t>
            </a:r>
            <a:r>
              <a:rPr lang="en-US" b="1" i="0" dirty="0">
                <a:solidFill>
                  <a:srgbClr val="292B2C"/>
                </a:solidFill>
                <a:effectLst/>
                <a:latin typeface="Open Sans"/>
              </a:rPr>
              <a:t> </a:t>
            </a:r>
            <a:r>
              <a:rPr lang="en-US" b="1" i="0" dirty="0" err="1">
                <a:solidFill>
                  <a:srgbClr val="292B2C"/>
                </a:solidFill>
                <a:effectLst/>
                <a:latin typeface="Open Sans"/>
              </a:rPr>
              <a:t>đổi</a:t>
            </a:r>
            <a:r>
              <a:rPr lang="en-US" b="1" i="0" dirty="0">
                <a:solidFill>
                  <a:srgbClr val="292B2C"/>
                </a:solidFill>
                <a:effectLst/>
                <a:latin typeface="Open Sans"/>
              </a:rPr>
              <a:t> </a:t>
            </a:r>
            <a:r>
              <a:rPr lang="en-US" b="1" i="0" dirty="0" err="1">
                <a:solidFill>
                  <a:srgbClr val="292B2C"/>
                </a:solidFill>
                <a:effectLst/>
                <a:latin typeface="Open Sans"/>
              </a:rPr>
              <a:t>dữ</a:t>
            </a:r>
            <a:r>
              <a:rPr lang="en-US" b="1" i="0" dirty="0">
                <a:solidFill>
                  <a:srgbClr val="292B2C"/>
                </a:solidFill>
                <a:effectLst/>
                <a:latin typeface="Open Sans"/>
              </a:rPr>
              <a:t> </a:t>
            </a:r>
            <a:r>
              <a:rPr lang="en-US" b="1" i="0" dirty="0" err="1">
                <a:solidFill>
                  <a:srgbClr val="292B2C"/>
                </a:solidFill>
                <a:effectLst/>
                <a:latin typeface="Open Sans"/>
              </a:rPr>
              <a:t>liệu</a:t>
            </a:r>
            <a:endParaRPr lang="en-US" b="1" i="0" dirty="0">
              <a:solidFill>
                <a:srgbClr val="292B2C"/>
              </a:solidFill>
              <a:effectLst/>
              <a:latin typeface="Open Sans"/>
            </a:endParaRPr>
          </a:p>
        </p:txBody>
      </p:sp>
      <p:sp>
        <p:nvSpPr>
          <p:cNvPr id="36" name="文本框 35"/>
          <p:cNvSpPr txBox="1"/>
          <p:nvPr/>
        </p:nvSpPr>
        <p:spPr>
          <a:xfrm>
            <a:off x="7413646" y="4283719"/>
            <a:ext cx="4502147" cy="369332"/>
          </a:xfrm>
          <a:prstGeom prst="rect">
            <a:avLst/>
          </a:prstGeom>
          <a:noFill/>
        </p:spPr>
        <p:txBody>
          <a:bodyPr wrap="square" rtlCol="0">
            <a:spAutoFit/>
            <a:scene3d>
              <a:camera prst="orthographicFront"/>
              <a:lightRig rig="threePt" dir="t"/>
            </a:scene3d>
            <a:sp3d contourW="12700"/>
          </a:bodyPr>
          <a:lstStyle/>
          <a:p>
            <a:r>
              <a:rPr lang="en-US" altLang="zh-CN" b="1" dirty="0" err="1">
                <a:solidFill>
                  <a:schemeClr val="tx1">
                    <a:lumMod val="75000"/>
                    <a:lumOff val="25000"/>
                  </a:schemeClr>
                </a:solidFill>
                <a:latin typeface="Open Sans"/>
              </a:rPr>
              <a:t>Đánh</a:t>
            </a:r>
            <a:r>
              <a:rPr lang="en-US" altLang="zh-CN" b="1" dirty="0">
                <a:solidFill>
                  <a:schemeClr val="tx1">
                    <a:lumMod val="75000"/>
                    <a:lumOff val="25000"/>
                  </a:schemeClr>
                </a:solidFill>
                <a:latin typeface="Open Sans"/>
              </a:rPr>
              <a:t> </a:t>
            </a:r>
            <a:r>
              <a:rPr lang="en-US" altLang="zh-CN" b="1" dirty="0" err="1">
                <a:solidFill>
                  <a:schemeClr val="tx1">
                    <a:lumMod val="75000"/>
                    <a:lumOff val="25000"/>
                  </a:schemeClr>
                </a:solidFill>
                <a:latin typeface="Open Sans"/>
              </a:rPr>
              <a:t>cắp</a:t>
            </a:r>
            <a:r>
              <a:rPr lang="en-US" altLang="zh-CN" b="1" dirty="0">
                <a:solidFill>
                  <a:schemeClr val="tx1">
                    <a:lumMod val="75000"/>
                    <a:lumOff val="25000"/>
                  </a:schemeClr>
                </a:solidFill>
                <a:latin typeface="Open Sans"/>
              </a:rPr>
              <a:t> </a:t>
            </a:r>
            <a:r>
              <a:rPr lang="en-US" altLang="zh-CN" b="1" dirty="0" err="1">
                <a:solidFill>
                  <a:schemeClr val="tx1">
                    <a:lumMod val="75000"/>
                    <a:lumOff val="25000"/>
                  </a:schemeClr>
                </a:solidFill>
                <a:latin typeface="Open Sans"/>
              </a:rPr>
              <a:t>các</a:t>
            </a:r>
            <a:r>
              <a:rPr lang="en-US" altLang="zh-CN" b="1" dirty="0">
                <a:solidFill>
                  <a:schemeClr val="tx1">
                    <a:lumMod val="75000"/>
                    <a:lumOff val="25000"/>
                  </a:schemeClr>
                </a:solidFill>
                <a:latin typeface="Open Sans"/>
              </a:rPr>
              <a:t> </a:t>
            </a:r>
            <a:r>
              <a:rPr lang="en-US" altLang="zh-CN" b="1" dirty="0" err="1">
                <a:solidFill>
                  <a:schemeClr val="tx1">
                    <a:lumMod val="75000"/>
                    <a:lumOff val="25000"/>
                  </a:schemeClr>
                </a:solidFill>
                <a:latin typeface="Open Sans"/>
              </a:rPr>
              <a:t>thông</a:t>
            </a:r>
            <a:r>
              <a:rPr lang="en-US" altLang="zh-CN" b="1" dirty="0">
                <a:solidFill>
                  <a:schemeClr val="tx1">
                    <a:lumMod val="75000"/>
                    <a:lumOff val="25000"/>
                  </a:schemeClr>
                </a:solidFill>
                <a:latin typeface="Open Sans"/>
              </a:rPr>
              <a:t> tin </a:t>
            </a:r>
            <a:r>
              <a:rPr lang="en-US" altLang="zh-CN" b="1" dirty="0" err="1">
                <a:solidFill>
                  <a:schemeClr val="tx1">
                    <a:lumMod val="75000"/>
                    <a:lumOff val="25000"/>
                  </a:schemeClr>
                </a:solidFill>
                <a:latin typeface="Open Sans"/>
              </a:rPr>
              <a:t>trong</a:t>
            </a:r>
            <a:r>
              <a:rPr lang="en-US" altLang="zh-CN" b="1" dirty="0">
                <a:solidFill>
                  <a:schemeClr val="tx1">
                    <a:lumMod val="75000"/>
                    <a:lumOff val="25000"/>
                  </a:schemeClr>
                </a:solidFill>
                <a:latin typeface="Open Sans"/>
              </a:rPr>
              <a:t> CSDL</a:t>
            </a:r>
            <a:endParaRPr lang="zh-CN" altLang="en-US" b="1" dirty="0">
              <a:solidFill>
                <a:schemeClr val="tx1">
                  <a:lumMod val="75000"/>
                  <a:lumOff val="25000"/>
                </a:schemeClr>
              </a:solidFill>
              <a:latin typeface="Open Sans"/>
            </a:endParaRPr>
          </a:p>
        </p:txBody>
      </p:sp>
      <p:sp>
        <p:nvSpPr>
          <p:cNvPr id="39" name="文本框 38"/>
          <p:cNvSpPr txBox="1"/>
          <p:nvPr/>
        </p:nvSpPr>
        <p:spPr>
          <a:xfrm>
            <a:off x="7422820" y="5413680"/>
            <a:ext cx="4502146" cy="369332"/>
          </a:xfrm>
          <a:prstGeom prst="rect">
            <a:avLst/>
          </a:prstGeom>
          <a:noFill/>
        </p:spPr>
        <p:txBody>
          <a:bodyPr wrap="square" rtlCol="0">
            <a:spAutoFit/>
            <a:scene3d>
              <a:camera prst="orthographicFront"/>
              <a:lightRig rig="threePt" dir="t"/>
            </a:scene3d>
            <a:sp3d contourW="12700"/>
          </a:bodyPr>
          <a:lstStyle/>
          <a:p>
            <a:r>
              <a:rPr lang="en-US" altLang="zh-CN" b="1" dirty="0" err="1">
                <a:solidFill>
                  <a:schemeClr val="tx1">
                    <a:lumMod val="75000"/>
                    <a:lumOff val="25000"/>
                  </a:schemeClr>
                </a:solidFill>
                <a:latin typeface="Open Sans"/>
              </a:rPr>
              <a:t>Chiếm</a:t>
            </a:r>
            <a:r>
              <a:rPr lang="en-US" altLang="zh-CN" b="1" dirty="0">
                <a:solidFill>
                  <a:schemeClr val="tx1">
                    <a:lumMod val="75000"/>
                    <a:lumOff val="25000"/>
                  </a:schemeClr>
                </a:solidFill>
                <a:latin typeface="Open Sans"/>
              </a:rPr>
              <a:t> </a:t>
            </a:r>
            <a:r>
              <a:rPr lang="en-US" altLang="zh-CN" b="1" dirty="0" err="1">
                <a:solidFill>
                  <a:schemeClr val="tx1">
                    <a:lumMod val="75000"/>
                    <a:lumOff val="25000"/>
                  </a:schemeClr>
                </a:solidFill>
                <a:latin typeface="Open Sans"/>
              </a:rPr>
              <a:t>quyền</a:t>
            </a:r>
            <a:r>
              <a:rPr lang="en-US" altLang="zh-CN" b="1" dirty="0">
                <a:solidFill>
                  <a:schemeClr val="tx1">
                    <a:lumMod val="75000"/>
                    <a:lumOff val="25000"/>
                  </a:schemeClr>
                </a:solidFill>
                <a:latin typeface="Open Sans"/>
              </a:rPr>
              <a:t> </a:t>
            </a:r>
            <a:r>
              <a:rPr lang="en-US" altLang="zh-CN" b="1" dirty="0" err="1">
                <a:solidFill>
                  <a:schemeClr val="tx1">
                    <a:lumMod val="75000"/>
                    <a:lumOff val="25000"/>
                  </a:schemeClr>
                </a:solidFill>
                <a:latin typeface="Open Sans"/>
              </a:rPr>
              <a:t>điều</a:t>
            </a:r>
            <a:r>
              <a:rPr lang="en-US" altLang="zh-CN" b="1" dirty="0">
                <a:solidFill>
                  <a:schemeClr val="tx1">
                    <a:lumMod val="75000"/>
                    <a:lumOff val="25000"/>
                  </a:schemeClr>
                </a:solidFill>
                <a:latin typeface="Open Sans"/>
              </a:rPr>
              <a:t> </a:t>
            </a:r>
            <a:r>
              <a:rPr lang="en-US" altLang="zh-CN" b="1" dirty="0" err="1">
                <a:solidFill>
                  <a:schemeClr val="tx1">
                    <a:lumMod val="75000"/>
                    <a:lumOff val="25000"/>
                  </a:schemeClr>
                </a:solidFill>
                <a:latin typeface="Open Sans"/>
              </a:rPr>
              <a:t>khiển</a:t>
            </a:r>
            <a:r>
              <a:rPr lang="en-US" altLang="zh-CN" b="1" dirty="0">
                <a:solidFill>
                  <a:schemeClr val="tx1">
                    <a:lumMod val="75000"/>
                    <a:lumOff val="25000"/>
                  </a:schemeClr>
                </a:solidFill>
                <a:latin typeface="Open Sans"/>
              </a:rPr>
              <a:t> </a:t>
            </a:r>
            <a:r>
              <a:rPr lang="en-US" altLang="zh-CN" b="1" dirty="0" err="1">
                <a:solidFill>
                  <a:schemeClr val="tx1">
                    <a:lumMod val="75000"/>
                    <a:lumOff val="25000"/>
                  </a:schemeClr>
                </a:solidFill>
                <a:latin typeface="Open Sans"/>
              </a:rPr>
              <a:t>hệ</a:t>
            </a:r>
            <a:r>
              <a:rPr lang="en-US" altLang="zh-CN" b="1" dirty="0">
                <a:solidFill>
                  <a:schemeClr val="tx1">
                    <a:lumMod val="75000"/>
                    <a:lumOff val="25000"/>
                  </a:schemeClr>
                </a:solidFill>
                <a:latin typeface="Open Sans"/>
              </a:rPr>
              <a:t> </a:t>
            </a:r>
            <a:r>
              <a:rPr lang="en-US" altLang="zh-CN" b="1" dirty="0" err="1">
                <a:solidFill>
                  <a:schemeClr val="tx1">
                    <a:lumMod val="75000"/>
                    <a:lumOff val="25000"/>
                  </a:schemeClr>
                </a:solidFill>
                <a:latin typeface="Open Sans"/>
              </a:rPr>
              <a:t>thống</a:t>
            </a:r>
            <a:endParaRPr lang="zh-CN" altLang="en-US" b="1" dirty="0">
              <a:solidFill>
                <a:schemeClr val="tx1">
                  <a:lumMod val="75000"/>
                  <a:lumOff val="25000"/>
                </a:schemeClr>
              </a:solidFill>
              <a:latin typeface="Open Sans"/>
            </a:endParaRPr>
          </a:p>
        </p:txBody>
      </p:sp>
      <p:grpSp>
        <p:nvGrpSpPr>
          <p:cNvPr id="47" name="组合 46"/>
          <p:cNvGrpSpPr/>
          <p:nvPr/>
        </p:nvGrpSpPr>
        <p:grpSpPr>
          <a:xfrm>
            <a:off x="479724" y="239597"/>
            <a:ext cx="6531807" cy="858338"/>
            <a:chOff x="479724" y="239597"/>
            <a:chExt cx="6531807" cy="858338"/>
          </a:xfrm>
        </p:grpSpPr>
        <p:pic>
          <p:nvPicPr>
            <p:cNvPr id="48" name="图片 47"/>
            <p:cNvPicPr>
              <a:picLocks noChangeAspect="1"/>
            </p:cNvPicPr>
            <p:nvPr/>
          </p:nvPicPr>
          <p:blipFill>
            <a:blip r:embed="rId3"/>
            <a:stretch>
              <a:fillRect/>
            </a:stretch>
          </p:blipFill>
          <p:spPr>
            <a:xfrm>
              <a:off x="479725" y="239597"/>
              <a:ext cx="863431" cy="846253"/>
            </a:xfrm>
            <a:prstGeom prst="rect">
              <a:avLst/>
            </a:prstGeom>
          </p:spPr>
        </p:pic>
        <p:sp>
          <p:nvSpPr>
            <p:cNvPr id="49" name="文本框 48"/>
            <p:cNvSpPr txBox="1"/>
            <p:nvPr/>
          </p:nvSpPr>
          <p:spPr>
            <a:xfrm>
              <a:off x="479724" y="401113"/>
              <a:ext cx="784141" cy="523220"/>
            </a:xfrm>
            <a:prstGeom prst="rect">
              <a:avLst/>
            </a:prstGeom>
            <a:noFill/>
          </p:spPr>
          <p:txBody>
            <a:bodyPr wrap="square" rtlCol="0">
              <a:spAutoFit/>
              <a:scene3d>
                <a:camera prst="orthographicFront"/>
                <a:lightRig rig="threePt" dir="t"/>
              </a:scene3d>
              <a:sp3d contourW="12700"/>
            </a:bodyPr>
            <a:lstStyle/>
            <a:p>
              <a:pPr algn="ctr"/>
              <a:r>
                <a:rPr lang="vi-VN" altLang="zh-CN" sz="2800" dirty="0">
                  <a:solidFill>
                    <a:schemeClr val="bg1"/>
                  </a:solidFill>
                  <a:latin typeface="Century Gothic" panose="020B0502020202020204" pitchFamily="34" charset="0"/>
                </a:rPr>
                <a:t>1.</a:t>
              </a:r>
              <a:r>
                <a:rPr lang="en-US" altLang="zh-CN" sz="2800" dirty="0">
                  <a:solidFill>
                    <a:schemeClr val="bg1"/>
                  </a:solidFill>
                  <a:latin typeface="Century Gothic" panose="020B0502020202020204" pitchFamily="34" charset="0"/>
                </a:rPr>
                <a:t>2</a:t>
              </a:r>
              <a:endParaRPr lang="zh-CN" altLang="en-US" sz="2800" dirty="0">
                <a:solidFill>
                  <a:schemeClr val="bg1"/>
                </a:solidFill>
                <a:latin typeface="Century Gothic" panose="020B0502020202020204" pitchFamily="34" charset="0"/>
              </a:endParaRPr>
            </a:p>
          </p:txBody>
        </p:sp>
        <p:grpSp>
          <p:nvGrpSpPr>
            <p:cNvPr id="50" name="组合 49"/>
            <p:cNvGrpSpPr/>
            <p:nvPr/>
          </p:nvGrpSpPr>
          <p:grpSpPr>
            <a:xfrm>
              <a:off x="1478658" y="325571"/>
              <a:ext cx="5532873" cy="772364"/>
              <a:chOff x="781862" y="465271"/>
              <a:chExt cx="5532873" cy="772364"/>
            </a:xfrm>
          </p:grpSpPr>
          <p:sp>
            <p:nvSpPr>
              <p:cNvPr id="55" name="文本框 54"/>
              <p:cNvSpPr txBox="1"/>
              <p:nvPr/>
            </p:nvSpPr>
            <p:spPr>
              <a:xfrm>
                <a:off x="781863" y="465271"/>
                <a:ext cx="4852678"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Sql injection</a:t>
                </a:r>
                <a:r>
                  <a:rPr lang="en-US" altLang="zh-CN" sz="3200" b="1" dirty="0">
                    <a:solidFill>
                      <a:schemeClr val="accent1"/>
                    </a:solidFill>
                    <a:latin typeface="Century Gothic" panose="020B0502020202020204" pitchFamily="34" charset="0"/>
                  </a:rPr>
                  <a:t> </a:t>
                </a:r>
                <a:r>
                  <a:rPr lang="vi-VN" altLang="zh-CN" sz="3200" b="1" dirty="0">
                    <a:solidFill>
                      <a:schemeClr val="accent1"/>
                    </a:solidFill>
                    <a:latin typeface="Century Gothic" panose="020B0502020202020204" pitchFamily="34" charset="0"/>
                  </a:rPr>
                  <a:t>để làm gì ?</a:t>
                </a:r>
                <a:endParaRPr lang="zh-CN" altLang="en-US" sz="3200" b="1" dirty="0">
                  <a:solidFill>
                    <a:schemeClr val="accent1"/>
                  </a:solidFill>
                  <a:latin typeface="Century Gothic" panose="020B0502020202020204" pitchFamily="34" charset="0"/>
                </a:endParaRPr>
              </a:p>
            </p:txBody>
          </p:sp>
          <p:sp>
            <p:nvSpPr>
              <p:cNvPr id="56" name="文本框 55"/>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Kẻ tấn công thực hiện sql injection để làm gì </a:t>
                </a:r>
                <a:r>
                  <a:rPr lang="vi-VN" altLang="zh-CN" sz="1000" dirty="0">
                    <a:solidFill>
                      <a:schemeClr val="bg1">
                        <a:lumMod val="65000"/>
                      </a:schemeClr>
                    </a:solidFill>
                    <a:latin typeface="+mj-lt"/>
                  </a:rPr>
                  <a:t>?</a:t>
                </a:r>
                <a:endParaRPr lang="en-US" altLang="zh-CN" sz="1000" dirty="0">
                  <a:solidFill>
                    <a:schemeClr val="bg1">
                      <a:lumMod val="65000"/>
                    </a:schemeClr>
                  </a:solidFill>
                  <a:latin typeface="+mj-lt"/>
                </a:endParaRPr>
              </a:p>
            </p:txBody>
          </p:sp>
        </p:grpSp>
      </p:grpSp>
      <p:pic>
        <p:nvPicPr>
          <p:cNvPr id="51" name="Picture 4" descr="SQL Injection">
            <a:extLst>
              <a:ext uri="{FF2B5EF4-FFF2-40B4-BE49-F238E27FC236}">
                <a16:creationId xmlns:a16="http://schemas.microsoft.com/office/drawing/2014/main" id="{5C3C9F5E-7C93-4222-B602-BE6EE2E5F0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83" y="2487414"/>
            <a:ext cx="4962127" cy="2720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87247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350"/>
                                        <p:tgtEl>
                                          <p:spTgt spid="51"/>
                                        </p:tgtEl>
                                      </p:cBhvr>
                                    </p:animEffect>
                                    <p:anim calcmode="lin" valueType="num">
                                      <p:cBhvr>
                                        <p:cTn id="8" dur="350" fill="hold"/>
                                        <p:tgtEl>
                                          <p:spTgt spid="51"/>
                                        </p:tgtEl>
                                        <p:attrNameLst>
                                          <p:attrName>ppt_x</p:attrName>
                                        </p:attrNameLst>
                                      </p:cBhvr>
                                      <p:tavLst>
                                        <p:tav tm="0">
                                          <p:val>
                                            <p:strVal val="#ppt_x"/>
                                          </p:val>
                                        </p:tav>
                                        <p:tav tm="100000">
                                          <p:val>
                                            <p:strVal val="#ppt_x"/>
                                          </p:val>
                                        </p:tav>
                                      </p:tavLst>
                                    </p:anim>
                                    <p:anim calcmode="lin" valueType="num">
                                      <p:cBhvr>
                                        <p:cTn id="9" dur="350" fill="hold"/>
                                        <p:tgtEl>
                                          <p:spTgt spid="51"/>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350"/>
                                        <p:tgtEl>
                                          <p:spTgt spid="2"/>
                                        </p:tgtEl>
                                      </p:cBhvr>
                                    </p:animEffect>
                                  </p:childTnLst>
                                </p:cTn>
                              </p:par>
                            </p:childTnLst>
                          </p:cTn>
                        </p:par>
                        <p:par>
                          <p:cTn id="13" fill="hold">
                            <p:stCondLst>
                              <p:cond delay="350"/>
                            </p:stCondLst>
                            <p:childTnLst>
                              <p:par>
                                <p:cTn id="14" presetID="2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350"/>
                                        <p:tgtEl>
                                          <p:spTgt spid="4"/>
                                        </p:tgtEl>
                                      </p:cBhvr>
                                    </p:animEffect>
                                  </p:childTnLst>
                                </p:cTn>
                              </p:par>
                            </p:childTnLst>
                          </p:cTn>
                        </p:par>
                        <p:par>
                          <p:cTn id="17" fill="hold">
                            <p:stCondLst>
                              <p:cond delay="700"/>
                            </p:stCondLst>
                            <p:childTnLst>
                              <p:par>
                                <p:cTn id="18" presetID="22" presetClass="entr" presetSubtype="4"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350"/>
                                        <p:tgtEl>
                                          <p:spTgt spid="30"/>
                                        </p:tgtEl>
                                      </p:cBhvr>
                                    </p:animEffect>
                                  </p:childTnLst>
                                </p:cTn>
                              </p:par>
                            </p:childTnLst>
                          </p:cTn>
                        </p:par>
                        <p:par>
                          <p:cTn id="21" fill="hold">
                            <p:stCondLst>
                              <p:cond delay="1050"/>
                            </p:stCondLst>
                            <p:childTnLst>
                              <p:par>
                                <p:cTn id="22" presetID="22" presetClass="entr" presetSubtype="4" fill="hold" grpId="0"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350"/>
                                        <p:tgtEl>
                                          <p:spTgt spid="33"/>
                                        </p:tgtEl>
                                      </p:cBhvr>
                                    </p:animEffect>
                                  </p:childTnLst>
                                </p:cTn>
                              </p:par>
                            </p:childTnLst>
                          </p:cTn>
                        </p:par>
                        <p:par>
                          <p:cTn id="25" fill="hold">
                            <p:stCondLst>
                              <p:cond delay="1400"/>
                            </p:stCondLst>
                            <p:childTnLst>
                              <p:par>
                                <p:cTn id="26" presetID="22" presetClass="entr" presetSubtype="4"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down)">
                                      <p:cBhvr>
                                        <p:cTn id="28" dur="350"/>
                                        <p:tgtEl>
                                          <p:spTgt spid="36"/>
                                        </p:tgtEl>
                                      </p:cBhvr>
                                    </p:animEffect>
                                  </p:childTnLst>
                                </p:cTn>
                              </p:par>
                            </p:childTnLst>
                          </p:cTn>
                        </p:par>
                        <p:par>
                          <p:cTn id="29" fill="hold">
                            <p:stCondLst>
                              <p:cond delay="1750"/>
                            </p:stCondLst>
                            <p:childTnLst>
                              <p:par>
                                <p:cTn id="30" presetID="22" presetClass="entr" presetSubtype="4"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down)">
                                      <p:cBhvr>
                                        <p:cTn id="32" dur="3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6"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Page-7"/>
        <p:cNvGrpSpPr/>
        <p:nvPr/>
      </p:nvGrpSpPr>
      <p:grpSpPr>
        <a:xfrm>
          <a:off x="0" y="0"/>
          <a:ext cx="0" cy="0"/>
          <a:chOff x="0" y="0"/>
          <a:chExt cx="0" cy="0"/>
        </a:xfrm>
      </p:grpSpPr>
      <p:grpSp>
        <p:nvGrpSpPr>
          <p:cNvPr id="161" name="组合 160"/>
          <p:cNvGrpSpPr/>
          <p:nvPr/>
        </p:nvGrpSpPr>
        <p:grpSpPr>
          <a:xfrm>
            <a:off x="479725" y="239597"/>
            <a:ext cx="6531806" cy="858338"/>
            <a:chOff x="479725" y="239597"/>
            <a:chExt cx="6531806" cy="858338"/>
          </a:xfrm>
        </p:grpSpPr>
        <p:pic>
          <p:nvPicPr>
            <p:cNvPr id="162" name="图片 161"/>
            <p:cNvPicPr>
              <a:picLocks noChangeAspect="1"/>
            </p:cNvPicPr>
            <p:nvPr/>
          </p:nvPicPr>
          <p:blipFill>
            <a:blip r:embed="rId3"/>
            <a:stretch>
              <a:fillRect/>
            </a:stretch>
          </p:blipFill>
          <p:spPr>
            <a:xfrm>
              <a:off x="479725" y="239597"/>
              <a:ext cx="863431" cy="846253"/>
            </a:xfrm>
            <a:prstGeom prst="rect">
              <a:avLst/>
            </a:prstGeom>
          </p:spPr>
        </p:pic>
        <p:sp>
          <p:nvSpPr>
            <p:cNvPr id="163" name="文本框 162"/>
            <p:cNvSpPr txBox="1"/>
            <p:nvPr/>
          </p:nvSpPr>
          <p:spPr>
            <a:xfrm>
              <a:off x="479725" y="415925"/>
              <a:ext cx="784142" cy="523220"/>
            </a:xfrm>
            <a:prstGeom prst="rect">
              <a:avLst/>
            </a:prstGeom>
            <a:noFill/>
          </p:spPr>
          <p:txBody>
            <a:bodyPr wrap="square" rtlCol="0">
              <a:spAutoFit/>
              <a:scene3d>
                <a:camera prst="orthographicFront"/>
                <a:lightRig rig="threePt" dir="t"/>
              </a:scene3d>
              <a:sp3d contourW="12700"/>
            </a:bodyPr>
            <a:lstStyle/>
            <a:p>
              <a:pPr algn="ctr"/>
              <a:r>
                <a:rPr lang="vi-VN" altLang="zh-CN" sz="2800" dirty="0">
                  <a:solidFill>
                    <a:schemeClr val="bg1"/>
                  </a:solidFill>
                  <a:latin typeface="Century Gothic" panose="020B0502020202020204" pitchFamily="34" charset="0"/>
                </a:rPr>
                <a:t>1.3</a:t>
              </a:r>
              <a:endParaRPr lang="zh-CN" altLang="en-US" sz="2800" dirty="0">
                <a:solidFill>
                  <a:schemeClr val="bg1"/>
                </a:solidFill>
                <a:latin typeface="Century Gothic" panose="020B0502020202020204" pitchFamily="34" charset="0"/>
              </a:endParaRPr>
            </a:p>
          </p:txBody>
        </p:sp>
        <p:grpSp>
          <p:nvGrpSpPr>
            <p:cNvPr id="164" name="组合 163"/>
            <p:cNvGrpSpPr/>
            <p:nvPr/>
          </p:nvGrpSpPr>
          <p:grpSpPr>
            <a:xfrm>
              <a:off x="1478658" y="325571"/>
              <a:ext cx="5532873" cy="772364"/>
              <a:chOff x="781862" y="465271"/>
              <a:chExt cx="5532873" cy="772364"/>
            </a:xfrm>
          </p:grpSpPr>
          <p:sp>
            <p:nvSpPr>
              <p:cNvPr id="165" name="文本框 164"/>
              <p:cNvSpPr txBox="1"/>
              <p:nvPr/>
            </p:nvSpPr>
            <p:spPr>
              <a:xfrm>
                <a:off x="781863" y="465271"/>
                <a:ext cx="4975407"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Tại sao có Sql injection ?</a:t>
                </a:r>
                <a:endParaRPr lang="zh-CN" altLang="en-US" sz="3200" b="1" dirty="0">
                  <a:solidFill>
                    <a:schemeClr val="accent1"/>
                  </a:solidFill>
                  <a:latin typeface="Century Gothic" panose="020B0502020202020204" pitchFamily="34" charset="0"/>
                </a:endParaRPr>
              </a:p>
            </p:txBody>
          </p:sp>
          <p:sp>
            <p:nvSpPr>
              <p:cNvPr id="166" name="文本框 165"/>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Nguyên nhân kẻ xấu có thể sử dụng sql injection để tấn công </a:t>
                </a:r>
                <a:r>
                  <a:rPr lang="vi-VN" altLang="zh-CN" sz="1000" dirty="0">
                    <a:solidFill>
                      <a:schemeClr val="bg1">
                        <a:lumMod val="65000"/>
                      </a:schemeClr>
                    </a:solidFill>
                    <a:latin typeface="+mj-lt"/>
                  </a:rPr>
                  <a:t>?</a:t>
                </a:r>
                <a:endParaRPr lang="en-US" altLang="zh-CN" sz="1000" dirty="0">
                  <a:solidFill>
                    <a:schemeClr val="bg1">
                      <a:lumMod val="65000"/>
                    </a:schemeClr>
                  </a:solidFill>
                  <a:latin typeface="+mj-lt"/>
                </a:endParaRPr>
              </a:p>
            </p:txBody>
          </p:sp>
        </p:grpSp>
      </p:grpSp>
      <p:pic>
        <p:nvPicPr>
          <p:cNvPr id="181" name="Picture 180">
            <a:extLst>
              <a:ext uri="{FF2B5EF4-FFF2-40B4-BE49-F238E27FC236}">
                <a16:creationId xmlns:a16="http://schemas.microsoft.com/office/drawing/2014/main" id="{14A4790F-C270-4C94-B483-42CF1D711CCA}"/>
              </a:ext>
            </a:extLst>
          </p:cNvPr>
          <p:cNvPicPr>
            <a:picLocks noChangeAspect="1"/>
          </p:cNvPicPr>
          <p:nvPr/>
        </p:nvPicPr>
        <p:blipFill>
          <a:blip r:embed="rId4"/>
          <a:stretch>
            <a:fillRect/>
          </a:stretch>
        </p:blipFill>
        <p:spPr>
          <a:xfrm>
            <a:off x="1263867" y="1624078"/>
            <a:ext cx="7185948" cy="3839068"/>
          </a:xfrm>
          <a:prstGeom prst="rect">
            <a:avLst/>
          </a:prstGeom>
        </p:spPr>
      </p:pic>
      <p:grpSp>
        <p:nvGrpSpPr>
          <p:cNvPr id="189" name="组合 3">
            <a:extLst>
              <a:ext uri="{FF2B5EF4-FFF2-40B4-BE49-F238E27FC236}">
                <a16:creationId xmlns:a16="http://schemas.microsoft.com/office/drawing/2014/main" id="{59D116E7-D87D-4F04-BBCE-AEC85B790C72}"/>
              </a:ext>
            </a:extLst>
          </p:cNvPr>
          <p:cNvGrpSpPr/>
          <p:nvPr/>
        </p:nvGrpSpPr>
        <p:grpSpPr>
          <a:xfrm>
            <a:off x="8488284" y="3841895"/>
            <a:ext cx="2925839" cy="1621251"/>
            <a:chOff x="6096001" y="3849847"/>
            <a:chExt cx="3839994" cy="1621251"/>
          </a:xfrm>
        </p:grpSpPr>
        <p:sp>
          <p:nvSpPr>
            <p:cNvPr id="190" name="任意多边形 246">
              <a:extLst>
                <a:ext uri="{FF2B5EF4-FFF2-40B4-BE49-F238E27FC236}">
                  <a16:creationId xmlns:a16="http://schemas.microsoft.com/office/drawing/2014/main" id="{B2EB0BF8-C937-4544-A8EF-69674D22DDC3}"/>
                </a:ext>
              </a:extLst>
            </p:cNvPr>
            <p:cNvSpPr/>
            <p:nvPr/>
          </p:nvSpPr>
          <p:spPr>
            <a:xfrm>
              <a:off x="6096001" y="3849847"/>
              <a:ext cx="3839994" cy="1621251"/>
            </a:xfrm>
            <a:custGeom>
              <a:avLst/>
              <a:gdLst/>
              <a:ahLst/>
              <a:cxnLst/>
              <a:rect l="0" t="0" r="0" b="0"/>
              <a:pathLst>
                <a:path w="4266040" h="2079383">
                  <a:moveTo>
                    <a:pt x="0" y="0"/>
                  </a:moveTo>
                  <a:lnTo>
                    <a:pt x="4266040" y="0"/>
                  </a:lnTo>
                  <a:lnTo>
                    <a:pt x="4266040" y="2079383"/>
                  </a:lnTo>
                  <a:lnTo>
                    <a:pt x="0" y="2079383"/>
                  </a:lnTo>
                  <a:lnTo>
                    <a:pt x="0" y="0"/>
                  </a:lnTo>
                  <a:close/>
                </a:path>
              </a:pathLst>
            </a:custGeom>
            <a:solidFill>
              <a:schemeClr val="accent1"/>
            </a:solidFill>
            <a:ln w="7600" cap="flat">
              <a:noFill/>
              <a:bevel/>
            </a:ln>
          </p:spPr>
        </p:sp>
        <p:sp>
          <p:nvSpPr>
            <p:cNvPr id="191" name="文本框 178">
              <a:extLst>
                <a:ext uri="{FF2B5EF4-FFF2-40B4-BE49-F238E27FC236}">
                  <a16:creationId xmlns:a16="http://schemas.microsoft.com/office/drawing/2014/main" id="{68D6F140-18CC-420C-8221-42CF32922E3D}"/>
                </a:ext>
              </a:extLst>
            </p:cNvPr>
            <p:cNvSpPr txBox="1"/>
            <p:nvPr/>
          </p:nvSpPr>
          <p:spPr>
            <a:xfrm>
              <a:off x="6096001" y="3921808"/>
              <a:ext cx="3839994" cy="1477328"/>
            </a:xfrm>
            <a:prstGeom prst="rect">
              <a:avLst/>
            </a:prstGeom>
            <a:noFill/>
          </p:spPr>
          <p:txBody>
            <a:bodyPr wrap="square" rtlCol="0">
              <a:spAutoFit/>
              <a:scene3d>
                <a:camera prst="orthographicFront"/>
                <a:lightRig rig="threePt" dir="t"/>
              </a:scene3d>
              <a:sp3d contourW="12700"/>
            </a:bodyPr>
            <a:lstStyle/>
            <a:p>
              <a:pPr algn="just"/>
              <a:r>
                <a:rPr lang="vi-VN" altLang="zh-CN" b="1" dirty="0">
                  <a:solidFill>
                    <a:schemeClr val="bg1"/>
                  </a:solidFill>
                  <a:latin typeface="Century Gothic" panose="020B0502020202020204" pitchFamily="34" charset="0"/>
                </a:rPr>
                <a:t>Hệ thống sử dụng các câu lệnh SQL động, trong đó dữ liệu được kết nối với mã SQL gốc để tạo câu lệnh SQL hoàn chỉnh</a:t>
              </a:r>
              <a:endParaRPr lang="zh-CN" altLang="en-US" b="1" dirty="0">
                <a:solidFill>
                  <a:schemeClr val="bg1"/>
                </a:solidFill>
                <a:latin typeface="Century Gothic" panose="020B0502020202020204" pitchFamily="34" charset="0"/>
              </a:endParaRPr>
            </a:p>
          </p:txBody>
        </p:sp>
      </p:grpSp>
      <p:grpSp>
        <p:nvGrpSpPr>
          <p:cNvPr id="195" name="组合 3">
            <a:extLst>
              <a:ext uri="{FF2B5EF4-FFF2-40B4-BE49-F238E27FC236}">
                <a16:creationId xmlns:a16="http://schemas.microsoft.com/office/drawing/2014/main" id="{16315227-3ED6-48F4-A441-6428DFDBC156}"/>
              </a:ext>
            </a:extLst>
          </p:cNvPr>
          <p:cNvGrpSpPr/>
          <p:nvPr/>
        </p:nvGrpSpPr>
        <p:grpSpPr>
          <a:xfrm>
            <a:off x="8488284" y="1624078"/>
            <a:ext cx="2925839" cy="1621251"/>
            <a:chOff x="6096001" y="3849847"/>
            <a:chExt cx="3839994" cy="1621251"/>
          </a:xfrm>
          <a:solidFill>
            <a:schemeClr val="bg2">
              <a:lumMod val="10000"/>
            </a:schemeClr>
          </a:solidFill>
        </p:grpSpPr>
        <p:sp>
          <p:nvSpPr>
            <p:cNvPr id="196" name="任意多边形 246">
              <a:extLst>
                <a:ext uri="{FF2B5EF4-FFF2-40B4-BE49-F238E27FC236}">
                  <a16:creationId xmlns:a16="http://schemas.microsoft.com/office/drawing/2014/main" id="{29901086-212D-42B0-904E-D9775E4E7A06}"/>
                </a:ext>
              </a:extLst>
            </p:cNvPr>
            <p:cNvSpPr/>
            <p:nvPr/>
          </p:nvSpPr>
          <p:spPr>
            <a:xfrm>
              <a:off x="6096001" y="3849847"/>
              <a:ext cx="3839994" cy="1621251"/>
            </a:xfrm>
            <a:custGeom>
              <a:avLst/>
              <a:gdLst/>
              <a:ahLst/>
              <a:cxnLst/>
              <a:rect l="0" t="0" r="0" b="0"/>
              <a:pathLst>
                <a:path w="4266040" h="2079383">
                  <a:moveTo>
                    <a:pt x="0" y="0"/>
                  </a:moveTo>
                  <a:lnTo>
                    <a:pt x="4266040" y="0"/>
                  </a:lnTo>
                  <a:lnTo>
                    <a:pt x="4266040" y="2079383"/>
                  </a:lnTo>
                  <a:lnTo>
                    <a:pt x="0" y="2079383"/>
                  </a:lnTo>
                  <a:lnTo>
                    <a:pt x="0" y="0"/>
                  </a:lnTo>
                  <a:close/>
                </a:path>
              </a:pathLst>
            </a:custGeom>
            <a:grpFill/>
            <a:ln w="7600" cap="flat">
              <a:noFill/>
              <a:bevel/>
            </a:ln>
          </p:spPr>
        </p:sp>
        <p:sp>
          <p:nvSpPr>
            <p:cNvPr id="197" name="文本框 178">
              <a:extLst>
                <a:ext uri="{FF2B5EF4-FFF2-40B4-BE49-F238E27FC236}">
                  <a16:creationId xmlns:a16="http://schemas.microsoft.com/office/drawing/2014/main" id="{A7E33EC0-AD5A-4228-B141-6BDBDE4561AB}"/>
                </a:ext>
              </a:extLst>
            </p:cNvPr>
            <p:cNvSpPr txBox="1"/>
            <p:nvPr/>
          </p:nvSpPr>
          <p:spPr>
            <a:xfrm>
              <a:off x="6096001" y="3921808"/>
              <a:ext cx="3839994" cy="1477328"/>
            </a:xfrm>
            <a:prstGeom prst="rect">
              <a:avLst/>
            </a:prstGeom>
            <a:grpFill/>
          </p:spPr>
          <p:txBody>
            <a:bodyPr wrap="square" rtlCol="0">
              <a:spAutoFit/>
              <a:scene3d>
                <a:camera prst="orthographicFront"/>
                <a:lightRig rig="threePt" dir="t"/>
              </a:scene3d>
              <a:sp3d contourW="12700"/>
            </a:bodyPr>
            <a:lstStyle/>
            <a:p>
              <a:pPr algn="just"/>
              <a:r>
                <a:rPr lang="vi-VN" altLang="zh-CN" b="1" dirty="0">
                  <a:solidFill>
                    <a:schemeClr val="bg1"/>
                  </a:solidFill>
                  <a:latin typeface="Century Gothic" panose="020B0502020202020204" pitchFamily="34" charset="0"/>
                </a:rPr>
                <a:t>Dữ liệu đầu vào từ người dùng hoặc từ các nguồn khác không được kiểm tra hoặc kiểm tra không kỹ lưỡng</a:t>
              </a:r>
              <a:endParaRPr lang="zh-CN" altLang="en-US" b="1"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381670723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1"/>
                                        </p:tgtEl>
                                        <p:attrNameLst>
                                          <p:attrName>style.visibility</p:attrName>
                                        </p:attrNameLst>
                                      </p:cBhvr>
                                      <p:to>
                                        <p:strVal val="visible"/>
                                      </p:to>
                                    </p:set>
                                    <p:anim calcmode="lin" valueType="num">
                                      <p:cBhvr>
                                        <p:cTn id="7" dur="350" fill="hold"/>
                                        <p:tgtEl>
                                          <p:spTgt spid="181"/>
                                        </p:tgtEl>
                                        <p:attrNameLst>
                                          <p:attrName>ppt_w</p:attrName>
                                        </p:attrNameLst>
                                      </p:cBhvr>
                                      <p:tavLst>
                                        <p:tav tm="0">
                                          <p:val>
                                            <p:fltVal val="0"/>
                                          </p:val>
                                        </p:tav>
                                        <p:tav tm="100000">
                                          <p:val>
                                            <p:strVal val="#ppt_w"/>
                                          </p:val>
                                        </p:tav>
                                      </p:tavLst>
                                    </p:anim>
                                    <p:anim calcmode="lin" valueType="num">
                                      <p:cBhvr>
                                        <p:cTn id="8" dur="350" fill="hold"/>
                                        <p:tgtEl>
                                          <p:spTgt spid="181"/>
                                        </p:tgtEl>
                                        <p:attrNameLst>
                                          <p:attrName>ppt_h</p:attrName>
                                        </p:attrNameLst>
                                      </p:cBhvr>
                                      <p:tavLst>
                                        <p:tav tm="0">
                                          <p:val>
                                            <p:fltVal val="0"/>
                                          </p:val>
                                        </p:tav>
                                        <p:tav tm="100000">
                                          <p:val>
                                            <p:strVal val="#ppt_h"/>
                                          </p:val>
                                        </p:tav>
                                      </p:tavLst>
                                    </p:anim>
                                    <p:animEffect transition="in" filter="fade">
                                      <p:cBhvr>
                                        <p:cTn id="9" dur="350"/>
                                        <p:tgtEl>
                                          <p:spTgt spid="181"/>
                                        </p:tgtEl>
                                      </p:cBhvr>
                                    </p:animEffect>
                                  </p:childTnLst>
                                </p:cTn>
                              </p:par>
                            </p:childTnLst>
                          </p:cTn>
                        </p:par>
                        <p:par>
                          <p:cTn id="10" fill="hold">
                            <p:stCondLst>
                              <p:cond delay="350"/>
                            </p:stCondLst>
                            <p:childTnLst>
                              <p:par>
                                <p:cTn id="11" presetID="53" presetClass="entr" presetSubtype="16" fill="hold" nodeType="afterEffect">
                                  <p:stCondLst>
                                    <p:cond delay="0"/>
                                  </p:stCondLst>
                                  <p:childTnLst>
                                    <p:set>
                                      <p:cBhvr>
                                        <p:cTn id="12" dur="1" fill="hold">
                                          <p:stCondLst>
                                            <p:cond delay="0"/>
                                          </p:stCondLst>
                                        </p:cTn>
                                        <p:tgtEl>
                                          <p:spTgt spid="195"/>
                                        </p:tgtEl>
                                        <p:attrNameLst>
                                          <p:attrName>style.visibility</p:attrName>
                                        </p:attrNameLst>
                                      </p:cBhvr>
                                      <p:to>
                                        <p:strVal val="visible"/>
                                      </p:to>
                                    </p:set>
                                    <p:anim calcmode="lin" valueType="num">
                                      <p:cBhvr>
                                        <p:cTn id="13" dur="350" fill="hold"/>
                                        <p:tgtEl>
                                          <p:spTgt spid="195"/>
                                        </p:tgtEl>
                                        <p:attrNameLst>
                                          <p:attrName>ppt_w</p:attrName>
                                        </p:attrNameLst>
                                      </p:cBhvr>
                                      <p:tavLst>
                                        <p:tav tm="0">
                                          <p:val>
                                            <p:fltVal val="0"/>
                                          </p:val>
                                        </p:tav>
                                        <p:tav tm="100000">
                                          <p:val>
                                            <p:strVal val="#ppt_w"/>
                                          </p:val>
                                        </p:tav>
                                      </p:tavLst>
                                    </p:anim>
                                    <p:anim calcmode="lin" valueType="num">
                                      <p:cBhvr>
                                        <p:cTn id="14" dur="350" fill="hold"/>
                                        <p:tgtEl>
                                          <p:spTgt spid="195"/>
                                        </p:tgtEl>
                                        <p:attrNameLst>
                                          <p:attrName>ppt_h</p:attrName>
                                        </p:attrNameLst>
                                      </p:cBhvr>
                                      <p:tavLst>
                                        <p:tav tm="0">
                                          <p:val>
                                            <p:fltVal val="0"/>
                                          </p:val>
                                        </p:tav>
                                        <p:tav tm="100000">
                                          <p:val>
                                            <p:strVal val="#ppt_h"/>
                                          </p:val>
                                        </p:tav>
                                      </p:tavLst>
                                    </p:anim>
                                    <p:animEffect transition="in" filter="fade">
                                      <p:cBhvr>
                                        <p:cTn id="15" dur="350"/>
                                        <p:tgtEl>
                                          <p:spTgt spid="195"/>
                                        </p:tgtEl>
                                      </p:cBhvr>
                                    </p:animEffect>
                                  </p:childTnLst>
                                </p:cTn>
                              </p:par>
                            </p:childTnLst>
                          </p:cTn>
                        </p:par>
                        <p:par>
                          <p:cTn id="16" fill="hold">
                            <p:stCondLst>
                              <p:cond delay="700"/>
                            </p:stCondLst>
                            <p:childTnLst>
                              <p:par>
                                <p:cTn id="17" presetID="53" presetClass="entr" presetSubtype="16" fill="hold" nodeType="afterEffect">
                                  <p:stCondLst>
                                    <p:cond delay="0"/>
                                  </p:stCondLst>
                                  <p:childTnLst>
                                    <p:set>
                                      <p:cBhvr>
                                        <p:cTn id="18" dur="1" fill="hold">
                                          <p:stCondLst>
                                            <p:cond delay="0"/>
                                          </p:stCondLst>
                                        </p:cTn>
                                        <p:tgtEl>
                                          <p:spTgt spid="189"/>
                                        </p:tgtEl>
                                        <p:attrNameLst>
                                          <p:attrName>style.visibility</p:attrName>
                                        </p:attrNameLst>
                                      </p:cBhvr>
                                      <p:to>
                                        <p:strVal val="visible"/>
                                      </p:to>
                                    </p:set>
                                    <p:anim calcmode="lin" valueType="num">
                                      <p:cBhvr>
                                        <p:cTn id="19" dur="350" fill="hold"/>
                                        <p:tgtEl>
                                          <p:spTgt spid="189"/>
                                        </p:tgtEl>
                                        <p:attrNameLst>
                                          <p:attrName>ppt_w</p:attrName>
                                        </p:attrNameLst>
                                      </p:cBhvr>
                                      <p:tavLst>
                                        <p:tav tm="0">
                                          <p:val>
                                            <p:fltVal val="0"/>
                                          </p:val>
                                        </p:tav>
                                        <p:tav tm="100000">
                                          <p:val>
                                            <p:strVal val="#ppt_w"/>
                                          </p:val>
                                        </p:tav>
                                      </p:tavLst>
                                    </p:anim>
                                    <p:anim calcmode="lin" valueType="num">
                                      <p:cBhvr>
                                        <p:cTn id="20" dur="350" fill="hold"/>
                                        <p:tgtEl>
                                          <p:spTgt spid="189"/>
                                        </p:tgtEl>
                                        <p:attrNameLst>
                                          <p:attrName>ppt_h</p:attrName>
                                        </p:attrNameLst>
                                      </p:cBhvr>
                                      <p:tavLst>
                                        <p:tav tm="0">
                                          <p:val>
                                            <p:fltVal val="0"/>
                                          </p:val>
                                        </p:tav>
                                        <p:tav tm="100000">
                                          <p:val>
                                            <p:strVal val="#ppt_h"/>
                                          </p:val>
                                        </p:tav>
                                      </p:tavLst>
                                    </p:anim>
                                    <p:animEffect transition="in" filter="fade">
                                      <p:cBhvr>
                                        <p:cTn id="21" dur="35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Cover"/>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t="7616" b="7616"/>
          <a:stretch/>
        </p:blipFill>
        <p:spPr>
          <a:xfrm>
            <a:off x="0" y="0"/>
            <a:ext cx="12192000" cy="6858000"/>
          </a:xfrm>
          <a:prstGeom prst="rect">
            <a:avLst/>
          </a:prstGeom>
        </p:spPr>
      </p:pic>
      <p:sp>
        <p:nvSpPr>
          <p:cNvPr id="116" name="任意多边形 115"/>
          <p:cNvSpPr/>
          <p:nvPr/>
        </p:nvSpPr>
        <p:spPr>
          <a:xfrm>
            <a:off x="0" y="31161"/>
            <a:ext cx="12192888" cy="6857999"/>
          </a:xfrm>
          <a:custGeom>
            <a:avLst/>
            <a:gdLst/>
            <a:ahLst/>
            <a:cxnLst/>
            <a:rect l="0" t="0" r="0" b="0"/>
            <a:pathLst>
              <a:path w="8529100" h="4377600">
                <a:moveTo>
                  <a:pt x="0" y="0"/>
                </a:moveTo>
                <a:lnTo>
                  <a:pt x="8529100" y="0"/>
                </a:lnTo>
                <a:lnTo>
                  <a:pt x="8529100" y="4377600"/>
                </a:lnTo>
                <a:lnTo>
                  <a:pt x="0" y="4377600"/>
                </a:lnTo>
                <a:lnTo>
                  <a:pt x="0" y="0"/>
                </a:ln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任意多边形 32"/>
          <p:cNvSpPr/>
          <p:nvPr/>
        </p:nvSpPr>
        <p:spPr>
          <a:xfrm>
            <a:off x="1580034" y="1717686"/>
            <a:ext cx="10611966" cy="3484950"/>
          </a:xfrm>
          <a:custGeom>
            <a:avLst/>
            <a:gdLst>
              <a:gd name="connsiteX0" fmla="*/ 1742476 w 10611966"/>
              <a:gd name="connsiteY0" fmla="*/ 0 h 3484950"/>
              <a:gd name="connsiteX1" fmla="*/ 3287029 w 10611966"/>
              <a:gd name="connsiteY1" fmla="*/ 935111 h 3484950"/>
              <a:gd name="connsiteX2" fmla="*/ 3289617 w 10611966"/>
              <a:gd name="connsiteY2" fmla="*/ 941157 h 3484950"/>
              <a:gd name="connsiteX3" fmla="*/ 10611966 w 10611966"/>
              <a:gd name="connsiteY3" fmla="*/ 941157 h 3484950"/>
              <a:gd name="connsiteX4" fmla="*/ 10611966 w 10611966"/>
              <a:gd name="connsiteY4" fmla="*/ 2574808 h 3484950"/>
              <a:gd name="connsiteX5" fmla="*/ 3271396 w 10611966"/>
              <a:gd name="connsiteY5" fmla="*/ 2574808 h 3484950"/>
              <a:gd name="connsiteX6" fmla="*/ 3145009 w 10611966"/>
              <a:gd name="connsiteY6" fmla="*/ 2776659 h 3484950"/>
              <a:gd name="connsiteX7" fmla="*/ 1742476 w 10611966"/>
              <a:gd name="connsiteY7" fmla="*/ 3484950 h 3484950"/>
              <a:gd name="connsiteX8" fmla="*/ 0 w 10611966"/>
              <a:gd name="connsiteY8" fmla="*/ 1742475 h 3484950"/>
              <a:gd name="connsiteX9" fmla="*/ 1742476 w 10611966"/>
              <a:gd name="connsiteY9" fmla="*/ 0 h 348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11966" h="3484950">
                <a:moveTo>
                  <a:pt x="1742476" y="0"/>
                </a:moveTo>
                <a:cubicBezTo>
                  <a:pt x="2413467" y="0"/>
                  <a:pt x="2995878" y="379263"/>
                  <a:pt x="3287029" y="935111"/>
                </a:cubicBezTo>
                <a:lnTo>
                  <a:pt x="3289617" y="941157"/>
                </a:lnTo>
                <a:lnTo>
                  <a:pt x="10611966" y="941157"/>
                </a:lnTo>
                <a:lnTo>
                  <a:pt x="10611966" y="2574808"/>
                </a:lnTo>
                <a:lnTo>
                  <a:pt x="3271396" y="2574808"/>
                </a:lnTo>
                <a:lnTo>
                  <a:pt x="3145009" y="2776659"/>
                </a:lnTo>
                <a:cubicBezTo>
                  <a:pt x="2827667" y="3206311"/>
                  <a:pt x="2317611" y="3484950"/>
                  <a:pt x="1742476" y="3484950"/>
                </a:cubicBezTo>
                <a:cubicBezTo>
                  <a:pt x="780134" y="3484950"/>
                  <a:pt x="0" y="2704823"/>
                  <a:pt x="0" y="1742475"/>
                </a:cubicBezTo>
                <a:cubicBezTo>
                  <a:pt x="0" y="780133"/>
                  <a:pt x="780134" y="0"/>
                  <a:pt x="17424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6213591" y="2863802"/>
            <a:ext cx="5692665" cy="1446550"/>
            <a:chOff x="3624780" y="2104562"/>
            <a:chExt cx="4944518" cy="1446550"/>
          </a:xfrm>
        </p:grpSpPr>
        <p:sp>
          <p:nvSpPr>
            <p:cNvPr id="13" name="文本框 12"/>
            <p:cNvSpPr txBox="1"/>
            <p:nvPr/>
          </p:nvSpPr>
          <p:spPr>
            <a:xfrm>
              <a:off x="3624780" y="2104562"/>
              <a:ext cx="4929869" cy="1446550"/>
            </a:xfrm>
            <a:prstGeom prst="rect">
              <a:avLst/>
            </a:prstGeom>
            <a:noFill/>
          </p:spPr>
          <p:txBody>
            <a:bodyPr wrap="square" rtlCol="0">
              <a:spAutoFit/>
              <a:scene3d>
                <a:camera prst="orthographicFront"/>
                <a:lightRig rig="threePt" dir="t"/>
              </a:scene3d>
              <a:sp3d contourW="12700"/>
            </a:bodyPr>
            <a:lstStyle/>
            <a:p>
              <a:r>
                <a:rPr lang="en-US" altLang="zh-CN" sz="4400" b="1" dirty="0" err="1">
                  <a:solidFill>
                    <a:schemeClr val="bg1"/>
                  </a:solidFill>
                  <a:latin typeface="Century Gothic" panose="020B0502020202020204" pitchFamily="34" charset="0"/>
                </a:rPr>
                <a:t>Cách</a:t>
              </a:r>
              <a:r>
                <a:rPr lang="en-US" altLang="zh-CN" sz="4400" b="1" dirty="0">
                  <a:solidFill>
                    <a:schemeClr val="bg1"/>
                  </a:solidFill>
                  <a:latin typeface="Century Gothic" panose="020B0502020202020204" pitchFamily="34" charset="0"/>
                </a:rPr>
                <a:t> </a:t>
              </a:r>
              <a:r>
                <a:rPr lang="en-US" altLang="zh-CN" sz="4400" b="1" dirty="0" err="1">
                  <a:solidFill>
                    <a:schemeClr val="bg1"/>
                  </a:solidFill>
                  <a:latin typeface="Century Gothic" panose="020B0502020202020204" pitchFamily="34" charset="0"/>
                </a:rPr>
                <a:t>phòng</a:t>
              </a:r>
              <a:r>
                <a:rPr lang="en-US" altLang="zh-CN" sz="4400" b="1" dirty="0">
                  <a:solidFill>
                    <a:schemeClr val="bg1"/>
                  </a:solidFill>
                  <a:latin typeface="Century Gothic" panose="020B0502020202020204" pitchFamily="34" charset="0"/>
                </a:rPr>
                <a:t> </a:t>
              </a:r>
              <a:r>
                <a:rPr lang="en-US" altLang="zh-CN" sz="4400" b="1" dirty="0" err="1">
                  <a:solidFill>
                    <a:schemeClr val="bg1"/>
                  </a:solidFill>
                  <a:latin typeface="Century Gothic" panose="020B0502020202020204" pitchFamily="34" charset="0"/>
                </a:rPr>
                <a:t>tránh</a:t>
              </a:r>
              <a:endParaRPr lang="en-US" altLang="zh-CN" sz="4400" b="1" dirty="0">
                <a:solidFill>
                  <a:schemeClr val="bg1"/>
                </a:solidFill>
                <a:latin typeface="Century Gothic" panose="020B0502020202020204" pitchFamily="34" charset="0"/>
              </a:endParaRPr>
            </a:p>
          </p:txBody>
        </p:sp>
        <p:sp>
          <p:nvSpPr>
            <p:cNvPr id="14" name="文本框 13"/>
            <p:cNvSpPr txBox="1"/>
            <p:nvPr/>
          </p:nvSpPr>
          <p:spPr>
            <a:xfrm>
              <a:off x="3639428" y="2843236"/>
              <a:ext cx="4929870" cy="35522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600" dirty="0" err="1">
                  <a:solidFill>
                    <a:schemeClr val="bg1"/>
                  </a:solidFill>
                  <a:latin typeface="Century Gothic" panose="020B0502020202020204" pitchFamily="34" charset="0"/>
                  <a:ea typeface="+mj-ea"/>
                </a:rPr>
                <a:t>Các</a:t>
              </a:r>
              <a:r>
                <a:rPr lang="en-US" altLang="zh-CN" sz="1600" dirty="0">
                  <a:solidFill>
                    <a:schemeClr val="bg1"/>
                  </a:solidFill>
                  <a:latin typeface="Century Gothic" panose="020B0502020202020204" pitchFamily="34" charset="0"/>
                  <a:ea typeface="+mj-ea"/>
                </a:rPr>
                <a:t> </a:t>
              </a:r>
              <a:r>
                <a:rPr lang="en-US" altLang="zh-CN" sz="1600" dirty="0" err="1">
                  <a:solidFill>
                    <a:schemeClr val="bg1"/>
                  </a:solidFill>
                  <a:latin typeface="Century Gothic" panose="020B0502020202020204" pitchFamily="34" charset="0"/>
                  <a:ea typeface="+mj-ea"/>
                </a:rPr>
                <a:t>cách</a:t>
              </a:r>
              <a:r>
                <a:rPr lang="en-US" altLang="zh-CN" sz="1600" dirty="0">
                  <a:solidFill>
                    <a:schemeClr val="bg1"/>
                  </a:solidFill>
                  <a:latin typeface="Century Gothic" panose="020B0502020202020204" pitchFamily="34" charset="0"/>
                  <a:ea typeface="+mj-ea"/>
                </a:rPr>
                <a:t> </a:t>
              </a:r>
              <a:r>
                <a:rPr lang="en-US" altLang="zh-CN" sz="1600" dirty="0" err="1">
                  <a:solidFill>
                    <a:schemeClr val="bg1"/>
                  </a:solidFill>
                  <a:latin typeface="Century Gothic" panose="020B0502020202020204" pitchFamily="34" charset="0"/>
                  <a:ea typeface="+mj-ea"/>
                </a:rPr>
                <a:t>phòng</a:t>
              </a:r>
              <a:r>
                <a:rPr lang="en-US" altLang="zh-CN" sz="1600" dirty="0">
                  <a:solidFill>
                    <a:schemeClr val="bg1"/>
                  </a:solidFill>
                  <a:latin typeface="Century Gothic" panose="020B0502020202020204" pitchFamily="34" charset="0"/>
                  <a:ea typeface="+mj-ea"/>
                </a:rPr>
                <a:t> </a:t>
              </a:r>
              <a:r>
                <a:rPr lang="en-US" altLang="zh-CN" sz="1600" dirty="0" err="1">
                  <a:solidFill>
                    <a:schemeClr val="bg1"/>
                  </a:solidFill>
                  <a:latin typeface="Century Gothic" panose="020B0502020202020204" pitchFamily="34" charset="0"/>
                  <a:ea typeface="+mj-ea"/>
                </a:rPr>
                <a:t>tránh</a:t>
              </a:r>
              <a:r>
                <a:rPr lang="en-US" altLang="zh-CN" sz="1600" dirty="0">
                  <a:solidFill>
                    <a:schemeClr val="bg1"/>
                  </a:solidFill>
                  <a:latin typeface="Century Gothic" panose="020B0502020202020204" pitchFamily="34" charset="0"/>
                  <a:ea typeface="+mj-ea"/>
                </a:rPr>
                <a:t> </a:t>
              </a:r>
              <a:r>
                <a:rPr lang="en-US" altLang="zh-CN" sz="1600" dirty="0" err="1">
                  <a:solidFill>
                    <a:schemeClr val="bg1"/>
                  </a:solidFill>
                  <a:latin typeface="Century Gothic" panose="020B0502020202020204" pitchFamily="34" charset="0"/>
                  <a:ea typeface="+mj-ea"/>
                </a:rPr>
                <a:t>tấn</a:t>
              </a:r>
              <a:r>
                <a:rPr lang="en-US" altLang="zh-CN" sz="1600" dirty="0">
                  <a:solidFill>
                    <a:schemeClr val="bg1"/>
                  </a:solidFill>
                  <a:latin typeface="Century Gothic" panose="020B0502020202020204" pitchFamily="34" charset="0"/>
                  <a:ea typeface="+mj-ea"/>
                </a:rPr>
                <a:t> </a:t>
              </a:r>
              <a:r>
                <a:rPr lang="en-US" altLang="zh-CN" sz="1600" dirty="0" err="1">
                  <a:solidFill>
                    <a:schemeClr val="bg1"/>
                  </a:solidFill>
                  <a:latin typeface="Century Gothic" panose="020B0502020202020204" pitchFamily="34" charset="0"/>
                  <a:ea typeface="+mj-ea"/>
                </a:rPr>
                <a:t>công</a:t>
              </a:r>
              <a:r>
                <a:rPr lang="en-US" altLang="zh-CN" sz="1600" dirty="0">
                  <a:solidFill>
                    <a:schemeClr val="bg1"/>
                  </a:solidFill>
                  <a:latin typeface="Century Gothic" panose="020B0502020202020204" pitchFamily="34" charset="0"/>
                  <a:ea typeface="+mj-ea"/>
                </a:rPr>
                <a:t> SQL injection</a:t>
              </a:r>
            </a:p>
          </p:txBody>
        </p:sp>
      </p:grpSp>
      <p:grpSp>
        <p:nvGrpSpPr>
          <p:cNvPr id="2" name="组合 1"/>
          <p:cNvGrpSpPr/>
          <p:nvPr/>
        </p:nvGrpSpPr>
        <p:grpSpPr>
          <a:xfrm>
            <a:off x="912813" y="1268414"/>
            <a:ext cx="4749995" cy="4671962"/>
            <a:chOff x="912813" y="1268414"/>
            <a:chExt cx="4749995" cy="4671962"/>
          </a:xfrm>
        </p:grpSpPr>
        <p:sp>
          <p:nvSpPr>
            <p:cNvPr id="124" name="任意多边形 123"/>
            <p:cNvSpPr/>
            <p:nvPr/>
          </p:nvSpPr>
          <p:spPr>
            <a:xfrm rot="3198000">
              <a:off x="1081676" y="2251969"/>
              <a:ext cx="715976" cy="1053702"/>
            </a:xfrm>
            <a:custGeom>
              <a:avLst/>
              <a:gdLst>
                <a:gd name="connsiteX0" fmla="*/ 0 w 667469"/>
                <a:gd name="connsiteY0" fmla="*/ 488662 h 982315"/>
                <a:gd name="connsiteX1" fmla="*/ 335082 w 667469"/>
                <a:gd name="connsiteY1" fmla="*/ 0 h 982315"/>
                <a:gd name="connsiteX2" fmla="*/ 670163 w 667469"/>
                <a:gd name="connsiteY2" fmla="*/ 488662 h 982315"/>
                <a:gd name="connsiteX3" fmla="*/ 335082 w 667469"/>
                <a:gd name="connsiteY3" fmla="*/ 984306 h 982315"/>
              </a:gdLst>
              <a:ahLst/>
              <a:cxnLst>
                <a:cxn ang="0">
                  <a:pos x="connsiteX0" y="connsiteY0"/>
                </a:cxn>
                <a:cxn ang="0">
                  <a:pos x="connsiteX1" y="connsiteY1"/>
                </a:cxn>
                <a:cxn ang="0">
                  <a:pos x="connsiteX2" y="connsiteY2"/>
                </a:cxn>
                <a:cxn ang="0">
                  <a:pos x="connsiteX3" y="connsiteY3"/>
                </a:cxn>
              </a:cxnLst>
              <a:rect l="0" t="0" r="0" b="0"/>
              <a:pathLst>
                <a:path w="667469" h="982315">
                  <a:moveTo>
                    <a:pt x="65302" y="0"/>
                  </a:moveTo>
                  <a:cubicBezTo>
                    <a:pt x="165156" y="370326"/>
                    <a:pt x="379257" y="693778"/>
                    <a:pt x="667469" y="930225"/>
                  </a:cubicBezTo>
                  <a:lnTo>
                    <a:pt x="623759" y="982315"/>
                  </a:lnTo>
                  <a:cubicBezTo>
                    <a:pt x="325399" y="737336"/>
                    <a:pt x="103675" y="402447"/>
                    <a:pt x="0" y="19056"/>
                  </a:cubicBezTo>
                  <a:lnTo>
                    <a:pt x="65302" y="0"/>
                  </a:lnTo>
                  <a:close/>
                </a:path>
              </a:pathLst>
            </a:custGeom>
            <a:solidFill>
              <a:srgbClr val="FFFFFF">
                <a:alpha val="60000"/>
              </a:srgbClr>
            </a:solidFill>
            <a:ln w="7600" cap="flat">
              <a:noFill/>
              <a:bevel/>
            </a:ln>
          </p:spPr>
        </p:sp>
        <p:sp>
          <p:nvSpPr>
            <p:cNvPr id="125" name="任意多边形 124"/>
            <p:cNvSpPr/>
            <p:nvPr/>
          </p:nvSpPr>
          <p:spPr>
            <a:xfrm>
              <a:off x="1486454" y="1624099"/>
              <a:ext cx="3672137" cy="3672135"/>
            </a:xfrm>
            <a:custGeom>
              <a:avLst/>
              <a:gdLst/>
              <a:ahLst/>
              <a:cxnLst/>
              <a:rect l="0" t="0" r="0" b="0"/>
              <a:pathLst>
                <a:path w="3423352" h="3423352">
                  <a:moveTo>
                    <a:pt x="0" y="1711672"/>
                  </a:moveTo>
                  <a:cubicBezTo>
                    <a:pt x="0" y="766346"/>
                    <a:pt x="766346" y="0"/>
                    <a:pt x="1711672" y="0"/>
                  </a:cubicBezTo>
                  <a:cubicBezTo>
                    <a:pt x="2657006" y="0"/>
                    <a:pt x="3423352" y="766346"/>
                    <a:pt x="3423352" y="1711672"/>
                  </a:cubicBezTo>
                  <a:cubicBezTo>
                    <a:pt x="3423352" y="2657006"/>
                    <a:pt x="2657006" y="3423352"/>
                    <a:pt x="1711672" y="3423352"/>
                  </a:cubicBezTo>
                  <a:cubicBezTo>
                    <a:pt x="766346" y="3423352"/>
                    <a:pt x="0" y="2657006"/>
                    <a:pt x="0" y="1711672"/>
                  </a:cubicBezTo>
                  <a:close/>
                </a:path>
              </a:pathLst>
            </a:custGeom>
            <a:noFill/>
            <a:ln w="19050" cap="flat">
              <a:solidFill>
                <a:schemeClr val="bg1">
                  <a:lumMod val="85000"/>
                </a:schemeClr>
              </a:solidFill>
              <a:bevel/>
            </a:ln>
          </p:spPr>
        </p:sp>
        <p:sp>
          <p:nvSpPr>
            <p:cNvPr id="126" name="任意多边形 125"/>
            <p:cNvSpPr/>
            <p:nvPr/>
          </p:nvSpPr>
          <p:spPr>
            <a:xfrm>
              <a:off x="4074780" y="3445488"/>
              <a:ext cx="1462607" cy="2094736"/>
            </a:xfrm>
            <a:custGeom>
              <a:avLst/>
              <a:gdLst>
                <a:gd name="connsiteX0" fmla="*/ 0 w 1363516"/>
                <a:gd name="connsiteY0" fmla="*/ 978500 h 1952820"/>
                <a:gd name="connsiteX1" fmla="*/ 680094 w 1363516"/>
                <a:gd name="connsiteY1" fmla="*/ 0 h 1952820"/>
                <a:gd name="connsiteX2" fmla="*/ 1360187 w 1363516"/>
                <a:gd name="connsiteY2" fmla="*/ 978500 h 1952820"/>
                <a:gd name="connsiteX3" fmla="*/ 680094 w 1363516"/>
                <a:gd name="connsiteY3" fmla="*/ 1950069 h 1952820"/>
              </a:gdLst>
              <a:ahLst/>
              <a:cxnLst>
                <a:cxn ang="0">
                  <a:pos x="connsiteX0" y="connsiteY0"/>
                </a:cxn>
                <a:cxn ang="0">
                  <a:pos x="connsiteX1" y="connsiteY1"/>
                </a:cxn>
                <a:cxn ang="0">
                  <a:pos x="connsiteX2" y="connsiteY2"/>
                </a:cxn>
                <a:cxn ang="0">
                  <a:pos x="connsiteX3" y="connsiteY3"/>
                </a:cxn>
              </a:cxnLst>
              <a:rect l="0" t="0" r="0" b="0"/>
              <a:pathLst>
                <a:path w="1363516" h="1952820">
                  <a:moveTo>
                    <a:pt x="882048" y="1379309"/>
                  </a:moveTo>
                  <a:cubicBezTo>
                    <a:pt x="646172" y="1651617"/>
                    <a:pt x="352045" y="1843608"/>
                    <a:pt x="34220" y="1952820"/>
                  </a:cubicBezTo>
                  <a:lnTo>
                    <a:pt x="0" y="1825110"/>
                  </a:lnTo>
                  <a:cubicBezTo>
                    <a:pt x="293220" y="1722700"/>
                    <a:pt x="564448" y="1544571"/>
                    <a:pt x="782390" y="1292980"/>
                  </a:cubicBezTo>
                  <a:cubicBezTo>
                    <a:pt x="1104850" y="920717"/>
                    <a:pt x="1251469" y="455934"/>
                    <a:pt x="1229520" y="0"/>
                  </a:cubicBezTo>
                  <a:lnTo>
                    <a:pt x="1361517" y="0"/>
                  </a:lnTo>
                  <a:cubicBezTo>
                    <a:pt x="1383390" y="486578"/>
                    <a:pt x="1226131" y="982095"/>
                    <a:pt x="882048" y="1379309"/>
                  </a:cubicBezTo>
                  <a:close/>
                </a:path>
              </a:pathLst>
            </a:custGeom>
            <a:solidFill>
              <a:srgbClr val="FFFFFF">
                <a:alpha val="60000"/>
              </a:srgbClr>
            </a:solidFill>
            <a:ln w="7600" cap="flat">
              <a:noFill/>
              <a:bevel/>
            </a:ln>
          </p:spPr>
        </p:sp>
        <p:sp>
          <p:nvSpPr>
            <p:cNvPr id="127" name="任意多边形 126"/>
            <p:cNvSpPr/>
            <p:nvPr/>
          </p:nvSpPr>
          <p:spPr>
            <a:xfrm rot="7800000">
              <a:off x="5158926" y="2109257"/>
              <a:ext cx="360901" cy="646863"/>
            </a:xfrm>
            <a:custGeom>
              <a:avLst/>
              <a:gdLst>
                <a:gd name="connsiteX0" fmla="*/ 0 w 336450"/>
                <a:gd name="connsiteY0" fmla="*/ 303845 h 603038"/>
                <a:gd name="connsiteX1" fmla="*/ 166817 w 336450"/>
                <a:gd name="connsiteY1" fmla="*/ 0 h 603038"/>
                <a:gd name="connsiteX2" fmla="*/ 333634 w 336450"/>
                <a:gd name="connsiteY2" fmla="*/ 303845 h 603038"/>
                <a:gd name="connsiteX3" fmla="*/ 166817 w 336450"/>
                <a:gd name="connsiteY3" fmla="*/ 601732 h 603038"/>
              </a:gdLst>
              <a:ahLst/>
              <a:cxnLst>
                <a:cxn ang="0">
                  <a:pos x="connsiteX0" y="connsiteY0"/>
                </a:cxn>
                <a:cxn ang="0">
                  <a:pos x="connsiteX1" y="connsiteY1"/>
                </a:cxn>
                <a:cxn ang="0">
                  <a:pos x="connsiteX2" y="connsiteY2"/>
                </a:cxn>
                <a:cxn ang="0">
                  <a:pos x="connsiteX3" y="connsiteY3"/>
                </a:cxn>
              </a:cxnLst>
              <a:rect l="0" t="0" r="0" b="0"/>
              <a:pathLst>
                <a:path w="336450" h="603038">
                  <a:moveTo>
                    <a:pt x="238311" y="0"/>
                  </a:moveTo>
                  <a:lnTo>
                    <a:pt x="336450" y="56661"/>
                  </a:lnTo>
                  <a:cubicBezTo>
                    <a:pt x="230098" y="221965"/>
                    <a:pt x="154323" y="407130"/>
                    <a:pt x="115298" y="603038"/>
                  </a:cubicBezTo>
                  <a:lnTo>
                    <a:pt x="0" y="603038"/>
                  </a:lnTo>
                  <a:cubicBezTo>
                    <a:pt x="40087" y="386735"/>
                    <a:pt x="121909" y="182201"/>
                    <a:pt x="238311" y="0"/>
                  </a:cubicBezTo>
                  <a:close/>
                </a:path>
              </a:pathLst>
            </a:custGeom>
            <a:solidFill>
              <a:srgbClr val="FFFFFF">
                <a:alpha val="60000"/>
              </a:srgbClr>
            </a:solidFill>
            <a:ln w="7600" cap="flat">
              <a:noFill/>
              <a:bevel/>
            </a:ln>
          </p:spPr>
        </p:sp>
        <p:sp>
          <p:nvSpPr>
            <p:cNvPr id="128" name="任意多边形 127"/>
            <p:cNvSpPr/>
            <p:nvPr/>
          </p:nvSpPr>
          <p:spPr>
            <a:xfrm>
              <a:off x="1866540" y="4788378"/>
              <a:ext cx="2888666" cy="677427"/>
            </a:xfrm>
            <a:custGeom>
              <a:avLst/>
              <a:gdLst>
                <a:gd name="connsiteX0" fmla="*/ 0 w 2692961"/>
                <a:gd name="connsiteY0" fmla="*/ 312846 h 631532"/>
                <a:gd name="connsiteX1" fmla="*/ 1346484 w 2692961"/>
                <a:gd name="connsiteY1" fmla="*/ 0 h 631532"/>
                <a:gd name="connsiteX2" fmla="*/ 2692961 w 2692961"/>
                <a:gd name="connsiteY2" fmla="*/ 312846 h 631532"/>
                <a:gd name="connsiteX3" fmla="*/ 1346484 w 2692961"/>
                <a:gd name="connsiteY3" fmla="*/ 632645 h 631532"/>
              </a:gdLst>
              <a:ahLst/>
              <a:cxnLst>
                <a:cxn ang="0">
                  <a:pos x="connsiteX0" y="connsiteY0"/>
                </a:cxn>
                <a:cxn ang="0">
                  <a:pos x="connsiteX1" y="connsiteY1"/>
                </a:cxn>
                <a:cxn ang="0">
                  <a:pos x="connsiteX2" y="connsiteY2"/>
                </a:cxn>
                <a:cxn ang="0">
                  <a:pos x="connsiteX3" y="connsiteY3"/>
                </a:cxn>
              </a:cxnLst>
              <a:rect l="0" t="0" r="0" b="0"/>
              <a:pathLst>
                <a:path w="2692961" h="631532">
                  <a:moveTo>
                    <a:pt x="1356881" y="631532"/>
                  </a:moveTo>
                  <a:cubicBezTo>
                    <a:pt x="821712" y="631532"/>
                    <a:pt x="339329" y="403634"/>
                    <a:pt x="0" y="38840"/>
                  </a:cubicBezTo>
                  <a:lnTo>
                    <a:pt x="55987" y="0"/>
                  </a:lnTo>
                  <a:cubicBezTo>
                    <a:pt x="382681" y="347258"/>
                    <a:pt x="844702" y="563817"/>
                    <a:pt x="1356881" y="563817"/>
                  </a:cubicBezTo>
                  <a:cubicBezTo>
                    <a:pt x="1859902" y="563817"/>
                    <a:pt x="2314542" y="354934"/>
                    <a:pt x="2640118" y="18505"/>
                  </a:cubicBezTo>
                  <a:lnTo>
                    <a:pt x="2692961" y="60844"/>
                  </a:lnTo>
                  <a:cubicBezTo>
                    <a:pt x="2354868" y="412775"/>
                    <a:pt x="1881213" y="631532"/>
                    <a:pt x="1356881" y="631532"/>
                  </a:cubicBezTo>
                  <a:close/>
                </a:path>
              </a:pathLst>
            </a:custGeom>
            <a:solidFill>
              <a:srgbClr val="FFFFFF">
                <a:alpha val="60000"/>
              </a:srgbClr>
            </a:solidFill>
            <a:ln w="7600" cap="flat">
              <a:noFill/>
              <a:bevel/>
            </a:ln>
          </p:spPr>
        </p:sp>
        <p:sp>
          <p:nvSpPr>
            <p:cNvPr id="129" name="任意多边形 128"/>
            <p:cNvSpPr/>
            <p:nvPr/>
          </p:nvSpPr>
          <p:spPr>
            <a:xfrm>
              <a:off x="3450836" y="1450611"/>
              <a:ext cx="1888540" cy="2055793"/>
            </a:xfrm>
            <a:custGeom>
              <a:avLst/>
              <a:gdLst>
                <a:gd name="connsiteX0" fmla="*/ 0 w 1760593"/>
                <a:gd name="connsiteY0" fmla="*/ 958261 h 1916515"/>
                <a:gd name="connsiteX1" fmla="*/ 880293 w 1760593"/>
                <a:gd name="connsiteY1" fmla="*/ 0 h 1916515"/>
                <a:gd name="connsiteX2" fmla="*/ 1763200 w 1760593"/>
                <a:gd name="connsiteY2" fmla="*/ 958261 h 1916515"/>
                <a:gd name="connsiteX3" fmla="*/ 880293 w 1760593"/>
                <a:gd name="connsiteY3" fmla="*/ 1916515 h 1916515"/>
              </a:gdLst>
              <a:ahLst/>
              <a:cxnLst>
                <a:cxn ang="0">
                  <a:pos x="connsiteX0" y="connsiteY0"/>
                </a:cxn>
                <a:cxn ang="0">
                  <a:pos x="connsiteX1" y="connsiteY1"/>
                </a:cxn>
                <a:cxn ang="0">
                  <a:pos x="connsiteX2" y="connsiteY2"/>
                </a:cxn>
                <a:cxn ang="0">
                  <a:pos x="connsiteX3" y="connsiteY3"/>
                </a:cxn>
              </a:cxnLst>
              <a:rect l="0" t="0" r="0" b="0"/>
              <a:pathLst>
                <a:path w="1760593" h="1916515">
                  <a:moveTo>
                    <a:pt x="1760593" y="1876197"/>
                  </a:moveTo>
                  <a:cubicBezTo>
                    <a:pt x="1760593" y="1889672"/>
                    <a:pt x="1760593" y="1903108"/>
                    <a:pt x="1760593" y="1916515"/>
                  </a:cubicBezTo>
                  <a:lnTo>
                    <a:pt x="1692269" y="1916515"/>
                  </a:lnTo>
                  <a:cubicBezTo>
                    <a:pt x="1692558" y="1903116"/>
                    <a:pt x="1692710" y="1889672"/>
                    <a:pt x="1692710" y="1876197"/>
                  </a:cubicBezTo>
                  <a:cubicBezTo>
                    <a:pt x="1692710" y="917708"/>
                    <a:pt x="948518" y="133029"/>
                    <a:pt x="6417" y="68452"/>
                  </a:cubicBezTo>
                  <a:lnTo>
                    <a:pt x="0" y="0"/>
                  </a:lnTo>
                  <a:cubicBezTo>
                    <a:pt x="982657" y="61555"/>
                    <a:pt x="1760593" y="878028"/>
                    <a:pt x="1760593" y="1876197"/>
                  </a:cubicBezTo>
                  <a:close/>
                </a:path>
              </a:pathLst>
            </a:custGeom>
            <a:solidFill>
              <a:srgbClr val="FFFFFF">
                <a:alpha val="60000"/>
              </a:srgbClr>
            </a:solidFill>
            <a:ln w="7600" cap="flat">
              <a:noFill/>
              <a:bevel/>
            </a:ln>
          </p:spPr>
        </p:sp>
        <p:sp>
          <p:nvSpPr>
            <p:cNvPr id="130" name="任意多边形 129"/>
            <p:cNvSpPr/>
            <p:nvPr/>
          </p:nvSpPr>
          <p:spPr>
            <a:xfrm>
              <a:off x="2114852" y="1268414"/>
              <a:ext cx="2464746" cy="492851"/>
            </a:xfrm>
            <a:custGeom>
              <a:avLst/>
              <a:gdLst>
                <a:gd name="connsiteX0" fmla="*/ 0 w 2297761"/>
                <a:gd name="connsiteY0" fmla="*/ 231330 h 459461"/>
                <a:gd name="connsiteX1" fmla="*/ 1148884 w 2297761"/>
                <a:gd name="connsiteY1" fmla="*/ 0 h 459461"/>
                <a:gd name="connsiteX2" fmla="*/ 2297761 w 2297761"/>
                <a:gd name="connsiteY2" fmla="*/ 231330 h 459461"/>
                <a:gd name="connsiteX3" fmla="*/ 1148884 w 2297761"/>
                <a:gd name="connsiteY3" fmla="*/ 457839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7" y="91568"/>
                    <a:pt x="1175766" y="91568"/>
                  </a:cubicBezTo>
                  <a:cubicBezTo>
                    <a:pt x="750933" y="91568"/>
                    <a:pt x="365951" y="231969"/>
                    <a:pt x="85592" y="459461"/>
                  </a:cubicBezTo>
                  <a:lnTo>
                    <a:pt x="0" y="400357"/>
                  </a:lnTo>
                  <a:cubicBezTo>
                    <a:pt x="301063" y="152974"/>
                    <a:pt x="716704" y="0"/>
                    <a:pt x="1175766" y="0"/>
                  </a:cubicBezTo>
                  <a:close/>
                </a:path>
              </a:pathLst>
            </a:custGeom>
            <a:solidFill>
              <a:srgbClr val="FFFFFF">
                <a:alpha val="60000"/>
              </a:srgbClr>
            </a:solidFill>
            <a:ln w="7600" cap="flat">
              <a:noFill/>
              <a:bevel/>
            </a:ln>
          </p:spPr>
        </p:sp>
        <p:sp>
          <p:nvSpPr>
            <p:cNvPr id="131" name="任意多边形 130"/>
            <p:cNvSpPr/>
            <p:nvPr/>
          </p:nvSpPr>
          <p:spPr>
            <a:xfrm rot="13926000">
              <a:off x="573081" y="4461578"/>
              <a:ext cx="2464745" cy="492852"/>
            </a:xfrm>
            <a:custGeom>
              <a:avLst/>
              <a:gdLst>
                <a:gd name="connsiteX0" fmla="*/ 0 w 2297761"/>
                <a:gd name="connsiteY0" fmla="*/ 231329 h 459461"/>
                <a:gd name="connsiteX1" fmla="*/ 1148877 w 2297761"/>
                <a:gd name="connsiteY1" fmla="*/ 0 h 459461"/>
                <a:gd name="connsiteX2" fmla="*/ 2297761 w 2297761"/>
                <a:gd name="connsiteY2" fmla="*/ 231329 h 459461"/>
                <a:gd name="connsiteX3" fmla="*/ 1148877 w 2297761"/>
                <a:gd name="connsiteY3" fmla="*/ 457838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0" y="91568"/>
                    <a:pt x="1175766" y="91568"/>
                  </a:cubicBezTo>
                  <a:cubicBezTo>
                    <a:pt x="750933" y="91568"/>
                    <a:pt x="365951" y="231968"/>
                    <a:pt x="85592" y="459461"/>
                  </a:cubicBezTo>
                  <a:lnTo>
                    <a:pt x="0" y="400357"/>
                  </a:lnTo>
                  <a:cubicBezTo>
                    <a:pt x="301062" y="152974"/>
                    <a:pt x="716704" y="0"/>
                    <a:pt x="1175766" y="0"/>
                  </a:cubicBezTo>
                  <a:close/>
                </a:path>
              </a:pathLst>
            </a:custGeom>
            <a:solidFill>
              <a:srgbClr val="FFFFFF">
                <a:alpha val="60000"/>
              </a:srgbClr>
            </a:solidFill>
            <a:ln w="7600" cap="flat">
              <a:noFill/>
              <a:bevel/>
            </a:ln>
          </p:spPr>
        </p:sp>
        <p:sp>
          <p:nvSpPr>
            <p:cNvPr id="16" name="文本框 15"/>
            <p:cNvSpPr txBox="1"/>
            <p:nvPr/>
          </p:nvSpPr>
          <p:spPr>
            <a:xfrm>
              <a:off x="1729595" y="2902827"/>
              <a:ext cx="3246026" cy="1015663"/>
            </a:xfrm>
            <a:prstGeom prst="rect">
              <a:avLst/>
            </a:prstGeom>
            <a:noFill/>
          </p:spPr>
          <p:txBody>
            <a:bodyPr wrap="square" rtlCol="0">
              <a:spAutoFit/>
              <a:scene3d>
                <a:camera prst="orthographicFront"/>
                <a:lightRig rig="threePt" dir="t"/>
              </a:scene3d>
              <a:sp3d contourW="12700"/>
            </a:bodyPr>
            <a:lstStyle/>
            <a:p>
              <a:pPr algn="ctr"/>
              <a:r>
                <a:rPr lang="vi-VN" altLang="zh-CN" sz="6000" b="1" dirty="0">
                  <a:solidFill>
                    <a:schemeClr val="bg1"/>
                  </a:solidFill>
                  <a:latin typeface="Century Gothic" panose="020B0502020202020204" pitchFamily="34" charset="0"/>
                </a:rPr>
                <a:t>Phần: 2</a:t>
              </a:r>
              <a:endParaRPr lang="zh-CN" altLang="en-US" sz="6000" b="1"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256668852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50" fill="hold"/>
                                        <p:tgtEl>
                                          <p:spTgt spid="2"/>
                                        </p:tgtEl>
                                        <p:attrNameLst>
                                          <p:attrName>ppt_w</p:attrName>
                                        </p:attrNameLst>
                                      </p:cBhvr>
                                      <p:tavLst>
                                        <p:tav tm="0">
                                          <p:val>
                                            <p:fltVal val="0"/>
                                          </p:val>
                                        </p:tav>
                                        <p:tav tm="100000">
                                          <p:val>
                                            <p:strVal val="#ppt_w"/>
                                          </p:val>
                                        </p:tav>
                                      </p:tavLst>
                                    </p:anim>
                                    <p:anim calcmode="lin" valueType="num">
                                      <p:cBhvr>
                                        <p:cTn id="8" dur="350" fill="hold"/>
                                        <p:tgtEl>
                                          <p:spTgt spid="2"/>
                                        </p:tgtEl>
                                        <p:attrNameLst>
                                          <p:attrName>ppt_h</p:attrName>
                                        </p:attrNameLst>
                                      </p:cBhvr>
                                      <p:tavLst>
                                        <p:tav tm="0">
                                          <p:val>
                                            <p:fltVal val="0"/>
                                          </p:val>
                                        </p:tav>
                                        <p:tav tm="100000">
                                          <p:val>
                                            <p:strVal val="#ppt_h"/>
                                          </p:val>
                                        </p:tav>
                                      </p:tavLst>
                                    </p:anim>
                                    <p:anim calcmode="lin" valueType="num">
                                      <p:cBhvr>
                                        <p:cTn id="9" dur="350" fill="hold"/>
                                        <p:tgtEl>
                                          <p:spTgt spid="2"/>
                                        </p:tgtEl>
                                        <p:attrNameLst>
                                          <p:attrName>style.rotation</p:attrName>
                                        </p:attrNameLst>
                                      </p:cBhvr>
                                      <p:tavLst>
                                        <p:tav tm="0">
                                          <p:val>
                                            <p:fltVal val="90"/>
                                          </p:val>
                                        </p:tav>
                                        <p:tav tm="100000">
                                          <p:val>
                                            <p:fltVal val="0"/>
                                          </p:val>
                                        </p:tav>
                                      </p:tavLst>
                                    </p:anim>
                                    <p:animEffect transition="in" filter="fade">
                                      <p:cBhvr>
                                        <p:cTn id="10" dur="350"/>
                                        <p:tgtEl>
                                          <p:spTgt spid="2"/>
                                        </p:tgtEl>
                                      </p:cBhvr>
                                    </p:animEffect>
                                  </p:childTnLst>
                                </p:cTn>
                              </p:par>
                            </p:childTnLst>
                          </p:cTn>
                        </p:par>
                        <p:par>
                          <p:cTn id="11" fill="hold">
                            <p:stCondLst>
                              <p:cond delay="350"/>
                            </p:stCondLst>
                            <p:childTnLst>
                              <p:par>
                                <p:cTn id="12" presetID="22" presetClass="entr" presetSubtype="8"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left)">
                                      <p:cBhvr>
                                        <p:cTn id="14" dur="350"/>
                                        <p:tgtEl>
                                          <p:spTgt spid="33"/>
                                        </p:tgtEl>
                                      </p:cBhvr>
                                    </p:animEffect>
                                  </p:childTnLst>
                                </p:cTn>
                              </p:par>
                            </p:childTnLst>
                          </p:cTn>
                        </p:par>
                        <p:par>
                          <p:cTn id="15" fill="hold">
                            <p:stCondLst>
                              <p:cond delay="700"/>
                            </p:stCondLst>
                            <p:childTnLst>
                              <p:par>
                                <p:cTn id="16" presetID="2" presetClass="entr" presetSubtype="2"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350" fill="hold"/>
                                        <p:tgtEl>
                                          <p:spTgt spid="12"/>
                                        </p:tgtEl>
                                        <p:attrNameLst>
                                          <p:attrName>ppt_x</p:attrName>
                                        </p:attrNameLst>
                                      </p:cBhvr>
                                      <p:tavLst>
                                        <p:tav tm="0">
                                          <p:val>
                                            <p:strVal val="1+#ppt_w/2"/>
                                          </p:val>
                                        </p:tav>
                                        <p:tav tm="100000">
                                          <p:val>
                                            <p:strVal val="#ppt_x"/>
                                          </p:val>
                                        </p:tav>
                                      </p:tavLst>
                                    </p:anim>
                                    <p:anim calcmode="lin" valueType="num">
                                      <p:cBhvr additive="base">
                                        <p:cTn id="19" dur="3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Page-7"/>
        <p:cNvGrpSpPr/>
        <p:nvPr/>
      </p:nvGrpSpPr>
      <p:grpSpPr>
        <a:xfrm>
          <a:off x="0" y="0"/>
          <a:ext cx="0" cy="0"/>
          <a:chOff x="0" y="0"/>
          <a:chExt cx="0" cy="0"/>
        </a:xfrm>
      </p:grpSpPr>
      <p:grpSp>
        <p:nvGrpSpPr>
          <p:cNvPr id="161" name="组合 160"/>
          <p:cNvGrpSpPr/>
          <p:nvPr/>
        </p:nvGrpSpPr>
        <p:grpSpPr>
          <a:xfrm>
            <a:off x="479725" y="239597"/>
            <a:ext cx="9410724" cy="858338"/>
            <a:chOff x="479725" y="239597"/>
            <a:chExt cx="9410724" cy="858338"/>
          </a:xfrm>
        </p:grpSpPr>
        <p:pic>
          <p:nvPicPr>
            <p:cNvPr id="162" name="图片 161"/>
            <p:cNvPicPr>
              <a:picLocks noChangeAspect="1"/>
            </p:cNvPicPr>
            <p:nvPr/>
          </p:nvPicPr>
          <p:blipFill>
            <a:blip r:embed="rId3"/>
            <a:stretch>
              <a:fillRect/>
            </a:stretch>
          </p:blipFill>
          <p:spPr>
            <a:xfrm>
              <a:off x="479725" y="239597"/>
              <a:ext cx="863431" cy="846253"/>
            </a:xfrm>
            <a:prstGeom prst="rect">
              <a:avLst/>
            </a:prstGeom>
          </p:spPr>
        </p:pic>
        <p:sp>
          <p:nvSpPr>
            <p:cNvPr id="163" name="文本框 162"/>
            <p:cNvSpPr txBox="1"/>
            <p:nvPr/>
          </p:nvSpPr>
          <p:spPr>
            <a:xfrm>
              <a:off x="479725" y="415925"/>
              <a:ext cx="863430" cy="523220"/>
            </a:xfrm>
            <a:prstGeom prst="rect">
              <a:avLst/>
            </a:prstGeom>
            <a:noFill/>
          </p:spPr>
          <p:txBody>
            <a:bodyPr wrap="square" rtlCol="0">
              <a:spAutoFit/>
              <a:scene3d>
                <a:camera prst="orthographicFront"/>
                <a:lightRig rig="threePt" dir="t"/>
              </a:scene3d>
              <a:sp3d contourW="12700"/>
            </a:bodyPr>
            <a:lstStyle/>
            <a:p>
              <a:pPr algn="ctr"/>
              <a:r>
                <a:rPr lang="vi-VN" altLang="zh-CN" sz="2800" dirty="0">
                  <a:solidFill>
                    <a:schemeClr val="bg1"/>
                  </a:solidFill>
                  <a:latin typeface="Century Gothic" panose="020B0502020202020204" pitchFamily="34" charset="0"/>
                </a:rPr>
                <a:t>2.1</a:t>
              </a:r>
              <a:endParaRPr lang="zh-CN" altLang="en-US" sz="2800" dirty="0">
                <a:solidFill>
                  <a:schemeClr val="bg1"/>
                </a:solidFill>
                <a:latin typeface="Century Gothic" panose="020B0502020202020204" pitchFamily="34" charset="0"/>
              </a:endParaRPr>
            </a:p>
          </p:txBody>
        </p:sp>
        <p:grpSp>
          <p:nvGrpSpPr>
            <p:cNvPr id="164" name="组合 163"/>
            <p:cNvGrpSpPr/>
            <p:nvPr/>
          </p:nvGrpSpPr>
          <p:grpSpPr>
            <a:xfrm>
              <a:off x="1478658" y="325571"/>
              <a:ext cx="8411791" cy="772364"/>
              <a:chOff x="781862" y="465271"/>
              <a:chExt cx="8411791" cy="772364"/>
            </a:xfrm>
          </p:grpSpPr>
          <p:sp>
            <p:nvSpPr>
              <p:cNvPr id="165" name="文本框 164"/>
              <p:cNvSpPr txBox="1"/>
              <p:nvPr/>
            </p:nvSpPr>
            <p:spPr>
              <a:xfrm>
                <a:off x="781863" y="465271"/>
                <a:ext cx="8411790" cy="584775"/>
              </a:xfrm>
              <a:prstGeom prst="rect">
                <a:avLst/>
              </a:prstGeom>
              <a:noFill/>
            </p:spPr>
            <p:txBody>
              <a:bodyPr wrap="square" rtlCol="0">
                <a:spAutoFit/>
                <a:scene3d>
                  <a:camera prst="orthographicFront"/>
                  <a:lightRig rig="threePt" dir="t"/>
                </a:scene3d>
                <a:sp3d contourW="12700"/>
              </a:bodyPr>
              <a:lstStyle/>
              <a:p>
                <a:r>
                  <a:rPr lang="vi-VN" altLang="zh-CN" sz="3200" b="1" dirty="0">
                    <a:solidFill>
                      <a:schemeClr val="accent1"/>
                    </a:solidFill>
                    <a:latin typeface="Century Gothic" panose="020B0502020202020204" pitchFamily="34" charset="0"/>
                  </a:rPr>
                  <a:t>Sử dụng câu lệnh SQL tham số hóa</a:t>
                </a:r>
                <a:endParaRPr lang="zh-CN" altLang="en-US" sz="3200" b="1" dirty="0">
                  <a:solidFill>
                    <a:schemeClr val="accent1"/>
                  </a:solidFill>
                  <a:latin typeface="Century Gothic" panose="020B0502020202020204" pitchFamily="34" charset="0"/>
                </a:endParaRPr>
              </a:p>
            </p:txBody>
          </p:sp>
          <p:sp>
            <p:nvSpPr>
              <p:cNvPr id="166" name="文本框 165"/>
              <p:cNvSpPr txBox="1"/>
              <p:nvPr/>
            </p:nvSpPr>
            <p:spPr>
              <a:xfrm>
                <a:off x="781862" y="991414"/>
                <a:ext cx="5532873" cy="246221"/>
              </a:xfrm>
              <a:prstGeom prst="rect">
                <a:avLst/>
              </a:prstGeom>
              <a:noFill/>
            </p:spPr>
            <p:txBody>
              <a:bodyPr wrap="square" rtlCol="0">
                <a:spAutoFit/>
                <a:scene3d>
                  <a:camera prst="orthographicFront"/>
                  <a:lightRig rig="threePt" dir="t"/>
                </a:scene3d>
                <a:sp3d contourW="12700"/>
              </a:bodyPr>
              <a:lstStyle/>
              <a:p>
                <a:r>
                  <a:rPr lang="vi-VN" altLang="zh-CN" sz="1000" dirty="0">
                    <a:solidFill>
                      <a:schemeClr val="bg1">
                        <a:lumMod val="65000"/>
                      </a:schemeClr>
                    </a:solidFill>
                    <a:latin typeface="Century Gothic" panose="020B0502020202020204" pitchFamily="34" charset="0"/>
                  </a:rPr>
                  <a:t>Truyền tham số vào câu truy vấn SQL</a:t>
                </a:r>
                <a:endParaRPr lang="en-US" altLang="zh-CN" sz="1000" dirty="0">
                  <a:solidFill>
                    <a:schemeClr val="bg1">
                      <a:lumMod val="65000"/>
                    </a:schemeClr>
                  </a:solidFill>
                  <a:latin typeface="+mj-lt"/>
                </a:endParaRPr>
              </a:p>
            </p:txBody>
          </p:sp>
        </p:grpSp>
      </p:grpSp>
      <p:grpSp>
        <p:nvGrpSpPr>
          <p:cNvPr id="71" name="组合 1">
            <a:extLst>
              <a:ext uri="{FF2B5EF4-FFF2-40B4-BE49-F238E27FC236}">
                <a16:creationId xmlns:a16="http://schemas.microsoft.com/office/drawing/2014/main" id="{98AA680B-35C2-4D06-9B91-94E68B3E06E5}"/>
              </a:ext>
            </a:extLst>
          </p:cNvPr>
          <p:cNvGrpSpPr/>
          <p:nvPr/>
        </p:nvGrpSpPr>
        <p:grpSpPr>
          <a:xfrm>
            <a:off x="1343155" y="1588371"/>
            <a:ext cx="4516469" cy="1840625"/>
            <a:chOff x="1373283" y="1920335"/>
            <a:chExt cx="4303239" cy="1682944"/>
          </a:xfrm>
        </p:grpSpPr>
        <p:grpSp>
          <p:nvGrpSpPr>
            <p:cNvPr id="72" name="组合 3">
              <a:extLst>
                <a:ext uri="{FF2B5EF4-FFF2-40B4-BE49-F238E27FC236}">
                  <a16:creationId xmlns:a16="http://schemas.microsoft.com/office/drawing/2014/main" id="{99B2D425-DA2A-4A5C-80F1-B9D3A50E234A}"/>
                </a:ext>
              </a:extLst>
            </p:cNvPr>
            <p:cNvGrpSpPr/>
            <p:nvPr/>
          </p:nvGrpSpPr>
          <p:grpSpPr>
            <a:xfrm>
              <a:off x="1373283" y="1921064"/>
              <a:ext cx="4303239" cy="1682215"/>
              <a:chOff x="1300855" y="2328470"/>
              <a:chExt cx="4303239" cy="1682215"/>
            </a:xfrm>
          </p:grpSpPr>
          <p:sp>
            <p:nvSpPr>
              <p:cNvPr id="75" name="圆角矩形 227">
                <a:extLst>
                  <a:ext uri="{FF2B5EF4-FFF2-40B4-BE49-F238E27FC236}">
                    <a16:creationId xmlns:a16="http://schemas.microsoft.com/office/drawing/2014/main" id="{F0930525-A7E7-4111-8CA9-D63EE228BA8A}"/>
                  </a:ext>
                </a:extLst>
              </p:cNvPr>
              <p:cNvSpPr/>
              <p:nvPr/>
            </p:nvSpPr>
            <p:spPr>
              <a:xfrm>
                <a:off x="1300855" y="2507997"/>
                <a:ext cx="4303239" cy="1502688"/>
              </a:xfrm>
              <a:prstGeom prst="roundRect">
                <a:avLst>
                  <a:gd name="adj" fmla="val 11847"/>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alibri"/>
                </a:endParaRPr>
              </a:p>
            </p:txBody>
          </p:sp>
          <p:sp>
            <p:nvSpPr>
              <p:cNvPr id="76" name="任意多边形 228">
                <a:extLst>
                  <a:ext uri="{FF2B5EF4-FFF2-40B4-BE49-F238E27FC236}">
                    <a16:creationId xmlns:a16="http://schemas.microsoft.com/office/drawing/2014/main" id="{E529D717-93FB-49AD-A26F-73FDE4AF0249}"/>
                  </a:ext>
                </a:extLst>
              </p:cNvPr>
              <p:cNvSpPr/>
              <p:nvPr/>
            </p:nvSpPr>
            <p:spPr>
              <a:xfrm>
                <a:off x="1567990" y="2328470"/>
                <a:ext cx="3787181"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chemeClr val="accent1"/>
              </a:solidFill>
              <a:ln w="15200" cap="flat">
                <a:noFill/>
                <a:bevel/>
              </a:ln>
            </p:spPr>
            <p:txBody>
              <a:bodyPr wrap="square" lIns="36000" tIns="0" rIns="36000" bIns="0" rtlCol="0" anchor="ctr"/>
              <a:lstStyle/>
              <a:p>
                <a:pPr algn="ctr">
                  <a:lnSpc>
                    <a:spcPct val="100000"/>
                  </a:lnSpc>
                </a:pPr>
                <a:endParaRPr sz="1064" b="1" dirty="0">
                  <a:solidFill>
                    <a:srgbClr val="FFFFFF"/>
                  </a:solidFill>
                  <a:latin typeface="Calibri"/>
                </a:endParaRPr>
              </a:p>
            </p:txBody>
          </p:sp>
        </p:grpSp>
        <p:sp>
          <p:nvSpPr>
            <p:cNvPr id="73" name="文本框 38">
              <a:extLst>
                <a:ext uri="{FF2B5EF4-FFF2-40B4-BE49-F238E27FC236}">
                  <a16:creationId xmlns:a16="http://schemas.microsoft.com/office/drawing/2014/main" id="{F3FFBF61-839F-43D0-BE21-04A3675EF1CE}"/>
                </a:ext>
              </a:extLst>
            </p:cNvPr>
            <p:cNvSpPr txBox="1"/>
            <p:nvPr/>
          </p:nvSpPr>
          <p:spPr>
            <a:xfrm>
              <a:off x="1611834" y="1920335"/>
              <a:ext cx="3844349" cy="337692"/>
            </a:xfrm>
            <a:prstGeom prst="rect">
              <a:avLst/>
            </a:prstGeom>
            <a:noFill/>
          </p:spPr>
          <p:txBody>
            <a:bodyPr wrap="square" rtlCol="0">
              <a:spAutoFit/>
              <a:scene3d>
                <a:camera prst="orthographicFront"/>
                <a:lightRig rig="threePt" dir="t"/>
              </a:scene3d>
              <a:sp3d contourW="12700"/>
            </a:bodyPr>
            <a:lstStyle/>
            <a:p>
              <a:pPr algn="ctr"/>
              <a:r>
                <a:rPr lang="en-US" altLang="zh-CN" b="1" dirty="0" err="1">
                  <a:solidFill>
                    <a:schemeClr val="bg1"/>
                  </a:solidFill>
                  <a:latin typeface="Century Gothic" panose="020B0502020202020204" pitchFamily="34" charset="0"/>
                </a:rPr>
                <a:t>Không</a:t>
              </a:r>
              <a:r>
                <a:rPr lang="en-US" altLang="zh-CN" b="1" dirty="0">
                  <a:solidFill>
                    <a:schemeClr val="bg1"/>
                  </a:solidFill>
                  <a:latin typeface="Century Gothic" panose="020B0502020202020204" pitchFamily="34" charset="0"/>
                </a:rPr>
                <a:t> </a:t>
              </a:r>
              <a:r>
                <a:rPr lang="vi-VN" altLang="zh-CN" b="1" dirty="0">
                  <a:solidFill>
                    <a:schemeClr val="bg1"/>
                  </a:solidFill>
                  <a:latin typeface="Century Gothic" panose="020B0502020202020204" pitchFamily="34" charset="0"/>
                </a:rPr>
                <a:t>nối tham số vào SQL</a:t>
              </a:r>
              <a:endParaRPr lang="zh-CN" altLang="en-US" b="1" dirty="0">
                <a:solidFill>
                  <a:schemeClr val="bg1"/>
                </a:solidFill>
                <a:latin typeface="Century Gothic" panose="020B0502020202020204" pitchFamily="34" charset="0"/>
              </a:endParaRPr>
            </a:p>
          </p:txBody>
        </p:sp>
        <p:sp>
          <p:nvSpPr>
            <p:cNvPr id="74" name="文本框 42">
              <a:extLst>
                <a:ext uri="{FF2B5EF4-FFF2-40B4-BE49-F238E27FC236}">
                  <a16:creationId xmlns:a16="http://schemas.microsoft.com/office/drawing/2014/main" id="{B930DEBB-C968-42FC-A07D-C90DA11C06E3}"/>
                </a:ext>
              </a:extLst>
            </p:cNvPr>
            <p:cNvSpPr txBox="1"/>
            <p:nvPr/>
          </p:nvSpPr>
          <p:spPr>
            <a:xfrm>
              <a:off x="1453505" y="2378959"/>
              <a:ext cx="4142792" cy="956794"/>
            </a:xfrm>
            <a:prstGeom prst="rect">
              <a:avLst/>
            </a:prstGeom>
            <a:noFill/>
          </p:spPr>
          <p:txBody>
            <a:bodyPr wrap="square" rtlCol="0">
              <a:spAutoFit/>
              <a:scene3d>
                <a:camera prst="orthographicFront"/>
                <a:lightRig rig="threePt" dir="t"/>
              </a:scene3d>
              <a:sp3d contourW="12700"/>
            </a:bodyPr>
            <a:lstStyle/>
            <a:p>
              <a:r>
                <a:rPr lang="en-US" sz="1000" b="0" dirty="0" err="1">
                  <a:solidFill>
                    <a:srgbClr val="4FC1FF"/>
                  </a:solidFill>
                  <a:effectLst/>
                  <a:latin typeface="Consolas" panose="020B0609020204030204" pitchFamily="49" charset="0"/>
                </a:rPr>
                <a:t>sql</a:t>
              </a:r>
              <a:r>
                <a:rPr lang="en-US" sz="1000" b="0" dirty="0">
                  <a:solidFill>
                    <a:srgbClr val="D4D4D4"/>
                  </a:solidFill>
                  <a:effectLst/>
                  <a:latin typeface="Consolas" panose="020B0609020204030204" pitchFamily="49" charset="0"/>
                </a:rPr>
                <a:t> =</a:t>
              </a:r>
              <a:r>
                <a:rPr lang="vi-VN" sz="1000" b="0" dirty="0">
                  <a:solidFill>
                    <a:srgbClr val="D4D4D4"/>
                  </a:solidFill>
                  <a:effectLst/>
                  <a:latin typeface="Consolas" panose="020B0609020204030204" pitchFamily="49" charset="0"/>
                </a:rPr>
                <a:t> </a:t>
              </a:r>
              <a:r>
                <a:rPr lang="en-US" sz="1000" b="0" dirty="0">
                  <a:solidFill>
                    <a:srgbClr val="CE9178"/>
                  </a:solidFill>
                  <a:effectLst/>
                  <a:latin typeface="Consolas" panose="020B0609020204030204" pitchFamily="49" charset="0"/>
                </a:rPr>
                <a:t>SELECT * FROM products WHERE name LIKE '%</a:t>
              </a:r>
              <a:r>
                <a:rPr lang="en-US" sz="1000" b="0" dirty="0">
                  <a:solidFill>
                    <a:srgbClr val="569CD6"/>
                  </a:solidFill>
                  <a:effectLst/>
                  <a:latin typeface="Consolas" panose="020B0609020204030204" pitchFamily="49" charset="0"/>
                </a:rPr>
                <a:t>${</a:t>
              </a:r>
              <a:r>
                <a:rPr lang="en-US" sz="1000" b="0" dirty="0">
                  <a:solidFill>
                    <a:srgbClr val="4FC1FF"/>
                  </a:solidFill>
                  <a:effectLst/>
                  <a:latin typeface="Consolas" panose="020B0609020204030204" pitchFamily="49" charset="0"/>
                </a:rPr>
                <a:t>search</a:t>
              </a:r>
              <a:r>
                <a:rPr lang="en-US" sz="1000" b="0" dirty="0">
                  <a:solidFill>
                    <a:srgbClr val="569CD6"/>
                  </a:solidFill>
                  <a:effectLst/>
                  <a:latin typeface="Consolas" panose="020B0609020204030204" pitchFamily="49" charset="0"/>
                </a:rPr>
                <a:t>}</a:t>
              </a:r>
              <a:r>
                <a:rPr lang="en-US" sz="1000" b="0" dirty="0">
                  <a:solidFill>
                    <a:srgbClr val="CE9178"/>
                  </a:solidFill>
                  <a:effectLst/>
                  <a:latin typeface="Consolas" panose="020B0609020204030204" pitchFamily="49" charset="0"/>
                </a:rPr>
                <a:t>%'</a:t>
              </a:r>
              <a:endParaRPr lang="vi-VN" sz="1000" b="0" dirty="0">
                <a:solidFill>
                  <a:srgbClr val="CE9178"/>
                </a:solidFill>
                <a:effectLst/>
                <a:latin typeface="Consolas" panose="020B0609020204030204" pitchFamily="49" charset="0"/>
              </a:endParaRPr>
            </a:p>
            <a:p>
              <a:endParaRPr lang="vi-VN" sz="1000" dirty="0">
                <a:solidFill>
                  <a:srgbClr val="CE9178"/>
                </a:solidFill>
                <a:latin typeface="Consolas" panose="020B0609020204030204" pitchFamily="49" charset="0"/>
              </a:endParaRPr>
            </a:p>
            <a:p>
              <a:pPr algn="just"/>
              <a:r>
                <a:rPr lang="vi-VN" sz="1400" b="1" dirty="0">
                  <a:solidFill>
                    <a:schemeClr val="tx1">
                      <a:lumMod val="95000"/>
                      <a:lumOff val="5000"/>
                    </a:schemeClr>
                  </a:solidFill>
                  <a:effectLst/>
                  <a:latin typeface="Consolas" panose="020B0609020204030204" pitchFamily="49" charset="0"/>
                </a:rPr>
                <a:t>Việc nối tham số vào câu lệnh sql rồi thực thi sẽ cho phép kẻ tấn công chèn thêm các câu lệnh sql khác vào tham số</a:t>
              </a:r>
              <a:endParaRPr lang="en-US" sz="1400" b="1" dirty="0">
                <a:solidFill>
                  <a:schemeClr val="tx1">
                    <a:lumMod val="95000"/>
                    <a:lumOff val="5000"/>
                  </a:schemeClr>
                </a:solidFill>
                <a:effectLst/>
                <a:latin typeface="Century Gothic" panose="020B0502020202020204" pitchFamily="34" charset="0"/>
              </a:endParaRPr>
            </a:p>
          </p:txBody>
        </p:sp>
      </p:grpSp>
      <p:grpSp>
        <p:nvGrpSpPr>
          <p:cNvPr id="77" name="组合 5">
            <a:extLst>
              <a:ext uri="{FF2B5EF4-FFF2-40B4-BE49-F238E27FC236}">
                <a16:creationId xmlns:a16="http://schemas.microsoft.com/office/drawing/2014/main" id="{3F90C6ED-5278-461E-9094-EF480207043A}"/>
              </a:ext>
            </a:extLst>
          </p:cNvPr>
          <p:cNvGrpSpPr/>
          <p:nvPr/>
        </p:nvGrpSpPr>
        <p:grpSpPr>
          <a:xfrm>
            <a:off x="1343155" y="3941919"/>
            <a:ext cx="4516469" cy="1839829"/>
            <a:chOff x="1373283" y="4003361"/>
            <a:chExt cx="4303239" cy="1682215"/>
          </a:xfrm>
        </p:grpSpPr>
        <p:grpSp>
          <p:nvGrpSpPr>
            <p:cNvPr id="78" name="组合 29">
              <a:extLst>
                <a:ext uri="{FF2B5EF4-FFF2-40B4-BE49-F238E27FC236}">
                  <a16:creationId xmlns:a16="http://schemas.microsoft.com/office/drawing/2014/main" id="{10C8D07F-3814-49DE-97EF-B9C3EBA6BA3B}"/>
                </a:ext>
              </a:extLst>
            </p:cNvPr>
            <p:cNvGrpSpPr/>
            <p:nvPr/>
          </p:nvGrpSpPr>
          <p:grpSpPr>
            <a:xfrm>
              <a:off x="1373283" y="4003361"/>
              <a:ext cx="4303239" cy="1682215"/>
              <a:chOff x="1300855" y="2328470"/>
              <a:chExt cx="4303239" cy="1682215"/>
            </a:xfrm>
          </p:grpSpPr>
          <p:sp>
            <p:nvSpPr>
              <p:cNvPr id="81" name="圆角矩形 30">
                <a:extLst>
                  <a:ext uri="{FF2B5EF4-FFF2-40B4-BE49-F238E27FC236}">
                    <a16:creationId xmlns:a16="http://schemas.microsoft.com/office/drawing/2014/main" id="{706C8017-1262-4700-AAD7-B3DB78F68DFF}"/>
                  </a:ext>
                </a:extLst>
              </p:cNvPr>
              <p:cNvSpPr/>
              <p:nvPr/>
            </p:nvSpPr>
            <p:spPr>
              <a:xfrm>
                <a:off x="1300855" y="2507997"/>
                <a:ext cx="4303239" cy="1502688"/>
              </a:xfrm>
              <a:prstGeom prst="roundRect">
                <a:avLst>
                  <a:gd name="adj" fmla="val 11847"/>
                </a:avLst>
              </a:prstGeom>
              <a:solidFill>
                <a:srgbClr val="F7F7F7"/>
              </a:solidFill>
              <a:ln w="9525" cap="flat">
                <a:solidFill>
                  <a:schemeClr val="bg1">
                    <a:lumMod val="75000"/>
                  </a:schemeClr>
                </a:solidFill>
                <a:custDash>
                  <a:ds d="380000" sp="120000"/>
                </a:custDash>
                <a:bevel/>
              </a:ln>
            </p:spPr>
            <p:txBody>
              <a:bodyPr wrap="square" lIns="0" tIns="0" rIns="0" bIns="0" rtlCol="0" anchor="ctr"/>
              <a:lstStyle/>
              <a:p>
                <a:endParaRPr sz="912" dirty="0">
                  <a:solidFill>
                    <a:srgbClr val="3E3938"/>
                  </a:solidFill>
                  <a:latin typeface="Calibri"/>
                </a:endParaRPr>
              </a:p>
            </p:txBody>
          </p:sp>
          <p:sp>
            <p:nvSpPr>
              <p:cNvPr id="82" name="任意多边形 31">
                <a:extLst>
                  <a:ext uri="{FF2B5EF4-FFF2-40B4-BE49-F238E27FC236}">
                    <a16:creationId xmlns:a16="http://schemas.microsoft.com/office/drawing/2014/main" id="{77F853B1-9DA5-4D60-BD3D-99D210396291}"/>
                  </a:ext>
                </a:extLst>
              </p:cNvPr>
              <p:cNvSpPr/>
              <p:nvPr/>
            </p:nvSpPr>
            <p:spPr>
              <a:xfrm>
                <a:off x="1567990" y="2328470"/>
                <a:ext cx="3787181" cy="359055"/>
              </a:xfrm>
              <a:custGeom>
                <a:avLst/>
                <a:gdLst>
                  <a:gd name="rtl" fmla="*/ 30400 w 2432000"/>
                  <a:gd name="rtt" fmla="*/ 30400 h 359055"/>
                  <a:gd name="rtr" fmla="*/ 2401600 w 2432000"/>
                  <a:gd name="rtb" fmla="*/ 328655 h 359055"/>
                </a:gdLst>
                <a:ahLst/>
                <a:cxnLst/>
                <a:rect l="rtl" t="rtt" r="rtr" b="rtb"/>
                <a:pathLst>
                  <a:path w="2432000" h="359055">
                    <a:moveTo>
                      <a:pt x="179527" y="359055"/>
                    </a:moveTo>
                    <a:lnTo>
                      <a:pt x="2252473" y="359055"/>
                    </a:lnTo>
                    <a:cubicBezTo>
                      <a:pt x="2351622" y="359055"/>
                      <a:pt x="2432000" y="278681"/>
                      <a:pt x="2432000" y="179527"/>
                    </a:cubicBezTo>
                    <a:cubicBezTo>
                      <a:pt x="2432000" y="80375"/>
                      <a:pt x="2351622" y="0"/>
                      <a:pt x="2252473" y="0"/>
                    </a:cubicBezTo>
                    <a:lnTo>
                      <a:pt x="179527" y="0"/>
                    </a:lnTo>
                    <a:cubicBezTo>
                      <a:pt x="80375" y="0"/>
                      <a:pt x="0" y="80375"/>
                      <a:pt x="0" y="179527"/>
                    </a:cubicBezTo>
                    <a:cubicBezTo>
                      <a:pt x="0" y="278681"/>
                      <a:pt x="80375" y="359055"/>
                      <a:pt x="179527" y="359055"/>
                    </a:cubicBezTo>
                    <a:close/>
                  </a:path>
                </a:pathLst>
              </a:custGeom>
              <a:solidFill>
                <a:schemeClr val="accent2"/>
              </a:solidFill>
              <a:ln w="15200" cap="flat">
                <a:noFill/>
                <a:bevel/>
              </a:ln>
            </p:spPr>
            <p:txBody>
              <a:bodyPr wrap="square" lIns="36000" tIns="0" rIns="36000" bIns="0" rtlCol="0" anchor="ctr"/>
              <a:lstStyle/>
              <a:p>
                <a:pPr algn="ctr">
                  <a:lnSpc>
                    <a:spcPct val="100000"/>
                  </a:lnSpc>
                </a:pPr>
                <a:endParaRPr sz="1064" b="1" dirty="0">
                  <a:solidFill>
                    <a:srgbClr val="FFFFFF"/>
                  </a:solidFill>
                  <a:latin typeface="Calibri"/>
                </a:endParaRPr>
              </a:p>
            </p:txBody>
          </p:sp>
        </p:grpSp>
        <p:sp>
          <p:nvSpPr>
            <p:cNvPr id="79" name="文本框 39">
              <a:extLst>
                <a:ext uri="{FF2B5EF4-FFF2-40B4-BE49-F238E27FC236}">
                  <a16:creationId xmlns:a16="http://schemas.microsoft.com/office/drawing/2014/main" id="{29A43C2C-F62C-456F-B186-CAA60709EEC3}"/>
                </a:ext>
              </a:extLst>
            </p:cNvPr>
            <p:cNvSpPr txBox="1"/>
            <p:nvPr/>
          </p:nvSpPr>
          <p:spPr>
            <a:xfrm>
              <a:off x="1751949" y="4003361"/>
              <a:ext cx="3607451" cy="337692"/>
            </a:xfrm>
            <a:prstGeom prst="rect">
              <a:avLst/>
            </a:prstGeom>
            <a:noFill/>
          </p:spPr>
          <p:txBody>
            <a:bodyPr wrap="square" rtlCol="0">
              <a:spAutoFit/>
              <a:scene3d>
                <a:camera prst="orthographicFront"/>
                <a:lightRig rig="threePt" dir="t"/>
              </a:scene3d>
              <a:sp3d contourW="12700"/>
            </a:bodyPr>
            <a:lstStyle/>
            <a:p>
              <a:pPr algn="ctr"/>
              <a:r>
                <a:rPr lang="vi-VN" altLang="zh-CN" b="1" dirty="0">
                  <a:solidFill>
                    <a:schemeClr val="bg1"/>
                  </a:solidFill>
                  <a:latin typeface="Century Gothic" panose="020B0502020202020204" pitchFamily="34" charset="0"/>
                </a:rPr>
                <a:t>Tham số hóa câu lệnh SQL</a:t>
              </a:r>
            </a:p>
          </p:txBody>
        </p:sp>
        <p:sp>
          <p:nvSpPr>
            <p:cNvPr id="80" name="文本框 43">
              <a:extLst>
                <a:ext uri="{FF2B5EF4-FFF2-40B4-BE49-F238E27FC236}">
                  <a16:creationId xmlns:a16="http://schemas.microsoft.com/office/drawing/2014/main" id="{9B658D73-615C-41D7-A27A-96DAF9FF4799}"/>
                </a:ext>
              </a:extLst>
            </p:cNvPr>
            <p:cNvSpPr txBox="1"/>
            <p:nvPr/>
          </p:nvSpPr>
          <p:spPr>
            <a:xfrm>
              <a:off x="1453505" y="4475246"/>
              <a:ext cx="4127459" cy="956794"/>
            </a:xfrm>
            <a:prstGeom prst="rect">
              <a:avLst/>
            </a:prstGeom>
            <a:noFill/>
          </p:spPr>
          <p:txBody>
            <a:bodyPr wrap="square" rtlCol="0">
              <a:spAutoFit/>
              <a:scene3d>
                <a:camera prst="orthographicFront"/>
                <a:lightRig rig="threePt" dir="t"/>
              </a:scene3d>
              <a:sp3d contourW="12700"/>
            </a:bodyPr>
            <a:lstStyle/>
            <a:p>
              <a:r>
                <a:rPr kumimoji="0" lang="en-US" sz="1000" b="0" i="0" u="none" strike="noStrike" kern="1200" cap="none" spc="0" normalizeH="0" baseline="0" noProof="0" dirty="0" err="1">
                  <a:ln>
                    <a:noFill/>
                  </a:ln>
                  <a:solidFill>
                    <a:srgbClr val="4FC1FF"/>
                  </a:solidFill>
                  <a:effectLst/>
                  <a:uLnTx/>
                  <a:uFillTx/>
                  <a:latin typeface="Consolas" panose="020B0609020204030204" pitchFamily="49" charset="0"/>
                  <a:ea typeface="微软雅黑"/>
                  <a:cs typeface="+mn-cs"/>
                </a:rPr>
                <a:t>sql</a:t>
              </a:r>
              <a:r>
                <a:rPr kumimoji="0" lang="en-US" sz="1000" b="0" i="0" u="none" strike="noStrike" kern="1200" cap="none" spc="0" normalizeH="0" baseline="0" noProof="0" dirty="0">
                  <a:ln>
                    <a:noFill/>
                  </a:ln>
                  <a:solidFill>
                    <a:srgbClr val="D4D4D4"/>
                  </a:solidFill>
                  <a:effectLst/>
                  <a:uLnTx/>
                  <a:uFillTx/>
                  <a:latin typeface="Consolas" panose="020B0609020204030204" pitchFamily="49" charset="0"/>
                  <a:ea typeface="微软雅黑"/>
                  <a:cs typeface="+mn-cs"/>
                </a:rPr>
                <a:t> =</a:t>
              </a:r>
              <a:r>
                <a:rPr kumimoji="0" lang="vi-VN" sz="1000" b="0" i="0" u="none" strike="noStrike" kern="1200" cap="none" spc="0" normalizeH="0" baseline="0" noProof="0" dirty="0">
                  <a:ln>
                    <a:noFill/>
                  </a:ln>
                  <a:solidFill>
                    <a:srgbClr val="D4D4D4"/>
                  </a:solidFill>
                  <a:effectLst/>
                  <a:uLnTx/>
                  <a:uFillTx/>
                  <a:latin typeface="Consolas" panose="020B0609020204030204" pitchFamily="49" charset="0"/>
                  <a:ea typeface="微软雅黑"/>
                  <a:cs typeface="+mn-cs"/>
                </a:rPr>
                <a:t> </a:t>
              </a:r>
              <a:r>
                <a:rPr lang="en-US" sz="1000" b="0" dirty="0">
                  <a:solidFill>
                    <a:srgbClr val="CE9178"/>
                  </a:solidFill>
                  <a:effectLst/>
                  <a:latin typeface="Consolas" panose="020B0609020204030204" pitchFamily="49" charset="0"/>
                </a:rPr>
                <a:t>SELECT * FROM users WHERE email = ?</a:t>
              </a:r>
              <a:endParaRPr lang="en-US" sz="1000" b="0" dirty="0">
                <a:solidFill>
                  <a:srgbClr val="D4D4D4"/>
                </a:solidFill>
                <a:effectLst/>
                <a:latin typeface="Consolas" panose="020B060902020403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vi-VN" sz="1000" b="0" i="0" u="none" strike="noStrike" kern="1200" cap="none" spc="0" normalizeH="0" baseline="0" noProof="0" dirty="0">
                <a:ln>
                  <a:noFill/>
                </a:ln>
                <a:solidFill>
                  <a:srgbClr val="CE9178"/>
                </a:solidFill>
                <a:effectLst/>
                <a:uLnTx/>
                <a:uFillTx/>
                <a:latin typeface="Consolas" panose="020B0609020204030204" pitchFamily="49" charset="0"/>
                <a:ea typeface="微软雅黑"/>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vi-VN" sz="1400" b="1" i="0" u="none" strike="noStrike" kern="1200" cap="none" spc="0" normalizeH="0" baseline="0" noProof="0" dirty="0">
                  <a:ln>
                    <a:noFill/>
                  </a:ln>
                  <a:solidFill>
                    <a:srgbClr val="000000">
                      <a:lumMod val="95000"/>
                      <a:lumOff val="5000"/>
                    </a:srgbClr>
                  </a:solidFill>
                  <a:effectLst/>
                  <a:uLnTx/>
                  <a:uFillTx/>
                  <a:latin typeface="Century Gothic" panose="020B0502020202020204" pitchFamily="34" charset="0"/>
                  <a:ea typeface="微软雅黑"/>
                  <a:cs typeface="+mn-cs"/>
                </a:rPr>
                <a:t>Khi truyền theo dạng tham số thì câu lệnh sql và tham số sẽ tách riêng biệt, điều này làm cho truy vấn được thực hiện một cách chính xác</a:t>
              </a:r>
              <a:endParaRPr kumimoji="0" lang="en-US" sz="1400" b="1" i="0" u="none" strike="noStrike" kern="1200" cap="none" spc="0" normalizeH="0" baseline="0" noProof="0" dirty="0">
                <a:ln>
                  <a:noFill/>
                </a:ln>
                <a:solidFill>
                  <a:srgbClr val="000000">
                    <a:lumMod val="95000"/>
                    <a:lumOff val="5000"/>
                  </a:srgbClr>
                </a:solidFill>
                <a:effectLst/>
                <a:uLnTx/>
                <a:uFillTx/>
                <a:latin typeface="Century Gothic" panose="020B0502020202020204" pitchFamily="34" charset="0"/>
                <a:ea typeface="微软雅黑"/>
                <a:cs typeface="+mn-cs"/>
              </a:endParaRPr>
            </a:p>
          </p:txBody>
        </p:sp>
      </p:grpSp>
      <p:pic>
        <p:nvPicPr>
          <p:cNvPr id="14" name="Picture 13">
            <a:extLst>
              <a:ext uri="{FF2B5EF4-FFF2-40B4-BE49-F238E27FC236}">
                <a16:creationId xmlns:a16="http://schemas.microsoft.com/office/drawing/2014/main" id="{011E4A3B-732A-478C-936B-EAB9F2EAA609}"/>
              </a:ext>
            </a:extLst>
          </p:cNvPr>
          <p:cNvPicPr>
            <a:picLocks noChangeAspect="1"/>
          </p:cNvPicPr>
          <p:nvPr/>
        </p:nvPicPr>
        <p:blipFill>
          <a:blip r:embed="rId4"/>
          <a:stretch>
            <a:fillRect/>
          </a:stretch>
        </p:blipFill>
        <p:spPr>
          <a:xfrm>
            <a:off x="6979177" y="1589169"/>
            <a:ext cx="4067195" cy="4184953"/>
          </a:xfrm>
          <a:prstGeom prst="rect">
            <a:avLst/>
          </a:prstGeom>
        </p:spPr>
      </p:pic>
    </p:spTree>
    <p:extLst>
      <p:ext uri="{BB962C8B-B14F-4D97-AF65-F5344CB8AC3E}">
        <p14:creationId xmlns:p14="http://schemas.microsoft.com/office/powerpoint/2010/main" val="117377275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350"/>
                                        <p:tgtEl>
                                          <p:spTgt spid="71"/>
                                        </p:tgtEl>
                                        <p:attrNameLst>
                                          <p:attrName>ppt_y</p:attrName>
                                        </p:attrNameLst>
                                      </p:cBhvr>
                                      <p:tavLst>
                                        <p:tav tm="0">
                                          <p:val>
                                            <p:strVal val="#ppt_y-#ppt_h*1.125000"/>
                                          </p:val>
                                        </p:tav>
                                        <p:tav tm="100000">
                                          <p:val>
                                            <p:strVal val="#ppt_y"/>
                                          </p:val>
                                        </p:tav>
                                      </p:tavLst>
                                    </p:anim>
                                    <p:animEffect transition="in" filter="wipe(down)">
                                      <p:cBhvr>
                                        <p:cTn id="8" dur="350"/>
                                        <p:tgtEl>
                                          <p:spTgt spid="71"/>
                                        </p:tgtEl>
                                      </p:cBhvr>
                                    </p:animEffect>
                                  </p:childTnLst>
                                </p:cTn>
                              </p:par>
                            </p:childTnLst>
                          </p:cTn>
                        </p:par>
                        <p:par>
                          <p:cTn id="9" fill="hold">
                            <p:stCondLst>
                              <p:cond delay="350"/>
                            </p:stCondLst>
                            <p:childTnLst>
                              <p:par>
                                <p:cTn id="10" presetID="12" presetClass="entr" presetSubtype="1" fill="hold" nodeType="after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additive="base">
                                        <p:cTn id="12" dur="350"/>
                                        <p:tgtEl>
                                          <p:spTgt spid="77"/>
                                        </p:tgtEl>
                                        <p:attrNameLst>
                                          <p:attrName>ppt_y</p:attrName>
                                        </p:attrNameLst>
                                      </p:cBhvr>
                                      <p:tavLst>
                                        <p:tav tm="0">
                                          <p:val>
                                            <p:strVal val="#ppt_y-#ppt_h*1.125000"/>
                                          </p:val>
                                        </p:tav>
                                        <p:tav tm="100000">
                                          <p:val>
                                            <p:strVal val="#ppt_y"/>
                                          </p:val>
                                        </p:tav>
                                      </p:tavLst>
                                    </p:anim>
                                    <p:animEffect transition="in" filter="wipe(down)">
                                      <p:cBhvr>
                                        <p:cTn id="13" dur="350"/>
                                        <p:tgtEl>
                                          <p:spTgt spid="77"/>
                                        </p:tgtEl>
                                      </p:cBhvr>
                                    </p:animEffect>
                                  </p:childTnLst>
                                </p:cTn>
                              </p:par>
                            </p:childTnLst>
                          </p:cTn>
                        </p:par>
                        <p:par>
                          <p:cTn id="14" fill="hold">
                            <p:stCondLst>
                              <p:cond delay="700"/>
                            </p:stCondLst>
                            <p:childTnLst>
                              <p:par>
                                <p:cTn id="15" presetID="53" presetClass="entr" presetSubtype="16"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350" fill="hold"/>
                                        <p:tgtEl>
                                          <p:spTgt spid="14"/>
                                        </p:tgtEl>
                                        <p:attrNameLst>
                                          <p:attrName>ppt_w</p:attrName>
                                        </p:attrNameLst>
                                      </p:cBhvr>
                                      <p:tavLst>
                                        <p:tav tm="0">
                                          <p:val>
                                            <p:fltVal val="0"/>
                                          </p:val>
                                        </p:tav>
                                        <p:tav tm="100000">
                                          <p:val>
                                            <p:strVal val="#ppt_w"/>
                                          </p:val>
                                        </p:tav>
                                      </p:tavLst>
                                    </p:anim>
                                    <p:anim calcmode="lin" valueType="num">
                                      <p:cBhvr>
                                        <p:cTn id="18" dur="350" fill="hold"/>
                                        <p:tgtEl>
                                          <p:spTgt spid="14"/>
                                        </p:tgtEl>
                                        <p:attrNameLst>
                                          <p:attrName>ppt_h</p:attrName>
                                        </p:attrNameLst>
                                      </p:cBhvr>
                                      <p:tavLst>
                                        <p:tav tm="0">
                                          <p:val>
                                            <p:fltVal val="0"/>
                                          </p:val>
                                        </p:tav>
                                        <p:tav tm="100000">
                                          <p:val>
                                            <p:strVal val="#ppt_h"/>
                                          </p:val>
                                        </p:tav>
                                      </p:tavLst>
                                    </p:anim>
                                    <p:animEffect transition="in" filter="fade">
                                      <p:cBhvr>
                                        <p:cTn id="19" dur="3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363">
      <a:dk1>
        <a:srgbClr val="000000"/>
      </a:dk1>
      <a:lt1>
        <a:srgbClr val="FFFFFF"/>
      </a:lt1>
      <a:dk2>
        <a:srgbClr val="778495"/>
      </a:dk2>
      <a:lt2>
        <a:srgbClr val="F0F0F0"/>
      </a:lt2>
      <a:accent1>
        <a:srgbClr val="FF9409"/>
      </a:accent1>
      <a:accent2>
        <a:srgbClr val="3F3F3F"/>
      </a:accent2>
      <a:accent3>
        <a:srgbClr val="FF9409"/>
      </a:accent3>
      <a:accent4>
        <a:srgbClr val="3F3F3F"/>
      </a:accent4>
      <a:accent5>
        <a:srgbClr val="FF9409"/>
      </a:accent5>
      <a:accent6>
        <a:srgbClr val="3F3F3F"/>
      </a:accent6>
      <a:hlink>
        <a:srgbClr val="FF9409"/>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2152</TotalTime>
  <Words>1731</Words>
  <Application>Microsoft Office PowerPoint</Application>
  <PresentationFormat>Widescreen</PresentationFormat>
  <Paragraphs>230</Paragraphs>
  <Slides>24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等线</vt:lpstr>
      <vt:lpstr>微软雅黑</vt:lpstr>
      <vt:lpstr>Arial</vt:lpstr>
      <vt:lpstr>Calibri</vt:lpstr>
      <vt:lpstr>Century Gothic</vt:lpstr>
      <vt:lpstr>Comic Sans MS</vt:lpstr>
      <vt:lpstr>Consolas</vt:lpstr>
      <vt:lpstr>Open Sans</vt:lpstr>
      <vt:lpstr>SFMono-Regular</vt:lpstr>
      <vt:lpstr>u2400</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Do Hung Anh</cp:lastModifiedBy>
  <cp:revision>350</cp:revision>
  <dcterms:created xsi:type="dcterms:W3CDTF">2017-08-18T03:02:00Z</dcterms:created>
  <dcterms:modified xsi:type="dcterms:W3CDTF">2021-04-26T00:31:21Z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