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9" r:id="rId5"/>
    <p:sldId id="264" r:id="rId6"/>
    <p:sldId id="265" r:id="rId7"/>
    <p:sldId id="266" r:id="rId8"/>
    <p:sldId id="267" r:id="rId9"/>
    <p:sldId id="268" r:id="rId10"/>
    <p:sldId id="261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6D02E-9C30-4859-AFBB-4AC678F512E5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36025-D74F-4F0E-81E4-D60E60391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36025-D74F-4F0E-81E4-D60E60391F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9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A5788-363E-D613-4BD7-B53D0FA8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A8FBD-6A51-6903-2859-7E25C23A4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1ABFD-A347-AAF8-2458-FC1DF6F0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3B19E-AEA7-3F1D-D217-7DB6501C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E6547-3245-E5B4-5E69-8419A3C3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2807D-A52E-4ADA-548D-D02D0A2D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BE7F5-8B3C-F822-1C51-3262EB81A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BE2AE-2595-3B34-A524-5971ECD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713ED-3108-04B3-CAE2-558F3452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09FC9-E6FB-8B8A-CDFB-77264C6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D9EC3D-3D57-1495-3CCC-F052B65FE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FAFAF-6731-8F7A-90DC-EF9537BF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353CC-6B45-8FB3-A020-7AE10BC5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D09BC-8FEC-AF72-08E2-21E41AE6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0F1DB-8B6C-0227-0B6B-7BC702AF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F44AE-F0EF-1F7A-244F-49B23074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E08E2-CA60-3682-1C51-ACDE02D0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5CE7C-0C3C-C1B8-18E4-503D94A8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106B2-A196-27D4-3027-AC58153E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FD511-8F7F-5199-1941-B436048E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9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4681A-0E72-B5EC-B2A5-4F7183AE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83158-57F9-3D1D-1189-24DB8AC9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F8AEA-322F-772B-2CEE-D3731D1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C031E-C243-0656-9A8B-72A97D1F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94D5F-DE6A-36F0-3F00-80FBC51B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5FCF8-E5C8-761B-D291-F97EB8AC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B254B-7C8F-86CB-C107-79161970D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926FFB-5745-9425-CD20-17F7C417A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4315C-0913-1EF0-EA28-B773B023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1FCB-BFAE-18F4-FF48-3D857873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3E2F7-D91D-1B4A-3C9B-44C4D512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26E73-CEEC-3213-41D8-4C127F63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97DDA-F695-54C5-0333-0EA053E5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0162F-3CAC-C3E3-91FE-EF32BCA2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8FD887-2080-87C6-4B4D-B834CF333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636CD2-B333-FB87-A531-FE682400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921A3-7FA8-9B14-F18B-ACDFCD09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96813-21CE-2E0C-FA4E-00AA1883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6FFC0-0099-1249-C8E4-4532D1B4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AD0EB-77A5-9008-6B2D-B2025F9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7AF13-D778-6855-54A1-18694FD1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77EB4-D5A7-5634-D1FA-8132C7C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CB8409-019D-176D-AC4C-CE8B63C5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FEF4FC-92C9-7EEB-55A4-8588CC1B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64FA3-626C-9883-7B1B-262BAE04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37A1A-290E-7115-B618-2C7E134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D23F83E0-D95B-83B9-15DC-EC4C301DED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9" b="41316"/>
          <a:stretch/>
        </p:blipFill>
        <p:spPr>
          <a:xfrm>
            <a:off x="10316515" y="6441822"/>
            <a:ext cx="2185266" cy="372334"/>
          </a:xfrm>
          <a:prstGeom prst="rect">
            <a:avLst/>
          </a:prstGeom>
        </p:spPr>
      </p:pic>
      <p:sp>
        <p:nvSpPr>
          <p:cNvPr id="6" name="bg object 17">
            <a:extLst>
              <a:ext uri="{FF2B5EF4-FFF2-40B4-BE49-F238E27FC236}">
                <a16:creationId xmlns:a16="http://schemas.microsoft.com/office/drawing/2014/main" id="{B644B99A-D12C-AFD1-9543-2B8FE15133B8}"/>
              </a:ext>
            </a:extLst>
          </p:cNvPr>
          <p:cNvSpPr/>
          <p:nvPr userDrawn="1"/>
        </p:nvSpPr>
        <p:spPr>
          <a:xfrm>
            <a:off x="282971" y="1021873"/>
            <a:ext cx="11070829" cy="45719"/>
          </a:xfrm>
          <a:custGeom>
            <a:avLst/>
            <a:gdLst/>
            <a:ahLst/>
            <a:cxnLst/>
            <a:rect l="l" t="t" r="r" b="b"/>
            <a:pathLst>
              <a:path w="668655" h="33654">
                <a:moveTo>
                  <a:pt x="668535" y="33426"/>
                </a:moveTo>
                <a:lnTo>
                  <a:pt x="0" y="33426"/>
                </a:lnTo>
                <a:lnTo>
                  <a:pt x="0" y="0"/>
                </a:lnTo>
                <a:lnTo>
                  <a:pt x="668535" y="0"/>
                </a:lnTo>
                <a:lnTo>
                  <a:pt x="668535" y="33426"/>
                </a:lnTo>
                <a:close/>
              </a:path>
            </a:pathLst>
          </a:custGeom>
          <a:solidFill>
            <a:srgbClr val="00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353DE1F-1D90-EF01-FED7-2AA3054B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971" y="289053"/>
            <a:ext cx="10033544" cy="65176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bg object 17">
            <a:extLst>
              <a:ext uri="{FF2B5EF4-FFF2-40B4-BE49-F238E27FC236}">
                <a16:creationId xmlns:a16="http://schemas.microsoft.com/office/drawing/2014/main" id="{842D82F9-38F5-3E7D-B405-5AFB5585CCE5}"/>
              </a:ext>
            </a:extLst>
          </p:cNvPr>
          <p:cNvSpPr/>
          <p:nvPr userDrawn="1"/>
        </p:nvSpPr>
        <p:spPr>
          <a:xfrm>
            <a:off x="282971" y="6396103"/>
            <a:ext cx="11070829" cy="45719"/>
          </a:xfrm>
          <a:custGeom>
            <a:avLst/>
            <a:gdLst/>
            <a:ahLst/>
            <a:cxnLst/>
            <a:rect l="l" t="t" r="r" b="b"/>
            <a:pathLst>
              <a:path w="668655" h="33654">
                <a:moveTo>
                  <a:pt x="668535" y="33426"/>
                </a:moveTo>
                <a:lnTo>
                  <a:pt x="0" y="33426"/>
                </a:lnTo>
                <a:lnTo>
                  <a:pt x="0" y="0"/>
                </a:lnTo>
                <a:lnTo>
                  <a:pt x="668535" y="0"/>
                </a:lnTo>
                <a:lnTo>
                  <a:pt x="668535" y="33426"/>
                </a:lnTo>
                <a:close/>
              </a:path>
            </a:pathLst>
          </a:custGeom>
          <a:solidFill>
            <a:srgbClr val="00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08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71A93-54B1-D0AB-BDAA-907F17CA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A3B6E-5707-82B3-F7CD-6B8AF56A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825E8-B388-8AE7-7361-FB453492E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DEEAD-83C8-8D49-F613-09096E32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2A8EBF-C3C8-08B5-D5D5-D14BCADF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07D50-6939-3BCA-47CF-ACEA254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46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FEE1B-1F67-08AB-AAEF-00A5763C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C37EB7-4075-C4E9-4C75-37D9B69F9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A5D25B-84FC-33D3-FCA4-FE7E0771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773DD-11EC-6BFF-5554-D74D5F39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13B0A-B82C-3BED-0FB3-1058BEE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57E96-36A9-69EB-3A19-744D065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5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4202D-66EF-3AAD-BEAC-65DD28B4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B787F-4DCB-92BA-E26D-971E664B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ACE07-A170-8BD1-21CD-E43710632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9716C-D1BD-4FF0-841A-B0DB1F786BE0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F6E10-45A2-28F9-73AE-619F062DF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6EB72-711F-4A15-B3BE-B0CA5B6FD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07BE8-D928-496F-AAE6-738E9D44B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DFD1-FBA7-E8A4-5BE1-8DBEBA8D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93775"/>
          </a:xfrm>
        </p:spPr>
        <p:txBody>
          <a:bodyPr>
            <a:normAutofit/>
          </a:bodyPr>
          <a:lstStyle/>
          <a:p>
            <a:r>
              <a:rPr lang="ko-KR" altLang="en-US" dirty="0"/>
              <a:t>조선과 원전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383FA-FF1F-D026-C0C3-ABBA3FCD5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부산대학교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조선해양공학과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김도형</a:t>
            </a:r>
          </a:p>
        </p:txBody>
      </p:sp>
    </p:spTree>
    <p:extLst>
      <p:ext uri="{BB962C8B-B14F-4D97-AF65-F5344CB8AC3E}">
        <p14:creationId xmlns:p14="http://schemas.microsoft.com/office/powerpoint/2010/main" val="128684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8B5C9-245A-436A-4D97-73E81F54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국내외 </a:t>
            </a:r>
            <a:r>
              <a:rPr lang="en-US" altLang="ko-KR" sz="2800" dirty="0"/>
              <a:t>SMR </a:t>
            </a:r>
            <a:r>
              <a:rPr lang="ko-KR" altLang="en-US" sz="2800" dirty="0"/>
              <a:t>기술 동향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A89FCF-B1A9-C05A-4DEF-A33F478E1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87561"/>
              </p:ext>
            </p:extLst>
          </p:nvPr>
        </p:nvGraphicFramePr>
        <p:xfrm>
          <a:off x="852550" y="1480646"/>
          <a:ext cx="10486899" cy="4351337"/>
        </p:xfrm>
        <a:graphic>
          <a:graphicData uri="http://schemas.openxmlformats.org/drawingml/2006/table">
            <a:tbl>
              <a:tblPr/>
              <a:tblGrid>
                <a:gridCol w="1252954">
                  <a:extLst>
                    <a:ext uri="{9D8B030D-6E8A-4147-A177-3AD203B41FA5}">
                      <a16:colId xmlns:a16="http://schemas.microsoft.com/office/drawing/2014/main" val="2344358316"/>
                    </a:ext>
                  </a:extLst>
                </a:gridCol>
                <a:gridCol w="1846789">
                  <a:extLst>
                    <a:ext uri="{9D8B030D-6E8A-4147-A177-3AD203B41FA5}">
                      <a16:colId xmlns:a16="http://schemas.microsoft.com/office/drawing/2014/main" val="2928179579"/>
                    </a:ext>
                  </a:extLst>
                </a:gridCol>
                <a:gridCol w="1846789">
                  <a:extLst>
                    <a:ext uri="{9D8B030D-6E8A-4147-A177-3AD203B41FA5}">
                      <a16:colId xmlns:a16="http://schemas.microsoft.com/office/drawing/2014/main" val="3528720315"/>
                    </a:ext>
                  </a:extLst>
                </a:gridCol>
                <a:gridCol w="1846789">
                  <a:extLst>
                    <a:ext uri="{9D8B030D-6E8A-4147-A177-3AD203B41FA5}">
                      <a16:colId xmlns:a16="http://schemas.microsoft.com/office/drawing/2014/main" val="2059981110"/>
                    </a:ext>
                  </a:extLst>
                </a:gridCol>
                <a:gridCol w="1846789">
                  <a:extLst>
                    <a:ext uri="{9D8B030D-6E8A-4147-A177-3AD203B41FA5}">
                      <a16:colId xmlns:a16="http://schemas.microsoft.com/office/drawing/2014/main" val="3770910163"/>
                    </a:ext>
                  </a:extLst>
                </a:gridCol>
                <a:gridCol w="1846789">
                  <a:extLst>
                    <a:ext uri="{9D8B030D-6E8A-4147-A177-3AD203B41FA5}">
                      <a16:colId xmlns:a16="http://schemas.microsoft.com/office/drawing/2014/main" val="92222035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특성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국가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미국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러시아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영국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중국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한국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44968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주요 적용 분야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해군 함정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잠수함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항공모함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민간 상선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향후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쇄빙선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부유식</a:t>
                      </a:r>
                      <a:r>
                        <a:rPr lang="ko-KR" altLang="en-US" sz="1000" dirty="0"/>
                        <a:t> 발전소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육상 </a:t>
                      </a:r>
                      <a:r>
                        <a:rPr lang="en-US" altLang="ko-KR" sz="1000" dirty="0"/>
                        <a:t>SMR, </a:t>
                      </a:r>
                      <a:r>
                        <a:rPr lang="ko-KR" altLang="en-US" sz="1000" dirty="0"/>
                        <a:t>민간 상선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향후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해군 수상함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민간 상선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향후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민간 상선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컨테이너선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민간 상선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컨테이너선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549181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주요 원자로 유형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가압수형 원자로 </a:t>
                      </a:r>
                      <a:r>
                        <a:rPr lang="en-US" altLang="ko-KR" sz="1000"/>
                        <a:t>(PWR)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RITM-200 </a:t>
                      </a:r>
                      <a:r>
                        <a:rPr lang="ko-KR" altLang="en-US" sz="1000"/>
                        <a:t>시리즈 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PWR </a:t>
                      </a:r>
                      <a:r>
                        <a:rPr lang="ko-KR" altLang="en-US" sz="1000"/>
                        <a:t>기반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가압수형 원자로 </a:t>
                      </a:r>
                      <a:r>
                        <a:rPr lang="en-US" altLang="ko-KR" sz="1000"/>
                        <a:t>(PWR), 4</a:t>
                      </a:r>
                      <a:r>
                        <a:rPr lang="ko-KR" altLang="en-US" sz="1000"/>
                        <a:t>세대 원자로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검토 중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/>
                        <a:t>토륨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용융염</a:t>
                      </a:r>
                      <a:r>
                        <a:rPr lang="ko-KR" altLang="en-US" sz="1000" dirty="0"/>
                        <a:t> 원자로 </a:t>
                      </a:r>
                      <a:r>
                        <a:rPr lang="en-US" altLang="ko-KR" sz="1000" dirty="0"/>
                        <a:t>(TMSR)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SMR (</a:t>
                      </a:r>
                      <a:r>
                        <a:rPr lang="ko-KR" altLang="en-US" sz="1000" dirty="0"/>
                        <a:t>유형 미상</a:t>
                      </a:r>
                      <a:r>
                        <a:rPr lang="en-US" altLang="ko-KR" sz="1000" dirty="0"/>
                        <a:t>, PWR </a:t>
                      </a:r>
                      <a:r>
                        <a:rPr lang="ko-KR" altLang="en-US" sz="1000" dirty="0"/>
                        <a:t>가능성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297863"/>
                  </a:ext>
                </a:extLst>
              </a:tr>
              <a:tr h="9842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기술적 강점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/>
                        <a:t>75</a:t>
                      </a:r>
                      <a:r>
                        <a:rPr lang="ko-KR" altLang="en-US" sz="1000"/>
                        <a:t>년 이상 축적된 해군 핵추진 경험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견고성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장수명 노심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엄격한 안전 기준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해상 원자로 운영 경험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쇄빙선</a:t>
                      </a:r>
                      <a:r>
                        <a:rPr lang="en-US" altLang="ko-KR" sz="1000"/>
                        <a:t>), </a:t>
                      </a:r>
                      <a:r>
                        <a:rPr lang="ko-KR" altLang="en-US" sz="1000"/>
                        <a:t>모듈식 설계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육상 적용 확장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모듈식 건설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저비용 청정 에너지 솔루션</a:t>
                      </a:r>
                      <a:r>
                        <a:rPr lang="en-US" altLang="ko-KR" sz="1000"/>
                        <a:t>, 4</a:t>
                      </a:r>
                      <a:r>
                        <a:rPr lang="ko-KR" altLang="en-US" sz="1000"/>
                        <a:t>세대 원자로 기술 탐색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토륨 기반 </a:t>
                      </a:r>
                      <a:r>
                        <a:rPr lang="en-US" altLang="ko-KR" sz="1000"/>
                        <a:t>4</a:t>
                      </a:r>
                      <a:r>
                        <a:rPr lang="ko-KR" altLang="en-US" sz="1000"/>
                        <a:t>세대 원자로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제로 배출 목표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장수명 연료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SMR </a:t>
                      </a:r>
                      <a:r>
                        <a:rPr lang="ko-KR" altLang="en-US" sz="1000" dirty="0"/>
                        <a:t>기반 컨테이너선 설계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조선 기술과의 시너지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037132"/>
                  </a:ext>
                </a:extLst>
              </a:tr>
              <a:tr h="82882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핵심 목표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해상 지배력 유지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안전하고 신뢰성 있는 핵추진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국제 표준 개발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북극 지역 에너지 공급</a:t>
                      </a:r>
                      <a:r>
                        <a:rPr lang="en-US" altLang="ko-KR" sz="1000"/>
                        <a:t>, SMR </a:t>
                      </a:r>
                      <a:r>
                        <a:rPr lang="ko-KR" altLang="en-US" sz="1000"/>
                        <a:t>시장 선점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해상 및 육상 적용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해군 함정 현대화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탄소 중립 달성</a:t>
                      </a:r>
                      <a:r>
                        <a:rPr lang="en-US" altLang="ko-KR" sz="1000"/>
                        <a:t>, SMR </a:t>
                      </a:r>
                      <a:r>
                        <a:rPr lang="ko-KR" altLang="en-US" sz="1000"/>
                        <a:t>기술 상용화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대형 상선 탈탄소화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운영 효율성 극대화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신기술 선점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해상 운송 탈탄소화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조선 산업 경쟁력 강화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75529"/>
                  </a:ext>
                </a:extLst>
              </a:tr>
              <a:tr h="9842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특징적인 접근 방식</a:t>
                      </a:r>
                      <a:endParaRPr lang="ko-KR" altLang="en-US" sz="1000" dirty="0"/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군사적 요구사항에 최적화된 기술 개발 및 민간 확장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규제 프레임워크 구축 선도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해상 원자로 기술을 육상으로 확장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부유식 발전소 운영 경험 활용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기존 해군 역량 기반으로 민간 분야 확장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모듈식 </a:t>
                      </a:r>
                      <a:r>
                        <a:rPr lang="en-US" altLang="ko-KR" sz="1000"/>
                        <a:t>SMR </a:t>
                      </a:r>
                      <a:r>
                        <a:rPr lang="ko-KR" altLang="en-US" sz="1000"/>
                        <a:t>상용화 집중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차세대 원자로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토륨 용융염</a:t>
                      </a:r>
                      <a:r>
                        <a:rPr lang="en-US" altLang="ko-KR" sz="1000"/>
                        <a:t>) </a:t>
                      </a:r>
                      <a:r>
                        <a:rPr lang="ko-KR" altLang="en-US" sz="1000"/>
                        <a:t>기술에 집중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대형 상선에 적용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조선 기술과 </a:t>
                      </a:r>
                      <a:r>
                        <a:rPr lang="en-US" altLang="ko-KR" sz="1000" dirty="0"/>
                        <a:t>SMR </a:t>
                      </a:r>
                      <a:r>
                        <a:rPr lang="ko-KR" altLang="en-US" sz="1000" dirty="0"/>
                        <a:t>기술의 융합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특정 선박 유형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컨테이너선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집중</a:t>
                      </a:r>
                    </a:p>
                  </a:txBody>
                  <a:tcPr marL="51802" marR="51802" marT="25901" marB="2590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1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C19D-470C-6798-AABB-CAA929E8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 및 향후 연구 방향</a:t>
            </a:r>
          </a:p>
        </p:txBody>
      </p:sp>
      <p:pic>
        <p:nvPicPr>
          <p:cNvPr id="9218" name="Picture 2" descr="삼정KPMG “SMR시장 2040년까지 3000억 달러 규모 성장 전망” - 파이낸셜뉴스">
            <a:extLst>
              <a:ext uri="{FF2B5EF4-FFF2-40B4-BE49-F238E27FC236}">
                <a16:creationId xmlns:a16="http://schemas.microsoft.com/office/drawing/2014/main" id="{DD252BFC-9F99-BA97-6ED9-A903EC0F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0" y="1744134"/>
            <a:ext cx="484450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4E517-E8C4-E36B-4BC1-2E724BF43327}"/>
              </a:ext>
            </a:extLst>
          </p:cNvPr>
          <p:cNvSpPr txBox="1"/>
          <p:nvPr/>
        </p:nvSpPr>
        <p:spPr>
          <a:xfrm>
            <a:off x="5216252" y="1418167"/>
            <a:ext cx="625051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SMR(Small Modular Reactor)</a:t>
            </a:r>
            <a:r>
              <a:rPr lang="ko-KR" altLang="en-US" sz="1000" dirty="0"/>
              <a:t>은 기존 대형 원자로에 비해 안전성</a:t>
            </a:r>
            <a:r>
              <a:rPr lang="en-US" altLang="ko-KR" sz="1000" dirty="0"/>
              <a:t>, </a:t>
            </a:r>
            <a:r>
              <a:rPr lang="ko-KR" altLang="en-US" sz="1000" dirty="0"/>
              <a:t>경제성</a:t>
            </a:r>
            <a:r>
              <a:rPr lang="en-US" altLang="ko-KR" sz="1000" dirty="0"/>
              <a:t>, </a:t>
            </a:r>
            <a:r>
              <a:rPr lang="ko-KR" altLang="en-US" sz="1000" dirty="0"/>
              <a:t>모듈화 가능성 등의 장점으로 인해 </a:t>
            </a:r>
            <a:r>
              <a:rPr lang="ko-KR" altLang="en-US" sz="1000" dirty="0" err="1"/>
              <a:t>육상뿐</a:t>
            </a:r>
            <a:r>
              <a:rPr lang="ko-KR" altLang="en-US" sz="1000" dirty="0"/>
              <a:t> 아니라 해양 분야에서도 높은 주목을 받음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선박 및 </a:t>
            </a:r>
            <a:r>
              <a:rPr lang="ko-KR" altLang="en-US" sz="1000" dirty="0" err="1"/>
              <a:t>부유식</a:t>
            </a:r>
            <a:r>
              <a:rPr lang="ko-KR" altLang="en-US" sz="1000" dirty="0"/>
              <a:t> 해양플랫폼에 적용 가능한 </a:t>
            </a:r>
            <a:r>
              <a:rPr lang="ko-KR" altLang="en-US" sz="1000" b="1" dirty="0"/>
              <a:t>소형 경수로</a:t>
            </a:r>
            <a:r>
              <a:rPr lang="en-US" altLang="ko-KR" sz="1000" b="1" dirty="0"/>
              <a:t>(SM-LWR)</a:t>
            </a:r>
            <a:r>
              <a:rPr lang="ko-KR" altLang="en-US" sz="1000" dirty="0"/>
              <a:t> 및 </a:t>
            </a:r>
            <a:r>
              <a:rPr lang="ko-KR" altLang="en-US" sz="1000" b="1" dirty="0"/>
              <a:t>초소형 원자로</a:t>
            </a:r>
            <a:r>
              <a:rPr lang="en-US" altLang="ko-KR" sz="1000" b="1" dirty="0"/>
              <a:t>(MMR)</a:t>
            </a:r>
            <a:r>
              <a:rPr lang="ko-KR" altLang="en-US" sz="1000" dirty="0"/>
              <a:t> 등의 연구개발이 활발히 진행 중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러시아의 *아카데믹 </a:t>
            </a:r>
            <a:r>
              <a:rPr lang="ko-KR" altLang="en-US" sz="1000" dirty="0" err="1"/>
              <a:t>로모노소프</a:t>
            </a:r>
            <a:r>
              <a:rPr lang="en-US" altLang="ko-KR" sz="1000" dirty="0"/>
              <a:t>(Akademik Lomonosov)*</a:t>
            </a:r>
            <a:r>
              <a:rPr lang="ko-KR" altLang="en-US" sz="1000" dirty="0"/>
              <a:t>는 해상 </a:t>
            </a:r>
            <a:r>
              <a:rPr lang="en-US" altLang="ko-KR" sz="1000" dirty="0"/>
              <a:t>SMR</a:t>
            </a:r>
            <a:r>
              <a:rPr lang="ko-KR" altLang="en-US" sz="1000" dirty="0"/>
              <a:t>의 실용화 가능성을 실증한 대표적 사례이며</a:t>
            </a:r>
            <a:r>
              <a:rPr lang="en-US" altLang="ko-KR" sz="1000" dirty="0"/>
              <a:t>, </a:t>
            </a:r>
            <a:r>
              <a:rPr lang="ko-KR" altLang="en-US" sz="1000" dirty="0"/>
              <a:t>미국</a:t>
            </a:r>
            <a:r>
              <a:rPr lang="en-US" altLang="ko-KR" sz="1000" dirty="0"/>
              <a:t>, </a:t>
            </a:r>
            <a:r>
              <a:rPr lang="ko-KR" altLang="en-US" sz="1000" dirty="0"/>
              <a:t>중국</a:t>
            </a:r>
            <a:r>
              <a:rPr lang="en-US" altLang="ko-KR" sz="1000" dirty="0"/>
              <a:t>, </a:t>
            </a:r>
            <a:r>
              <a:rPr lang="ko-KR" altLang="en-US" sz="1000" dirty="0"/>
              <a:t>한국 등은 다양한 형태의 </a:t>
            </a:r>
            <a:r>
              <a:rPr lang="en-US" altLang="ko-KR" sz="1000" dirty="0"/>
              <a:t>SMR</a:t>
            </a:r>
            <a:r>
              <a:rPr lang="ko-KR" altLang="en-US" sz="1000" dirty="0"/>
              <a:t>을 선박 추진에 적용하기 위한 기술 검토와 시제품 개발을 진행 중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국내에서도 </a:t>
            </a:r>
            <a:r>
              <a:rPr lang="en-US" altLang="ko-KR" sz="1000" b="1" dirty="0"/>
              <a:t>SMART</a:t>
            </a:r>
            <a:r>
              <a:rPr lang="en-US" altLang="ko-KR" sz="1000" dirty="0"/>
              <a:t>, </a:t>
            </a:r>
            <a:r>
              <a:rPr lang="en-US" altLang="ko-KR" sz="1000" b="1" dirty="0" err="1"/>
              <a:t>i</a:t>
            </a:r>
            <a:r>
              <a:rPr lang="en-US" altLang="ko-KR" sz="1000" b="1" dirty="0"/>
              <a:t>-SMR</a:t>
            </a:r>
            <a:r>
              <a:rPr lang="en-US" altLang="ko-KR" sz="1000" dirty="0"/>
              <a:t>, </a:t>
            </a:r>
            <a:r>
              <a:rPr lang="en-US" altLang="ko-KR" sz="1000" b="1" dirty="0"/>
              <a:t>ISMRU</a:t>
            </a:r>
            <a:r>
              <a:rPr lang="ko-KR" altLang="en-US" sz="1000" dirty="0"/>
              <a:t> 등 한국형 소형원자로를 해상에 적용하려는 시도가 시작되었으며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원자력과 조선해양기술을 융합한 </a:t>
            </a:r>
            <a:r>
              <a:rPr lang="ko-KR" altLang="en-US" sz="1000" b="1" dirty="0"/>
              <a:t>융복합 산업 기반 조성</a:t>
            </a:r>
            <a:r>
              <a:rPr lang="ko-KR" altLang="en-US" sz="1000" dirty="0"/>
              <a:t>이 필요한 시점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열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전기 통합 고효율화 기술</a:t>
            </a:r>
            <a:r>
              <a:rPr lang="ko-KR" altLang="en-US" sz="1000" dirty="0"/>
              <a:t>의 진보이다</a:t>
            </a:r>
            <a:r>
              <a:rPr lang="en-US" altLang="ko-KR" sz="1000" dirty="0"/>
              <a:t>. </a:t>
            </a:r>
            <a:r>
              <a:rPr lang="ko-KR" altLang="en-US" sz="1000" dirty="0"/>
              <a:t>기존 증기터빈 기반의 전력 생산을 넘어 전기추진 기술</a:t>
            </a:r>
            <a:r>
              <a:rPr lang="en-US" altLang="ko-KR" sz="1000" dirty="0"/>
              <a:t>(electric propulsion)</a:t>
            </a:r>
            <a:r>
              <a:rPr lang="ko-KR" altLang="en-US" sz="1000" dirty="0"/>
              <a:t>과의 연계가 강화될 것이며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열교환</a:t>
            </a:r>
            <a:r>
              <a:rPr lang="ko-KR" altLang="en-US" sz="1000" dirty="0"/>
              <a:t> 시스템 및 냉각 메커니즘의 고도화가 함께 요구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디지털 기반 안전 시스템</a:t>
            </a:r>
            <a:r>
              <a:rPr lang="ko-KR" altLang="en-US" sz="1000" dirty="0"/>
              <a:t>의 진화이다</a:t>
            </a:r>
            <a:r>
              <a:rPr lang="en-US" altLang="ko-KR" sz="1000" dirty="0"/>
              <a:t>. </a:t>
            </a:r>
            <a:r>
              <a:rPr lang="ko-KR" altLang="en-US" sz="1000" dirty="0"/>
              <a:t>디지털 트윈</a:t>
            </a:r>
            <a:r>
              <a:rPr lang="en-US" altLang="ko-KR" sz="1000" dirty="0"/>
              <a:t>(Digital Twin), </a:t>
            </a:r>
            <a:r>
              <a:rPr lang="ko-KR" altLang="en-US" sz="1000" dirty="0"/>
              <a:t>인공지능 기반 상태 모니터링</a:t>
            </a:r>
            <a:r>
              <a:rPr lang="en-US" altLang="ko-KR" sz="1000" dirty="0"/>
              <a:t>(AI-CBM), </a:t>
            </a:r>
            <a:r>
              <a:rPr lang="ko-KR" altLang="en-US" sz="1000" dirty="0"/>
              <a:t>사이버 보안 연계형 제어 시스템이 </a:t>
            </a:r>
            <a:r>
              <a:rPr lang="en-US" altLang="ko-KR" sz="1000" dirty="0"/>
              <a:t>SMR </a:t>
            </a:r>
            <a:r>
              <a:rPr lang="ko-KR" altLang="en-US" sz="1000" dirty="0"/>
              <a:t>선박의 운용 안전성을 획기적으로 제고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모듈화 및 조선 기술과의 통합 설계</a:t>
            </a:r>
            <a:r>
              <a:rPr lang="ko-KR" altLang="en-US" sz="1000" dirty="0"/>
              <a:t>이다</a:t>
            </a:r>
            <a:r>
              <a:rPr lang="en-US" altLang="ko-KR" sz="1000" dirty="0"/>
              <a:t>. </a:t>
            </a:r>
            <a:r>
              <a:rPr lang="ko-KR" altLang="en-US" sz="1000" dirty="0"/>
              <a:t>조선소에서 사전 조립이 가능한 방식으로 </a:t>
            </a:r>
            <a:r>
              <a:rPr lang="en-US" altLang="ko-KR" sz="1000" dirty="0"/>
              <a:t>SMR</a:t>
            </a:r>
            <a:r>
              <a:rPr lang="ko-KR" altLang="en-US" sz="1000" dirty="0"/>
              <a:t>을 설계함으로써 제작</a:t>
            </a:r>
            <a:r>
              <a:rPr lang="en-US" altLang="ko-KR" sz="1000" dirty="0"/>
              <a:t>·</a:t>
            </a:r>
            <a:r>
              <a:rPr lang="ko-KR" altLang="en-US" sz="1000" dirty="0"/>
              <a:t>운송</a:t>
            </a:r>
            <a:r>
              <a:rPr lang="en-US" altLang="ko-KR" sz="1000" dirty="0"/>
              <a:t>·</a:t>
            </a:r>
            <a:r>
              <a:rPr lang="ko-KR" altLang="en-US" sz="1000" dirty="0"/>
              <a:t>설치비용을 줄이고 글로벌 선박시장 진입 속도를 높일 수 있음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국제 규제 조화 및 제도 정비</a:t>
            </a:r>
            <a:br>
              <a:rPr lang="ko-KR" altLang="en-US" sz="1000" dirty="0"/>
            </a:br>
            <a:r>
              <a:rPr lang="en-US" altLang="ko-KR" sz="1000" dirty="0"/>
              <a:t>SMR </a:t>
            </a:r>
            <a:r>
              <a:rPr lang="ko-KR" altLang="en-US" sz="1000" dirty="0"/>
              <a:t>기반 해양 시스템은 </a:t>
            </a:r>
            <a:r>
              <a:rPr lang="en-US" altLang="ko-KR" sz="1000" dirty="0"/>
              <a:t>IAEA, IMO, </a:t>
            </a:r>
            <a:r>
              <a:rPr lang="ko-KR" altLang="en-US" sz="1000" dirty="0"/>
              <a:t>각국 원자력안전위원회 규제를 동시에 만족해야 하므로</a:t>
            </a:r>
            <a:r>
              <a:rPr lang="en-US" altLang="ko-KR" sz="1000" dirty="0"/>
              <a:t>, </a:t>
            </a:r>
            <a:r>
              <a:rPr lang="ko-KR" altLang="en-US" sz="1000" dirty="0"/>
              <a:t>국제적 공동기준 수립 및 국내 원자력선박 운영 관련 법령 정비가 시급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기술 융합 플랫폼 구축</a:t>
            </a:r>
            <a:br>
              <a:rPr lang="ko-KR" altLang="en-US" sz="1000" dirty="0"/>
            </a:br>
            <a:r>
              <a:rPr lang="ko-KR" altLang="en-US" sz="1000" dirty="0"/>
              <a:t>조선</a:t>
            </a:r>
            <a:r>
              <a:rPr lang="en-US" altLang="ko-KR" sz="1000" dirty="0"/>
              <a:t>, </a:t>
            </a:r>
            <a:r>
              <a:rPr lang="ko-KR" altLang="en-US" sz="1000" dirty="0"/>
              <a:t>원자력</a:t>
            </a:r>
            <a:r>
              <a:rPr lang="en-US" altLang="ko-KR" sz="1000" dirty="0"/>
              <a:t>, ICT, </a:t>
            </a:r>
            <a:r>
              <a:rPr lang="ko-KR" altLang="en-US" sz="1000" dirty="0"/>
              <a:t>해양운송 분야 간 융합형 연구개발체계</a:t>
            </a:r>
            <a:r>
              <a:rPr lang="en-US" altLang="ko-KR" sz="1000" dirty="0"/>
              <a:t>(Consortium)</a:t>
            </a:r>
            <a:r>
              <a:rPr lang="ko-KR" altLang="en-US" sz="1000" dirty="0"/>
              <a:t>가 필수적이다</a:t>
            </a:r>
            <a:r>
              <a:rPr lang="en-US" altLang="ko-KR" sz="1000" dirty="0"/>
              <a:t>. </a:t>
            </a:r>
            <a:r>
              <a:rPr lang="ko-KR" altLang="en-US" sz="1000" dirty="0"/>
              <a:t>특히 </a:t>
            </a:r>
            <a:r>
              <a:rPr lang="en-US" altLang="ko-KR" sz="1000" dirty="0"/>
              <a:t>SMR + Digital Twin + Cyber-Security + AI-CBM</a:t>
            </a:r>
            <a:r>
              <a:rPr lang="ko-KR" altLang="en-US" sz="1000" dirty="0"/>
              <a:t>의 결합이 선박의 디지털화를 견인할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1088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0CCC4-CF11-2649-A6FA-9676E48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SMR </a:t>
            </a:r>
            <a:r>
              <a:rPr lang="ko-KR" altLang="en-US" dirty="0"/>
              <a:t>추진 선박의 배경</a:t>
            </a:r>
          </a:p>
        </p:txBody>
      </p:sp>
      <p:pic>
        <p:nvPicPr>
          <p:cNvPr id="3074" name="Picture 2" descr="핵추진 상선 시대, 닻 올렸다…IMO, 45년만에 규범 개정 착수">
            <a:extLst>
              <a:ext uri="{FF2B5EF4-FFF2-40B4-BE49-F238E27FC236}">
                <a16:creationId xmlns:a16="http://schemas.microsoft.com/office/drawing/2014/main" id="{FAFA70CA-44C0-CE3B-424B-8FFC78F4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58" y="2181002"/>
            <a:ext cx="5175382" cy="298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2DDB5-FB52-AE77-6038-3697FF01BFA8}"/>
              </a:ext>
            </a:extLst>
          </p:cNvPr>
          <p:cNvSpPr txBox="1"/>
          <p:nvPr/>
        </p:nvSpPr>
        <p:spPr>
          <a:xfrm>
            <a:off x="5825162" y="1587974"/>
            <a:ext cx="59643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21</a:t>
            </a:r>
            <a:r>
              <a:rPr lang="ko-KR" altLang="en-US" sz="1000" dirty="0"/>
              <a:t>세기 해운 산업은 기후위기</a:t>
            </a:r>
            <a:r>
              <a:rPr lang="en-US" altLang="ko-KR" sz="1000" dirty="0"/>
              <a:t>, </a:t>
            </a:r>
            <a:r>
              <a:rPr lang="ko-KR" altLang="en-US" sz="1000" dirty="0"/>
              <a:t>에너지 전환</a:t>
            </a:r>
            <a:r>
              <a:rPr lang="en-US" altLang="ko-KR" sz="1000" dirty="0"/>
              <a:t>, </a:t>
            </a:r>
            <a:r>
              <a:rPr lang="ko-KR" altLang="en-US" sz="1000" dirty="0"/>
              <a:t>기술융합이라는 세 가지 거대한 흐름 속에서 중대한 전환기를 맞이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전환의 핵심에는 탄소중립이라는 시대적 요구가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선박 추진 방식의 근본적인 변화가 불가피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소형모듈원자로</a:t>
            </a:r>
            <a:r>
              <a:rPr lang="en-US" altLang="ko-KR" sz="1000" dirty="0"/>
              <a:t>(SMR, Small Modular Reactor)</a:t>
            </a:r>
            <a:r>
              <a:rPr lang="ko-KR" altLang="en-US" sz="1000" dirty="0"/>
              <a:t>를 선박 추진체로 사용하는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추진 선박</a:t>
            </a:r>
            <a:r>
              <a:rPr lang="ko-KR" altLang="en-US" sz="1000" dirty="0"/>
              <a:t>이 차세대 친환경 선박의 핵심 기술로 주목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선박 연료로 사용되는 벙커</a:t>
            </a:r>
            <a:r>
              <a:rPr lang="en-US" altLang="ko-KR" sz="1000" dirty="0"/>
              <a:t>C</a:t>
            </a:r>
            <a:r>
              <a:rPr lang="ko-KR" altLang="en-US" sz="1000" dirty="0"/>
              <a:t>유 등 </a:t>
            </a:r>
            <a:r>
              <a:rPr lang="ko-KR" altLang="en-US" sz="1000" dirty="0" err="1"/>
              <a:t>고유황</a:t>
            </a:r>
            <a:r>
              <a:rPr lang="ko-KR" altLang="en-US" sz="1000" dirty="0"/>
              <a:t> 중유를 사용하지만 이러한 연료는 상대적으로 저렴하지만</a:t>
            </a:r>
            <a:r>
              <a:rPr lang="en-US" altLang="ko-KR" sz="1000" dirty="0"/>
              <a:t>, </a:t>
            </a:r>
            <a:r>
              <a:rPr lang="ko-KR" altLang="en-US" sz="1000" dirty="0"/>
              <a:t>환경에 대한 부담이 매우 크고</a:t>
            </a:r>
            <a:r>
              <a:rPr lang="en-US" altLang="ko-KR" sz="1000" dirty="0"/>
              <a:t>, </a:t>
            </a:r>
            <a:r>
              <a:rPr lang="ko-KR" altLang="en-US" sz="1000" dirty="0"/>
              <a:t>연료 보급이 필요하다는 점에서 장거리 운항에는 제약이 따르고 </a:t>
            </a:r>
            <a:r>
              <a:rPr lang="ko-KR" altLang="en-US" sz="1000" b="1" dirty="0"/>
              <a:t>탄소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대기오염 배출</a:t>
            </a:r>
            <a:r>
              <a:rPr lang="ko-KR" altLang="en-US" sz="1000" dirty="0"/>
              <a:t>과 </a:t>
            </a:r>
            <a:r>
              <a:rPr lang="ko-KR" altLang="en-US" sz="1000" b="1" dirty="0"/>
              <a:t>연료 보급의 어려움</a:t>
            </a:r>
            <a:r>
              <a:rPr lang="ko-KR" altLang="en-US" sz="1000" dirty="0"/>
              <a:t>이라는 한계가 존재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국제해사기구</a:t>
            </a:r>
            <a:r>
              <a:rPr lang="en-US" altLang="ko-KR" sz="1000" dirty="0"/>
              <a:t>(IMO)</a:t>
            </a:r>
            <a:r>
              <a:rPr lang="ko-KR" altLang="en-US" sz="1000" dirty="0"/>
              <a:t>의 </a:t>
            </a:r>
            <a:r>
              <a:rPr lang="en-US" altLang="ko-KR" sz="1000" dirty="0"/>
              <a:t>2050</a:t>
            </a:r>
            <a:r>
              <a:rPr lang="ko-KR" altLang="en-US" sz="1000" dirty="0"/>
              <a:t>년 </a:t>
            </a:r>
            <a:r>
              <a:rPr lang="en-US" altLang="ko-KR" sz="1000" dirty="0"/>
              <a:t>GHG </a:t>
            </a:r>
            <a:r>
              <a:rPr lang="ko-KR" altLang="en-US" sz="1000" dirty="0"/>
              <a:t>감축 목표는 화석연료 기반 운항의 지속 가능성을 의문시하며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탈탄소</a:t>
            </a:r>
            <a:r>
              <a:rPr lang="ko-KR" altLang="en-US" sz="1000" dirty="0"/>
              <a:t> 솔루션에 대한 압박을 증가하고 이는 해운 산업이 더 이상 지속 가능하지 않다는 점을 시사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산업적 필요 속에서 </a:t>
            </a:r>
            <a:r>
              <a:rPr lang="en-US" altLang="ko-KR" sz="1000" dirty="0"/>
              <a:t>SMR</a:t>
            </a:r>
            <a:r>
              <a:rPr lang="ko-KR" altLang="en-US" sz="1000" dirty="0"/>
              <a:t>은 유력한 대체제로 부상하며</a:t>
            </a:r>
            <a:r>
              <a:rPr lang="en-US" altLang="ko-KR" sz="1000" dirty="0"/>
              <a:t> </a:t>
            </a:r>
            <a:r>
              <a:rPr lang="ko-KR" altLang="en-US" sz="1000" dirty="0"/>
              <a:t>기존 대형 원자로보다 크기가 작은 모듈형 구조</a:t>
            </a:r>
            <a:r>
              <a:rPr lang="en-US" altLang="ko-KR" sz="1000" dirty="0"/>
              <a:t>, </a:t>
            </a:r>
            <a:r>
              <a:rPr lang="ko-KR" altLang="en-US" sz="1000" dirty="0"/>
              <a:t>설치 및 유지보수의 용이성</a:t>
            </a:r>
            <a:r>
              <a:rPr lang="en-US" altLang="ko-KR" sz="1000" dirty="0"/>
              <a:t>, </a:t>
            </a:r>
            <a:r>
              <a:rPr lang="ko-KR" altLang="en-US" sz="1000" dirty="0"/>
              <a:t>그리고 높은 안전성과 경제성을 갖춘 원자로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육상에서는 이미 원격지 전력공급</a:t>
            </a:r>
            <a:r>
              <a:rPr lang="en-US" altLang="ko-KR" sz="1000" dirty="0"/>
              <a:t>, </a:t>
            </a:r>
            <a:r>
              <a:rPr lang="ko-KR" altLang="en-US" sz="1000" dirty="0"/>
              <a:t>소규모 도시 </a:t>
            </a:r>
            <a:r>
              <a:rPr lang="ko-KR" altLang="en-US" sz="1000" dirty="0" err="1"/>
              <a:t>전력망</a:t>
            </a:r>
            <a:r>
              <a:rPr lang="ko-KR" altLang="en-US" sz="1000" dirty="0"/>
              <a:t> 등에서 적용이 검토되고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해상에서는 </a:t>
            </a:r>
            <a:r>
              <a:rPr lang="ko-KR" altLang="en-US" sz="1000" b="1" dirty="0"/>
              <a:t>에너지 자립형 선박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무급유</a:t>
            </a:r>
            <a:r>
              <a:rPr lang="ko-KR" altLang="en-US" sz="1000" b="1" dirty="0"/>
              <a:t> 장거리 항해</a:t>
            </a:r>
            <a:r>
              <a:rPr lang="en-US" altLang="ko-KR" sz="1000" b="1" dirty="0"/>
              <a:t>, </a:t>
            </a:r>
            <a:r>
              <a:rPr lang="ko-KR" altLang="en-US" sz="1000" b="1" dirty="0" err="1"/>
              <a:t>무탄소</a:t>
            </a:r>
            <a:r>
              <a:rPr lang="ko-KR" altLang="en-US" sz="1000" b="1" dirty="0"/>
              <a:t> 배출</a:t>
            </a:r>
            <a:r>
              <a:rPr lang="ko-KR" altLang="en-US" sz="1000" dirty="0"/>
              <a:t>을 실현할 수 있는 최적의 동력원으로 평가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탄소 배출이 없고</a:t>
            </a:r>
            <a:r>
              <a:rPr lang="en-US" altLang="ko-KR" sz="1000" dirty="0"/>
              <a:t>, </a:t>
            </a:r>
            <a:r>
              <a:rPr lang="ko-KR" altLang="en-US" sz="1000" dirty="0"/>
              <a:t>수년 동안 연료 교체 없이 운항이 가능하며</a:t>
            </a:r>
            <a:r>
              <a:rPr lang="en-US" altLang="ko-KR" sz="1000" dirty="0"/>
              <a:t> </a:t>
            </a:r>
            <a:r>
              <a:rPr lang="ko-KR" altLang="en-US" sz="1000" dirty="0"/>
              <a:t>이는 연료 보급 인프라가 미비한 극지방이나 무인 해역에서 특히 유리하다</a:t>
            </a:r>
            <a:r>
              <a:rPr lang="en-US" altLang="ko-KR" sz="1000" dirty="0"/>
              <a:t>. </a:t>
            </a:r>
            <a:r>
              <a:rPr lang="ko-KR" altLang="en-US" sz="1000" dirty="0"/>
              <a:t>또한 높은 에너지 밀도를 기반으로 선박 내 화물 공간을 더 확보할 수 있어 상업적 효율성도 증가한다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실제로 현재까지 핵추진 기술은 주로 군함</a:t>
            </a:r>
            <a:r>
              <a:rPr lang="en-US" altLang="ko-KR" sz="1000" dirty="0"/>
              <a:t>, </a:t>
            </a:r>
            <a:r>
              <a:rPr lang="ko-KR" altLang="en-US" sz="1000" dirty="0"/>
              <a:t>항공모함</a:t>
            </a:r>
            <a:r>
              <a:rPr lang="en-US" altLang="ko-KR" sz="1000" dirty="0"/>
              <a:t>, </a:t>
            </a:r>
            <a:r>
              <a:rPr lang="ko-KR" altLang="en-US" sz="1000" dirty="0"/>
              <a:t>잠수함에 국한되어 왔지만</a:t>
            </a:r>
            <a:r>
              <a:rPr lang="en-US" altLang="ko-KR" sz="1000" dirty="0"/>
              <a:t>, </a:t>
            </a:r>
            <a:r>
              <a:rPr lang="ko-KR" altLang="en-US" sz="1000" dirty="0"/>
              <a:t>소형화되고 안전성이 향상된 </a:t>
            </a:r>
            <a:r>
              <a:rPr lang="en-US" altLang="ko-KR" sz="1000" dirty="0"/>
              <a:t>SMR </a:t>
            </a:r>
            <a:r>
              <a:rPr lang="ko-KR" altLang="en-US" sz="1000" dirty="0"/>
              <a:t>기술의 등장은 민간 상선에도 원자력 추진의 가능성 증가</a:t>
            </a:r>
          </a:p>
        </p:txBody>
      </p:sp>
    </p:spTree>
    <p:extLst>
      <p:ext uri="{BB962C8B-B14F-4D97-AF65-F5344CB8AC3E}">
        <p14:creationId xmlns:p14="http://schemas.microsoft.com/office/powerpoint/2010/main" val="13299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E88B8-D263-80B5-B29C-C60B0A2F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SMART (System-integrated Modular Advanced </a:t>
            </a:r>
            <a:r>
              <a:rPr lang="en-US" altLang="ko-KR" sz="2800" dirty="0" err="1"/>
              <a:t>ReacTor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FC7D9-8412-D236-8A9C-AB4B7421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9" y="2502131"/>
            <a:ext cx="4786226" cy="2460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10652-5B87-DE67-0ADD-9BB1FA4B576E}"/>
              </a:ext>
            </a:extLst>
          </p:cNvPr>
          <p:cNvSpPr txBox="1"/>
          <p:nvPr/>
        </p:nvSpPr>
        <p:spPr>
          <a:xfrm>
            <a:off x="5299743" y="1193258"/>
            <a:ext cx="62511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SMR </a:t>
            </a:r>
            <a:r>
              <a:rPr lang="ko-KR" altLang="en-US" sz="1000" b="1" dirty="0"/>
              <a:t>추진 선박</a:t>
            </a:r>
            <a:endParaRPr lang="en-US" altLang="ko-KR" sz="1000" b="1" dirty="0"/>
          </a:p>
          <a:p>
            <a:r>
              <a:rPr lang="en-US" altLang="ko-KR" sz="1000" dirty="0"/>
              <a:t>   </a:t>
            </a:r>
            <a:r>
              <a:rPr lang="ko-KR" altLang="en-US" sz="1000" dirty="0" err="1"/>
              <a:t>소형모듈원자로</a:t>
            </a:r>
            <a:r>
              <a:rPr lang="en-US" altLang="ko-KR" sz="1000" dirty="0"/>
              <a:t>(SMR)</a:t>
            </a:r>
            <a:r>
              <a:rPr lang="ko-KR" altLang="en-US" sz="1000" dirty="0"/>
              <a:t>를 동력원으로 사용하는 선박을 말합니다</a:t>
            </a:r>
            <a:r>
              <a:rPr lang="en-US" altLang="ko-KR" sz="1000" dirty="0"/>
              <a:t>. SMR</a:t>
            </a:r>
            <a:r>
              <a:rPr lang="ko-KR" altLang="en-US" sz="1000" dirty="0"/>
              <a:t>은 전기 출력이 </a:t>
            </a:r>
            <a:r>
              <a:rPr lang="en-US" altLang="ko-KR" sz="1000" dirty="0"/>
              <a:t>300MWe </a:t>
            </a:r>
            <a:r>
              <a:rPr lang="ko-KR" altLang="en-US" sz="1000" dirty="0"/>
              <a:t>이하이며</a:t>
            </a:r>
            <a:r>
              <a:rPr lang="en-US" altLang="ko-KR" sz="1000" dirty="0"/>
              <a:t>,                                                              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대형 원자로 대비 작고 </a:t>
            </a:r>
            <a:r>
              <a:rPr lang="ko-KR" altLang="en-US" sz="1000" dirty="0" err="1"/>
              <a:t>모듈화된</a:t>
            </a:r>
            <a:r>
              <a:rPr lang="ko-KR" altLang="en-US" sz="1000" dirty="0"/>
              <a:t> 형태로 제작</a:t>
            </a:r>
            <a:r>
              <a:rPr lang="en-US" altLang="ko-KR" sz="1000" dirty="0"/>
              <a:t>·</a:t>
            </a:r>
            <a:r>
              <a:rPr lang="ko-KR" altLang="en-US" sz="1000" dirty="0"/>
              <a:t>조립이 가능하여 해상 운송 및 설치에 유리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안전성</a:t>
            </a:r>
            <a:endParaRPr lang="en-US" altLang="ko-KR" sz="1000" dirty="0"/>
          </a:p>
          <a:p>
            <a:r>
              <a:rPr lang="ko-KR" altLang="en-US" sz="1000" dirty="0"/>
              <a:t>   고유안전성</a:t>
            </a:r>
            <a:r>
              <a:rPr lang="en-US" altLang="ko-KR" sz="1000" dirty="0"/>
              <a:t>(passive safety)</a:t>
            </a:r>
            <a:r>
              <a:rPr lang="ko-KR" altLang="en-US" sz="1000" dirty="0"/>
              <a:t>이 확보된 </a:t>
            </a:r>
            <a:r>
              <a:rPr lang="en-US" altLang="ko-KR" sz="1000" dirty="0"/>
              <a:t>SMR</a:t>
            </a:r>
            <a:r>
              <a:rPr lang="ko-KR" altLang="en-US" sz="1000" dirty="0"/>
              <a:t>은 외부 전원이나 운전자의 개입 없이도 안전 정지 가능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경제성</a:t>
            </a:r>
            <a:endParaRPr lang="en-US" altLang="ko-KR" sz="1000" dirty="0"/>
          </a:p>
          <a:p>
            <a:r>
              <a:rPr lang="ko-KR" altLang="en-US" sz="1000" dirty="0"/>
              <a:t>    모듈 단위로 제작되어 대량생산 및 현장 설치가 가능하며</a:t>
            </a:r>
            <a:r>
              <a:rPr lang="en-US" altLang="ko-KR" sz="1000" dirty="0"/>
              <a:t>, </a:t>
            </a:r>
            <a:r>
              <a:rPr lang="ko-KR" altLang="en-US" sz="1000" dirty="0"/>
              <a:t>장기적으로 연료 재보급 주기가 길어 운용 비  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ko-KR" altLang="en-US" sz="1000" dirty="0"/>
              <a:t>용 절감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환경성</a:t>
            </a:r>
            <a:endParaRPr lang="en-US" altLang="ko-KR" sz="1000" dirty="0"/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이산화탄소</a:t>
            </a:r>
            <a:r>
              <a:rPr lang="en-US" altLang="ko-KR" sz="1000" dirty="0"/>
              <a:t>(CO₂), </a:t>
            </a:r>
            <a:r>
              <a:rPr lang="ko-KR" altLang="en-US" sz="1000" dirty="0"/>
              <a:t>질소산화물</a:t>
            </a:r>
            <a:r>
              <a:rPr lang="en-US" altLang="ko-KR" sz="1000" dirty="0"/>
              <a:t>(NOx), </a:t>
            </a:r>
            <a:r>
              <a:rPr lang="ko-KR" altLang="en-US" sz="1000" dirty="0"/>
              <a:t>황산화물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SOx</a:t>
            </a:r>
            <a:r>
              <a:rPr lang="en-US" altLang="ko-KR" sz="1000" dirty="0"/>
              <a:t>) </a:t>
            </a:r>
            <a:r>
              <a:rPr lang="ko-KR" altLang="en-US" sz="1000" dirty="0"/>
              <a:t>등의 온실가스 및 오염물질을 거의 배출하지 않음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운항 거리 및 자율성 증가</a:t>
            </a:r>
            <a:endParaRPr lang="en-US" altLang="ko-KR" sz="1000" dirty="0"/>
          </a:p>
          <a:p>
            <a:r>
              <a:rPr lang="ko-KR" altLang="en-US" sz="1000" dirty="0"/>
              <a:t>   연료 교체 주기가 수년 이상으로 길어</a:t>
            </a:r>
            <a:r>
              <a:rPr lang="en-US" altLang="ko-KR" sz="1000" dirty="0"/>
              <a:t>, </a:t>
            </a:r>
            <a:r>
              <a:rPr lang="ko-KR" altLang="en-US" sz="1000" dirty="0"/>
              <a:t>장거리 항해가 가능하며 해양 작전 지속성이 크게 향상됨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en-US" altLang="ko-KR" sz="1400" b="1" dirty="0"/>
              <a:t>SMR </a:t>
            </a:r>
            <a:r>
              <a:rPr lang="ko-KR" altLang="en-US" sz="1400" b="1" dirty="0"/>
              <a:t>주요 특징</a:t>
            </a:r>
          </a:p>
          <a:p>
            <a:endParaRPr lang="en-US" altLang="ko-KR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소형화 및 모듈 방식</a:t>
            </a:r>
          </a:p>
          <a:p>
            <a:pPr algn="l"/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     공장에서 미리 제작된 모듈을 현장에서 조립하는 방식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배포 및 교체의 용이성을 제공</a:t>
            </a:r>
            <a:endParaRPr lang="en-US" altLang="ko-KR" sz="1000" b="0" i="0" dirty="0">
              <a:solidFill>
                <a:srgbClr val="37415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/>
            <a:endParaRPr lang="en-US" altLang="ko-KR" sz="1000" dirty="0">
              <a:solidFill>
                <a:srgbClr val="37415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피동형 안전 시스템</a:t>
            </a:r>
          </a:p>
          <a:p>
            <a:pPr algn="l"/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     외부 전원 없이도 자연 순환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중력 등으로 냉각이 가능한 안전성 높은 설계</a:t>
            </a:r>
            <a:endParaRPr lang="en-US" altLang="ko-KR" sz="1000" b="0" i="0" dirty="0">
              <a:solidFill>
                <a:srgbClr val="37415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/>
            <a:endParaRPr lang="en-US" altLang="ko-KR" sz="1000" dirty="0">
              <a:solidFill>
                <a:srgbClr val="37415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장기간 운항 가능</a:t>
            </a:r>
          </a:p>
          <a:p>
            <a:pPr algn="l"/>
            <a:r>
              <a:rPr lang="en-US" altLang="ko-KR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     20~30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주기의 긴 재장전 주기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사실상 무제한의 항속 거리</a:t>
            </a:r>
            <a:endParaRPr lang="en-US" altLang="ko-KR" sz="1000" b="0" i="0" dirty="0">
              <a:solidFill>
                <a:srgbClr val="37415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/>
            <a:endParaRPr lang="ko-KR" altLang="en-US" sz="1000" b="0" i="0" dirty="0">
              <a:solidFill>
                <a:srgbClr val="37415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친환경</a:t>
            </a:r>
          </a:p>
          <a:p>
            <a:pPr algn="l"/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     운항 중 온실가스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(GHG)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배출 제로</a:t>
            </a:r>
            <a:r>
              <a:rPr lang="en-US" altLang="ko-KR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i="0" dirty="0">
                <a:solidFill>
                  <a:srgbClr val="37415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해양 환경에 영향을 주지 않음</a:t>
            </a:r>
          </a:p>
        </p:txBody>
      </p:sp>
    </p:spTree>
    <p:extLst>
      <p:ext uri="{BB962C8B-B14F-4D97-AF65-F5344CB8AC3E}">
        <p14:creationId xmlns:p14="http://schemas.microsoft.com/office/powerpoint/2010/main" val="29569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6255C-4EE8-1CAA-968D-344C84DE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기존 선박 추진 시스템과의 비교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28C7886-3EF3-77DC-1805-831C6C1E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71083"/>
              </p:ext>
            </p:extLst>
          </p:nvPr>
        </p:nvGraphicFramePr>
        <p:xfrm>
          <a:off x="481937" y="1488049"/>
          <a:ext cx="10656604" cy="4351338"/>
        </p:xfrm>
        <a:graphic>
          <a:graphicData uri="http://schemas.openxmlformats.org/drawingml/2006/table">
            <a:tbl>
              <a:tblPr/>
              <a:tblGrid>
                <a:gridCol w="2664151">
                  <a:extLst>
                    <a:ext uri="{9D8B030D-6E8A-4147-A177-3AD203B41FA5}">
                      <a16:colId xmlns:a16="http://schemas.microsoft.com/office/drawing/2014/main" val="1721485170"/>
                    </a:ext>
                  </a:extLst>
                </a:gridCol>
                <a:gridCol w="2664151">
                  <a:extLst>
                    <a:ext uri="{9D8B030D-6E8A-4147-A177-3AD203B41FA5}">
                      <a16:colId xmlns:a16="http://schemas.microsoft.com/office/drawing/2014/main" val="4146938268"/>
                    </a:ext>
                  </a:extLst>
                </a:gridCol>
                <a:gridCol w="2664151">
                  <a:extLst>
                    <a:ext uri="{9D8B030D-6E8A-4147-A177-3AD203B41FA5}">
                      <a16:colId xmlns:a16="http://schemas.microsoft.com/office/drawing/2014/main" val="2100297860"/>
                    </a:ext>
                  </a:extLst>
                </a:gridCol>
                <a:gridCol w="2664151">
                  <a:extLst>
                    <a:ext uri="{9D8B030D-6E8A-4147-A177-3AD203B41FA5}">
                      <a16:colId xmlns:a16="http://schemas.microsoft.com/office/drawing/2014/main" val="444603287"/>
                    </a:ext>
                  </a:extLst>
                </a:gridCol>
              </a:tblGrid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구분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기존 선박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디젤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가스 터빈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수소 연료 추진 선박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SMR </a:t>
                      </a:r>
                      <a:r>
                        <a:rPr lang="ko-KR" altLang="en-US" sz="900" dirty="0"/>
                        <a:t>추진 선박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 err="1"/>
                        <a:t>소형모듈원자로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368915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연료 효율</a:t>
                      </a:r>
                      <a:endParaRPr lang="ko-KR" altLang="en-US" sz="9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낮음 </a:t>
                      </a:r>
                      <a:r>
                        <a:rPr lang="en-US" altLang="ko-KR" sz="900"/>
                        <a:t>– </a:t>
                      </a:r>
                      <a:r>
                        <a:rPr lang="ko-KR" altLang="en-US" sz="900"/>
                        <a:t>연료 소모 많음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높음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연료전지 기반 효율 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높음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수십 년 운용 가능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821911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/>
                        <a:t>운항 거리</a:t>
                      </a:r>
                      <a:endParaRPr lang="ko-KR" altLang="en-US" sz="9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짧음 </a:t>
                      </a:r>
                      <a:r>
                        <a:rPr lang="en-US" altLang="ko-KR" sz="900"/>
                        <a:t>– </a:t>
                      </a:r>
                      <a:r>
                        <a:rPr lang="ko-KR" altLang="en-US" sz="900"/>
                        <a:t>연료 보급 필요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중간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저장 기술에 따라 운항 거리 제한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매우 김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연료 교체 없이 수년 운항 가능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392512"/>
                  </a:ext>
                </a:extLst>
              </a:tr>
              <a:tr h="448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/>
                        <a:t>환경 영향</a:t>
                      </a:r>
                      <a:endParaRPr lang="ko-KR" altLang="en-US" sz="9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이산화탄소</a:t>
                      </a:r>
                      <a:r>
                        <a:rPr lang="en-US" altLang="ko-KR" sz="900" dirty="0"/>
                        <a:t>, </a:t>
                      </a:r>
                      <a:r>
                        <a:rPr lang="en-US" altLang="ko-KR" sz="900" dirty="0" err="1"/>
                        <a:t>SOx</a:t>
                      </a:r>
                      <a:r>
                        <a:rPr lang="en-US" altLang="ko-KR" sz="900" dirty="0"/>
                        <a:t>, NOx </a:t>
                      </a:r>
                      <a:r>
                        <a:rPr lang="ko-KR" altLang="en-US" sz="900" dirty="0"/>
                        <a:t>다량 배출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탄소배출 없음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수소 생산 시 탄소배출 가능성 존재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탄소배출 없음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방사성 폐기물 문제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95221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엔진 소음</a:t>
                      </a:r>
                      <a:endParaRPr lang="ko-KR" altLang="en-US" sz="9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크고 진동 많음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매우 저소음 </a:t>
                      </a:r>
                      <a:r>
                        <a:rPr lang="en-US" altLang="ko-KR" sz="900"/>
                        <a:t>– </a:t>
                      </a:r>
                      <a:r>
                        <a:rPr lang="ko-KR" altLang="en-US" sz="900"/>
                        <a:t>전기모터 기반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저소음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열에너지 기반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0477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/>
                        <a:t>공간 활용</a:t>
                      </a:r>
                      <a:endParaRPr lang="ko-KR" altLang="en-US" sz="9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연료 저장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배기 시스템 필요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수소 저장탱크 필요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액화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고압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연료 저장 불필요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원자로 </a:t>
                      </a:r>
                      <a:r>
                        <a:rPr lang="ko-KR" altLang="en-US" sz="900" dirty="0" err="1"/>
                        <a:t>격납</a:t>
                      </a:r>
                      <a:r>
                        <a:rPr lang="ko-KR" altLang="en-US" sz="900" dirty="0"/>
                        <a:t> 필요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86893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/>
                        <a:t>기술 성숙도</a:t>
                      </a:r>
                      <a:endParaRPr lang="ko-KR" altLang="en-US" sz="9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매우 높음 </a:t>
                      </a:r>
                      <a:r>
                        <a:rPr lang="en-US" altLang="ko-KR" sz="900"/>
                        <a:t>– </a:t>
                      </a:r>
                      <a:r>
                        <a:rPr lang="ko-KR" altLang="en-US" sz="900"/>
                        <a:t>상용화 완료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초기 단계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기술 개발 중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일부 실증 운항 시작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초기 단계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일부 군함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실증 연구 진행 중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77491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/>
                        <a:t>안전성</a:t>
                      </a:r>
                      <a:endParaRPr lang="ko-KR" altLang="en-US" sz="9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폭발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누유 위험 존재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폭발 위험성 존재 </a:t>
                      </a:r>
                      <a:r>
                        <a:rPr lang="en-US" altLang="ko-KR" sz="900"/>
                        <a:t>– </a:t>
                      </a:r>
                      <a:r>
                        <a:rPr lang="ko-KR" altLang="en-US" sz="900"/>
                        <a:t>고압 수소 저장 필요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방사능 사고 가능성 존재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고도 안전설비 필요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61848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건조 비용</a:t>
                      </a:r>
                      <a:endParaRPr lang="ko-KR" altLang="en-US" sz="9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저렴 </a:t>
                      </a:r>
                      <a:r>
                        <a:rPr lang="en-US" altLang="ko-KR" sz="900"/>
                        <a:t>– </a:t>
                      </a:r>
                      <a:r>
                        <a:rPr lang="ko-KR" altLang="en-US" sz="900"/>
                        <a:t>대량 생산 체계 존재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중간</a:t>
                      </a:r>
                      <a:r>
                        <a:rPr lang="en-US" altLang="ko-KR" sz="900" dirty="0"/>
                        <a:t>~</a:t>
                      </a:r>
                      <a:r>
                        <a:rPr lang="ko-KR" altLang="en-US" sz="900" dirty="0"/>
                        <a:t>고가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수소 저장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공급 인프라 포함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고가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원자로 및 안전설비 비용 높음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420435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/>
                        <a:t>운영 비용</a:t>
                      </a:r>
                      <a:endParaRPr lang="ko-KR" altLang="en-US" sz="9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지속적 연료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정비 비용 발생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수소 공급망 구축 전까지는 고비용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장기적 운영비 저렴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연료비 거의 없음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01658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국제 규제</a:t>
                      </a:r>
                      <a:endParaRPr lang="ko-KR" altLang="en-US" sz="9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비교적 자유로움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수소 운송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저장 관련 규제 정립 중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핵연료 이동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운용에 대한 국제 규제 많음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67143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보급 현황</a:t>
                      </a:r>
                      <a:endParaRPr lang="ko-KR" altLang="en-US" sz="9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전 세계 주력 시스템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일부 여객선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연안선에 시범 도입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군함 중심 일부 도입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연구 단계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987196"/>
                  </a:ext>
                </a:extLst>
              </a:tr>
              <a:tr h="448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/>
                        <a:t>대표 사례</a:t>
                      </a:r>
                      <a:endParaRPr lang="ko-KR" altLang="en-US" sz="9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대부분의 상선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군함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노르웨이 </a:t>
                      </a:r>
                      <a:r>
                        <a:rPr lang="en-US" sz="900" dirty="0"/>
                        <a:t>HYSEAS III, </a:t>
                      </a:r>
                      <a:r>
                        <a:rPr lang="ko-KR" altLang="en-US" sz="900" dirty="0"/>
                        <a:t>일본 </a:t>
                      </a:r>
                      <a:r>
                        <a:rPr lang="en-US" sz="900" dirty="0" err="1"/>
                        <a:t>Suiso</a:t>
                      </a:r>
                      <a:r>
                        <a:rPr lang="en-US" sz="900" dirty="0"/>
                        <a:t> Frontier </a:t>
                      </a:r>
                      <a:r>
                        <a:rPr lang="ko-KR" altLang="en-US" sz="900" dirty="0"/>
                        <a:t>등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미국 </a:t>
                      </a:r>
                      <a:r>
                        <a:rPr lang="en-US" sz="900" dirty="0"/>
                        <a:t>MARVEL, </a:t>
                      </a:r>
                      <a:r>
                        <a:rPr lang="ko-KR" altLang="en-US" sz="900" dirty="0"/>
                        <a:t>러시아 </a:t>
                      </a:r>
                      <a:r>
                        <a:rPr lang="en-US" sz="900" dirty="0"/>
                        <a:t>Akademik Lomonosov </a:t>
                      </a:r>
                      <a:r>
                        <a:rPr lang="ko-KR" altLang="en-US" sz="900" dirty="0"/>
                        <a:t>등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9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87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694C5-9555-3E8E-38A5-FE11309C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미국의 </a:t>
            </a:r>
            <a:r>
              <a:rPr lang="en-US" altLang="ko-KR" dirty="0"/>
              <a:t>SMR </a:t>
            </a:r>
            <a:r>
              <a:rPr lang="ko-KR" altLang="en-US" dirty="0"/>
              <a:t>선박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3870C-5047-F8EC-A015-03407884F805}"/>
              </a:ext>
            </a:extLst>
          </p:cNvPr>
          <p:cNvSpPr txBox="1"/>
          <p:nvPr/>
        </p:nvSpPr>
        <p:spPr>
          <a:xfrm>
            <a:off x="5138843" y="1781649"/>
            <a:ext cx="6250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미국은 기존 군사 목적의 원자력 추진 기술을 민간 상선과 해양 산업 전반에 확대 적용하려는 움직임을 본격화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미국 내 </a:t>
            </a:r>
            <a:r>
              <a:rPr lang="en-US" altLang="ko-KR" sz="1000" dirty="0"/>
              <a:t>SMR </a:t>
            </a:r>
            <a:r>
              <a:rPr lang="ko-KR" altLang="en-US" sz="1000" dirty="0"/>
              <a:t>선박 프로젝트는 에너지부</a:t>
            </a:r>
            <a:r>
              <a:rPr lang="en-US" altLang="ko-KR" sz="1000" dirty="0"/>
              <a:t>(DOE) </a:t>
            </a:r>
            <a:r>
              <a:rPr lang="ko-KR" altLang="en-US" sz="1000" dirty="0"/>
              <a:t>및 해운 산업 간 협력체계를 중심으로 구성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MARAD(</a:t>
            </a:r>
            <a:r>
              <a:rPr lang="ko-KR" altLang="en-US" sz="1000" b="1" dirty="0" err="1"/>
              <a:t>해사청</a:t>
            </a:r>
            <a:r>
              <a:rPr lang="en-US" altLang="ko-KR" sz="1000" b="1" dirty="0"/>
              <a:t>) - N.S. Savannah </a:t>
            </a:r>
            <a:r>
              <a:rPr lang="ko-KR" altLang="en-US" sz="1000" b="1" dirty="0"/>
              <a:t>후속 연구</a:t>
            </a:r>
            <a:br>
              <a:rPr lang="ko-KR" altLang="en-US" sz="1000" dirty="0"/>
            </a:br>
            <a:r>
              <a:rPr lang="ko-KR" altLang="en-US" sz="1000" dirty="0"/>
              <a:t>미국 해사청은 역사상 첫 민간 원자력 추진 상선인 </a:t>
            </a:r>
            <a:r>
              <a:rPr lang="en-US" altLang="ko-KR" sz="1000" i="1" dirty="0"/>
              <a:t>N.S. Savannah</a:t>
            </a:r>
            <a:r>
              <a:rPr lang="ko-KR" altLang="en-US" sz="1000" dirty="0"/>
              <a:t>의 사례를 바탕으로</a:t>
            </a:r>
            <a:r>
              <a:rPr lang="en-US" altLang="ko-KR" sz="1000" dirty="0"/>
              <a:t>, 2023</a:t>
            </a:r>
            <a:r>
              <a:rPr lang="ko-KR" altLang="en-US" sz="1000" dirty="0"/>
              <a:t>년부터 민간 </a:t>
            </a:r>
            <a:r>
              <a:rPr lang="en-US" altLang="ko-KR" sz="1000" dirty="0"/>
              <a:t>SMR </a:t>
            </a:r>
            <a:r>
              <a:rPr lang="ko-KR" altLang="en-US" sz="1000" dirty="0"/>
              <a:t>선박 실증 사업을 위한 사전 타당성 연구에 착수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Project "PACES" (Program to Assess Commercialization of Emission-free Ships)</a:t>
            </a:r>
            <a:br>
              <a:rPr lang="ko-KR" altLang="en-US" sz="1000" dirty="0"/>
            </a:br>
            <a:r>
              <a:rPr lang="en-US" altLang="ko-KR" sz="1000" dirty="0"/>
              <a:t>DOE </a:t>
            </a:r>
            <a:r>
              <a:rPr lang="ko-KR" altLang="en-US" sz="1000" dirty="0"/>
              <a:t>산하의 *</a:t>
            </a:r>
            <a:r>
              <a:rPr lang="en-US" altLang="ko-KR" sz="1000" dirty="0"/>
              <a:t>National Reactor Innovation Center (NRIC)*</a:t>
            </a:r>
            <a:r>
              <a:rPr lang="ko-KR" altLang="en-US" sz="1000" dirty="0"/>
              <a:t>와 해운회사</a:t>
            </a:r>
            <a:r>
              <a:rPr lang="en-US" altLang="ko-KR" sz="1000" dirty="0"/>
              <a:t>, </a:t>
            </a:r>
            <a:r>
              <a:rPr lang="ko-KR" altLang="en-US" sz="1000" dirty="0"/>
              <a:t>조선소</a:t>
            </a:r>
            <a:r>
              <a:rPr lang="en-US" altLang="ko-KR" sz="1000" dirty="0"/>
              <a:t>, </a:t>
            </a:r>
            <a:r>
              <a:rPr lang="ko-KR" altLang="en-US" sz="1000" dirty="0"/>
              <a:t>원자로 개발사가 참여한 민간 협력 연구 프로젝트</a:t>
            </a:r>
            <a:r>
              <a:rPr lang="en-US" altLang="ko-KR" sz="1000" dirty="0"/>
              <a:t>. </a:t>
            </a:r>
            <a:r>
              <a:rPr lang="ko-KR" altLang="en-US" sz="1000" dirty="0"/>
              <a:t>이 프로젝트는 </a:t>
            </a:r>
            <a:r>
              <a:rPr lang="en-US" altLang="ko-KR" sz="1000" dirty="0"/>
              <a:t>SMR</a:t>
            </a:r>
            <a:r>
              <a:rPr lang="ko-KR" altLang="en-US" sz="1000" dirty="0"/>
              <a:t>을 상선 및 해상 </a:t>
            </a:r>
            <a:r>
              <a:rPr lang="ko-KR" altLang="en-US" sz="1000" dirty="0" err="1"/>
              <a:t>플로팅</a:t>
            </a:r>
            <a:r>
              <a:rPr lang="ko-KR" altLang="en-US" sz="1000" dirty="0"/>
              <a:t> 플랫폼에 적용하는 시나리오를 개발하고 기술</a:t>
            </a:r>
            <a:r>
              <a:rPr lang="en-US" altLang="ko-KR" sz="1000" dirty="0"/>
              <a:t>/</a:t>
            </a:r>
            <a:r>
              <a:rPr lang="ko-KR" altLang="en-US" sz="1000" dirty="0"/>
              <a:t>경제적 타당성을 분석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BWX Technologies</a:t>
            </a:r>
            <a:br>
              <a:rPr lang="ko-KR" altLang="en-US" sz="1000" dirty="0"/>
            </a:br>
            <a:r>
              <a:rPr lang="ko-KR" altLang="en-US" sz="1000" dirty="0"/>
              <a:t>미국 원자력 기술기업 </a:t>
            </a:r>
            <a:r>
              <a:rPr lang="en-US" altLang="ko-KR" sz="1000" dirty="0"/>
              <a:t>BWXT</a:t>
            </a:r>
            <a:r>
              <a:rPr lang="ko-KR" altLang="en-US" sz="1000" dirty="0"/>
              <a:t>는 해군용 소형 원자로의 상용화 기술을 활용해</a:t>
            </a:r>
            <a:r>
              <a:rPr lang="en-US" altLang="ko-KR" sz="1000" dirty="0"/>
              <a:t>, </a:t>
            </a:r>
            <a:r>
              <a:rPr lang="ko-KR" altLang="en-US" sz="1000" dirty="0"/>
              <a:t>해상용 </a:t>
            </a:r>
            <a:r>
              <a:rPr lang="en-US" altLang="ko-KR" sz="1000" dirty="0"/>
              <a:t>SMR</a:t>
            </a:r>
            <a:r>
              <a:rPr lang="ko-KR" altLang="en-US" sz="1000" dirty="0"/>
              <a:t>을 설계하고 있으며</a:t>
            </a:r>
            <a:r>
              <a:rPr lang="en-US" altLang="ko-KR" sz="1000" dirty="0"/>
              <a:t>, 2024</a:t>
            </a:r>
            <a:r>
              <a:rPr lang="ko-KR" altLang="en-US" sz="1000" dirty="0"/>
              <a:t>년 기준 컨셉 모델 발표를 목표로 연구가 진행 중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미국의 </a:t>
            </a:r>
            <a:r>
              <a:rPr lang="en-US" altLang="ko-KR" sz="1000" dirty="0"/>
              <a:t>SMR </a:t>
            </a:r>
            <a:r>
              <a:rPr lang="ko-KR" altLang="en-US" sz="1000" dirty="0"/>
              <a:t>선박 개발은 </a:t>
            </a:r>
            <a:r>
              <a:rPr lang="ko-KR" altLang="en-US" sz="1000" b="1" dirty="0"/>
              <a:t>친환경 해상 물류 전환</a:t>
            </a:r>
            <a:r>
              <a:rPr lang="en-US" altLang="ko-KR" sz="1000" dirty="0"/>
              <a:t>, </a:t>
            </a:r>
            <a:r>
              <a:rPr lang="ko-KR" altLang="en-US" sz="1000" b="1" dirty="0"/>
              <a:t>전력 독립성 확보</a:t>
            </a:r>
            <a:r>
              <a:rPr lang="en-US" altLang="ko-KR" sz="1000" dirty="0"/>
              <a:t>, </a:t>
            </a:r>
            <a:r>
              <a:rPr lang="ko-KR" altLang="en-US" sz="1000" b="1" dirty="0"/>
              <a:t>군수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상업 이중용도 기술 확보</a:t>
            </a:r>
            <a:r>
              <a:rPr lang="ko-KR" altLang="en-US" sz="1000" dirty="0"/>
              <a:t> 측면에서 전략적 가치를 지니며 </a:t>
            </a:r>
            <a:r>
              <a:rPr lang="ko-KR" altLang="en-US" sz="1000" b="1" dirty="0"/>
              <a:t>함정</a:t>
            </a:r>
            <a:r>
              <a:rPr lang="en-US" altLang="ko-KR" sz="1000" dirty="0"/>
              <a:t>, </a:t>
            </a:r>
            <a:r>
              <a:rPr lang="ko-KR" altLang="en-US" sz="1000" b="1" dirty="0"/>
              <a:t>극지방 운항</a:t>
            </a:r>
            <a:r>
              <a:rPr lang="en-US" altLang="ko-KR" sz="1000" dirty="0"/>
              <a:t>, </a:t>
            </a:r>
            <a:r>
              <a:rPr lang="ko-KR" altLang="en-US" sz="1000" b="1" dirty="0"/>
              <a:t>대형 컨테이너선</a:t>
            </a:r>
            <a:r>
              <a:rPr lang="en-US" altLang="ko-KR" sz="1000" dirty="0"/>
              <a:t>, </a:t>
            </a:r>
            <a:r>
              <a:rPr lang="en-US" altLang="ko-KR" sz="1000" b="1" dirty="0"/>
              <a:t>LNG </a:t>
            </a:r>
            <a:r>
              <a:rPr lang="ko-KR" altLang="en-US" sz="1000" b="1" dirty="0"/>
              <a:t>운반선</a:t>
            </a:r>
            <a:r>
              <a:rPr lang="ko-KR" altLang="en-US" sz="1000" dirty="0"/>
              <a:t> 등 고출력</a:t>
            </a:r>
            <a:r>
              <a:rPr lang="en-US" altLang="ko-KR" sz="1000" dirty="0"/>
              <a:t>·</a:t>
            </a:r>
            <a:r>
              <a:rPr lang="ko-KR" altLang="en-US" sz="1000" dirty="0"/>
              <a:t>장거리 항해가 필요한 선박에 적용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규제 미비</a:t>
            </a:r>
            <a:r>
              <a:rPr lang="en-US" altLang="ko-KR" sz="1000" dirty="0"/>
              <a:t>, </a:t>
            </a:r>
            <a:r>
              <a:rPr lang="ko-KR" altLang="en-US" sz="1000" b="1" dirty="0"/>
              <a:t>국제 안전기준 부재</a:t>
            </a:r>
            <a:r>
              <a:rPr lang="en-US" altLang="ko-KR" sz="1000" dirty="0"/>
              <a:t>, </a:t>
            </a:r>
            <a:r>
              <a:rPr lang="ko-KR" altLang="en-US" sz="1000" b="1" dirty="0"/>
              <a:t>공공 수용성 부족</a:t>
            </a:r>
            <a:r>
              <a:rPr lang="en-US" altLang="ko-KR" sz="1000" dirty="0"/>
              <a:t>, </a:t>
            </a:r>
            <a:r>
              <a:rPr lang="ko-KR" altLang="en-US" sz="1000" b="1" dirty="0"/>
              <a:t>고비용</a:t>
            </a:r>
            <a:r>
              <a:rPr lang="ko-KR" altLang="en-US" sz="1000" dirty="0"/>
              <a:t> 등의 문제로 인해 상업화에 도전이 있다</a:t>
            </a:r>
            <a:r>
              <a:rPr lang="en-US" altLang="ko-KR" sz="1000" dirty="0"/>
              <a:t>. </a:t>
            </a:r>
            <a:r>
              <a:rPr lang="ko-KR" altLang="en-US" sz="1000" dirty="0"/>
              <a:t>따라서 기술 개발과 병행하여 </a:t>
            </a:r>
            <a:r>
              <a:rPr lang="ko-KR" altLang="en-US" sz="1000" b="1" dirty="0"/>
              <a:t>국제 표준화</a:t>
            </a:r>
            <a:r>
              <a:rPr lang="en-US" altLang="ko-KR" sz="1000" dirty="0"/>
              <a:t>, </a:t>
            </a:r>
            <a:r>
              <a:rPr lang="ko-KR" altLang="en-US" sz="1000" b="1" dirty="0"/>
              <a:t>보험 및 법률 체계 마련</a:t>
            </a:r>
            <a:r>
              <a:rPr lang="en-US" altLang="ko-KR" sz="1000" dirty="0"/>
              <a:t>, </a:t>
            </a:r>
            <a:r>
              <a:rPr lang="ko-KR" altLang="en-US" sz="1000" b="1" dirty="0"/>
              <a:t>공공 교육 강화</a:t>
            </a:r>
            <a:r>
              <a:rPr lang="ko-KR" altLang="en-US" sz="1000" dirty="0"/>
              <a:t>가 필요</a:t>
            </a:r>
          </a:p>
        </p:txBody>
      </p:sp>
      <p:pic>
        <p:nvPicPr>
          <p:cNvPr id="4100" name="Picture 4" descr="NuScale 및 Prodigy의 해양 기반 SMR 플랜트 개념 설계">
            <a:extLst>
              <a:ext uri="{FF2B5EF4-FFF2-40B4-BE49-F238E27FC236}">
                <a16:creationId xmlns:a16="http://schemas.microsoft.com/office/drawing/2014/main" id="{61F66E20-FE98-9928-8223-EEA89825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6" y="2404110"/>
            <a:ext cx="4512734" cy="25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2DCF-C337-A14E-5243-2C19ACA4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러시아의 </a:t>
            </a:r>
            <a:r>
              <a:rPr lang="en-US" altLang="ko-KR" dirty="0"/>
              <a:t>SMR </a:t>
            </a:r>
            <a:r>
              <a:rPr lang="ko-KR" altLang="en-US" dirty="0"/>
              <a:t>선박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28BF2B-AAB2-E763-C6A7-C14F789A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7" y="1787525"/>
            <a:ext cx="4377266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D2AA4-B64A-AF82-C38C-380741647928}"/>
              </a:ext>
            </a:extLst>
          </p:cNvPr>
          <p:cNvSpPr txBox="1"/>
          <p:nvPr/>
        </p:nvSpPr>
        <p:spPr>
          <a:xfrm>
            <a:off x="4882091" y="1790700"/>
            <a:ext cx="655637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러시아는 전통적인 핵추진 쇄빙선을 중심으로 수십 년간 축적된 원자력 해양 기술을 기반으로</a:t>
            </a:r>
            <a:r>
              <a:rPr lang="en-US" altLang="ko-KR" sz="1000" dirty="0"/>
              <a:t>, </a:t>
            </a:r>
            <a:r>
              <a:rPr lang="ko-KR" altLang="en-US" sz="1000" dirty="0"/>
              <a:t>최근 </a:t>
            </a:r>
            <a:r>
              <a:rPr lang="ko-KR" altLang="en-US" sz="1000" dirty="0" err="1"/>
              <a:t>소형모듈원자로</a:t>
            </a:r>
            <a:r>
              <a:rPr lang="en-US" altLang="ko-KR" sz="1000" dirty="0"/>
              <a:t>(SMR)</a:t>
            </a:r>
            <a:r>
              <a:rPr lang="ko-KR" altLang="en-US" sz="1000" dirty="0"/>
              <a:t>를 다양한 해양 플랫폼에 적용하여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기반 선박 및 부유 원자로</a:t>
            </a:r>
            <a:r>
              <a:rPr lang="ko-KR" altLang="en-US" sz="1000" dirty="0"/>
              <a:t> 개발에 박차를 가하고 있음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북극 등 열악한 환경에서의 안정적 전력 공급과 </a:t>
            </a:r>
            <a:r>
              <a:rPr lang="ko-KR" altLang="en-US" sz="1000" dirty="0" err="1"/>
              <a:t>탈탄소</a:t>
            </a:r>
            <a:r>
              <a:rPr lang="ko-KR" altLang="en-US" sz="1000" dirty="0"/>
              <a:t> 전략의 일환으로</a:t>
            </a:r>
            <a:r>
              <a:rPr lang="en-US" altLang="ko-KR" sz="1000" dirty="0"/>
              <a:t>, </a:t>
            </a:r>
            <a:r>
              <a:rPr lang="ko-KR" altLang="en-US" sz="1000" dirty="0"/>
              <a:t>러시아의 </a:t>
            </a:r>
            <a:r>
              <a:rPr lang="en-US" altLang="ko-KR" sz="1000" dirty="0"/>
              <a:t>SMR </a:t>
            </a:r>
            <a:r>
              <a:rPr lang="ko-KR" altLang="en-US" sz="1000" dirty="0"/>
              <a:t>기술은 세계 최초의 실증 사례를 포함해 선도적 위치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러시아는 </a:t>
            </a:r>
            <a:r>
              <a:rPr lang="en-US" altLang="ko-KR" sz="1000" dirty="0"/>
              <a:t>Rosatom</a:t>
            </a:r>
            <a:r>
              <a:rPr lang="ko-KR" altLang="en-US" sz="1000" dirty="0"/>
              <a:t>의 자회사 </a:t>
            </a:r>
            <a:r>
              <a:rPr lang="en-US" altLang="ko-KR" sz="1000" dirty="0" err="1"/>
              <a:t>Rosenergoatom</a:t>
            </a:r>
            <a:r>
              <a:rPr lang="ko-KR" altLang="en-US" sz="1000" dirty="0"/>
              <a:t>을 통해 세계 최초의 상업용 </a:t>
            </a:r>
            <a:r>
              <a:rPr lang="ko-KR" altLang="en-US" sz="1000" dirty="0" err="1"/>
              <a:t>부유식</a:t>
            </a:r>
            <a:r>
              <a:rPr lang="ko-KR" altLang="en-US" sz="1000" dirty="0"/>
              <a:t> 원자력 발전소</a:t>
            </a:r>
            <a:r>
              <a:rPr lang="en-US" altLang="ko-KR" sz="1000" dirty="0"/>
              <a:t>(FNPP)</a:t>
            </a:r>
            <a:r>
              <a:rPr lang="ko-KR" altLang="en-US" sz="1000" dirty="0"/>
              <a:t>인 </a:t>
            </a:r>
            <a:r>
              <a:rPr lang="en-US" altLang="ko-KR" sz="1000" b="1" dirty="0"/>
              <a:t>Akademik Lomonosov</a:t>
            </a:r>
            <a:r>
              <a:rPr lang="ko-KR" altLang="en-US" sz="1000" dirty="0"/>
              <a:t>를 완성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설비는 </a:t>
            </a:r>
            <a:r>
              <a:rPr lang="en-US" altLang="ko-KR" sz="1000" dirty="0"/>
              <a:t>KLT-40S </a:t>
            </a:r>
            <a:r>
              <a:rPr lang="ko-KR" altLang="en-US" sz="1000" dirty="0"/>
              <a:t>경수로 </a:t>
            </a:r>
            <a:r>
              <a:rPr lang="en-US" altLang="ko-KR" sz="1000" dirty="0"/>
              <a:t>2</a:t>
            </a:r>
            <a:r>
              <a:rPr lang="ko-KR" altLang="en-US" sz="1000" dirty="0"/>
              <a:t>기를 탑재하여 총 </a:t>
            </a:r>
            <a:r>
              <a:rPr lang="en-US" altLang="ko-KR" sz="1000" b="1" dirty="0"/>
              <a:t>70 MW </a:t>
            </a:r>
            <a:r>
              <a:rPr lang="ko-KR" altLang="en-US" sz="1000" b="1" dirty="0"/>
              <a:t>전기 출력</a:t>
            </a:r>
            <a:r>
              <a:rPr lang="ko-KR" altLang="en-US" sz="1000" dirty="0"/>
              <a:t>과 </a:t>
            </a:r>
            <a:r>
              <a:rPr lang="en-US" altLang="ko-KR" sz="1000" b="1" dirty="0"/>
              <a:t>300 MW </a:t>
            </a:r>
            <a:r>
              <a:rPr lang="ko-KR" altLang="en-US" sz="1000" b="1" dirty="0"/>
              <a:t>열 출력</a:t>
            </a:r>
            <a:r>
              <a:rPr lang="ko-KR" altLang="en-US" sz="1000" dirty="0"/>
              <a:t>을 제공하며</a:t>
            </a:r>
            <a:r>
              <a:rPr lang="en-US" altLang="ko-KR" sz="1000" dirty="0"/>
              <a:t>, 2020</a:t>
            </a:r>
            <a:r>
              <a:rPr lang="ko-KR" altLang="en-US" sz="1000" dirty="0"/>
              <a:t>년 말부터 상업 운전 중이며 </a:t>
            </a:r>
            <a:r>
              <a:rPr lang="en-US" altLang="ko-KR" sz="1000" dirty="0"/>
              <a:t>2019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 </a:t>
            </a:r>
            <a:r>
              <a:rPr lang="ko-KR" altLang="en-US" sz="1000" dirty="0" err="1"/>
              <a:t>체르코트카</a:t>
            </a:r>
            <a:r>
              <a:rPr lang="en-US" altLang="ko-KR" sz="1000" dirty="0"/>
              <a:t>(Chukotka) </a:t>
            </a:r>
            <a:r>
              <a:rPr lang="ko-KR" altLang="en-US" sz="1000" dirty="0"/>
              <a:t>전력망에 연결되어 현재 약 </a:t>
            </a:r>
            <a:r>
              <a:rPr lang="en-US" altLang="ko-KR" sz="1000" dirty="0"/>
              <a:t>100,000</a:t>
            </a:r>
            <a:r>
              <a:rPr lang="ko-KR" altLang="en-US" sz="1000" dirty="0"/>
              <a:t>여 가구에 전력과 열을 공급 중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 원자로는 러시아의 최신 </a:t>
            </a:r>
            <a:r>
              <a:rPr lang="ko-KR" altLang="en-US" sz="1000" dirty="0" err="1"/>
              <a:t>핵쇄빙선</a:t>
            </a:r>
            <a:r>
              <a:rPr lang="ko-KR" altLang="en-US" sz="1000" dirty="0"/>
              <a:t> </a:t>
            </a:r>
            <a:r>
              <a:rPr lang="en-US" altLang="ko-KR" sz="1000" dirty="0"/>
              <a:t>Project 22220 (Arktika, </a:t>
            </a:r>
            <a:r>
              <a:rPr lang="en-US" altLang="ko-KR" sz="1000" dirty="0" err="1"/>
              <a:t>Sibir</a:t>
            </a:r>
            <a:r>
              <a:rPr lang="en-US" altLang="ko-KR" sz="1000" dirty="0"/>
              <a:t>, Ural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  <a:r>
              <a:rPr lang="ko-KR" altLang="en-US" sz="1000" dirty="0"/>
              <a:t>에 탑재되어 실제 해양 환경에서 운용되고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향후 제</a:t>
            </a:r>
            <a:r>
              <a:rPr lang="en-US" altLang="ko-KR" sz="1000" dirty="0"/>
              <a:t>2</a:t>
            </a:r>
            <a:r>
              <a:rPr lang="ko-KR" altLang="en-US" sz="1000" dirty="0"/>
              <a:t>세대 </a:t>
            </a:r>
            <a:r>
              <a:rPr lang="ko-KR" altLang="en-US" sz="1000" dirty="0" err="1"/>
              <a:t>부유식</a:t>
            </a:r>
            <a:r>
              <a:rPr lang="ko-KR" altLang="en-US" sz="1000" dirty="0"/>
              <a:t> 원전이나 자율 추진 선박에도 적용될 가능성이 제기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러시아는 세계 최초의 </a:t>
            </a:r>
            <a:r>
              <a:rPr lang="ko-KR" altLang="en-US" sz="1000" b="1" dirty="0"/>
              <a:t>실증용 </a:t>
            </a:r>
            <a:r>
              <a:rPr lang="ko-KR" altLang="en-US" sz="1000" b="1" dirty="0" err="1"/>
              <a:t>부유식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발전소</a:t>
            </a:r>
            <a:r>
              <a:rPr lang="ko-KR" altLang="en-US" sz="1000" dirty="0"/>
              <a:t>를 구축했으며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이를 토대로 </a:t>
            </a:r>
            <a:r>
              <a:rPr lang="en-US" altLang="ko-KR" sz="1000" b="1" dirty="0"/>
              <a:t>RITM </a:t>
            </a:r>
            <a:r>
              <a:rPr lang="ko-KR" altLang="en-US" sz="1000" b="1" dirty="0"/>
              <a:t>시리즈 </a:t>
            </a:r>
            <a:r>
              <a:rPr lang="en-US" altLang="ko-KR" sz="1000" b="1" dirty="0"/>
              <a:t>SMR</a:t>
            </a:r>
            <a:r>
              <a:rPr lang="ko-KR" altLang="en-US" sz="1000" dirty="0"/>
              <a:t>과 </a:t>
            </a:r>
            <a:r>
              <a:rPr lang="en-US" altLang="ko-KR" sz="1000" b="1" dirty="0"/>
              <a:t>VBER-300</a:t>
            </a:r>
            <a:r>
              <a:rPr lang="ko-KR" altLang="en-US" sz="1000" dirty="0"/>
              <a:t> 같은 고출력 </a:t>
            </a:r>
            <a:r>
              <a:rPr lang="en-US" altLang="ko-KR" sz="1000" dirty="0"/>
              <a:t>SMR </a:t>
            </a:r>
            <a:r>
              <a:rPr lang="ko-KR" altLang="en-US" sz="1000" dirty="0"/>
              <a:t>기술을 해양 플랫폼에 확대 적용하려는 계획을 체계적으로 추진 중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향후 </a:t>
            </a:r>
            <a:r>
              <a:rPr lang="en-US" altLang="ko-KR" sz="1000" dirty="0"/>
              <a:t>2030</a:t>
            </a:r>
            <a:r>
              <a:rPr lang="ko-KR" altLang="en-US" sz="1000" dirty="0"/>
              <a:t>년대에는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탑재 선박 및 자율 에너지 플랫폼</a:t>
            </a:r>
            <a:r>
              <a:rPr lang="ko-KR" altLang="en-US" sz="1000" dirty="0"/>
              <a:t>을 기반으로</a:t>
            </a:r>
            <a:r>
              <a:rPr lang="en-US" altLang="ko-KR" sz="1000" dirty="0"/>
              <a:t>, </a:t>
            </a:r>
            <a:r>
              <a:rPr lang="ko-KR" altLang="en-US" sz="1000" dirty="0"/>
              <a:t>극지 탐사</a:t>
            </a:r>
            <a:r>
              <a:rPr lang="en-US" altLang="ko-KR" sz="1000" dirty="0"/>
              <a:t>, </a:t>
            </a:r>
            <a:r>
              <a:rPr lang="ko-KR" altLang="en-US" sz="1000" dirty="0"/>
              <a:t>해양 산업</a:t>
            </a:r>
            <a:r>
              <a:rPr lang="en-US" altLang="ko-KR" sz="1000" dirty="0"/>
              <a:t>, </a:t>
            </a:r>
            <a:r>
              <a:rPr lang="ko-KR" altLang="en-US" sz="1000" dirty="0"/>
              <a:t>해외 수출까지 아우르는 전략적 포지션 구축이 예상</a:t>
            </a:r>
          </a:p>
        </p:txBody>
      </p:sp>
    </p:spTree>
    <p:extLst>
      <p:ext uri="{BB962C8B-B14F-4D97-AF65-F5344CB8AC3E}">
        <p14:creationId xmlns:p14="http://schemas.microsoft.com/office/powerpoint/2010/main" val="23060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5C982-5C0E-50D8-5A65-13584A6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영국의 </a:t>
            </a:r>
            <a:r>
              <a:rPr lang="en-US" altLang="ko-KR" dirty="0"/>
              <a:t>SMR </a:t>
            </a:r>
            <a:r>
              <a:rPr lang="ko-KR" altLang="en-US" dirty="0"/>
              <a:t>선박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71D557-58AD-8B04-2E0D-A40B7622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0" y="2264834"/>
            <a:ext cx="4951353" cy="2785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78917-EA4A-8EBF-705B-3163B0D8B212}"/>
              </a:ext>
            </a:extLst>
          </p:cNvPr>
          <p:cNvSpPr txBox="1"/>
          <p:nvPr/>
        </p:nvSpPr>
        <p:spPr>
          <a:xfrm>
            <a:off x="5470524" y="1545562"/>
            <a:ext cx="62505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영국은 전통적으로 해군 원자력 추진 잠수함 운영 경험을 보유하고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최근에는 이러한 기술력을 민간 해운과 해양 플랫폼까지 확장할 수 있는 </a:t>
            </a:r>
            <a:r>
              <a:rPr lang="en-US" altLang="ko-KR" sz="1000" b="1" dirty="0"/>
              <a:t>SMR (Small Modular Reactor)</a:t>
            </a:r>
            <a:r>
              <a:rPr lang="ko-KR" altLang="en-US" sz="1000" dirty="0"/>
              <a:t> 기반의 해상 에너지 전환을 주도 </a:t>
            </a:r>
            <a:r>
              <a:rPr lang="ko-KR" altLang="en-US" sz="1000" dirty="0" err="1"/>
              <a:t>하고자함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영국은 해양 탈탄소화 실현을 위한 대안으로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선박</a:t>
            </a:r>
            <a:r>
              <a:rPr lang="ko-KR" altLang="en-US" sz="1000" dirty="0"/>
              <a:t> 기술을 검토 중이며 </a:t>
            </a:r>
            <a:r>
              <a:rPr lang="en-US" altLang="ko-KR" sz="1000" dirty="0"/>
              <a:t>Lloyd’s Register</a:t>
            </a:r>
            <a:r>
              <a:rPr lang="ko-KR" altLang="en-US" sz="1000" dirty="0"/>
              <a:t>는 </a:t>
            </a:r>
            <a:r>
              <a:rPr lang="en-US" altLang="ko-KR" sz="1000" dirty="0"/>
              <a:t>SMR </a:t>
            </a:r>
            <a:r>
              <a:rPr lang="ko-KR" altLang="en-US" sz="1000" dirty="0"/>
              <a:t>기반 선박 및 부유 원자력 플랫폼</a:t>
            </a:r>
            <a:r>
              <a:rPr lang="en-US" altLang="ko-KR" sz="1000" dirty="0"/>
              <a:t>(FNPP)</a:t>
            </a:r>
            <a:r>
              <a:rPr lang="ko-KR" altLang="en-US" sz="1000" dirty="0"/>
              <a:t>의 잠재력을 강조하며</a:t>
            </a:r>
            <a:r>
              <a:rPr lang="en-US" altLang="ko-KR" sz="1000" dirty="0"/>
              <a:t>, </a:t>
            </a:r>
            <a:r>
              <a:rPr lang="ko-KR" altLang="en-US" sz="1000" dirty="0"/>
              <a:t>규제</a:t>
            </a:r>
            <a:r>
              <a:rPr lang="en-US" altLang="ko-KR" sz="1000" dirty="0"/>
              <a:t>·</a:t>
            </a:r>
            <a:r>
              <a:rPr lang="ko-KR" altLang="en-US" sz="1000" dirty="0"/>
              <a:t>보험체계의 정비를 제안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Core Power, </a:t>
            </a:r>
            <a:r>
              <a:rPr lang="en-US" altLang="ko-KR" sz="1000" dirty="0" err="1"/>
              <a:t>NorthStandard</a:t>
            </a:r>
            <a:r>
              <a:rPr lang="ko-KR" altLang="en-US" sz="1000" dirty="0"/>
              <a:t>와 함께 발표한 보고서에서는 영국이 </a:t>
            </a:r>
            <a:r>
              <a:rPr lang="en-US" altLang="ko-KR" sz="1000" b="1" dirty="0"/>
              <a:t>2.5</a:t>
            </a:r>
            <a:r>
              <a:rPr lang="ko-KR" altLang="en-US" sz="1000" b="1" dirty="0"/>
              <a:t>조 파운드 규모의 해양 원자력 시장</a:t>
            </a:r>
            <a:r>
              <a:rPr lang="ko-KR" altLang="en-US" sz="1000" dirty="0"/>
              <a:t>을 선도할 수 있다는 전망 이를 위해 정부는 </a:t>
            </a:r>
            <a:r>
              <a:rPr lang="en-US" altLang="ko-KR" sz="1000" dirty="0"/>
              <a:t>Clean Maritime Plan</a:t>
            </a:r>
            <a:r>
              <a:rPr lang="ko-KR" altLang="en-US" sz="1000" dirty="0"/>
              <a:t>과 장기 핵전략에 해양 원자력 관련 조항을 포함하고</a:t>
            </a:r>
            <a:r>
              <a:rPr lang="en-US" altLang="ko-KR" sz="1000" dirty="0"/>
              <a:t>, SMR </a:t>
            </a:r>
            <a:r>
              <a:rPr lang="ko-KR" altLang="en-US" sz="1000" dirty="0"/>
              <a:t>기반 상선과 </a:t>
            </a:r>
            <a:r>
              <a:rPr lang="en-US" altLang="ko-KR" sz="1000" dirty="0"/>
              <a:t>FNPP </a:t>
            </a:r>
            <a:r>
              <a:rPr lang="ko-KR" altLang="en-US" sz="1000" dirty="0"/>
              <a:t>도입을 정책적으로 지원할 것을 권고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en-US" altLang="ko-KR" sz="1000" b="1" dirty="0"/>
              <a:t>Rolls‑Royce SMR</a:t>
            </a:r>
          </a:p>
          <a:p>
            <a:r>
              <a:rPr lang="en-US" altLang="ko-KR" sz="1000" dirty="0"/>
              <a:t>Rolls‑Royce</a:t>
            </a:r>
            <a:r>
              <a:rPr lang="ko-KR" altLang="en-US" sz="1000" dirty="0"/>
              <a:t>는 영국을 대표하는 </a:t>
            </a:r>
            <a:r>
              <a:rPr lang="en-US" altLang="ko-KR" sz="1000" dirty="0"/>
              <a:t>SMR </a:t>
            </a:r>
            <a:r>
              <a:rPr lang="ko-KR" altLang="en-US" sz="1000" dirty="0"/>
              <a:t>설계 기업으로</a:t>
            </a:r>
            <a:r>
              <a:rPr lang="en-US" altLang="ko-KR" sz="1000" dirty="0"/>
              <a:t>, </a:t>
            </a:r>
            <a:r>
              <a:rPr lang="en-US" altLang="ko-KR" sz="1000" b="1" dirty="0"/>
              <a:t>470MWe </a:t>
            </a:r>
            <a:r>
              <a:rPr lang="ko-KR" altLang="en-US" sz="1000" b="1" dirty="0"/>
              <a:t>급 </a:t>
            </a:r>
            <a:r>
              <a:rPr lang="en-US" altLang="ko-KR" sz="1000" b="1" dirty="0"/>
              <a:t>Gen III+ PWR </a:t>
            </a:r>
            <a:r>
              <a:rPr lang="ko-KR" altLang="en-US" sz="1000" b="1" dirty="0"/>
              <a:t>설계</a:t>
            </a:r>
            <a:r>
              <a:rPr lang="ko-KR" altLang="en-US" sz="1000" dirty="0"/>
              <a:t>를 완성하고 있으며</a:t>
            </a:r>
            <a:r>
              <a:rPr lang="en-US" altLang="ko-KR" sz="1000" dirty="0"/>
              <a:t>, 2024</a:t>
            </a:r>
            <a:r>
              <a:rPr lang="ko-KR" altLang="en-US" sz="1000" dirty="0"/>
              <a:t>년에는 </a:t>
            </a:r>
            <a:r>
              <a:rPr lang="en-US" altLang="ko-KR" sz="1000" dirty="0"/>
              <a:t>UK Generic Design Assessment 2</a:t>
            </a:r>
            <a:r>
              <a:rPr lang="ko-KR" altLang="en-US" sz="1000" dirty="0"/>
              <a:t>단계를 통과했다</a:t>
            </a:r>
            <a:r>
              <a:rPr lang="en-US" altLang="ko-KR" sz="1000" dirty="0"/>
              <a:t>. 2025</a:t>
            </a:r>
            <a:r>
              <a:rPr lang="ko-KR" altLang="en-US" sz="1000" dirty="0"/>
              <a:t>년 영국 정부는 </a:t>
            </a:r>
            <a:r>
              <a:rPr lang="en-US" altLang="ko-KR" sz="1000" b="1" dirty="0"/>
              <a:t>£25</a:t>
            </a:r>
            <a:r>
              <a:rPr lang="ko-KR" altLang="en-US" sz="1000" b="1" dirty="0"/>
              <a:t>억 규모</a:t>
            </a:r>
            <a:r>
              <a:rPr lang="ko-KR" altLang="en-US" sz="1000" dirty="0"/>
              <a:t>의 투자와 함께 </a:t>
            </a:r>
            <a:r>
              <a:rPr lang="en-US" altLang="ko-KR" sz="1000" dirty="0"/>
              <a:t>Rolls‑Royce SMR</a:t>
            </a:r>
            <a:r>
              <a:rPr lang="ko-KR" altLang="en-US" sz="1000" dirty="0"/>
              <a:t>을 </a:t>
            </a:r>
            <a:r>
              <a:rPr lang="ko-KR" altLang="en-US" sz="1000" b="1" dirty="0"/>
              <a:t>국내 첫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구축 사업</a:t>
            </a:r>
            <a:r>
              <a:rPr lang="ko-KR" altLang="en-US" sz="1000" dirty="0"/>
              <a:t>의 우선 협상자로 선정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- </a:t>
            </a:r>
            <a:r>
              <a:rPr lang="en-US" altLang="ko-KR" sz="1000" b="1" dirty="0"/>
              <a:t>GE-Hitachi, Holtec Britain, Westinghouse </a:t>
            </a:r>
            <a:r>
              <a:rPr lang="ko-KR" altLang="en-US" sz="1000" b="1" dirty="0"/>
              <a:t>등</a:t>
            </a:r>
          </a:p>
          <a:p>
            <a:r>
              <a:rPr lang="ko-KR" altLang="en-US" sz="1000" dirty="0"/>
              <a:t>영국 정부는 </a:t>
            </a:r>
            <a:r>
              <a:rPr lang="en-US" altLang="ko-KR" sz="1000" dirty="0"/>
              <a:t>SMR </a:t>
            </a:r>
            <a:r>
              <a:rPr lang="ko-KR" altLang="en-US" sz="1000" dirty="0"/>
              <a:t>기술 경쟁 프로그램에 </a:t>
            </a:r>
            <a:r>
              <a:rPr lang="en-US" altLang="ko-KR" sz="1000" dirty="0"/>
              <a:t>GE‑Hitachi (BWRX‑300), Holtec (SMR‑300), Westinghouse (AP300), Rolls‑Royce </a:t>
            </a:r>
            <a:r>
              <a:rPr lang="ko-KR" altLang="en-US" sz="1000" dirty="0"/>
              <a:t>등을 참여자로 선정했으며</a:t>
            </a:r>
            <a:r>
              <a:rPr lang="en-US" altLang="ko-KR" sz="1000" dirty="0"/>
              <a:t>, </a:t>
            </a:r>
            <a:r>
              <a:rPr lang="ko-KR" altLang="en-US" sz="1000" dirty="0"/>
              <a:t>특히 </a:t>
            </a:r>
            <a:r>
              <a:rPr lang="en-US" altLang="ko-KR" sz="1000" dirty="0"/>
              <a:t>2024</a:t>
            </a:r>
            <a:r>
              <a:rPr lang="ko-KR" altLang="en-US" sz="1000" dirty="0"/>
              <a:t>년말 </a:t>
            </a:r>
            <a:r>
              <a:rPr lang="en-US" altLang="ko-KR" sz="1000" dirty="0"/>
              <a:t>GE‑Hitachi, Holtec, Rolls‑Royce, Westinghouse</a:t>
            </a:r>
            <a:r>
              <a:rPr lang="ko-KR" altLang="en-US" sz="1000" dirty="0"/>
              <a:t>가 후속 단계에 진입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영국은 </a:t>
            </a:r>
            <a:r>
              <a:rPr lang="en-US" altLang="ko-KR" sz="1000" dirty="0"/>
              <a:t>SMR </a:t>
            </a:r>
            <a:r>
              <a:rPr lang="ko-KR" altLang="en-US" sz="1000" dirty="0"/>
              <a:t>기반의 </a:t>
            </a:r>
            <a:r>
              <a:rPr lang="ko-KR" altLang="en-US" sz="1000" b="1" dirty="0"/>
              <a:t>선박 추진</a:t>
            </a:r>
            <a:r>
              <a:rPr lang="ko-KR" altLang="en-US" sz="1000" dirty="0"/>
              <a:t>을 직접 개발하고 있지는 않지만</a:t>
            </a:r>
            <a:r>
              <a:rPr lang="en-US" altLang="ko-KR" sz="1000" dirty="0"/>
              <a:t>, </a:t>
            </a:r>
            <a:r>
              <a:rPr lang="ko-KR" altLang="en-US" sz="1000" dirty="0"/>
              <a:t>기술적 기반 및 규제 프레임워크 정비를 병행하며 준비를 진행 중이고 </a:t>
            </a:r>
            <a:r>
              <a:rPr lang="en-US" altLang="ko-KR" sz="1000" dirty="0"/>
              <a:t>Lloyd’s Register</a:t>
            </a:r>
            <a:r>
              <a:rPr lang="ko-KR" altLang="en-US" sz="1000" dirty="0"/>
              <a:t>는 핵 추진 선박의 </a:t>
            </a:r>
            <a:r>
              <a:rPr lang="ko-KR" altLang="en-US" sz="1000" b="1" dirty="0"/>
              <a:t>보험 모델</a:t>
            </a:r>
            <a:r>
              <a:rPr lang="en-US" altLang="ko-KR" sz="1000" dirty="0"/>
              <a:t>, </a:t>
            </a:r>
            <a:r>
              <a:rPr lang="ko-KR" altLang="en-US" sz="1000" b="1" dirty="0" err="1"/>
              <a:t>운용자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소유자 분리 구조</a:t>
            </a:r>
            <a:r>
              <a:rPr lang="en-US" altLang="ko-KR" sz="1000" dirty="0"/>
              <a:t>, </a:t>
            </a:r>
            <a:r>
              <a:rPr lang="ko-KR" altLang="en-US" sz="1000" b="1" dirty="0"/>
              <a:t>리스크 기반 인증</a:t>
            </a:r>
            <a:r>
              <a:rPr lang="ko-KR" altLang="en-US" sz="1000" dirty="0"/>
              <a:t> 방법 등을 제안하며</a:t>
            </a:r>
            <a:r>
              <a:rPr lang="en-US" altLang="ko-KR" sz="1000" dirty="0"/>
              <a:t>, </a:t>
            </a:r>
            <a:r>
              <a:rPr lang="ko-KR" altLang="en-US" sz="1000" dirty="0"/>
              <a:t>초기 시장 진입 전략을 제시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Rolls‑Royce SMR </a:t>
            </a:r>
            <a:r>
              <a:rPr lang="ko-KR" altLang="en-US" sz="1000" dirty="0"/>
              <a:t>등 핵심 기업들이 정부 투자를 확보하며 설계 및 규제 개발 단계에 진입했지만</a:t>
            </a:r>
            <a:r>
              <a:rPr lang="en-US" altLang="ko-KR" sz="1000" dirty="0"/>
              <a:t>, </a:t>
            </a:r>
            <a:r>
              <a:rPr lang="ko-KR" altLang="en-US" sz="1000" dirty="0"/>
              <a:t>실제 </a:t>
            </a:r>
            <a:r>
              <a:rPr lang="ko-KR" altLang="en-US" sz="1000" b="1" dirty="0"/>
              <a:t>선박 추진 적용</a:t>
            </a:r>
            <a:r>
              <a:rPr lang="ko-KR" altLang="en-US" sz="1000" dirty="0"/>
              <a:t>은 </a:t>
            </a:r>
            <a:r>
              <a:rPr lang="en-US" altLang="ko-KR" sz="1000" dirty="0"/>
              <a:t>IMO </a:t>
            </a:r>
            <a:r>
              <a:rPr lang="ko-KR" altLang="en-US" sz="1000" dirty="0"/>
              <a:t>기준 개정</a:t>
            </a:r>
            <a:r>
              <a:rPr lang="en-US" altLang="ko-KR" sz="1000" dirty="0"/>
              <a:t>, </a:t>
            </a:r>
            <a:r>
              <a:rPr lang="ko-KR" altLang="en-US" sz="1000" dirty="0"/>
              <a:t>보험 및 책임 체계 마련</a:t>
            </a:r>
            <a:r>
              <a:rPr lang="en-US" altLang="ko-KR" sz="1000" dirty="0"/>
              <a:t>, </a:t>
            </a:r>
            <a:r>
              <a:rPr lang="ko-KR" altLang="en-US" sz="1000" dirty="0"/>
              <a:t>공공 수용성 확보 등의 과제를 먼저 해결해야 상업적 확장이 가능할 것</a:t>
            </a:r>
          </a:p>
        </p:txBody>
      </p:sp>
    </p:spTree>
    <p:extLst>
      <p:ext uri="{BB962C8B-B14F-4D97-AF65-F5344CB8AC3E}">
        <p14:creationId xmlns:p14="http://schemas.microsoft.com/office/powerpoint/2010/main" val="188112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2BFF8-880F-85DB-8407-D68D2253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중국의 </a:t>
            </a:r>
            <a:r>
              <a:rPr lang="en-US" altLang="ko-KR" dirty="0"/>
              <a:t>SMR </a:t>
            </a:r>
            <a:r>
              <a:rPr lang="ko-KR" altLang="en-US" dirty="0"/>
              <a:t>선박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8480F1-9CB9-412D-E4F1-98EF001F2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2" y="2091002"/>
            <a:ext cx="4771462" cy="2675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6A347-68C3-3301-08F4-1BD84F01F260}"/>
              </a:ext>
            </a:extLst>
          </p:cNvPr>
          <p:cNvSpPr txBox="1"/>
          <p:nvPr/>
        </p:nvSpPr>
        <p:spPr>
          <a:xfrm>
            <a:off x="5299743" y="1658035"/>
            <a:ext cx="625051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중국은 글로벌 해운 산업의 급속한 성장과 함께 </a:t>
            </a:r>
            <a:r>
              <a:rPr lang="ko-KR" altLang="en-US" sz="1000" b="1" dirty="0" err="1"/>
              <a:t>무탄소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고밀도 에너지</a:t>
            </a:r>
            <a:r>
              <a:rPr lang="ko-KR" altLang="en-US" sz="1000" dirty="0"/>
              <a:t>를 기반으로 한 </a:t>
            </a:r>
            <a:r>
              <a:rPr lang="en-US" altLang="ko-KR" sz="1000" dirty="0"/>
              <a:t>SMR </a:t>
            </a:r>
            <a:r>
              <a:rPr lang="ko-KR" altLang="en-US" sz="1000" dirty="0"/>
              <a:t>추진 기술에 주목하며 해상 탄소배출 규제가 강화되는 가운데</a:t>
            </a:r>
            <a:r>
              <a:rPr lang="en-US" altLang="ko-KR" sz="1000" dirty="0"/>
              <a:t>, </a:t>
            </a:r>
            <a:r>
              <a:rPr lang="ko-KR" altLang="en-US" sz="1000" dirty="0"/>
              <a:t>특히 </a:t>
            </a:r>
            <a:r>
              <a:rPr lang="ko-KR" altLang="en-US" sz="1000" b="1" dirty="0" err="1"/>
              <a:t>토륨</a:t>
            </a:r>
            <a:r>
              <a:rPr lang="ko-KR" altLang="en-US" sz="1000" b="1" dirty="0"/>
              <a:t> 기반 </a:t>
            </a:r>
            <a:r>
              <a:rPr lang="ko-KR" altLang="en-US" sz="1000" b="1" dirty="0" err="1"/>
              <a:t>몰텐솔트원자로</a:t>
            </a:r>
            <a:r>
              <a:rPr lang="en-US" altLang="ko-KR" sz="1000" b="1" dirty="0"/>
              <a:t>(MSR)</a:t>
            </a:r>
            <a:r>
              <a:rPr lang="ko-KR" altLang="en-US" sz="1000" dirty="0"/>
              <a:t> 기술을 활용한 </a:t>
            </a:r>
            <a:r>
              <a:rPr lang="en-US" altLang="ko-KR" sz="1000" dirty="0"/>
              <a:t>SMR </a:t>
            </a:r>
            <a:r>
              <a:rPr lang="ko-KR" altLang="en-US" sz="1000" dirty="0"/>
              <a:t>선박 디자인이 공개되며</a:t>
            </a:r>
            <a:r>
              <a:rPr lang="en-US" altLang="ko-KR" sz="1000" dirty="0"/>
              <a:t>, </a:t>
            </a:r>
            <a:r>
              <a:rPr lang="ko-KR" altLang="en-US" sz="1000" dirty="0"/>
              <a:t>해양 원자력 추진 시대에 대한 기대감이 높음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중국은 기존의 핵추진 잠수함 및 항공모함 개발 역량을 바탕으로</a:t>
            </a:r>
            <a:r>
              <a:rPr lang="en-US" altLang="ko-KR" sz="1000" dirty="0"/>
              <a:t>, </a:t>
            </a:r>
            <a:r>
              <a:rPr lang="ko-KR" altLang="en-US" sz="1000" b="1" dirty="0"/>
              <a:t>제</a:t>
            </a:r>
            <a:r>
              <a:rPr lang="en-US" altLang="ko-KR" sz="1000" b="1" dirty="0"/>
              <a:t>4</a:t>
            </a:r>
            <a:r>
              <a:rPr lang="ko-KR" altLang="en-US" sz="1000" b="1" dirty="0"/>
              <a:t>세대 </a:t>
            </a:r>
            <a:r>
              <a:rPr lang="ko-KR" altLang="en-US" sz="1000" b="1" dirty="0" err="1"/>
              <a:t>몰텐솔트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SMR (Molten Salt Reactor, MSR)</a:t>
            </a:r>
            <a:r>
              <a:rPr lang="ko-KR" altLang="en-US" sz="1000" dirty="0"/>
              <a:t> 기술을 상용 선박에 접목하려는 움직임을 보이고 있음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토륨</a:t>
            </a:r>
            <a:r>
              <a:rPr lang="ko-KR" altLang="en-US" sz="1000" dirty="0"/>
              <a:t> 연료 기반 </a:t>
            </a:r>
            <a:r>
              <a:rPr lang="en-US" altLang="ko-KR" sz="1000" dirty="0"/>
              <a:t>MSR</a:t>
            </a:r>
            <a:r>
              <a:rPr lang="ko-KR" altLang="en-US" sz="1000" dirty="0"/>
              <a:t>은 고온</a:t>
            </a:r>
            <a:r>
              <a:rPr lang="en-US" altLang="ko-KR" sz="1000" dirty="0"/>
              <a:t>·</a:t>
            </a:r>
            <a:r>
              <a:rPr lang="ko-KR" altLang="en-US" sz="1000" dirty="0"/>
              <a:t>저압 동작으로 안정성과 효율성이 뛰어나며</a:t>
            </a:r>
            <a:r>
              <a:rPr lang="en-US" altLang="ko-KR" sz="1000" dirty="0"/>
              <a:t>, </a:t>
            </a:r>
            <a:r>
              <a:rPr lang="ko-KR" altLang="en-US" sz="1000" dirty="0"/>
              <a:t>사고 시 핵심 고체화가 가능해 </a:t>
            </a:r>
            <a:r>
              <a:rPr lang="en-US" altLang="ko-KR" sz="1000" dirty="0"/>
              <a:t>inherently safe </a:t>
            </a:r>
            <a:r>
              <a:rPr lang="ko-KR" altLang="en-US" sz="1000" dirty="0"/>
              <a:t>설계로 평가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2023</a:t>
            </a:r>
            <a:r>
              <a:rPr lang="ko-KR" altLang="en-US" sz="1000" dirty="0"/>
              <a:t>년 중국 </a:t>
            </a:r>
            <a:r>
              <a:rPr lang="en-US" altLang="ko-KR" sz="1000" dirty="0"/>
              <a:t>CSSC(China State Shipbuilding Corporation)</a:t>
            </a:r>
            <a:r>
              <a:rPr lang="ko-KR" altLang="en-US" sz="1000" dirty="0"/>
              <a:t>의 </a:t>
            </a:r>
            <a:r>
              <a:rPr lang="en-US" altLang="ko-KR" sz="1000" b="1" dirty="0"/>
              <a:t>Jiangnan Shipyard</a:t>
            </a:r>
            <a:r>
              <a:rPr lang="ko-KR" altLang="en-US" sz="1000" dirty="0"/>
              <a:t>는 </a:t>
            </a:r>
            <a:r>
              <a:rPr lang="en-US" altLang="ko-KR" sz="1000" b="1" dirty="0"/>
              <a:t>24,000 TEU </a:t>
            </a:r>
            <a:r>
              <a:rPr lang="ko-KR" altLang="en-US" sz="1000" b="1" dirty="0"/>
              <a:t>규모의 세계 최대 핵추진 컨테이너선</a:t>
            </a:r>
            <a:r>
              <a:rPr lang="en-US" altLang="ko-KR" sz="1000" b="1" dirty="0"/>
              <a:t>(KUN‑24AP)</a:t>
            </a:r>
            <a:r>
              <a:rPr lang="en-US" altLang="ko-KR" sz="1000" dirty="0"/>
              <a:t> </a:t>
            </a:r>
            <a:r>
              <a:rPr lang="ko-KR" altLang="en-US" sz="1000" dirty="0"/>
              <a:t>개념 설계를 발표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설계는 </a:t>
            </a:r>
            <a:r>
              <a:rPr lang="ko-KR" altLang="en-US" sz="1000" b="1" dirty="0" err="1"/>
              <a:t>토륨</a:t>
            </a:r>
            <a:r>
              <a:rPr lang="ko-KR" altLang="en-US" sz="1000" b="1" dirty="0"/>
              <a:t> 기반 제</a:t>
            </a:r>
            <a:r>
              <a:rPr lang="en-US" altLang="ko-KR" sz="1000" b="1" dirty="0"/>
              <a:t>4</a:t>
            </a:r>
            <a:r>
              <a:rPr lang="ko-KR" altLang="en-US" sz="1000" b="1" dirty="0"/>
              <a:t>세대 </a:t>
            </a:r>
            <a:r>
              <a:rPr lang="en-US" altLang="ko-KR" sz="1000" b="1" dirty="0"/>
              <a:t>MSR</a:t>
            </a:r>
            <a:r>
              <a:rPr lang="ko-KR" altLang="en-US" sz="1000" dirty="0"/>
              <a:t>을 추진원으로 채택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b="1" dirty="0"/>
              <a:t>DNV</a:t>
            </a:r>
            <a:r>
              <a:rPr lang="ko-KR" altLang="en-US" sz="1000" dirty="0"/>
              <a:t>로부터 </a:t>
            </a:r>
            <a:r>
              <a:rPr lang="en-US" altLang="ko-KR" sz="1000" b="1" dirty="0"/>
              <a:t>Approval in Principle (AIP)</a:t>
            </a:r>
            <a:r>
              <a:rPr lang="ko-KR" altLang="en-US" sz="1000" dirty="0"/>
              <a:t> 인증을 획득하며 설계 안정성 인정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고효율</a:t>
            </a:r>
            <a:r>
              <a:rPr lang="en-US" altLang="ko-KR" sz="1000" dirty="0"/>
              <a:t>·</a:t>
            </a:r>
            <a:r>
              <a:rPr lang="ko-KR" altLang="en-US" sz="1000" dirty="0"/>
              <a:t>저압 구조</a:t>
            </a:r>
            <a:r>
              <a:rPr lang="en-US" altLang="ko-KR" sz="1000" dirty="0"/>
              <a:t>, </a:t>
            </a:r>
            <a:r>
              <a:rPr lang="ko-KR" altLang="en-US" sz="1000" dirty="0"/>
              <a:t>자동 비상 </a:t>
            </a:r>
            <a:r>
              <a:rPr lang="ko-KR" altLang="en-US" sz="1000" dirty="0" err="1"/>
              <a:t>셧다운</a:t>
            </a:r>
            <a:r>
              <a:rPr lang="en-US" altLang="ko-KR" sz="1000" dirty="0"/>
              <a:t>, </a:t>
            </a:r>
            <a:r>
              <a:rPr lang="ko-KR" altLang="en-US" sz="1000" dirty="0"/>
              <a:t>더 넓은 화물 공간 확보 설계 등이 특징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민간 상선 외에도 중국은 </a:t>
            </a:r>
            <a:r>
              <a:rPr lang="en-US" altLang="ko-KR" sz="1000" b="1" dirty="0"/>
              <a:t>Longwei Project(Longwei </a:t>
            </a:r>
            <a:r>
              <a:rPr lang="ko-KR" altLang="en-US" sz="1000" b="1" dirty="0"/>
              <a:t>핵 추진 시스템</a:t>
            </a:r>
            <a:r>
              <a:rPr lang="en-US" altLang="ko-KR" sz="1000" b="1" dirty="0"/>
              <a:t>)</a:t>
            </a:r>
            <a:r>
              <a:rPr lang="ko-KR" altLang="en-US" sz="1000" dirty="0"/>
              <a:t> 명칭으로 </a:t>
            </a:r>
            <a:r>
              <a:rPr lang="ko-KR" altLang="en-US" sz="1000" b="1" dirty="0"/>
              <a:t>항공모함급 대형 </a:t>
            </a:r>
            <a:r>
              <a:rPr lang="ko-KR" altLang="en-US" sz="1000" b="1" dirty="0" err="1"/>
              <a:t>수상전함용</a:t>
            </a:r>
            <a:r>
              <a:rPr lang="ko-KR" altLang="en-US" sz="1000" b="1" dirty="0"/>
              <a:t> 원자로 프로토타입</a:t>
            </a:r>
            <a:r>
              <a:rPr lang="ko-KR" altLang="en-US" sz="1000" dirty="0"/>
              <a:t>을 개발 중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중국은 </a:t>
            </a:r>
            <a:r>
              <a:rPr lang="ko-KR" altLang="en-US" sz="1000" b="1" dirty="0"/>
              <a:t>제</a:t>
            </a:r>
            <a:r>
              <a:rPr lang="en-US" altLang="ko-KR" sz="1000" b="1" dirty="0"/>
              <a:t>4</a:t>
            </a:r>
            <a:r>
              <a:rPr lang="ko-KR" altLang="en-US" sz="1000" b="1" dirty="0"/>
              <a:t>세대 </a:t>
            </a:r>
            <a:r>
              <a:rPr lang="ko-KR" altLang="en-US" sz="1000" b="1" dirty="0" err="1"/>
              <a:t>몰텐솔트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기술</a:t>
            </a:r>
            <a:r>
              <a:rPr lang="ko-KR" altLang="en-US" sz="1000" dirty="0"/>
              <a:t>을 중심으로 민간 상선에서부터 군용 </a:t>
            </a:r>
            <a:r>
              <a:rPr lang="ko-KR" altLang="en-US" sz="1000" dirty="0" err="1"/>
              <a:t>항모급</a:t>
            </a:r>
            <a:r>
              <a:rPr lang="ko-KR" altLang="en-US" sz="1000" dirty="0"/>
              <a:t> 선박에 이르기까지 해양 에너지 패러다임을 전환</a:t>
            </a:r>
            <a:r>
              <a:rPr lang="en-US" altLang="ko-KR" sz="1000" dirty="0"/>
              <a:t>, </a:t>
            </a:r>
            <a:r>
              <a:rPr lang="ko-KR" altLang="en-US" sz="1000" dirty="0"/>
              <a:t>특히 </a:t>
            </a:r>
            <a:r>
              <a:rPr lang="en-US" altLang="ko-KR" sz="1000" dirty="0"/>
              <a:t>KUN‑24AP </a:t>
            </a:r>
            <a:r>
              <a:rPr lang="ko-KR" altLang="en-US" sz="1000" dirty="0"/>
              <a:t>설계는 해양 탈탄소와 원자력 기술의 융합을 보여주는 대표 사례이며</a:t>
            </a:r>
            <a:r>
              <a:rPr lang="en-US" altLang="ko-KR" sz="1000" dirty="0"/>
              <a:t>, </a:t>
            </a:r>
            <a:r>
              <a:rPr lang="ko-KR" altLang="en-US" sz="1000" dirty="0"/>
              <a:t>이를 현실화하기 위해서는 국제 규모의 규제 정비</a:t>
            </a:r>
            <a:r>
              <a:rPr lang="en-US" altLang="ko-KR" sz="1000" dirty="0"/>
              <a:t>, </a:t>
            </a:r>
            <a:r>
              <a:rPr lang="ko-KR" altLang="en-US" sz="1000" dirty="0"/>
              <a:t>대중 신뢰 확보</a:t>
            </a:r>
            <a:r>
              <a:rPr lang="en-US" altLang="ko-KR" sz="1000" dirty="0"/>
              <a:t>, </a:t>
            </a:r>
            <a:r>
              <a:rPr lang="ko-KR" altLang="en-US" sz="1000" dirty="0"/>
              <a:t>그리고 경제성 입증이 병행되어야 한다는 점이 중요</a:t>
            </a:r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95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47434-D544-7A2C-0EAB-071FBCE9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한국의 </a:t>
            </a:r>
            <a:r>
              <a:rPr lang="en-US" altLang="ko-KR" dirty="0"/>
              <a:t>SMR </a:t>
            </a:r>
            <a:r>
              <a:rPr lang="ko-KR" altLang="en-US" dirty="0"/>
              <a:t>선박</a:t>
            </a:r>
          </a:p>
        </p:txBody>
      </p:sp>
      <p:pic>
        <p:nvPicPr>
          <p:cNvPr id="7172" name="Picture 4" descr="K-SMR Ship">
            <a:extLst>
              <a:ext uri="{FF2B5EF4-FFF2-40B4-BE49-F238E27FC236}">
                <a16:creationId xmlns:a16="http://schemas.microsoft.com/office/drawing/2014/main" id="{A62F3D90-B763-DFF6-C178-352DB815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7" y="2357630"/>
            <a:ext cx="4859866" cy="273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5A224-FDB1-F58A-F62E-6AB97C284B9E}"/>
              </a:ext>
            </a:extLst>
          </p:cNvPr>
          <p:cNvSpPr txBox="1"/>
          <p:nvPr/>
        </p:nvSpPr>
        <p:spPr>
          <a:xfrm>
            <a:off x="5446574" y="1595734"/>
            <a:ext cx="62505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한국은 세계 최고 수준의 조선 기술과 원자력 개발 역량을 바탕으로</a:t>
            </a:r>
            <a:r>
              <a:rPr lang="en-US" altLang="ko-KR" sz="1000" dirty="0"/>
              <a:t>, SMR(Small Modular Reactor)</a:t>
            </a:r>
            <a:r>
              <a:rPr lang="ko-KR" altLang="en-US" sz="1000" dirty="0"/>
              <a:t>을 기반으로 한 선박 추진 기술에 주목 이에 따라 정부</a:t>
            </a:r>
            <a:r>
              <a:rPr lang="en-US" altLang="ko-KR" sz="1000" dirty="0"/>
              <a:t>·</a:t>
            </a:r>
            <a:r>
              <a:rPr lang="ko-KR" altLang="en-US" sz="1000" dirty="0"/>
              <a:t>연구기관</a:t>
            </a:r>
            <a:r>
              <a:rPr lang="en-US" altLang="ko-KR" sz="1000" dirty="0"/>
              <a:t>·</a:t>
            </a:r>
            <a:r>
              <a:rPr lang="ko-KR" altLang="en-US" sz="1000" dirty="0"/>
              <a:t>조선기업이 협력해</a:t>
            </a:r>
            <a:r>
              <a:rPr lang="en-US" altLang="ko-KR" sz="1000" dirty="0"/>
              <a:t>, </a:t>
            </a:r>
            <a:r>
              <a:rPr lang="ko-KR" altLang="en-US" sz="1000" b="1" dirty="0"/>
              <a:t>해상 원자력 기술을 상업화 및 실증</a:t>
            </a:r>
            <a:r>
              <a:rPr lang="ko-KR" altLang="en-US" sz="1000" dirty="0"/>
              <a:t>하려는 전략적 움직임이 본격화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2024</a:t>
            </a:r>
            <a:r>
              <a:rPr lang="ko-KR" altLang="en-US" sz="1000" dirty="0"/>
              <a:t>년 목포대학교는 세계 최초로 </a:t>
            </a:r>
            <a:r>
              <a:rPr lang="en-US" altLang="ko-KR" sz="1000" b="1" dirty="0"/>
              <a:t>SMR Ship Research Institute</a:t>
            </a:r>
            <a:r>
              <a:rPr lang="ko-KR" altLang="en-US" sz="1000" dirty="0"/>
              <a:t>를 설립하며</a:t>
            </a:r>
            <a:r>
              <a:rPr lang="en-US" altLang="ko-KR" sz="1000" dirty="0"/>
              <a:t>, </a:t>
            </a:r>
            <a:r>
              <a:rPr lang="ko-KR" altLang="en-US" sz="1000" dirty="0"/>
              <a:t>국내외 연구기관 및 조선사</a:t>
            </a:r>
            <a:r>
              <a:rPr lang="en-US" altLang="ko-KR" sz="1000" dirty="0"/>
              <a:t>, </a:t>
            </a:r>
            <a:r>
              <a:rPr lang="ko-KR" altLang="en-US" sz="1000" dirty="0"/>
              <a:t>원자력공학 기업과의 협업을 본격화했습니다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기관은 </a:t>
            </a:r>
            <a:r>
              <a:rPr lang="en-US" altLang="ko-KR" sz="1000" dirty="0"/>
              <a:t>SMR </a:t>
            </a:r>
            <a:r>
              <a:rPr lang="ko-KR" altLang="en-US" sz="1000" dirty="0"/>
              <a:t>선박 기술 </a:t>
            </a:r>
            <a:r>
              <a:rPr lang="ko-KR" altLang="en-US" sz="1000" dirty="0" err="1"/>
              <a:t>연구뿐</a:t>
            </a:r>
            <a:r>
              <a:rPr lang="ko-KR" altLang="en-US" sz="1000" dirty="0"/>
              <a:t> 아니라 인력 양성 및 국제 규제 대응 체계 구축을 목적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경주시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경북도</a:t>
            </a:r>
            <a:r>
              <a:rPr lang="en-US" altLang="ko-KR" sz="1000" b="1" dirty="0"/>
              <a:t>·</a:t>
            </a:r>
            <a:r>
              <a:rPr lang="en-US" altLang="ko-KR" sz="1000" b="1" dirty="0" err="1"/>
              <a:t>KAERI·KRISO·Korea</a:t>
            </a:r>
            <a:r>
              <a:rPr lang="en-US" altLang="ko-KR" sz="1000" b="1" dirty="0"/>
              <a:t> Register of </a:t>
            </a:r>
            <a:r>
              <a:rPr lang="en-US" altLang="ko-KR" sz="1000" b="1" dirty="0" err="1"/>
              <a:t>Shipping·HMM·Janggeum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등 </a:t>
            </a:r>
            <a:r>
              <a:rPr lang="en-US" altLang="ko-KR" sz="1000" b="1" dirty="0"/>
              <a:t>9</a:t>
            </a:r>
            <a:r>
              <a:rPr lang="ko-KR" altLang="en-US" sz="1000" b="1" dirty="0"/>
              <a:t>개 기관이 협력 </a:t>
            </a:r>
            <a:r>
              <a:rPr lang="en-US" altLang="ko-KR" sz="1000" b="1" dirty="0"/>
              <a:t>MoU</a:t>
            </a:r>
            <a:r>
              <a:rPr lang="ko-KR" altLang="en-US" sz="1000" dirty="0"/>
              <a:t>를 체결하며</a:t>
            </a:r>
            <a:r>
              <a:rPr lang="en-US" altLang="ko-KR" sz="1000" dirty="0"/>
              <a:t>, </a:t>
            </a:r>
            <a:r>
              <a:rPr lang="ko-KR" altLang="en-US" sz="1000" b="1" dirty="0"/>
              <a:t>해양용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선박 및 해양 시스템 연구</a:t>
            </a:r>
            <a:r>
              <a:rPr lang="ko-KR" altLang="en-US" sz="1000" dirty="0"/>
              <a:t>에 대한 협력 기반을 마련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en-US" altLang="ko-KR" sz="1000" b="1" dirty="0"/>
              <a:t>- HD Korea Shipbuilding &amp; Offshore Engineering (HD KSOE)</a:t>
            </a:r>
          </a:p>
          <a:p>
            <a:r>
              <a:rPr lang="en-US" altLang="ko-KR" sz="1000" b="1" dirty="0"/>
              <a:t>2025</a:t>
            </a:r>
            <a:r>
              <a:rPr lang="ko-KR" altLang="en-US" sz="1000" b="1" dirty="0"/>
              <a:t>년 초</a:t>
            </a:r>
            <a:r>
              <a:rPr lang="en-US" altLang="ko-KR" sz="1000" dirty="0"/>
              <a:t>, HD KSOE</a:t>
            </a:r>
            <a:r>
              <a:rPr lang="ko-KR" altLang="en-US" sz="1000" dirty="0"/>
              <a:t>는 </a:t>
            </a:r>
            <a:r>
              <a:rPr lang="ko-KR" altLang="en-US" sz="1000" b="1" dirty="0"/>
              <a:t>최신 핵추진 컨테이너선 설계 모델</a:t>
            </a:r>
            <a:r>
              <a:rPr lang="ko-KR" altLang="en-US" sz="1000" dirty="0"/>
              <a:t>을 공개했습니다</a:t>
            </a:r>
            <a:r>
              <a:rPr lang="en-US" altLang="ko-KR" sz="1000" dirty="0"/>
              <a:t>. 15,000 TEU</a:t>
            </a:r>
            <a:r>
              <a:rPr lang="ko-KR" altLang="en-US" sz="1000" dirty="0"/>
              <a:t>급 규모의 </a:t>
            </a:r>
            <a:r>
              <a:rPr lang="en-US" altLang="ko-KR" sz="1000" dirty="0"/>
              <a:t>SMR </a:t>
            </a:r>
            <a:r>
              <a:rPr lang="ko-KR" altLang="en-US" sz="1000" dirty="0"/>
              <a:t>추진 컨테이너선 설계는 </a:t>
            </a:r>
            <a:r>
              <a:rPr lang="en-US" altLang="ko-KR" sz="1000" dirty="0"/>
              <a:t>ABS(</a:t>
            </a:r>
            <a:r>
              <a:rPr lang="ko-KR" altLang="en-US" sz="1000" dirty="0"/>
              <a:t>미국 분류사회</a:t>
            </a:r>
            <a:r>
              <a:rPr lang="en-US" altLang="ko-KR" sz="1000" dirty="0"/>
              <a:t>)</a:t>
            </a:r>
            <a:r>
              <a:rPr lang="ko-KR" altLang="en-US" sz="1000" dirty="0"/>
              <a:t>로부터 </a:t>
            </a:r>
            <a:r>
              <a:rPr lang="en-US" altLang="ko-KR" sz="1000" dirty="0"/>
              <a:t>Approval in Principle (AIP)</a:t>
            </a:r>
            <a:r>
              <a:rPr lang="ko-KR" altLang="en-US" sz="1000" dirty="0"/>
              <a:t>을 받았으며</a:t>
            </a:r>
            <a:r>
              <a:rPr lang="en-US" altLang="ko-KR" sz="1000" dirty="0"/>
              <a:t>, </a:t>
            </a:r>
            <a:r>
              <a:rPr lang="ko-KR" altLang="en-US" sz="1000" dirty="0"/>
              <a:t>고경제성과 안전성을 갖춘 구조로 평가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en-US" altLang="ko-KR" sz="1000" b="1" dirty="0"/>
              <a:t>- </a:t>
            </a:r>
            <a:r>
              <a:rPr lang="en-US" altLang="ko-KR" sz="1000" b="1" dirty="0" err="1"/>
              <a:t>Kepco</a:t>
            </a:r>
            <a:r>
              <a:rPr lang="en-US" altLang="ko-KR" sz="1000" b="1" dirty="0"/>
              <a:t> E&amp;C </a:t>
            </a:r>
            <a:r>
              <a:rPr lang="ko-KR" altLang="en-US" sz="1000" b="1" dirty="0"/>
              <a:t>및 삼성중공업</a:t>
            </a:r>
          </a:p>
          <a:p>
            <a:r>
              <a:rPr lang="en-US" altLang="ko-KR" sz="1000" b="1" dirty="0"/>
              <a:t>2023</a:t>
            </a:r>
            <a:r>
              <a:rPr lang="ko-KR" altLang="en-US" sz="1000" b="1" dirty="0"/>
              <a:t>년 초</a:t>
            </a:r>
            <a:r>
              <a:rPr lang="en-US" altLang="ko-KR" sz="1000" dirty="0"/>
              <a:t>, HD KSOE </a:t>
            </a:r>
            <a:r>
              <a:rPr lang="ko-KR" altLang="en-US" sz="1000" dirty="0"/>
              <a:t>및 </a:t>
            </a:r>
            <a:r>
              <a:rPr lang="en-US" altLang="ko-KR" sz="1000" dirty="0" err="1"/>
              <a:t>Kepco</a:t>
            </a:r>
            <a:r>
              <a:rPr lang="en-US" altLang="ko-KR" sz="1000" dirty="0"/>
              <a:t> E&amp;C</a:t>
            </a:r>
            <a:r>
              <a:rPr lang="ko-KR" altLang="en-US" sz="1000" dirty="0"/>
              <a:t>는 </a:t>
            </a:r>
            <a:r>
              <a:rPr lang="ko-KR" altLang="en-US" sz="1000" b="1" dirty="0" err="1"/>
              <a:t>부유식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SMR </a:t>
            </a:r>
            <a:r>
              <a:rPr lang="ko-KR" altLang="en-US" sz="1000" b="1" dirty="0"/>
              <a:t>바지선</a:t>
            </a:r>
            <a:r>
              <a:rPr lang="en-US" altLang="ko-KR" sz="1000" b="1" dirty="0"/>
              <a:t>(CMSR Power Barge)</a:t>
            </a:r>
            <a:r>
              <a:rPr lang="ko-KR" altLang="en-US" sz="1000" dirty="0"/>
              <a:t> 설계에 대해 </a:t>
            </a:r>
            <a:r>
              <a:rPr lang="en-US" altLang="ko-KR" sz="1000" b="1" dirty="0"/>
              <a:t>ABS AIP</a:t>
            </a:r>
            <a:r>
              <a:rPr lang="ko-KR" altLang="en-US" sz="1000" dirty="0"/>
              <a:t>를 받았습니다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바지선은 원격지 전력 공급 및 해양 플랫폼용으로 설계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- </a:t>
            </a:r>
            <a:r>
              <a:rPr lang="en-US" altLang="ko-KR" sz="1000" b="1" dirty="0" err="1"/>
              <a:t>TerraPower</a:t>
            </a:r>
            <a:r>
              <a:rPr lang="ko-KR" altLang="en-US" sz="1000" b="1" dirty="0"/>
              <a:t>와의 기술 협력</a:t>
            </a:r>
          </a:p>
          <a:p>
            <a:r>
              <a:rPr lang="en-US" altLang="ko-KR" sz="1000" dirty="0"/>
              <a:t>HD Hyundai</a:t>
            </a:r>
            <a:r>
              <a:rPr lang="ko-KR" altLang="en-US" sz="1000" dirty="0"/>
              <a:t>는 </a:t>
            </a:r>
            <a:r>
              <a:rPr lang="en-US" altLang="ko-KR" sz="1000" b="1" dirty="0"/>
              <a:t>2022</a:t>
            </a:r>
            <a:r>
              <a:rPr lang="ko-KR" altLang="en-US" sz="1000" b="1" dirty="0"/>
              <a:t>년 </a:t>
            </a:r>
            <a:r>
              <a:rPr lang="en-US" altLang="ko-KR" sz="1000" b="1" dirty="0" err="1"/>
              <a:t>TerraPower</a:t>
            </a:r>
            <a:r>
              <a:rPr lang="ko-KR" altLang="en-US" sz="1000" b="1" dirty="0"/>
              <a:t>에 약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천만 </a:t>
            </a:r>
            <a:r>
              <a:rPr lang="en-US" altLang="ko-KR" sz="1000" b="1" dirty="0"/>
              <a:t>USD </a:t>
            </a:r>
            <a:r>
              <a:rPr lang="ko-KR" altLang="en-US" sz="1000" b="1" dirty="0"/>
              <a:t>투자</a:t>
            </a:r>
            <a:r>
              <a:rPr lang="ko-KR" altLang="en-US" sz="1000" dirty="0"/>
              <a:t> 후 </a:t>
            </a:r>
            <a:r>
              <a:rPr lang="en-US" altLang="ko-KR" sz="1000" b="1" dirty="0"/>
              <a:t>Molten Chloride Fast Reactor (MCFR)</a:t>
            </a:r>
            <a:r>
              <a:rPr lang="ko-KR" altLang="en-US" sz="1000" dirty="0"/>
              <a:t> 기반 </a:t>
            </a:r>
            <a:r>
              <a:rPr lang="en-US" altLang="ko-KR" sz="1000" dirty="0"/>
              <a:t>SMR</a:t>
            </a:r>
            <a:r>
              <a:rPr lang="ko-KR" altLang="en-US" sz="1000" dirty="0"/>
              <a:t>을 공동 개발하고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중 </a:t>
            </a:r>
            <a:r>
              <a:rPr lang="en-US" altLang="ko-KR" sz="1000" dirty="0"/>
              <a:t>m‑MSR(</a:t>
            </a:r>
            <a:r>
              <a:rPr lang="ko-KR" altLang="en-US" sz="1000" dirty="0"/>
              <a:t>해양용 미니 </a:t>
            </a:r>
            <a:r>
              <a:rPr lang="en-US" altLang="ko-KR" sz="1000" dirty="0"/>
              <a:t>SMR)</a:t>
            </a:r>
            <a:r>
              <a:rPr lang="ko-KR" altLang="en-US" sz="1000" dirty="0"/>
              <a:t>도 포함되며 조선 및 해양 플랫폼에 맞춘 설계가 진행 중</a:t>
            </a:r>
          </a:p>
          <a:p>
            <a:endParaRPr lang="ko-KR" altLang="en-US" sz="1000" dirty="0"/>
          </a:p>
          <a:p>
            <a:r>
              <a:rPr lang="ko-KR" altLang="en-US" sz="1000" dirty="0"/>
              <a:t>한국은 </a:t>
            </a:r>
            <a:r>
              <a:rPr lang="ko-KR" altLang="en-US" sz="1000" b="1" dirty="0"/>
              <a:t>산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학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연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관 협업 구조</a:t>
            </a:r>
            <a:r>
              <a:rPr lang="ko-KR" altLang="en-US" sz="1000" dirty="0"/>
              <a:t>를 활용해 </a:t>
            </a:r>
            <a:r>
              <a:rPr lang="en-US" altLang="ko-KR" sz="1000" dirty="0"/>
              <a:t>SMR </a:t>
            </a:r>
            <a:r>
              <a:rPr lang="ko-KR" altLang="en-US" sz="1000" dirty="0"/>
              <a:t>추진 선박 및 해양 플랜트 기술을 실증 단계로 발전시키고 있습니다</a:t>
            </a:r>
            <a:r>
              <a:rPr lang="en-US" altLang="ko-KR" sz="1000" dirty="0"/>
              <a:t>. </a:t>
            </a:r>
            <a:r>
              <a:rPr lang="en-US" altLang="ko-KR" sz="1000" b="1" dirty="0"/>
              <a:t>HD KSOE</a:t>
            </a:r>
            <a:r>
              <a:rPr lang="ko-KR" altLang="en-US" sz="1000" b="1" dirty="0"/>
              <a:t>의 </a:t>
            </a:r>
            <a:r>
              <a:rPr lang="en-US" altLang="ko-KR" sz="1000" b="1" dirty="0"/>
              <a:t>AIP </a:t>
            </a:r>
            <a:r>
              <a:rPr lang="ko-KR" altLang="en-US" sz="1000" b="1" dirty="0"/>
              <a:t>획득 설계</a:t>
            </a:r>
            <a:r>
              <a:rPr lang="en-US" altLang="ko-KR" sz="1000" dirty="0"/>
              <a:t>, </a:t>
            </a:r>
            <a:r>
              <a:rPr lang="en-US" altLang="ko-KR" sz="1000" b="1" dirty="0" err="1"/>
              <a:t>TerraPower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협력</a:t>
            </a:r>
            <a:r>
              <a:rPr lang="en-US" altLang="ko-KR" sz="1000" dirty="0"/>
              <a:t>, </a:t>
            </a:r>
            <a:r>
              <a:rPr lang="en-US" altLang="ko-KR" sz="1000" b="1" dirty="0"/>
              <a:t>Molten Salt SMR </a:t>
            </a:r>
            <a:r>
              <a:rPr lang="ko-KR" altLang="en-US" sz="1000" b="1" dirty="0"/>
              <a:t>및 </a:t>
            </a:r>
            <a:r>
              <a:rPr lang="en-US" altLang="ko-KR" sz="1000" b="1" dirty="0"/>
              <a:t>BANDI‑60 designs</a:t>
            </a:r>
            <a:r>
              <a:rPr lang="en-US" altLang="ko-KR" sz="1000" dirty="0"/>
              <a:t>, </a:t>
            </a:r>
            <a:r>
              <a:rPr lang="en-US" altLang="ko-KR" sz="1000" b="1" dirty="0"/>
              <a:t>SMR Ship Research Institute </a:t>
            </a:r>
            <a:r>
              <a:rPr lang="ko-KR" altLang="en-US" sz="1000" b="1" dirty="0"/>
              <a:t>설립</a:t>
            </a:r>
            <a:r>
              <a:rPr lang="ko-KR" altLang="en-US" sz="1000" dirty="0"/>
              <a:t> 등은 모두 </a:t>
            </a:r>
            <a:r>
              <a:rPr lang="en-US" altLang="ko-KR" sz="1000" dirty="0"/>
              <a:t>2030</a:t>
            </a:r>
            <a:r>
              <a:rPr lang="ko-KR" altLang="en-US" sz="1000" dirty="0"/>
              <a:t>년대 상업화 로드맵을 뒷받침하는 핵심 기반</a:t>
            </a:r>
          </a:p>
        </p:txBody>
      </p:sp>
    </p:spTree>
    <p:extLst>
      <p:ext uri="{BB962C8B-B14F-4D97-AF65-F5344CB8AC3E}">
        <p14:creationId xmlns:p14="http://schemas.microsoft.com/office/powerpoint/2010/main" val="158811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</TotalTime>
  <Words>2619</Words>
  <Application>Microsoft Office PowerPoint</Application>
  <PresentationFormat>와이드스크린</PresentationFormat>
  <Paragraphs>236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KR</vt:lpstr>
      <vt:lpstr>맑은 고딕</vt:lpstr>
      <vt:lpstr>Arial</vt:lpstr>
      <vt:lpstr>Office 테마</vt:lpstr>
      <vt:lpstr>조선과 원전</vt:lpstr>
      <vt:lpstr>SMR 추진 선박의 배경</vt:lpstr>
      <vt:lpstr>SMART (System-integrated Modular Advanced ReacTor)</vt:lpstr>
      <vt:lpstr>기존 선박 추진 시스템과의 비교</vt:lpstr>
      <vt:lpstr>미국의 SMR 선박</vt:lpstr>
      <vt:lpstr>러시아의 SMR 선박</vt:lpstr>
      <vt:lpstr>영국의 SMR 선박</vt:lpstr>
      <vt:lpstr>중국의 SMR 선박</vt:lpstr>
      <vt:lpstr>한국의 SMR 선박</vt:lpstr>
      <vt:lpstr>국내외 SMR 기술 동향</vt:lpstr>
      <vt:lpstr>결론 및 향후 연구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김도형</dc:creator>
  <cp:lastModifiedBy>김도형</cp:lastModifiedBy>
  <cp:revision>14</cp:revision>
  <dcterms:created xsi:type="dcterms:W3CDTF">2025-06-26T04:06:43Z</dcterms:created>
  <dcterms:modified xsi:type="dcterms:W3CDTF">2025-08-01T04:42:20Z</dcterms:modified>
</cp:coreProperties>
</file>