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58" r:id="rId4"/>
    <p:sldId id="293" r:id="rId5"/>
    <p:sldId id="281" r:id="rId6"/>
    <p:sldId id="306" r:id="rId7"/>
    <p:sldId id="266" r:id="rId8"/>
    <p:sldId id="295" r:id="rId9"/>
    <p:sldId id="269" r:id="rId10"/>
    <p:sldId id="270" r:id="rId11"/>
    <p:sldId id="278" r:id="rId12"/>
    <p:sldId id="303" r:id="rId13"/>
    <p:sldId id="308" r:id="rId14"/>
    <p:sldId id="296" r:id="rId15"/>
    <p:sldId id="297" r:id="rId16"/>
    <p:sldId id="298" r:id="rId17"/>
    <p:sldId id="307" r:id="rId18"/>
    <p:sldId id="300" r:id="rId19"/>
    <p:sldId id="299" r:id="rId20"/>
    <p:sldId id="301" r:id="rId21"/>
    <p:sldId id="304" r:id="rId22"/>
    <p:sldId id="305" r:id="rId23"/>
    <p:sldId id="25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BCE01"/>
    <a:srgbClr val="FF0668"/>
    <a:srgbClr val="56BC56"/>
    <a:srgbClr val="EDE5D5"/>
    <a:srgbClr val="FDDE45"/>
    <a:srgbClr val="7C8387"/>
    <a:srgbClr val="A6A7A9"/>
    <a:srgbClr val="D8BEA7"/>
    <a:srgbClr val="F8E0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94379" autoAdjust="0"/>
  </p:normalViewPr>
  <p:slideViewPr>
    <p:cSldViewPr snapToGrid="0" showGuides="1">
      <p:cViewPr varScale="1">
        <p:scale>
          <a:sx n="40" d="100"/>
          <a:sy n="40" d="100"/>
        </p:scale>
        <p:origin x="84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AAB25-B25B-4A74-937E-C32228201BA1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B3D7C-1719-4335-880E-3AF512052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1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반갑습니다</a:t>
            </a:r>
            <a:r>
              <a:rPr lang="en-US" altLang="ko-KR" dirty="0"/>
              <a:t>. 2-8</a:t>
            </a:r>
            <a:r>
              <a:rPr lang="ko-KR" altLang="en-US" dirty="0"/>
              <a:t>조의 </a:t>
            </a:r>
            <a:r>
              <a:rPr lang="ko-KR" altLang="en-US" dirty="0" err="1"/>
              <a:t>박종범입니다</a:t>
            </a:r>
            <a:r>
              <a:rPr lang="en-US" altLang="ko-KR" dirty="0"/>
              <a:t>. </a:t>
            </a:r>
            <a:r>
              <a:rPr lang="ko-KR" altLang="en-US" dirty="0"/>
              <a:t>오늘 저희가 소개할 주제는 공공데이터 및 </a:t>
            </a:r>
            <a:r>
              <a:rPr lang="ko-KR" altLang="en-US" dirty="0" err="1"/>
              <a:t>해쉬태그</a:t>
            </a:r>
            <a:r>
              <a:rPr lang="ko-KR" altLang="en-US" dirty="0"/>
              <a:t> 기반</a:t>
            </a:r>
            <a:r>
              <a:rPr lang="en-US" altLang="ko-KR" dirty="0"/>
              <a:t>, </a:t>
            </a:r>
            <a:r>
              <a:rPr lang="ko-KR" altLang="en-US" dirty="0"/>
              <a:t>핫 </a:t>
            </a:r>
            <a:r>
              <a:rPr lang="ko-KR" altLang="en-US" dirty="0" err="1"/>
              <a:t>플레이스</a:t>
            </a:r>
            <a:r>
              <a:rPr lang="ko-KR" altLang="en-US" dirty="0"/>
              <a:t> 추천 프로그램입니다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16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DFD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뭔가 상당히 많죠</a:t>
            </a:r>
            <a:r>
              <a:rPr lang="en-US" altLang="ko-KR" dirty="0"/>
              <a:t>? </a:t>
            </a:r>
            <a:r>
              <a:rPr lang="ko-KR" altLang="en-US" dirty="0"/>
              <a:t>저희 팀원들이 열심히 고민하고 수정한 결과 좀 많이 커졌습니다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가운데에 </a:t>
            </a:r>
            <a:r>
              <a:rPr lang="ko-KR" altLang="en-US" dirty="0" err="1"/>
              <a:t>스크래피가</a:t>
            </a:r>
            <a:r>
              <a:rPr lang="ko-KR" altLang="en-US" dirty="0"/>
              <a:t> 보이시나요</a:t>
            </a:r>
            <a:r>
              <a:rPr lang="en-US" altLang="ko-KR" dirty="0"/>
              <a:t>? BSD</a:t>
            </a:r>
            <a:r>
              <a:rPr lang="ko-KR" altLang="en-US" dirty="0"/>
              <a:t>라이선스를 채용중인 </a:t>
            </a:r>
            <a:r>
              <a:rPr lang="ko-KR" altLang="en-US" dirty="0" err="1"/>
              <a:t>스크래피는</a:t>
            </a:r>
            <a:r>
              <a:rPr lang="ko-KR" altLang="en-US" dirty="0"/>
              <a:t> 웹 </a:t>
            </a:r>
            <a:r>
              <a:rPr lang="ko-KR" altLang="en-US" dirty="0" err="1"/>
              <a:t>크롤링을</a:t>
            </a:r>
            <a:r>
              <a:rPr lang="ko-KR" altLang="en-US" dirty="0"/>
              <a:t> 위한 오픈소스 소프트웨어입니다</a:t>
            </a:r>
            <a:r>
              <a:rPr lang="en-US" altLang="ko-KR" dirty="0"/>
              <a:t>. </a:t>
            </a:r>
            <a:r>
              <a:rPr lang="ko-KR" altLang="en-US" dirty="0"/>
              <a:t>웹으로부터 저희가 원하는 데이터를 수집해오는 역할을 수행합니다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3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이렇게 </a:t>
            </a:r>
            <a:r>
              <a:rPr lang="ko-KR" altLang="en-US" dirty="0" err="1"/>
              <a:t>되는거죠</a:t>
            </a:r>
            <a:r>
              <a:rPr lang="en-US" altLang="ko-KR" dirty="0"/>
              <a:t>? </a:t>
            </a:r>
            <a:r>
              <a:rPr lang="ko-KR" altLang="en-US" dirty="0"/>
              <a:t>이 자료는 과연 </a:t>
            </a:r>
            <a:r>
              <a:rPr lang="ko-KR" altLang="en-US" dirty="0" err="1"/>
              <a:t>신뢰할만한</a:t>
            </a:r>
            <a:r>
              <a:rPr lang="ko-KR" altLang="en-US" dirty="0"/>
              <a:t> 자료인가</a:t>
            </a:r>
            <a:r>
              <a:rPr lang="en-US" altLang="ko-KR" dirty="0"/>
              <a:t>?</a:t>
            </a:r>
            <a:r>
              <a:rPr lang="ko-KR" altLang="en-US" dirty="0"/>
              <a:t>를 평가하기 위해서 </a:t>
            </a:r>
            <a:r>
              <a:rPr lang="ko-KR" altLang="en-US" dirty="0" err="1"/>
              <a:t>게시글에</a:t>
            </a:r>
            <a:r>
              <a:rPr lang="ko-KR" altLang="en-US" dirty="0"/>
              <a:t> </a:t>
            </a:r>
            <a:r>
              <a:rPr lang="ko-KR" altLang="en-US" dirty="0" err="1"/>
              <a:t>해쉬태그와</a:t>
            </a:r>
            <a:r>
              <a:rPr lang="ko-KR" altLang="en-US" dirty="0"/>
              <a:t> 관련된 키워드가 있는지를 판단해 </a:t>
            </a:r>
            <a:r>
              <a:rPr lang="ko-KR" altLang="en-US" dirty="0" err="1"/>
              <a:t>보는겁니다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3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6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여러분들을 여행을 가기에 앞서 어떤 생각을 주로 하시나요</a:t>
            </a:r>
            <a:r>
              <a:rPr lang="en-US" altLang="ko-KR" dirty="0"/>
              <a:t>? </a:t>
            </a:r>
            <a:r>
              <a:rPr lang="ko-KR" altLang="en-US" dirty="0"/>
              <a:t>저는 최근에 강릉 여행을 계획한 적이 있었는데요</a:t>
            </a:r>
            <a:r>
              <a:rPr lang="en-US" altLang="ko-KR" dirty="0"/>
              <a:t>. </a:t>
            </a:r>
            <a:r>
              <a:rPr lang="ko-KR" altLang="en-US" dirty="0"/>
              <a:t>강릉 커피거리에서 커피를 </a:t>
            </a:r>
            <a:r>
              <a:rPr lang="ko-KR" altLang="en-US" dirty="0" err="1"/>
              <a:t>마신다거나</a:t>
            </a:r>
            <a:r>
              <a:rPr lang="en-US" altLang="ko-KR" dirty="0"/>
              <a:t>, </a:t>
            </a:r>
            <a:r>
              <a:rPr lang="ko-KR" altLang="en-US" dirty="0" err="1"/>
              <a:t>정동진</a:t>
            </a:r>
            <a:r>
              <a:rPr lang="ko-KR" altLang="en-US" dirty="0"/>
              <a:t> 바다에 </a:t>
            </a:r>
            <a:r>
              <a:rPr lang="ko-KR" altLang="en-US" dirty="0" err="1"/>
              <a:t>입수한다거나</a:t>
            </a:r>
            <a:r>
              <a:rPr lang="en-US" altLang="ko-KR" dirty="0"/>
              <a:t>, </a:t>
            </a:r>
            <a:r>
              <a:rPr lang="ko-KR" altLang="en-US" dirty="0"/>
              <a:t>이런 생각들을 주로 한 것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1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어디로 놀러가서 어떻게 즐길 것인가</a:t>
            </a:r>
            <a:r>
              <a:rPr lang="en-US" altLang="ko-KR" dirty="0"/>
              <a:t>?</a:t>
            </a:r>
            <a:r>
              <a:rPr lang="ko-KR" altLang="en-US" dirty="0"/>
              <a:t>는 여행을 계획하기에 앞서서 고려해야할 가장 중요한 주제일 것입니다</a:t>
            </a:r>
            <a:r>
              <a:rPr lang="en-US" altLang="ko-KR" dirty="0"/>
              <a:t>. </a:t>
            </a:r>
            <a:r>
              <a:rPr lang="ko-KR" altLang="en-US" dirty="0"/>
              <a:t>다만 최근에 저는 조금 다른 생각을 하게 되었어요</a:t>
            </a:r>
            <a:r>
              <a:rPr lang="en-US" altLang="ko-KR" dirty="0"/>
              <a:t>. </a:t>
            </a:r>
            <a:r>
              <a:rPr lang="ko-KR" altLang="en-US" dirty="0"/>
              <a:t>그것은 바로 안전에 대한 고려 역시 필요하다는 </a:t>
            </a:r>
            <a:r>
              <a:rPr lang="ko-KR" altLang="en-US" dirty="0" err="1"/>
              <a:t>것이였습니다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5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이태원 압사사고</a:t>
            </a:r>
            <a:r>
              <a:rPr lang="en-US" altLang="ko-KR" dirty="0"/>
              <a:t>, </a:t>
            </a:r>
            <a:r>
              <a:rPr lang="ko-KR" altLang="en-US" dirty="0"/>
              <a:t>해양 익사사고</a:t>
            </a:r>
            <a:r>
              <a:rPr lang="en-US" altLang="ko-KR" dirty="0"/>
              <a:t>, </a:t>
            </a:r>
            <a:r>
              <a:rPr lang="ko-KR" altLang="en-US" dirty="0"/>
              <a:t>차량사고 등등 우리가 예상하지 못하는 사고가 여행 곳곳에 산재되어 있음은 모두가 </a:t>
            </a:r>
            <a:r>
              <a:rPr lang="ko-KR" altLang="en-US" dirty="0" err="1"/>
              <a:t>동의할만한</a:t>
            </a:r>
            <a:r>
              <a:rPr lang="ko-KR" altLang="en-US" dirty="0"/>
              <a:t> 내용일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몇 년 </a:t>
            </a:r>
            <a:r>
              <a:rPr lang="ko-KR" altLang="en-US" dirty="0" err="1"/>
              <a:t>전까지만</a:t>
            </a:r>
            <a:r>
              <a:rPr lang="ko-KR" altLang="en-US" dirty="0"/>
              <a:t> 해도 이러한 논의는 이승탈출 넘버원을 </a:t>
            </a:r>
            <a:r>
              <a:rPr lang="ko-KR" altLang="en-US" dirty="0" err="1"/>
              <a:t>찍는것</a:t>
            </a:r>
            <a:r>
              <a:rPr lang="ko-KR" altLang="en-US" dirty="0"/>
              <a:t> 아니냐는 말과 함께 터부시되는 경향이 있었는데요</a:t>
            </a:r>
            <a:r>
              <a:rPr lang="en-US" altLang="ko-KR" dirty="0"/>
              <a:t>, </a:t>
            </a:r>
            <a:r>
              <a:rPr lang="ko-KR" altLang="en-US" dirty="0"/>
              <a:t>이제는 아니죠</a:t>
            </a:r>
            <a:r>
              <a:rPr lang="en-US" altLang="ko-KR" dirty="0"/>
              <a:t>, </a:t>
            </a:r>
            <a:r>
              <a:rPr lang="ko-KR" altLang="en-US" dirty="0"/>
              <a:t>안전은 모두가 관심가지고 </a:t>
            </a:r>
            <a:r>
              <a:rPr lang="en-US" altLang="ko-KR" dirty="0"/>
              <a:t>, </a:t>
            </a:r>
            <a:r>
              <a:rPr lang="ko-KR" altLang="en-US" dirty="0"/>
              <a:t>모두가 해결하고자 노력하는 중요한 이슈가 되었습니다</a:t>
            </a:r>
            <a:r>
              <a:rPr lang="en-US" altLang="ko-KR" dirty="0"/>
              <a:t>. </a:t>
            </a:r>
            <a:r>
              <a:rPr lang="ko-KR" altLang="en-US" dirty="0"/>
              <a:t>비록 트리거는 </a:t>
            </a:r>
            <a:r>
              <a:rPr lang="ko-KR" altLang="en-US" dirty="0" err="1"/>
              <a:t>비극이였지만</a:t>
            </a:r>
            <a:r>
              <a:rPr lang="ko-KR" altLang="en-US" dirty="0"/>
              <a:t> 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6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어디로 놀러가서 어떻게 즐길 것인가라는 내용을 확장하여 어떻게 안전하게 여행을 즐길 것인가</a:t>
            </a:r>
            <a:r>
              <a:rPr lang="en-US" altLang="ko-KR" dirty="0"/>
              <a:t>? </a:t>
            </a:r>
            <a:r>
              <a:rPr lang="ko-KR" altLang="en-US" dirty="0"/>
              <a:t>라는 고민으로 확장해야 할 필요성이 있습니다</a:t>
            </a:r>
            <a:r>
              <a:rPr lang="en-US" altLang="ko-KR" dirty="0"/>
              <a:t>. </a:t>
            </a:r>
            <a:r>
              <a:rPr lang="ko-KR" altLang="en-US" dirty="0"/>
              <a:t>저희는 이러한 부분에 대해 솔루션을 제공해드리고자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5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유사 서비스 분석입니다</a:t>
            </a:r>
            <a:r>
              <a:rPr lang="en-US" altLang="ko-KR" dirty="0"/>
              <a:t>. </a:t>
            </a:r>
            <a:r>
              <a:rPr lang="ko-KR" altLang="en-US" dirty="0"/>
              <a:t>간략하게 </a:t>
            </a:r>
            <a:r>
              <a:rPr lang="ko-KR" altLang="en-US" dirty="0" err="1"/>
              <a:t>진행할께요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8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네이버 </a:t>
            </a:r>
            <a:r>
              <a:rPr lang="ko-KR" altLang="en-US" dirty="0" err="1"/>
              <a:t>플레이스와</a:t>
            </a:r>
            <a:r>
              <a:rPr lang="ko-KR" altLang="en-US" dirty="0"/>
              <a:t> </a:t>
            </a:r>
            <a:r>
              <a:rPr lang="ko-KR" altLang="en-US" dirty="0" err="1"/>
              <a:t>인스타그램을</a:t>
            </a:r>
            <a:r>
              <a:rPr lang="ko-KR" altLang="en-US" dirty="0"/>
              <a:t> 분석 진행했는데요</a:t>
            </a:r>
            <a:r>
              <a:rPr lang="en-US" altLang="ko-KR" dirty="0"/>
              <a:t>, </a:t>
            </a:r>
            <a:r>
              <a:rPr lang="ko-KR" altLang="en-US" dirty="0"/>
              <a:t>두가지 한계점을 파악할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38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하나는 앞서 언급한 대로 안전 정보의 부재입니다</a:t>
            </a:r>
            <a:r>
              <a:rPr lang="en-US" altLang="ko-KR" dirty="0"/>
              <a:t>. </a:t>
            </a:r>
            <a:r>
              <a:rPr lang="ko-KR" altLang="en-US" dirty="0"/>
              <a:t>두번째는 정보의 신뢰성 저하에 있습니다</a:t>
            </a:r>
            <a:r>
              <a:rPr lang="en-US" altLang="ko-KR" dirty="0"/>
              <a:t>. </a:t>
            </a:r>
            <a:r>
              <a:rPr lang="ko-KR" altLang="en-US" dirty="0"/>
              <a:t>조회수를 올리기 위해서 </a:t>
            </a:r>
            <a:r>
              <a:rPr lang="ko-KR" altLang="en-US" dirty="0" err="1"/>
              <a:t>해쉬태그를</a:t>
            </a:r>
            <a:r>
              <a:rPr lang="ko-KR" altLang="en-US" dirty="0"/>
              <a:t> 남발하거나</a:t>
            </a:r>
            <a:r>
              <a:rPr lang="en-US" altLang="ko-KR" dirty="0"/>
              <a:t>, </a:t>
            </a:r>
            <a:r>
              <a:rPr lang="ko-KR" altLang="en-US" dirty="0"/>
              <a:t>혹은 광고비를 받고 편향적으로 글을 작성하는 경우가 많은데요</a:t>
            </a:r>
            <a:r>
              <a:rPr lang="en-US" altLang="ko-KR" dirty="0"/>
              <a:t>. </a:t>
            </a:r>
            <a:r>
              <a:rPr lang="ko-KR" altLang="en-US" dirty="0"/>
              <a:t>저희는 이것을 하나의 문제로 파악했습니다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B3D7C-1719-4335-880E-3AF5120527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898" y="4126569"/>
            <a:ext cx="6934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공공데이터 및 </a:t>
            </a:r>
            <a:r>
              <a:rPr lang="ko-KR" altLang="en-US" sz="35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해쉬태그</a:t>
            </a:r>
            <a:r>
              <a:rPr lang="ko-KR" altLang="en-US" sz="35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기반</a:t>
            </a:r>
            <a:endParaRPr lang="en-US" altLang="ko-KR" sz="35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500" spc="-150" dirty="0" err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핫플레이스</a:t>
            </a:r>
            <a:r>
              <a:rPr lang="ko-KR" altLang="en-US" sz="35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추천 프로그램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07862F-7C0E-4FE5-B03A-18A05CE7A359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                  2-8 </a:t>
            </a:r>
            <a:r>
              <a:rPr lang="ko-KR" altLang="en-US" dirty="0">
                <a:solidFill>
                  <a:schemeClr val="tx1"/>
                </a:solidFill>
              </a:rPr>
              <a:t>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CFFA3F-4396-49CD-BFB5-68C80E1FC6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21" y="1611262"/>
            <a:ext cx="2406960" cy="156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</a:rPr>
              <a:t>D F D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300" dirty="0">
                <a:solidFill>
                  <a:schemeClr val="accent4">
                    <a:lumMod val="50000"/>
                  </a:schemeClr>
                </a:solidFill>
              </a:rPr>
              <a:t>D a t a  F l o w  D </a:t>
            </a:r>
            <a:r>
              <a:rPr lang="en-US" altLang="ko-KR" sz="1800" spc="-300" dirty="0" err="1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US" altLang="ko-KR" sz="1800" spc="-300" dirty="0">
                <a:solidFill>
                  <a:schemeClr val="accent4">
                    <a:lumMod val="50000"/>
                  </a:schemeClr>
                </a:solidFill>
              </a:rPr>
              <a:t> a g r a m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59927E-2A35-4013-AF32-77203A78EE4E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C92D23D-04CE-4D95-9739-7DD3D9132BDE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E8975-3A16-4DE8-A1CD-F42ED33722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0"/>
            <a:ext cx="898207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BE8C63-373A-499D-BC4B-555B1D2AF62D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A61CB-ABC6-4A6B-B6F4-BFB74AD807E7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1962706"/>
            <a:ext cx="39388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</a:rPr>
              <a:t>오픈소스 분석</a:t>
            </a:r>
            <a:endParaRPr lang="en-US" altLang="ko-KR" sz="50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192663-CD87-4290-BDD0-A919BCB818E9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799AD-B8FF-45F7-9E45-5D3C3E7D1242}"/>
              </a:ext>
            </a:extLst>
          </p:cNvPr>
          <p:cNvSpPr txBox="1"/>
          <p:nvPr/>
        </p:nvSpPr>
        <p:spPr>
          <a:xfrm>
            <a:off x="4057621" y="4200525"/>
            <a:ext cx="4076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</a:rPr>
              <a:t>정보 전달 과정</a:t>
            </a:r>
          </a:p>
        </p:txBody>
      </p:sp>
      <p:pic>
        <p:nvPicPr>
          <p:cNvPr id="3074" name="Picture 2" descr="컴퓨터 - 무료 컴퓨터개 아이콘">
            <a:extLst>
              <a:ext uri="{FF2B5EF4-FFF2-40B4-BE49-F238E27FC236}">
                <a16:creationId xmlns:a16="http://schemas.microsoft.com/office/drawing/2014/main" id="{E1C6E959-FC3A-495B-9EB5-3EC6E57F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94786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7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41E518-388C-4F7B-A8CD-B51498C2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944" y="796636"/>
            <a:ext cx="9070109" cy="5668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60ABDE-79A3-4CA7-868E-462E893F703A}"/>
              </a:ext>
            </a:extLst>
          </p:cNvPr>
          <p:cNvSpPr txBox="1"/>
          <p:nvPr/>
        </p:nvSpPr>
        <p:spPr>
          <a:xfrm>
            <a:off x="1242467" y="969726"/>
            <a:ext cx="324159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sz="2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데이터 가공과 신뢰성 평가</a:t>
            </a:r>
            <a:endParaRPr lang="en-US" altLang="ko-KR" sz="2200" b="1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1B128-6875-48E8-B65F-103E359BB262}"/>
              </a:ext>
            </a:extLst>
          </p:cNvPr>
          <p:cNvSpPr txBox="1"/>
          <p:nvPr/>
        </p:nvSpPr>
        <p:spPr>
          <a:xfrm>
            <a:off x="8700654" y="3685310"/>
            <a:ext cx="205056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Django </a:t>
            </a:r>
            <a:r>
              <a:rPr lang="ko-KR" altLang="en-US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프레임워크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AD4D2-4A7E-4BB1-9EA0-E365618C983A}"/>
              </a:ext>
            </a:extLst>
          </p:cNvPr>
          <p:cNvSpPr txBox="1"/>
          <p:nvPr/>
        </p:nvSpPr>
        <p:spPr>
          <a:xfrm>
            <a:off x="6751783" y="1834711"/>
            <a:ext cx="15247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한글 형태소 분석기</a:t>
            </a:r>
            <a:endParaRPr lang="en-US" altLang="ko-KR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Kakao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Khaiii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2409D-F678-426D-8A22-8D158E8A4C85}"/>
              </a:ext>
            </a:extLst>
          </p:cNvPr>
          <p:cNvSpPr txBox="1"/>
          <p:nvPr/>
        </p:nvSpPr>
        <p:spPr>
          <a:xfrm>
            <a:off x="4484060" y="1779308"/>
            <a:ext cx="16880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HanSpell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ECD88-632C-4BA3-9F7D-CD0624B13B20}"/>
              </a:ext>
            </a:extLst>
          </p:cNvPr>
          <p:cNvSpPr txBox="1"/>
          <p:nvPr/>
        </p:nvSpPr>
        <p:spPr>
          <a:xfrm>
            <a:off x="4405347" y="3426783"/>
            <a:ext cx="16880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</a:t>
            </a:r>
            <a:r>
              <a:rPr lang="ko-KR" altLang="en-US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S/W </a:t>
            </a:r>
            <a:r>
              <a:rPr lang="en-US" altLang="ko-KR" sz="1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Scrapy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8BF-CCA4-46E9-A7CC-12333F53FEB3}"/>
              </a:ext>
            </a:extLst>
          </p:cNvPr>
          <p:cNvSpPr txBox="1"/>
          <p:nvPr/>
        </p:nvSpPr>
        <p:spPr>
          <a:xfrm>
            <a:off x="2100536" y="3731398"/>
            <a:ext cx="100860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인터넷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D2B12-8081-44A7-B0E7-72AE0266E3F2}"/>
              </a:ext>
            </a:extLst>
          </p:cNvPr>
          <p:cNvSpPr txBox="1"/>
          <p:nvPr/>
        </p:nvSpPr>
        <p:spPr>
          <a:xfrm>
            <a:off x="2191982" y="5347762"/>
            <a:ext cx="126028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공공데이터 </a:t>
            </a:r>
            <a:r>
              <a:rPr lang="en-US" altLang="ko-KR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endParaRPr lang="ko-KR" altLang="en-US" sz="1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950B1-2384-44DB-83B0-73A8F2103FE4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24DE4-447F-4DBA-98FA-1640A4B43BA2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9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691E8D-6E1E-4376-9609-7A68A00CD0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81" y="393762"/>
            <a:ext cx="531018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97FB0D-619F-4E89-93DE-7EA916C1F9F8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BBD47-4888-435A-824F-DABABB9E00E0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7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9A9CF8-05A2-4933-B759-62F32B98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339328"/>
            <a:ext cx="9886950" cy="61793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53C911-5C4F-457F-AFC7-0F1EE7031E0F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26B27-F912-42F8-A12A-3E3C5AEB3542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799AD-B8FF-45F7-9E45-5D3C3E7D1242}"/>
              </a:ext>
            </a:extLst>
          </p:cNvPr>
          <p:cNvSpPr txBox="1"/>
          <p:nvPr/>
        </p:nvSpPr>
        <p:spPr>
          <a:xfrm>
            <a:off x="4057621" y="4200525"/>
            <a:ext cx="4076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</a:rPr>
              <a:t>정보 전달 과정</a:t>
            </a:r>
          </a:p>
        </p:txBody>
      </p:sp>
      <p:pic>
        <p:nvPicPr>
          <p:cNvPr id="2050" name="Picture 2" descr="전달 - 무료 상업개 아이콘">
            <a:extLst>
              <a:ext uri="{FF2B5EF4-FFF2-40B4-BE49-F238E27FC236}">
                <a16:creationId xmlns:a16="http://schemas.microsoft.com/office/drawing/2014/main" id="{3B8E2761-C687-457A-80EA-089FF5E8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6" y="17811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33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3DA32C-B846-4F32-8682-94BB6AB41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4350"/>
            <a:ext cx="109728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8D96D1-2778-4DFA-82C3-F12C4D2CF21D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555ED-11AD-4F0C-9214-1CB903980D7D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85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F90DE-6230-4DE4-87DE-4B61CC6E6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3850"/>
            <a:ext cx="109728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0C004A-AF6C-4A6A-946D-8C60D2F29D64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9935B-CA5E-4392-B2B0-5DAC66CDF902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481798" y="254150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413463" y="469593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997975" y="1672605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3859" y="1509231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25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300" dirty="0">
                  <a:solidFill>
                    <a:schemeClr val="tx2">
                      <a:lumMod val="50000"/>
                    </a:schemeClr>
                  </a:solidFill>
                </a:rPr>
                <a:t>서비스 선정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997975" y="2737469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63859" y="1493189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25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300" dirty="0">
                  <a:solidFill>
                    <a:schemeClr val="tx2">
                      <a:lumMod val="50000"/>
                    </a:schemeClr>
                  </a:solidFill>
                </a:rPr>
                <a:t>유사 서비스 분석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997975" y="3802333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63859" y="1525273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25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spc="-300" dirty="0">
                  <a:solidFill>
                    <a:schemeClr val="tx2">
                      <a:lumMod val="50000"/>
                    </a:schemeClr>
                  </a:solidFill>
                </a:rPr>
                <a:t>D F D</a:t>
              </a:r>
              <a:endParaRPr lang="ko-KR" altLang="en-US" sz="25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997975" y="4867197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63859" y="1509231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25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300" dirty="0">
                  <a:solidFill>
                    <a:schemeClr val="tx2">
                      <a:lumMod val="50000"/>
                    </a:schemeClr>
                  </a:solidFill>
                </a:rPr>
                <a:t>오픈소스 소개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25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5B1305-0B8B-471B-A15B-65F732FBD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775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7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2B0E43-E73C-46DB-B712-B68A7F2A9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842962"/>
            <a:ext cx="5962650" cy="5172075"/>
          </a:xfrm>
          <a:prstGeom prst="rect">
            <a:avLst/>
          </a:prstGeom>
        </p:spPr>
      </p:pic>
      <p:pic>
        <p:nvPicPr>
          <p:cNvPr id="1026" name="Picture 2" descr="예제 모아보기 | 네이버 지도 API v3">
            <a:extLst>
              <a:ext uri="{FF2B5EF4-FFF2-40B4-BE49-F238E27FC236}">
                <a16:creationId xmlns:a16="http://schemas.microsoft.com/office/drawing/2014/main" id="{3E26F766-A9C5-49B8-8EF1-DE776EC37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095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5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328C71-85DC-458A-90E5-2E099169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42" y="404942"/>
            <a:ext cx="6048116" cy="60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9A0-686A-4BA1-A610-855EA420EB90}"/>
              </a:ext>
            </a:extLst>
          </p:cNvPr>
          <p:cNvSpPr txBox="1"/>
          <p:nvPr/>
        </p:nvSpPr>
        <p:spPr>
          <a:xfrm>
            <a:off x="756077" y="3189779"/>
            <a:ext cx="47959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pc="-300" dirty="0">
                <a:solidFill>
                  <a:schemeClr val="accent4">
                    <a:lumMod val="50000"/>
                  </a:schemeClr>
                </a:solidFill>
              </a:rPr>
              <a:t>Thank you!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21AD9A-548B-4266-8144-AAD282290FE2}"/>
              </a:ext>
            </a:extLst>
          </p:cNvPr>
          <p:cNvSpPr/>
          <p:nvPr/>
        </p:nvSpPr>
        <p:spPr>
          <a:xfrm>
            <a:off x="9853246" y="6511357"/>
            <a:ext cx="226841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51284" y="2187247"/>
            <a:ext cx="33361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</a:rPr>
              <a:t>서비스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651284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300" dirty="0">
                <a:solidFill>
                  <a:schemeClr val="accent4">
                    <a:lumMod val="50000"/>
                  </a:schemeClr>
                </a:solidFill>
              </a:rPr>
              <a:t>주제  선정 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8BBE50-F0F2-42CE-83DA-E6569FAFA389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E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7E6C08-ABB9-4387-9C63-057FA2197164}"/>
              </a:ext>
            </a:extLst>
          </p:cNvPr>
          <p:cNvGrpSpPr/>
          <p:nvPr/>
        </p:nvGrpSpPr>
        <p:grpSpPr>
          <a:xfrm>
            <a:off x="1411298" y="1799946"/>
            <a:ext cx="8589769" cy="3082616"/>
            <a:chOff x="105702" y="1703682"/>
            <a:chExt cx="9927605" cy="35023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5454D-1A86-4C0B-8091-553ABFD6F435}"/>
                </a:ext>
              </a:extLst>
            </p:cNvPr>
            <p:cNvSpPr txBox="1"/>
            <p:nvPr/>
          </p:nvSpPr>
          <p:spPr>
            <a:xfrm>
              <a:off x="105702" y="1703682"/>
              <a:ext cx="2641589" cy="221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49FDED-F569-41F2-930D-438C34C25E8B}"/>
                </a:ext>
              </a:extLst>
            </p:cNvPr>
            <p:cNvSpPr txBox="1"/>
            <p:nvPr/>
          </p:nvSpPr>
          <p:spPr>
            <a:xfrm>
              <a:off x="8734554" y="299007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D25C7B-C8EC-4B33-AB24-672472AA7D05}"/>
              </a:ext>
            </a:extLst>
          </p:cNvPr>
          <p:cNvSpPr txBox="1"/>
          <p:nvPr/>
        </p:nvSpPr>
        <p:spPr>
          <a:xfrm>
            <a:off x="3166886" y="2627363"/>
            <a:ext cx="55996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어디로 놀러가서</a:t>
            </a:r>
            <a:r>
              <a:rPr lang="en-US" altLang="ko-KR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, </a:t>
            </a:r>
          </a:p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어떻게 즐길 것인가</a:t>
            </a:r>
            <a:r>
              <a:rPr lang="en-US" altLang="ko-KR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?</a:t>
            </a:r>
            <a:endParaRPr lang="ko-KR" altLang="en-US" sz="5000" spc="-300" dirty="0">
              <a:solidFill>
                <a:schemeClr val="accent4">
                  <a:lumMod val="50000"/>
                </a:schemeClr>
              </a:solidFill>
              <a:highlight>
                <a:srgbClr val="FCFBF7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E8208-EA6B-492D-A0C3-03EBBE8652AD}"/>
              </a:ext>
            </a:extLst>
          </p:cNvPr>
          <p:cNvSpPr txBox="1"/>
          <p:nvPr/>
        </p:nvSpPr>
        <p:spPr>
          <a:xfrm>
            <a:off x="8582875" y="1601247"/>
            <a:ext cx="856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00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4212318" y="3022599"/>
            <a:ext cx="3767378" cy="8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4212318" y="2921168"/>
            <a:ext cx="37673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#20221029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7E6C08-ABB9-4387-9C63-057FA2197164}"/>
              </a:ext>
            </a:extLst>
          </p:cNvPr>
          <p:cNvGrpSpPr/>
          <p:nvPr/>
        </p:nvGrpSpPr>
        <p:grpSpPr>
          <a:xfrm>
            <a:off x="1411298" y="1799946"/>
            <a:ext cx="8589769" cy="3082616"/>
            <a:chOff x="105702" y="1703682"/>
            <a:chExt cx="9927605" cy="35023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5454D-1A86-4C0B-8091-553ABFD6F435}"/>
                </a:ext>
              </a:extLst>
            </p:cNvPr>
            <p:cNvSpPr txBox="1"/>
            <p:nvPr/>
          </p:nvSpPr>
          <p:spPr>
            <a:xfrm>
              <a:off x="105702" y="1703682"/>
              <a:ext cx="2641589" cy="221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49FDED-F569-41F2-930D-438C34C25E8B}"/>
                </a:ext>
              </a:extLst>
            </p:cNvPr>
            <p:cNvSpPr txBox="1"/>
            <p:nvPr/>
          </p:nvSpPr>
          <p:spPr>
            <a:xfrm>
              <a:off x="8734554" y="299007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D25C7B-C8EC-4B33-AB24-672472AA7D05}"/>
              </a:ext>
            </a:extLst>
          </p:cNvPr>
          <p:cNvSpPr txBox="1"/>
          <p:nvPr/>
        </p:nvSpPr>
        <p:spPr>
          <a:xfrm>
            <a:off x="3166886" y="2627363"/>
            <a:ext cx="55996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어떻게 안전하게</a:t>
            </a:r>
            <a:endParaRPr lang="en-US" altLang="ko-KR" sz="5000" spc="-300" dirty="0">
              <a:solidFill>
                <a:schemeClr val="accent4">
                  <a:lumMod val="50000"/>
                </a:schemeClr>
              </a:solidFill>
              <a:highlight>
                <a:srgbClr val="FCFBF7"/>
              </a:highlight>
            </a:endParaRPr>
          </a:p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여행을 즐길 것인가</a:t>
            </a:r>
            <a:r>
              <a:rPr lang="en-US" altLang="ko-KR" sz="5000" spc="-300" dirty="0">
                <a:solidFill>
                  <a:schemeClr val="accent4">
                    <a:lumMod val="50000"/>
                  </a:schemeClr>
                </a:solidFill>
                <a:highlight>
                  <a:srgbClr val="FCFBF7"/>
                </a:highlight>
              </a:rPr>
              <a:t>?</a:t>
            </a:r>
            <a:endParaRPr lang="ko-KR" altLang="en-US" sz="5000" spc="-300" dirty="0">
              <a:solidFill>
                <a:schemeClr val="accent4">
                  <a:lumMod val="50000"/>
                </a:schemeClr>
              </a:solidFill>
              <a:highlight>
                <a:srgbClr val="FCFBF7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E8208-EA6B-492D-A0C3-03EBBE8652AD}"/>
              </a:ext>
            </a:extLst>
          </p:cNvPr>
          <p:cNvSpPr txBox="1"/>
          <p:nvPr/>
        </p:nvSpPr>
        <p:spPr>
          <a:xfrm>
            <a:off x="8582875" y="1601247"/>
            <a:ext cx="856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spc="-300" dirty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ko-KR" altLang="en-US" sz="100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1962706"/>
            <a:ext cx="4679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spc="-300" dirty="0">
                <a:solidFill>
                  <a:schemeClr val="accent4">
                    <a:lumMod val="50000"/>
                  </a:schemeClr>
                </a:solidFill>
              </a:rPr>
              <a:t>유사 서비스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282448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300" dirty="0">
                <a:solidFill>
                  <a:schemeClr val="accent4">
                    <a:lumMod val="50000"/>
                  </a:schemeClr>
                </a:solidFill>
              </a:rPr>
              <a:t>I n s t a g r a m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192663-CD87-4290-BDD0-A919BCB818E9}"/>
              </a:ext>
            </a:extLst>
          </p:cNvPr>
          <p:cNvSpPr/>
          <p:nvPr/>
        </p:nvSpPr>
        <p:spPr>
          <a:xfrm>
            <a:off x="9853246" y="6482862"/>
            <a:ext cx="226841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네이버 플레이스 개발 블로그 – Medium">
            <a:extLst>
              <a:ext uri="{FF2B5EF4-FFF2-40B4-BE49-F238E27FC236}">
                <a16:creationId xmlns:a16="http://schemas.microsoft.com/office/drawing/2014/main" id="{EA483323-4A36-4E58-8CAB-ACC8E1A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56" y="1384012"/>
            <a:ext cx="3184814" cy="31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인스타그램 - 위키백과, 우리 모두의 백과사전">
            <a:extLst>
              <a:ext uri="{FF2B5EF4-FFF2-40B4-BE49-F238E27FC236}">
                <a16:creationId xmlns:a16="http://schemas.microsoft.com/office/drawing/2014/main" id="{628F0252-8DBC-436E-AD81-9FD662EE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45" y="1384012"/>
            <a:ext cx="3184814" cy="31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FD04D6-A6D9-4BD7-B702-EF20790822C5}"/>
              </a:ext>
            </a:extLst>
          </p:cNvPr>
          <p:cNvSpPr txBox="1"/>
          <p:nvPr/>
        </p:nvSpPr>
        <p:spPr>
          <a:xfrm>
            <a:off x="2660252" y="4879078"/>
            <a:ext cx="1861022" cy="584775"/>
          </a:xfrm>
          <a:prstGeom prst="rect">
            <a:avLst/>
          </a:prstGeom>
          <a:solidFill>
            <a:srgbClr val="56BC5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NAVER PLACES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Microsoft YaHei Light" panose="020B0502040204020203" pitchFamily="34" charset="-122"/>
              </a:rPr>
              <a:t>네이버 </a:t>
            </a:r>
            <a:r>
              <a:rPr lang="ko-KR" altLang="en-US" sz="1400" b="1" dirty="0" err="1">
                <a:solidFill>
                  <a:schemeClr val="bg1"/>
                </a:solidFill>
                <a:latin typeface="Microsoft YaHei Light" panose="020B0502040204020203" pitchFamily="34" charset="-122"/>
              </a:rPr>
              <a:t>플레이스</a:t>
            </a:r>
            <a:endParaRPr lang="ko-KR" altLang="en-US" sz="1400" b="1" dirty="0">
              <a:solidFill>
                <a:schemeClr val="bg1"/>
              </a:solidFill>
              <a:latin typeface="Microsoft YaHei Light" panose="020B0502040204020203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CBAA5-7468-43DD-ADA1-964145550F8A}"/>
              </a:ext>
            </a:extLst>
          </p:cNvPr>
          <p:cNvSpPr txBox="1"/>
          <p:nvPr/>
        </p:nvSpPr>
        <p:spPr>
          <a:xfrm>
            <a:off x="7767470" y="4879077"/>
            <a:ext cx="1496564" cy="584775"/>
          </a:xfrm>
          <a:prstGeom prst="rect">
            <a:avLst/>
          </a:prstGeom>
          <a:solidFill>
            <a:srgbClr val="FF0668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INSTAGRAM</a:t>
            </a:r>
          </a:p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Microsoft YaHei Light" panose="020B0502040204020203" pitchFamily="34" charset="-122"/>
              </a:rPr>
              <a:t>인스타그램</a:t>
            </a:r>
            <a:endParaRPr lang="ko-KR" altLang="en-US" sz="1400" b="1" dirty="0">
              <a:solidFill>
                <a:schemeClr val="bg1"/>
              </a:solidFill>
              <a:latin typeface="Microsoft YaHei Light" panose="020B0502040204020203" pitchFamily="34" charset="-122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1DD395-3B09-42AA-BB7F-60A930D7536D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FB1242-4237-41D8-9454-673929279FF3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755261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92939" y="-21736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24" name="Picture 2" descr="손짓과 관련된 영어 표현 : 네이버 포스트">
            <a:extLst>
              <a:ext uri="{FF2B5EF4-FFF2-40B4-BE49-F238E27FC236}">
                <a16:creationId xmlns:a16="http://schemas.microsoft.com/office/drawing/2014/main" id="{BBBEBC61-AD4A-4B61-9BE6-7C9273AD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02" y="1049009"/>
            <a:ext cx="4309668" cy="43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F20C0A-2146-4459-AC4B-89A93CC48220}"/>
              </a:ext>
            </a:extLst>
          </p:cNvPr>
          <p:cNvSpPr txBox="1"/>
          <p:nvPr/>
        </p:nvSpPr>
        <p:spPr>
          <a:xfrm>
            <a:off x="1956476" y="5097094"/>
            <a:ext cx="8489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 dirty="0">
                <a:solidFill>
                  <a:srgbClr val="FF0000"/>
                </a:solidFill>
                <a:latin typeface="+mj-ea"/>
                <a:ea typeface="+mj-ea"/>
              </a:rPr>
              <a:t>안전 정보의 부재</a:t>
            </a:r>
            <a:r>
              <a:rPr lang="ko-KR" altLang="en-US" sz="40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</a:t>
            </a:r>
            <a:r>
              <a:rPr lang="ko-KR" altLang="en-US" sz="4000" b="1" spc="-300" dirty="0">
                <a:solidFill>
                  <a:srgbClr val="7030A0"/>
                </a:solidFill>
                <a:latin typeface="+mj-ea"/>
                <a:ea typeface="+mj-ea"/>
              </a:rPr>
              <a:t>정보의 신뢰성 저하</a:t>
            </a:r>
          </a:p>
        </p:txBody>
      </p:sp>
    </p:spTree>
    <p:extLst>
      <p:ext uri="{BB962C8B-B14F-4D97-AF65-F5344CB8AC3E}">
        <p14:creationId xmlns:p14="http://schemas.microsoft.com/office/powerpoint/2010/main" val="259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455</Words>
  <Application>Microsoft Office PowerPoint</Application>
  <PresentationFormat>와이드스크린</PresentationFormat>
  <Paragraphs>85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Microsoft YaHei Light</vt:lpstr>
      <vt:lpstr>나눔스퀘어 Bold</vt:lpstr>
      <vt:lpstr>나눔스퀘어 Light</vt:lpstr>
      <vt:lpstr>맑은 고딕</vt:lpstr>
      <vt:lpstr>함초롬돋움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78</cp:revision>
  <dcterms:created xsi:type="dcterms:W3CDTF">2020-12-13T00:02:47Z</dcterms:created>
  <dcterms:modified xsi:type="dcterms:W3CDTF">2022-11-28T10:05:21Z</dcterms:modified>
</cp:coreProperties>
</file>