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10/09/2019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10/09/2019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10/09/2019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1" r:id="rId4"/>
    <p:sldLayoutId id="2147483665" r:id="rId5"/>
    <p:sldLayoutId id="2147483653" r:id="rId6"/>
    <p:sldLayoutId id="2147483654" r:id="rId7"/>
    <p:sldLayoutId id="2147483655" r:id="rId8"/>
    <p:sldLayoutId id="214748366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ola%E2%80%93Jones_object_detection_framework" TargetMode="External"/><Relationship Id="rId2" Type="http://schemas.openxmlformats.org/officeDocument/2006/relationships/hyperlink" Target="https://www.geeksforgeeks.org/opencv-python-program-face-detection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hanh-personal.gitbook.io/ml-book-vn/machine-learning-la-gi" TargetMode="External"/><Relationship Id="rId5" Type="http://schemas.openxmlformats.org/officeDocument/2006/relationships/hyperlink" Target="https://www.learnopencv.com/face-recognition-an-introduction-for-beginners/?ck_subscriber_id=405360205" TargetMode="External"/><Relationship Id="rId4" Type="http://schemas.openxmlformats.org/officeDocument/2006/relationships/hyperlink" Target="https://www.learnopencv.com/support-vector-machines-sv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Machine Learning Basic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By Do Manh Quang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Xử dụng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Ưu điểm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mtClean="0"/>
              <a:t>Không tốn thời gian traning lại dữ liệu khi có khuôn mặt mới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mtClean="0"/>
              <a:t>Dễ dàng quản trị với phần mềm chuyển dụng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mtClean="0"/>
              <a:t>Thích hợp xây dựng với hệ thống lớn, …</a:t>
            </a:r>
          </a:p>
          <a:p>
            <a:r>
              <a:rPr lang="en-GB" smtClean="0"/>
              <a:t>Nhược điểm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mtClean="0"/>
              <a:t>Tốn nhiều không gian bộ nhớ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mtClean="0"/>
              <a:t>Khó khăn trong việc sao lưu dữ liệu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98572"/>
              </p:ext>
            </p:extLst>
          </p:nvPr>
        </p:nvGraphicFramePr>
        <p:xfrm>
          <a:off x="7302740" y="427228"/>
          <a:ext cx="2056921" cy="235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21"/>
              </a:tblGrid>
              <a:tr h="587757">
                <a:tc>
                  <a:txBody>
                    <a:bodyPr/>
                    <a:lstStyle/>
                    <a:p>
                      <a:pPr algn="ctr"/>
                      <a:r>
                        <a:rPr lang="en-GB" sz="1800" smtClean="0">
                          <a:latin typeface="+mn-lt"/>
                        </a:rPr>
                        <a:t>Face</a:t>
                      </a:r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587757">
                <a:tc>
                  <a:txBody>
                    <a:bodyPr/>
                    <a:lstStyle/>
                    <a:p>
                      <a:pPr algn="ctr"/>
                      <a:r>
                        <a:rPr lang="en-GB" sz="1800" smtClean="0">
                          <a:latin typeface="+mn-lt"/>
                        </a:rPr>
                        <a:t>ID</a:t>
                      </a:r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587757">
                <a:tc>
                  <a:txBody>
                    <a:bodyPr/>
                    <a:lstStyle/>
                    <a:p>
                      <a:pPr algn="ctr"/>
                      <a:r>
                        <a:rPr lang="en-GB" sz="1800" smtClean="0">
                          <a:latin typeface="+mn-lt"/>
                        </a:rPr>
                        <a:t>Lable</a:t>
                      </a:r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587757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+mn-lt"/>
                        </a:rPr>
                        <a:t>Histograms</a:t>
                      </a:r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2" y="2960628"/>
            <a:ext cx="6218736" cy="351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28604" y="2154363"/>
            <a:ext cx="8723861" cy="1646302"/>
          </a:xfrm>
        </p:spPr>
        <p:txBody>
          <a:bodyPr/>
          <a:lstStyle/>
          <a:p>
            <a:pPr algn="l"/>
            <a:r>
              <a:rPr lang="en-US" smtClean="0"/>
              <a:t>“The </a:t>
            </a:r>
            <a:r>
              <a:rPr lang="en-US"/>
              <a:t>journey of a thousand miles begins with </a:t>
            </a:r>
            <a:r>
              <a:rPr lang="en-US"/>
              <a:t>one </a:t>
            </a:r>
            <a:r>
              <a:rPr lang="en-US" smtClean="0"/>
              <a:t>step”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684" y="4111215"/>
            <a:ext cx="7766936" cy="1096899"/>
          </a:xfrm>
        </p:spPr>
        <p:txBody>
          <a:bodyPr/>
          <a:lstStyle/>
          <a:p>
            <a:r>
              <a:rPr lang="en-GB" smtClean="0"/>
              <a:t>Thank you for watching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+mn-lt"/>
              </a:rPr>
              <a:t>Tài liệu tham khảo</a:t>
            </a:r>
            <a:endParaRPr lang="en-US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www.geeksforgeeks.org/opencv-python-program-face-detection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en.wikipedia.org/wiki/Viola%E2%80%93Jones_object_detection_framework</a:t>
            </a:r>
            <a:endParaRPr lang="en-US" smtClean="0"/>
          </a:p>
          <a:p>
            <a:r>
              <a:rPr lang="en-US">
                <a:hlinkClick r:id="rId4"/>
              </a:rPr>
              <a:t>https://</a:t>
            </a:r>
            <a:r>
              <a:rPr lang="en-US">
                <a:hlinkClick r:id="rId4"/>
              </a:rPr>
              <a:t>www.learnopencv.com/support-vector-machines-svm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r>
              <a:rPr lang="en-US">
                <a:hlinkClick r:id="rId5"/>
              </a:rPr>
              <a:t>https://www.learnopencv.com/face-recognition-an-introduction-for-beginners</a:t>
            </a:r>
            <a:r>
              <a:rPr lang="en-US">
                <a:hlinkClick r:id="rId5"/>
              </a:rPr>
              <a:t>/?</a:t>
            </a:r>
            <a:r>
              <a:rPr lang="en-US" smtClean="0">
                <a:hlinkClick r:id="rId5"/>
              </a:rPr>
              <a:t>ck_subscriber_id=405360205</a:t>
            </a:r>
            <a:endParaRPr lang="en-US" smtClean="0"/>
          </a:p>
          <a:p>
            <a:r>
              <a:rPr lang="en-US">
                <a:hlinkClick r:id="rId6"/>
              </a:rPr>
              <a:t>https://khanh-personal.gitbook.io/ml-book-vn/machine-learning-la-gi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Khái niệm cơ bản về Machine Learning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7334" y="1431984"/>
            <a:ext cx="913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Machine Learning là một tập con của AI. Theo định nghĩa </a:t>
            </a:r>
            <a:r>
              <a:rPr lang="vi-VN"/>
              <a:t>của </a:t>
            </a:r>
            <a:r>
              <a:rPr lang="vi-VN" smtClean="0"/>
              <a:t>Wikipedia</a:t>
            </a:r>
            <a:r>
              <a:rPr lang="en-GB" smtClean="0"/>
              <a:t> “</a:t>
            </a:r>
            <a:r>
              <a:rPr lang="vi-VN" b="1" i="1" smtClean="0"/>
              <a:t>Machine </a:t>
            </a:r>
            <a:r>
              <a:rPr lang="vi-VN" b="1" i="1"/>
              <a:t>Learning là một lĩnh vực </a:t>
            </a:r>
            <a:r>
              <a:rPr lang="vi-VN" b="1" i="1"/>
              <a:t>nhỏ </a:t>
            </a:r>
            <a:r>
              <a:rPr lang="vi-VN" b="1" i="1" smtClean="0"/>
              <a:t>của </a:t>
            </a:r>
            <a:r>
              <a:rPr lang="vi-VN" b="1" i="1"/>
              <a:t>Khoa Học Máy Tính</a:t>
            </a:r>
            <a:r>
              <a:rPr lang="vi-VN" b="1" i="1"/>
              <a:t>, </a:t>
            </a:r>
            <a:r>
              <a:rPr lang="vi-VN" b="1" i="1" smtClean="0"/>
              <a:t>nó </a:t>
            </a:r>
            <a:r>
              <a:rPr lang="vi-VN" b="1" i="1"/>
              <a:t>có khả năng tự học hỏi dựa trên dữ liệu đưa vào mà không cần phải được lập trình </a:t>
            </a:r>
            <a:r>
              <a:rPr lang="vi-VN" b="1" i="1"/>
              <a:t>cụ </a:t>
            </a:r>
            <a:r>
              <a:rPr lang="vi-VN" b="1" i="1" smtClean="0"/>
              <a:t>thể</a:t>
            </a:r>
            <a:r>
              <a:rPr lang="en-GB" smtClean="0"/>
              <a:t>”</a:t>
            </a:r>
            <a:endParaRPr lang="en-US"/>
          </a:p>
        </p:txBody>
      </p:sp>
      <p:pic>
        <p:nvPicPr>
          <p:cNvPr id="2050" name="Picture 2" descr="Káº¿t quáº£ hÃ¬nh áº£nh cho cÃ¡c bÃ i toÃ¡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99" y="2515704"/>
            <a:ext cx="7996686" cy="383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3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Bài toán nhận dạng khuôn mặt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Một số thuật ngữ cơ bản (key word)</a:t>
            </a:r>
          </a:p>
          <a:p>
            <a:r>
              <a:rPr lang="en-GB"/>
              <a:t>Vấn đề phát hiện khuôn mặt (</a:t>
            </a:r>
            <a:r>
              <a:rPr lang="en-GB"/>
              <a:t>face </a:t>
            </a:r>
            <a:r>
              <a:rPr lang="en-GB" smtClean="0"/>
              <a:t>detection)</a:t>
            </a:r>
            <a:endParaRPr lang="en-GB"/>
          </a:p>
          <a:p>
            <a:r>
              <a:rPr lang="en-GB"/>
              <a:t>Vấn đề phân lớp </a:t>
            </a:r>
            <a:r>
              <a:rPr lang="en-GB"/>
              <a:t>(</a:t>
            </a:r>
            <a:r>
              <a:rPr lang="en-GB" smtClean="0"/>
              <a:t>classification)</a:t>
            </a:r>
            <a:endParaRPr lang="en-GB"/>
          </a:p>
          <a:p>
            <a:r>
              <a:rPr lang="en-GB"/>
              <a:t>Vấn đề nhận dạng khuôn mặt (</a:t>
            </a:r>
            <a:r>
              <a:rPr lang="en-GB"/>
              <a:t>face </a:t>
            </a:r>
            <a:r>
              <a:rPr lang="en-GB" smtClean="0"/>
              <a:t>recognition)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Thuật ngữ cơ bản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306423"/>
            <a:ext cx="8596668" cy="1824814"/>
          </a:xfrm>
        </p:spPr>
        <p:txBody>
          <a:bodyPr/>
          <a:lstStyle/>
          <a:p>
            <a:r>
              <a:rPr lang="en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Face Verification </a:t>
            </a:r>
            <a:r>
              <a:rPr lang="en">
                <a:latin typeface="Candara" panose="020E0502030303020204" pitchFamily="34" charset="0"/>
              </a:rPr>
              <a:t>: Đây dạng so sánh 1 : 1. Đưa ra kết quả true hoặc false.</a:t>
            </a:r>
          </a:p>
          <a:p>
            <a:r>
              <a:rPr lang="en" smtClean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Face </a:t>
            </a:r>
            <a:r>
              <a:rPr lang="en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Recognition </a:t>
            </a:r>
            <a:r>
              <a:rPr lang="en" smtClean="0">
                <a:latin typeface="Candara" panose="020E0502030303020204" pitchFamily="34" charset="0"/>
              </a:rPr>
              <a:t>: </a:t>
            </a:r>
            <a:r>
              <a:rPr lang="en">
                <a:latin typeface="Candara" panose="020E0502030303020204" pitchFamily="34" charset="0"/>
              </a:rPr>
              <a:t>Đây dạng so sánh 1 : n. Đưa ra kết quả dự đoán người đó là ai hoặc là vô danh</a:t>
            </a:r>
            <a:r>
              <a:rPr lang="en">
                <a:latin typeface="Candara" panose="020E0502030303020204" pitchFamily="34" charset="0"/>
              </a:rPr>
              <a:t>. </a:t>
            </a:r>
            <a:endParaRPr lang="en" smtClean="0">
              <a:latin typeface="Candara" panose="020E0502030303020204" pitchFamily="34" charset="0"/>
            </a:endParaRPr>
          </a:p>
          <a:p>
            <a:r>
              <a:rPr lang="en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Confidence measurement </a:t>
            </a:r>
            <a:r>
              <a:rPr lang="en">
                <a:latin typeface="Candara" panose="020E0502030303020204" pitchFamily="34" charset="0"/>
              </a:rPr>
              <a:t>: Khoảng cách giữa hai vector, biểu đồ. Khoảng cách càng nhỏ thì càng gần và ngược </a:t>
            </a:r>
            <a:r>
              <a:rPr lang="en">
                <a:latin typeface="Candara" panose="020E0502030303020204" pitchFamily="34" charset="0"/>
              </a:rPr>
              <a:t>lại</a:t>
            </a:r>
            <a:r>
              <a:rPr lang="en" smtClean="0">
                <a:latin typeface="Candara" panose="020E0502030303020204" pitchFamily="34" charset="0"/>
              </a:rPr>
              <a:t>.</a:t>
            </a:r>
            <a:endParaRPr lang="en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">
              <a:latin typeface="Candara" panose="020E0502030303020204" pitchFamily="34" charset="0"/>
            </a:endParaRPr>
          </a:p>
          <a:p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77334" y="3658711"/>
            <a:ext cx="8596668" cy="1824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45" y="3001991"/>
            <a:ext cx="7047782" cy="37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Vấn đề phát hiện khuôn mặt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Sử một số </a:t>
            </a:r>
            <a:r>
              <a:rPr lang="en-GB"/>
              <a:t>thuật </a:t>
            </a:r>
            <a:r>
              <a:rPr lang="en-GB" smtClean="0"/>
              <a:t>toán như Viola–Jones …</a:t>
            </a:r>
          </a:p>
          <a:p>
            <a:r>
              <a:rPr lang="en-GB" smtClean="0"/>
              <a:t>Sử dụng </a:t>
            </a:r>
            <a:r>
              <a:rPr lang="en-US"/>
              <a:t>Haar Cascade </a:t>
            </a:r>
            <a:r>
              <a:rPr lang="en-US"/>
              <a:t>Detection </a:t>
            </a:r>
            <a:r>
              <a:rPr lang="en-US" smtClean="0"/>
              <a:t>trong OpenCV …</a:t>
            </a:r>
            <a:endParaRPr lang="en-US"/>
          </a:p>
        </p:txBody>
      </p:sp>
      <p:pic>
        <p:nvPicPr>
          <p:cNvPr id="3074" name="Picture 2" descr="https://upload.wikimedia.org/wikipedia/commons/8/8a/Haar_Feature_that_looks_similar_to_the_bridge_of_the_nose_is_applied_onto_the_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94" y="3157273"/>
            <a:ext cx="5322815" cy="181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6/69/Haar_Feature_that_looks_similar_to_the_eye_region_which_is_darker_than_the_upper_cheeks_is_applied_onto_a_f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9" y="2938889"/>
            <a:ext cx="5744893" cy="203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0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Vấn đề bài toán phân lớp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0415"/>
          </a:xfrm>
        </p:spPr>
        <p:txBody>
          <a:bodyPr/>
          <a:lstStyle/>
          <a:p>
            <a:r>
              <a:rPr lang="en-GB"/>
              <a:t>T</a:t>
            </a:r>
            <a:r>
              <a:rPr lang="en-GB" smtClean="0"/>
              <a:t>huật toán </a:t>
            </a:r>
            <a:r>
              <a:rPr lang="en-US" smtClean="0"/>
              <a:t>Support </a:t>
            </a:r>
            <a:r>
              <a:rPr lang="en-US"/>
              <a:t>Vector </a:t>
            </a:r>
            <a:r>
              <a:rPr lang="en-US" smtClean="0"/>
              <a:t>Machines(</a:t>
            </a:r>
            <a:r>
              <a:rPr lang="en-GB" smtClean="0"/>
              <a:t>SVM)</a:t>
            </a:r>
          </a:p>
          <a:p>
            <a:r>
              <a:rPr lang="en-GB" smtClean="0"/>
              <a:t>Thuật toán </a:t>
            </a:r>
            <a:r>
              <a:rPr lang="en-US"/>
              <a:t>k-Nearest </a:t>
            </a:r>
            <a:r>
              <a:rPr lang="en-US" smtClean="0"/>
              <a:t>Neighbour (</a:t>
            </a:r>
            <a:r>
              <a:rPr lang="en-GB" smtClean="0"/>
              <a:t>KNN)</a:t>
            </a:r>
            <a:endParaRPr lang="en-US"/>
          </a:p>
        </p:txBody>
      </p:sp>
      <p:pic>
        <p:nvPicPr>
          <p:cNvPr id="4098" name="Picture 2" descr="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3258418"/>
            <a:ext cx="3748039" cy="33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VM Kernel Tri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31" y="3071004"/>
            <a:ext cx="3800075" cy="31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n-Linearly Separable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480" y="3071003"/>
            <a:ext cx="3865110" cy="31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1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Vấn đề xác thực khuôn mặt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9938"/>
            <a:ext cx="8941119" cy="52472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599" y="4897033"/>
            <a:ext cx="1224771" cy="1361228"/>
          </a:xfrm>
          <a:prstGeom prst="rect">
            <a:avLst/>
          </a:prstGeom>
        </p:spPr>
      </p:pic>
      <p:pic>
        <p:nvPicPr>
          <p:cNvPr id="9" name="Picture 2" descr="Káº¿t quáº£ hÃ¬nh áº£nh cho face recogn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47" y="256361"/>
            <a:ext cx="3317494" cy="24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7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Bắt đầu xây dựng hệ thống nhận diện khuôn mặt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Sử dụng XML lưu trữ dữ liệu</a:t>
            </a:r>
          </a:p>
          <a:p>
            <a:r>
              <a:rPr lang="en-GB" smtClean="0"/>
              <a:t>Sử dụng database lưu dữ 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Xử dụng XML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13464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Ưu điểm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mtClean="0"/>
              <a:t>File lưu trữ không tốn nhiều bộ nhớ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mtClean="0"/>
              <a:t>Dễ dàng tương thích với nhiều nền tảng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mtClean="0"/>
              <a:t>Dễ dàng sao lưu dư liệu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mtClean="0"/>
              <a:t>Phù hợp với việc thử nghiệm bộ test nhỏ</a:t>
            </a:r>
            <a:endParaRPr lang="en-GB"/>
          </a:p>
          <a:p>
            <a:pPr marL="457200" lvl="1" indent="0">
              <a:buNone/>
            </a:pPr>
            <a:endParaRPr lang="en-GB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77334" y="4204242"/>
            <a:ext cx="8596668" cy="158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Nhược điểm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mtClean="0"/>
              <a:t>Phải traning lại dữ liệu khi có gương mặt mới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mtClean="0"/>
              <a:t>Chưa phù hợp với các hệ thống lớn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28" y="2160589"/>
            <a:ext cx="48958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407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Candara</vt:lpstr>
      <vt:lpstr>Wingdings</vt:lpstr>
      <vt:lpstr>Wingdings 3</vt:lpstr>
      <vt:lpstr>Facet</vt:lpstr>
      <vt:lpstr>Machine Learning Basic</vt:lpstr>
      <vt:lpstr>Khái niệm cơ bản về Machine Learning</vt:lpstr>
      <vt:lpstr>Bài toán nhận dạng khuôn mặt</vt:lpstr>
      <vt:lpstr>Thuật ngữ cơ bản</vt:lpstr>
      <vt:lpstr>Vấn đề phát hiện khuôn mặt</vt:lpstr>
      <vt:lpstr>Vấn đề bài toán phân lớp</vt:lpstr>
      <vt:lpstr>Vấn đề xác thực khuôn mặt</vt:lpstr>
      <vt:lpstr>Bắt đầu xây dựng hệ thống nhận diện khuôn mặt</vt:lpstr>
      <vt:lpstr>Xử dụng XML</vt:lpstr>
      <vt:lpstr>Xử dụng Database</vt:lpstr>
      <vt:lpstr>“The journey of a thousand miles begins with one step”</vt:lpstr>
      <vt:lpstr>Tài liệu tham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</dc:title>
  <dc:creator>Quang Do Manh</dc:creator>
  <cp:lastModifiedBy>Quang Do Manh</cp:lastModifiedBy>
  <cp:revision>12</cp:revision>
  <dcterms:created xsi:type="dcterms:W3CDTF">2019-09-10T12:48:10Z</dcterms:created>
  <dcterms:modified xsi:type="dcterms:W3CDTF">2019-09-10T16:03:27Z</dcterms:modified>
</cp:coreProperties>
</file>