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4" r:id="rId14"/>
    <p:sldId id="266" r:id="rId15"/>
    <p:sldId id="267" r:id="rId16"/>
    <p:sldId id="270" r:id="rId17"/>
    <p:sldId id="268" r:id="rId18"/>
    <p:sldId id="269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9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77C9A-B784-46B9-82AB-D12DD8DE082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5CC95-5040-4453-B31C-95F02EE9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0ABB8-0D8A-4F94-8D51-9D08AF9957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3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rotobuf/wiki/OtherLanguag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IgorAnishchenko/pb-vs-thrift-vs-avro" TargetMode="External"/><Relationship Id="rId3" Type="http://schemas.openxmlformats.org/officeDocument/2006/relationships/hyperlink" Target="https://www.slideshare.net/airisdata/parquet-and-avro?qid=a52ca404-4d2e-4d60-a634-5a8eb858d114&amp;v=&amp;b=&amp;from_search=1" TargetMode="External"/><Relationship Id="rId7" Type="http://schemas.openxmlformats.org/officeDocument/2006/relationships/hyperlink" Target="https://thrift.apache.org/" TargetMode="External"/><Relationship Id="rId2" Type="http://schemas.openxmlformats.org/officeDocument/2006/relationships/hyperlink" Target="https://ganges.usc.edu/pgroupW/images/a/a9/Serializarion_Framewor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protocol-buffers/?hl=vi" TargetMode="External"/><Relationship Id="rId5" Type="http://schemas.openxmlformats.org/officeDocument/2006/relationships/hyperlink" Target="https://www.slideshare.net/mikejf12/an-introduction-to-apache-avro" TargetMode="External"/><Relationship Id="rId4" Type="http://schemas.openxmlformats.org/officeDocument/2006/relationships/hyperlink" Target="https://www.slideshare.net/HadoopSummit/file-format-benchmark-avro-json-orc-parqu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6054"/>
            <a:ext cx="9144000" cy="891746"/>
          </a:xfrm>
        </p:spPr>
        <p:txBody>
          <a:bodyPr/>
          <a:lstStyle/>
          <a:p>
            <a:r>
              <a:rPr lang="en-US" dirty="0"/>
              <a:t>Giaohangtietkiem.vn – </a:t>
            </a:r>
            <a:r>
              <a:rPr lang="en-US" dirty="0" smtClean="0"/>
              <a:t>06/2018</a:t>
            </a:r>
            <a:endParaRPr lang="en-US" dirty="0"/>
          </a:p>
          <a:p>
            <a:r>
              <a:rPr lang="en-US" dirty="0"/>
              <a:t>R&amp;D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IDL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field must have a unique, positive integer identifier ("= 1"," = 2" or " 1:", " 2:" )</a:t>
            </a:r>
          </a:p>
          <a:p>
            <a:r>
              <a:rPr lang="en-US" dirty="0" smtClean="0"/>
              <a:t>Fields may be marked as ’required’ or ’optional’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/messages may contain other </a:t>
            </a:r>
            <a:r>
              <a:rPr lang="en-US" dirty="0" err="1" smtClean="0"/>
              <a:t>structs</a:t>
            </a:r>
            <a:r>
              <a:rPr lang="en-US" dirty="0" smtClean="0"/>
              <a:t>/messages</a:t>
            </a:r>
          </a:p>
          <a:p>
            <a:r>
              <a:rPr lang="en-US" dirty="0" smtClean="0"/>
              <a:t>You may specify an optional "default" value for a field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structs</a:t>
            </a:r>
            <a:r>
              <a:rPr lang="en-US" dirty="0" smtClean="0"/>
              <a:t>/messages can be defined and referred to within the same .thrift/.proto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numbers are there for a reason!</a:t>
            </a:r>
          </a:p>
          <a:p>
            <a:pPr marL="0" indent="0">
              <a:buNone/>
            </a:pPr>
            <a:r>
              <a:rPr lang="en-US" dirty="0" smtClean="0"/>
              <a:t>• The "= 1", " = 2" or " 1:", " 2:" markers on each element identify</a:t>
            </a:r>
          </a:p>
          <a:p>
            <a:pPr marL="0" indent="0">
              <a:buNone/>
            </a:pPr>
            <a:r>
              <a:rPr lang="en-US" dirty="0" smtClean="0"/>
              <a:t>the unique "tag" that field uses in the binary encoding.</a:t>
            </a:r>
          </a:p>
          <a:p>
            <a:pPr marL="0" indent="0">
              <a:buNone/>
            </a:pPr>
            <a:r>
              <a:rPr lang="en-US" dirty="0" smtClean="0"/>
              <a:t>• It is important that these tags do not change on either side</a:t>
            </a:r>
          </a:p>
          <a:p>
            <a:pPr marL="0" indent="0">
              <a:buNone/>
            </a:pPr>
            <a:r>
              <a:rPr lang="en-US" dirty="0" smtClean="0"/>
              <a:t>• Tags with values in the range 1 through 15 take one byte to</a:t>
            </a:r>
          </a:p>
          <a:p>
            <a:pPr marL="0" indent="0">
              <a:buNone/>
            </a:pPr>
            <a:r>
              <a:rPr lang="en-US" dirty="0" smtClean="0"/>
              <a:t>encode</a:t>
            </a:r>
          </a:p>
          <a:p>
            <a:pPr marL="0" indent="0">
              <a:buNone/>
            </a:pPr>
            <a:r>
              <a:rPr lang="en-US" dirty="0" smtClean="0"/>
              <a:t>• Tags in the range 16 through 2047 take two bytes</a:t>
            </a:r>
          </a:p>
          <a:p>
            <a:pPr marL="0" indent="0">
              <a:buNone/>
            </a:pPr>
            <a:r>
              <a:rPr lang="en-US" dirty="0" smtClean="0"/>
              <a:t>• Reserve the tags 1 through 15 for very frequently occurring</a:t>
            </a:r>
          </a:p>
          <a:p>
            <a:pPr marL="0" indent="0">
              <a:buNone/>
            </a:pPr>
            <a:r>
              <a:rPr lang="en-US" dirty="0" smtClean="0"/>
              <a:t>message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example2.proto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message Ex1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required int32 </a:t>
            </a:r>
            <a:r>
              <a:rPr lang="en-US" dirty="0" err="1" smtClean="0">
                <a:solidFill>
                  <a:srgbClr val="C00000"/>
                </a:solidFill>
              </a:rPr>
              <a:t>num</a:t>
            </a:r>
            <a:r>
              <a:rPr lang="en-US" dirty="0" smtClean="0">
                <a:solidFill>
                  <a:srgbClr val="C00000"/>
                </a:solidFill>
              </a:rPr>
              <a:t> = 1; // field tag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• Code snippet: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= example2_pb2.Ex1();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obj.num</a:t>
            </a:r>
            <a:r>
              <a:rPr lang="en-US" dirty="0" smtClean="0">
                <a:solidFill>
                  <a:srgbClr val="C00000"/>
                </a:solidFill>
              </a:rPr>
              <a:t> = 290; // field value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obj.SerializeToString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• Output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08 A2 02 #hex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000010001010001000000010 #binary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3972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183409113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2408335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3165151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9138633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300743807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359403901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921416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8901407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401209695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6012845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6866107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0272877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2024806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72326758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42128609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8714642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0432198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6522669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35464237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4337064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29065805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2461082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31882289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1906902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Wire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 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6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575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920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8560"/>
            <a:ext cx="9577647" cy="512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172" y="3489839"/>
            <a:ext cx="3086651" cy="29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581150"/>
            <a:ext cx="11610975" cy="369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4763705"/>
            <a:ext cx="5131811" cy="1548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11" y="4868097"/>
            <a:ext cx="5774835" cy="13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119588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8039362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25970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Protobuf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0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• Facebook</a:t>
                      </a:r>
                    </a:p>
                    <a:p>
                      <a:r>
                        <a:rPr lang="en-US" dirty="0" smtClean="0"/>
                        <a:t>• Cassandra project</a:t>
                      </a:r>
                    </a:p>
                    <a:p>
                      <a:r>
                        <a:rPr lang="en-US" dirty="0" smtClean="0"/>
                        <a:t>• Hadoop supports access to its HDFS API through Thrift bindings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HBase</a:t>
                      </a:r>
                      <a:r>
                        <a:rPr lang="en-US" dirty="0" smtClean="0"/>
                        <a:t> leverages Thrift for a cross-language API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Hypertable</a:t>
                      </a:r>
                      <a:r>
                        <a:rPr lang="en-US" dirty="0" smtClean="0"/>
                        <a:t> leverages Thrift for a cross-language API since v0.9.1.0a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LastFM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DoAT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ThriftDB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• Scribe</a:t>
                      </a:r>
                    </a:p>
                    <a:p>
                      <a:r>
                        <a:rPr lang="en-US" dirty="0" smtClean="0"/>
                        <a:t>• Evernote uses Thrift for its public API.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Junkdepot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Google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ActiveMQ</a:t>
                      </a:r>
                      <a:r>
                        <a:rPr lang="en-US" dirty="0" smtClean="0"/>
                        <a:t> uses the </a:t>
                      </a:r>
                      <a:r>
                        <a:rPr lang="en-US" dirty="0" err="1" smtClean="0"/>
                        <a:t>protobuf</a:t>
                      </a:r>
                      <a:r>
                        <a:rPr lang="en-US" dirty="0" smtClean="0"/>
                        <a:t> for Message store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Netty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protobuf-rpc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98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r>
              <a:rPr lang="en-US" dirty="0"/>
              <a:t>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81687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8039362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25970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Protobuf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90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language requirements are anything but Java, C++ or Python. See above.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need additional data structures like Map and Set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want a full client/server RPC implementation built-in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You're a Rock Star programmer that doesn't need documentation or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You're only using Java, C++ or Python. Experimental support for other languages is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being developed by third parties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but are generally not considered ready for production use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already have an RPC implementation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On-the-wire data size is crucial</a:t>
                      </a:r>
                    </a:p>
                    <a:p>
                      <a:r>
                        <a:rPr lang="en-US" dirty="0" smtClean="0"/>
                        <a:t>•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lack of any real documentation is scary to 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98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1673"/>
            <a:ext cx="10515600" cy="2145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Basic question are:</a:t>
            </a:r>
          </a:p>
          <a:p>
            <a:r>
              <a:rPr lang="en-US" dirty="0" smtClean="0"/>
              <a:t>What kind of protocol to use, and what data to transmit?</a:t>
            </a:r>
          </a:p>
          <a:p>
            <a:r>
              <a:rPr lang="en-US" dirty="0" smtClean="0"/>
              <a:t>Efficient mechanism for storing and exchanging data</a:t>
            </a:r>
          </a:p>
          <a:p>
            <a:r>
              <a:rPr lang="en-US" dirty="0" smtClean="0"/>
              <a:t>What to do with requests on server side?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45" y="1690688"/>
            <a:ext cx="7974840" cy="19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825625"/>
            <a:ext cx="8972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Expressive: Complex, nested data structures</a:t>
            </a:r>
          </a:p>
          <a:p>
            <a:r>
              <a:rPr lang="en-US" dirty="0" smtClean="0"/>
              <a:t>Efficient: Fast, small, compact</a:t>
            </a:r>
          </a:p>
          <a:p>
            <a:r>
              <a:rPr lang="en-US" dirty="0" smtClean="0"/>
              <a:t>Dynamic: Program can process &amp; defines new data types</a:t>
            </a:r>
          </a:p>
          <a:p>
            <a:r>
              <a:rPr lang="en-US" dirty="0" smtClean="0"/>
              <a:t>Remote procedure call</a:t>
            </a:r>
          </a:p>
          <a:p>
            <a:r>
              <a:rPr lang="en-US" dirty="0" smtClean="0"/>
              <a:t>API</a:t>
            </a:r>
          </a:p>
          <a:p>
            <a:r>
              <a:rPr lang="en-US" dirty="0"/>
              <a:t>Schemas evolution</a:t>
            </a:r>
            <a:endParaRPr lang="en-US" dirty="0" smtClean="0"/>
          </a:p>
          <a:p>
            <a:r>
              <a:rPr lang="en-US" dirty="0" smtClean="0"/>
              <a:t>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serialization created by Doug Cutting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A schema language</a:t>
            </a:r>
          </a:p>
          <a:p>
            <a:pPr lvl="1"/>
            <a:r>
              <a:rPr lang="en-US" dirty="0" smtClean="0"/>
              <a:t>A compact serialized form</a:t>
            </a:r>
          </a:p>
          <a:p>
            <a:pPr lvl="1"/>
            <a:r>
              <a:rPr lang="en-US" dirty="0" smtClean="0"/>
              <a:t>An RPC framework</a:t>
            </a:r>
          </a:p>
          <a:p>
            <a:pPr lvl="1"/>
            <a:r>
              <a:rPr lang="en-US" dirty="0" smtClean="0"/>
              <a:t>A handful of APIS, is a handful of languages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Cross-language</a:t>
            </a:r>
          </a:p>
          <a:p>
            <a:pPr lvl="1"/>
            <a:r>
              <a:rPr lang="en-US" dirty="0" smtClean="0"/>
              <a:t>Support for dynamic access</a:t>
            </a:r>
          </a:p>
          <a:p>
            <a:pPr lvl="1"/>
            <a:r>
              <a:rPr lang="en-US" dirty="0" smtClean="0"/>
              <a:t>Simple but expressive 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413740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-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{“type”: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…attributes”}</a:t>
            </a:r>
          </a:p>
          <a:p>
            <a:r>
              <a:rPr lang="en-US" dirty="0" smtClean="0"/>
              <a:t>Primitive types: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null, Boolean,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long, float, double, bytes, string</a:t>
            </a:r>
          </a:p>
          <a:p>
            <a:r>
              <a:rPr lang="en-US" dirty="0" smtClean="0"/>
              <a:t>Complex types: </a:t>
            </a:r>
          </a:p>
          <a:p>
            <a:pPr lvl="1"/>
            <a:r>
              <a:rPr lang="en-US" dirty="0" smtClean="0"/>
              <a:t>Records</a:t>
            </a:r>
          </a:p>
          <a:p>
            <a:pPr lvl="1"/>
            <a:r>
              <a:rPr lang="en-US" dirty="0" err="1" smtClean="0"/>
              <a:t>Enums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Unions</a:t>
            </a:r>
          </a:p>
          <a:p>
            <a:pPr lvl="1"/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– Protocol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935" y="2702011"/>
            <a:ext cx="3937687" cy="129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Describe RPC interfaces using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0194"/>
            <a:ext cx="48932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"namespace": </a:t>
            </a:r>
            <a:r>
              <a:rPr lang="en-US" sz="1400" dirty="0" smtClean="0"/>
              <a:t>“</a:t>
            </a:r>
            <a:r>
              <a:rPr lang="en-US" sz="1400" dirty="0" err="1" smtClean="0"/>
              <a:t>vn.ghtk.randd</a:t>
            </a:r>
            <a:r>
              <a:rPr lang="en-US" sz="1400" dirty="0" smtClean="0"/>
              <a:t>",</a:t>
            </a:r>
            <a:endParaRPr lang="en-US" sz="1400" dirty="0"/>
          </a:p>
          <a:p>
            <a:r>
              <a:rPr lang="en-US" sz="1400" dirty="0"/>
              <a:t>    "protocol": "</a:t>
            </a:r>
            <a:r>
              <a:rPr lang="en-US" sz="1400" dirty="0" err="1"/>
              <a:t>HelloWorld</a:t>
            </a:r>
            <a:r>
              <a:rPr lang="en-US" sz="1400" dirty="0"/>
              <a:t>",</a:t>
            </a:r>
          </a:p>
          <a:p>
            <a:r>
              <a:rPr lang="en-US" sz="1400" dirty="0"/>
              <a:t>    "doc": "Protocol Greetings",</a:t>
            </a:r>
          </a:p>
          <a:p>
            <a:r>
              <a:rPr lang="en-US" sz="1400" dirty="0"/>
              <a:t>    "types":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"name": "Greeting",</a:t>
            </a:r>
          </a:p>
          <a:p>
            <a:r>
              <a:rPr lang="en-US" sz="1400" dirty="0"/>
              <a:t>            "type": "record",</a:t>
            </a:r>
          </a:p>
          <a:p>
            <a:r>
              <a:rPr lang="en-US" sz="1400" dirty="0"/>
              <a:t>            "fields": [{"</a:t>
            </a:r>
            <a:r>
              <a:rPr lang="en-US" sz="1400" dirty="0" err="1"/>
              <a:t>name":"message","type":"string</a:t>
            </a:r>
            <a:r>
              <a:rPr lang="en-US" sz="1400" dirty="0"/>
              <a:t>"}]</a:t>
            </a:r>
          </a:p>
          <a:p>
            <a:r>
              <a:rPr lang="en-US" sz="1400" dirty="0"/>
              <a:t>        },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"name": "Curse",</a:t>
            </a:r>
          </a:p>
          <a:p>
            <a:r>
              <a:rPr lang="en-US" sz="1400" dirty="0"/>
              <a:t>            "type": "error",</a:t>
            </a:r>
          </a:p>
          <a:p>
            <a:r>
              <a:rPr lang="en-US" sz="1400" dirty="0"/>
              <a:t>            "fields": [{"</a:t>
            </a:r>
            <a:r>
              <a:rPr lang="en-US" sz="1400" dirty="0" err="1"/>
              <a:t>name":"message","type":"string</a:t>
            </a:r>
            <a:r>
              <a:rPr lang="en-US" sz="1400" dirty="0"/>
              <a:t>"}]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"messages": {</a:t>
            </a:r>
          </a:p>
          <a:p>
            <a:r>
              <a:rPr lang="en-US" sz="1400" dirty="0"/>
              <a:t>        "hello": {</a:t>
            </a:r>
          </a:p>
          <a:p>
            <a:r>
              <a:rPr lang="en-US" sz="1400" dirty="0"/>
              <a:t>            "doc": "Say hello.",</a:t>
            </a:r>
          </a:p>
          <a:p>
            <a:r>
              <a:rPr lang="en-US" sz="1400" dirty="0"/>
              <a:t>            "request": [{"</a:t>
            </a:r>
            <a:r>
              <a:rPr lang="en-US" sz="1400" dirty="0" err="1"/>
              <a:t>name":"greeting","type":"Greeting</a:t>
            </a:r>
            <a:r>
              <a:rPr lang="en-US" sz="1400" dirty="0"/>
              <a:t>"}],</a:t>
            </a:r>
          </a:p>
          <a:p>
            <a:r>
              <a:rPr lang="en-US" sz="1400" dirty="0"/>
              <a:t>            "response": "Greeting",</a:t>
            </a:r>
          </a:p>
          <a:p>
            <a:r>
              <a:rPr lang="en-US" sz="1400" dirty="0"/>
              <a:t>            "errors": ["Curse"]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8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-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client and server have each other’s protocol definition</a:t>
            </a:r>
          </a:p>
          <a:p>
            <a:r>
              <a:rPr lang="en-US" dirty="0" smtClean="0"/>
              <a:t>All requests/responses are prefixed by handshakes</a:t>
            </a:r>
          </a:p>
          <a:p>
            <a:r>
              <a:rPr lang="en-US" dirty="0" smtClean="0"/>
              <a:t>RPC requests and responses may not be processed until a handshake has been completed</a:t>
            </a:r>
          </a:p>
          <a:p>
            <a:r>
              <a:rPr lang="en-US" dirty="0" smtClean="0"/>
              <a:t>Use record schema: </a:t>
            </a:r>
            <a:r>
              <a:rPr lang="en-US" dirty="0" err="1" smtClean="0"/>
              <a:t>HandshakeRequest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HandshakeResponse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-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Reader’s schema may has schema not be exactly the schema that was expected (Writer’s schema)</a:t>
            </a:r>
          </a:p>
          <a:p>
            <a:pPr marL="0" indent="0">
              <a:buNone/>
            </a:pPr>
            <a:r>
              <a:rPr lang="en-US" dirty="0" smtClean="0"/>
              <a:t>-&gt; Records may be have had fields added or removed</a:t>
            </a:r>
          </a:p>
          <a:p>
            <a:r>
              <a:rPr lang="en-US" dirty="0" smtClean="0"/>
              <a:t>If schema not match -&gt; Error</a:t>
            </a:r>
          </a:p>
          <a:p>
            <a:r>
              <a:rPr lang="en-US" dirty="0" smtClean="0"/>
              <a:t>To match (not exactly) -&gt; rules; have some promotable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long -&gt; float -&gt; double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-&gt; bytes -&gt; string</a:t>
            </a:r>
          </a:p>
        </p:txBody>
      </p:sp>
    </p:spTree>
    <p:extLst>
      <p:ext uri="{BB962C8B-B14F-4D97-AF65-F5344CB8AC3E}">
        <p14:creationId xmlns:p14="http://schemas.microsoft.com/office/powerpoint/2010/main" val="10239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vs Thrift, Protocol Buffer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111" y="1825625"/>
            <a:ext cx="7733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one is the better of the lot?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05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Row-oriented, Column-oriented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7773"/>
            <a:ext cx="10515600" cy="1959190"/>
          </a:xfrm>
        </p:spPr>
        <p:txBody>
          <a:bodyPr/>
          <a:lstStyle/>
          <a:p>
            <a:r>
              <a:rPr lang="en-US" dirty="0" smtClean="0"/>
              <a:t>Storage hardware requires the data to be serialized</a:t>
            </a:r>
          </a:p>
          <a:p>
            <a:r>
              <a:rPr lang="en-US" dirty="0" smtClean="0"/>
              <a:t>Hard disk are organized into a series of blocks (several rows)</a:t>
            </a:r>
          </a:p>
          <a:p>
            <a:r>
              <a:rPr lang="en-US" dirty="0" smtClean="0"/>
              <a:t>Most expensive operations involving hard disk are seeks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010028" y="1866407"/>
          <a:ext cx="4746308" cy="182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467"/>
                <a:gridCol w="827405"/>
                <a:gridCol w="1131253"/>
                <a:gridCol w="1157478"/>
                <a:gridCol w="814705"/>
              </a:tblGrid>
              <a:tr h="3660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RowId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Johnson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Cathy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5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Row-oriented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8745"/>
            <a:ext cx="10515600" cy="2618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Optimized and particularly good for OLTP (On-Line Transaction Process) workloads</a:t>
            </a:r>
          </a:p>
          <a:p>
            <a:r>
              <a:rPr lang="en-US" sz="2400" dirty="0" smtClean="0"/>
              <a:t>Find all record with salaries between 40k and 50k/ Sum all salaries -&gt; full scan (without index)</a:t>
            </a:r>
          </a:p>
          <a:p>
            <a:r>
              <a:rPr lang="en-US" sz="2400" dirty="0" smtClean="0"/>
              <a:t>Indexes -&gt;overhead when change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6217" y="1690688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001:10,Smith,Joe,40000;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002:12,Jones,Mary,50000;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003:11,Johnson,Cathy,44000;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004:22,Jones,Bob,55000;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838200" y="1479228"/>
          <a:ext cx="4746308" cy="182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467"/>
                <a:gridCol w="827405"/>
                <a:gridCol w="1131253"/>
                <a:gridCol w="1157478"/>
                <a:gridCol w="814705"/>
              </a:tblGrid>
              <a:tr h="3660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RowId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Johnson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Cathy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848865" y="2183027"/>
            <a:ext cx="733167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 in Serialization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Description Language (IDL)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Binary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1784"/>
            <a:ext cx="10515600" cy="2305178"/>
          </a:xfrm>
        </p:spPr>
        <p:txBody>
          <a:bodyPr>
            <a:normAutofit/>
          </a:bodyPr>
          <a:lstStyle/>
          <a:p>
            <a:r>
              <a:rPr lang="en-US" dirty="0" smtClean="0"/>
              <a:t>Serializes all of the values of a column together</a:t>
            </a:r>
          </a:p>
          <a:p>
            <a:r>
              <a:rPr lang="en-US" dirty="0" smtClean="0"/>
              <a:t>Well-suited for OLAP (On-Line Analytic Process)</a:t>
            </a:r>
          </a:p>
          <a:p>
            <a:r>
              <a:rPr lang="en-US" dirty="0" smtClean="0"/>
              <a:t>Limits the IO to only the data that is needed</a:t>
            </a:r>
          </a:p>
          <a:p>
            <a:r>
              <a:rPr lang="en-US" dirty="0" smtClean="0"/>
              <a:t>Save space: Columnar layout compress better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7016" y="2042227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10:001,12:002,11:003,22:004;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Smith:001,Jones:002,Johnson:003,Jones:004;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Joe:001,Mary:002,Cathy:003,Bob:004;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40000:001,50000:002,44000:003,55000:004;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838200" y="1770828"/>
          <a:ext cx="3890319" cy="1743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917"/>
                <a:gridCol w="658676"/>
                <a:gridCol w="887972"/>
                <a:gridCol w="907998"/>
                <a:gridCol w="785756"/>
              </a:tblGrid>
              <a:tr h="36604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RowId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EmpId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Smith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Joe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Johnson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Cathy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Jones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843849" y="2489992"/>
            <a:ext cx="733167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Column-oriented binary file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Schema segregated into footer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smtClean="0"/>
              <a:t>the record shredding and assembly algorithm described in the </a:t>
            </a:r>
            <a:r>
              <a:rPr lang="en-US" dirty="0" err="1" smtClean="0"/>
              <a:t>Dremel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Each data file contains the values for a set of rows</a:t>
            </a:r>
          </a:p>
          <a:p>
            <a:r>
              <a:rPr lang="en-US" dirty="0" smtClean="0"/>
              <a:t>High level of integration with Hadoop Ecosystem (Hive, Impala, Spark)</a:t>
            </a:r>
          </a:p>
          <a:p>
            <a:r>
              <a:rPr lang="en-US" dirty="0" smtClean="0"/>
              <a:t>Allows compress: Snappy, </a:t>
            </a:r>
            <a:r>
              <a:rPr lang="en-US" dirty="0" err="1" smtClean="0"/>
              <a:t>Gzip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3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Parquet- File format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02" y="1690688"/>
            <a:ext cx="9818796" cy="49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Parquet – Few 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lot of memory when writing files because it buffers writes to optimize the encoding and compressing of the data</a:t>
            </a:r>
          </a:p>
          <a:p>
            <a:r>
              <a:rPr lang="en-US" dirty="0" smtClean="0"/>
              <a:t>Using nested data structure with Parquet will likely limit some of the optimizations that Parquet makes for pushdowns. Try flatten your schema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7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Parquet need some additional parsing to format data with increases the overall read time</a:t>
            </a:r>
          </a:p>
          <a:p>
            <a:r>
              <a:rPr lang="en-US" dirty="0" smtClean="0"/>
              <a:t>Avro: works well from system to system, handles schema evolution</a:t>
            </a:r>
          </a:p>
          <a:p>
            <a:r>
              <a:rPr lang="en-US" dirty="0" smtClean="0"/>
              <a:t>Queries: few group of columns -&gt; Use columnar format (Parquet)</a:t>
            </a:r>
          </a:p>
          <a:p>
            <a:r>
              <a:rPr lang="en-US" dirty="0" smtClean="0"/>
              <a:t>Scan or retrieves all the fields in a row in each query -&gt; Avro</a:t>
            </a:r>
          </a:p>
          <a:p>
            <a:r>
              <a:rPr lang="en-US" dirty="0" smtClean="0"/>
              <a:t>Only work on subset of columns -&gt; Parquet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  <a:p>
            <a:r>
              <a:rPr lang="en-US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40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avro.apache.org/docs/current/spec.html</a:t>
            </a:r>
          </a:p>
          <a:p>
            <a:r>
              <a:rPr lang="en-US" dirty="0">
                <a:hlinkClick r:id="rId2"/>
              </a:rPr>
              <a:t>https://parquet.apache.org/documentation/latest/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ganges.usc.edu/pgroupW/images/a/a9/Serializarion_Framework.pdf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https://www.slideshare.net/airisdata/parquet-and-avro?qid=a52ca404-4d2e-4d60-a634-5a8eb858d114&amp;v=&amp;b=&amp;</a:t>
            </a:r>
            <a:r>
              <a:rPr lang="en-US" dirty="0" smtClean="0">
                <a:hlinkClick r:id="rId3"/>
              </a:rPr>
              <a:t>from_search=1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https://www.slideshare.net/HadoopSummit/file-format-benchmark-avro-json-orc-parquet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www.slideshare.net/mikejf12/an-introduction-to-apache-avro</a:t>
            </a:r>
            <a:endParaRPr lang="en-US" dirty="0" smtClean="0"/>
          </a:p>
          <a:p>
            <a:r>
              <a:rPr lang="it-IT" dirty="0" smtClean="0">
                <a:hlinkClick r:id="rId6"/>
              </a:rPr>
              <a:t>https</a:t>
            </a:r>
            <a:r>
              <a:rPr lang="it-IT" dirty="0">
                <a:hlinkClick r:id="rId6"/>
              </a:rPr>
              <a:t>://developers.google.com/protocol-buffers/?</a:t>
            </a:r>
            <a:r>
              <a:rPr lang="it-IT" dirty="0" smtClean="0">
                <a:hlinkClick r:id="rId6"/>
              </a:rPr>
              <a:t>hl=vi</a:t>
            </a:r>
            <a:endParaRPr lang="it-IT" dirty="0" smtClean="0"/>
          </a:p>
          <a:p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://thrift.apache.org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r>
              <a:rPr lang="it-IT" dirty="0" smtClean="0">
                <a:hlinkClick r:id="rId8"/>
              </a:rPr>
              <a:t>https</a:t>
            </a:r>
            <a:r>
              <a:rPr lang="it-IT" dirty="0">
                <a:hlinkClick r:id="rId8"/>
              </a:rPr>
              <a:t>://</a:t>
            </a:r>
            <a:r>
              <a:rPr lang="it-IT" dirty="0" smtClean="0">
                <a:hlinkClick r:id="rId8"/>
              </a:rPr>
              <a:t>www.slideshare.net/IgorAnishchenko/pb-vs-thrift-vs-avro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Protobuff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Designed ~2001 because everything else wasn’t that good those days </a:t>
            </a:r>
          </a:p>
          <a:p>
            <a:r>
              <a:rPr lang="en-US" dirty="0" smtClean="0"/>
              <a:t> Production, proprietary in Google from 2001-2008, open-sourced since 2008 </a:t>
            </a:r>
          </a:p>
          <a:p>
            <a:r>
              <a:rPr lang="en-US" dirty="0" smtClean="0"/>
              <a:t>Battle tested, very stable, well trusted </a:t>
            </a:r>
          </a:p>
          <a:p>
            <a:r>
              <a:rPr lang="en-US" dirty="0" smtClean="0"/>
              <a:t>Every time you hit a Google page, you're hitting several services and several PB code </a:t>
            </a:r>
          </a:p>
          <a:p>
            <a:r>
              <a:rPr lang="en-US" dirty="0" smtClean="0"/>
              <a:t>PB is the glue to all Google services </a:t>
            </a:r>
          </a:p>
          <a:p>
            <a:r>
              <a:rPr lang="en-US" dirty="0" smtClean="0"/>
              <a:t>Official support for five languages: C++, Java, Python, and Go </a:t>
            </a:r>
          </a:p>
          <a:p>
            <a:r>
              <a:rPr lang="en-US" dirty="0" smtClean="0"/>
              <a:t> Does have a lot of third-party support for other languages (of highly variable quality) </a:t>
            </a:r>
          </a:p>
          <a:p>
            <a:r>
              <a:rPr lang="en-US" dirty="0" smtClean="0"/>
              <a:t> Current Version - protobuf-</a:t>
            </a:r>
            <a:r>
              <a:rPr lang="en-US" dirty="0"/>
              <a:t>3.5.1</a:t>
            </a:r>
            <a:r>
              <a:rPr lang="en-US" dirty="0" smtClean="0"/>
              <a:t> </a:t>
            </a:r>
          </a:p>
          <a:p>
            <a:r>
              <a:rPr lang="en-US" dirty="0" smtClean="0"/>
              <a:t>BSD License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81" y="558007"/>
            <a:ext cx="4921307" cy="9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THRIFT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Designed by an X-Googler in 2007</a:t>
            </a:r>
          </a:p>
          <a:p>
            <a:r>
              <a:rPr lang="en-US" dirty="0" smtClean="0"/>
              <a:t>Developed internally at Facebook</a:t>
            </a:r>
          </a:p>
          <a:p>
            <a:r>
              <a:rPr lang="en-US" dirty="0"/>
              <a:t> Thrift was open sourced in April 2007 and entered the Apache Incubator in May, 2008. Thrift became an Apache TLP in October, </a:t>
            </a:r>
            <a:r>
              <a:rPr lang="en-US" dirty="0" smtClean="0"/>
              <a:t>2010.</a:t>
            </a:r>
          </a:p>
          <a:p>
            <a:r>
              <a:rPr lang="en-US" dirty="0" smtClean="0"/>
              <a:t>Aims to be the next-generation PB (e.g. more comprehensive features, more languages)</a:t>
            </a:r>
          </a:p>
          <a:p>
            <a:r>
              <a:rPr lang="en-US" dirty="0" smtClean="0"/>
              <a:t>IDL syntax is slightly cleaner than PB. If you know one, then you know the other</a:t>
            </a:r>
          </a:p>
          <a:p>
            <a:r>
              <a:rPr lang="en-US" dirty="0" smtClean="0"/>
              <a:t>Supports: C++, Java, Python, PHP, Ruby, </a:t>
            </a:r>
            <a:r>
              <a:rPr lang="en-US" dirty="0" err="1" smtClean="0"/>
              <a:t>Erlang</a:t>
            </a:r>
            <a:r>
              <a:rPr lang="en-US" dirty="0" smtClean="0"/>
              <a:t>, Perl, Haskell, C#, Cocoa, JavaScript, Node.js, Smalltalk, </a:t>
            </a:r>
            <a:r>
              <a:rPr lang="en-US" dirty="0" err="1" smtClean="0"/>
              <a:t>OCaml</a:t>
            </a:r>
            <a:r>
              <a:rPr lang="en-US" dirty="0" smtClean="0"/>
              <a:t> and Delphi and other languages</a:t>
            </a:r>
          </a:p>
          <a:p>
            <a:r>
              <a:rPr lang="en-US" dirty="0" smtClean="0"/>
              <a:t>Offers a stack for RPC calls</a:t>
            </a:r>
          </a:p>
          <a:p>
            <a:r>
              <a:rPr lang="en-US" dirty="0" smtClean="0"/>
              <a:t>Current Version - </a:t>
            </a:r>
            <a:r>
              <a:rPr lang="en-US" dirty="0"/>
              <a:t>Apache Thrift v0.11.0</a:t>
            </a:r>
            <a:endParaRPr lang="en-US" dirty="0" smtClean="0"/>
          </a:p>
          <a:p>
            <a:r>
              <a:rPr lang="en-US" dirty="0" smtClean="0"/>
              <a:t>Apache License 2.0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83" y="705391"/>
            <a:ext cx="4103108" cy="6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typical model of Thrift/</a:t>
            </a:r>
            <a:r>
              <a:rPr lang="en-US" dirty="0" err="1" smtClean="0"/>
              <a:t>Protobuf</a:t>
            </a:r>
            <a:r>
              <a:rPr lang="en-US" dirty="0" smtClean="0"/>
              <a:t> use is</a:t>
            </a:r>
          </a:p>
          <a:p>
            <a:pPr lvl="1"/>
            <a:r>
              <a:rPr lang="en-US" dirty="0" smtClean="0"/>
              <a:t>Write down a bunch of </a:t>
            </a:r>
            <a:r>
              <a:rPr lang="en-US" dirty="0" err="1" smtClean="0"/>
              <a:t>struct</a:t>
            </a:r>
            <a:r>
              <a:rPr lang="en-US" dirty="0" smtClean="0"/>
              <a:t>-like message formats in an IDL-like language.</a:t>
            </a:r>
          </a:p>
          <a:p>
            <a:pPr lvl="1"/>
            <a:r>
              <a:rPr lang="en-US" dirty="0" smtClean="0"/>
              <a:t>Run a tool to generate Java/C++/whatever boilerplate code.</a:t>
            </a:r>
          </a:p>
          <a:p>
            <a:pPr lvl="1"/>
            <a:r>
              <a:rPr lang="en-US" dirty="0" smtClean="0"/>
              <a:t>Example: thrift --gen java </a:t>
            </a:r>
            <a:r>
              <a:rPr lang="en-US" dirty="0" err="1" smtClean="0"/>
              <a:t>MyProject.thrift</a:t>
            </a:r>
            <a:endParaRPr lang="en-US" dirty="0" smtClean="0"/>
          </a:p>
          <a:p>
            <a:pPr lvl="1"/>
            <a:r>
              <a:rPr lang="en-US" dirty="0" smtClean="0"/>
              <a:t>Outputs thousands of lines - but they remain fairly readable in most languages</a:t>
            </a:r>
          </a:p>
          <a:p>
            <a:pPr lvl="1"/>
            <a:r>
              <a:rPr lang="en-US" dirty="0" smtClean="0"/>
              <a:t>Link against this boilerplate when you build your application.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EDIT!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66" y="1825625"/>
            <a:ext cx="7124268" cy="44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 Language (IDL)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 is a specification language used to describe a software component's interface.</a:t>
            </a:r>
          </a:p>
          <a:p>
            <a:r>
              <a:rPr lang="en-US" dirty="0" smtClean="0"/>
              <a:t>IDLs describe an interface in a language-independent way, enabling communication between software components that do not share a language – for example, between components written in C++ and components written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9" y="13059"/>
            <a:ext cx="9089298" cy="68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1471</Words>
  <Application>Microsoft Office PowerPoint</Application>
  <PresentationFormat>Widescreen</PresentationFormat>
  <Paragraphs>330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Office Theme</vt:lpstr>
      <vt:lpstr>Serialization Framework</vt:lpstr>
      <vt:lpstr>Serialization Framework</vt:lpstr>
      <vt:lpstr>Common Properties in Serialization Frameworks</vt:lpstr>
      <vt:lpstr>Google Protobuff</vt:lpstr>
      <vt:lpstr>Apache THRIFT</vt:lpstr>
      <vt:lpstr>Typical Operation Model</vt:lpstr>
      <vt:lpstr>Typical Operation Model</vt:lpstr>
      <vt:lpstr>Interface Definition Language (IDL)</vt:lpstr>
      <vt:lpstr>PowerPoint Presentation</vt:lpstr>
      <vt:lpstr>Defining IDL Rules</vt:lpstr>
      <vt:lpstr>Tagging</vt:lpstr>
      <vt:lpstr>Example</vt:lpstr>
      <vt:lpstr>Example</vt:lpstr>
      <vt:lpstr>The Comparison</vt:lpstr>
      <vt:lpstr>The Comparison</vt:lpstr>
      <vt:lpstr>The Comparison</vt:lpstr>
      <vt:lpstr>Project</vt:lpstr>
      <vt:lpstr>Choice </vt:lpstr>
      <vt:lpstr>PowerPoint Presentation</vt:lpstr>
      <vt:lpstr>Properties</vt:lpstr>
      <vt:lpstr>Avro - Introduction</vt:lpstr>
      <vt:lpstr>Avro - Schema</vt:lpstr>
      <vt:lpstr>Avro – Protocol declaration</vt:lpstr>
      <vt:lpstr>Avro - Handshake</vt:lpstr>
      <vt:lpstr>Avro - Resolution</vt:lpstr>
      <vt:lpstr>Avro vs Thrift, Protocol Buffer</vt:lpstr>
      <vt:lpstr>Serialization Framework</vt:lpstr>
      <vt:lpstr>Row-oriented, Column-oriented systems</vt:lpstr>
      <vt:lpstr>Row-oriented system</vt:lpstr>
      <vt:lpstr>Column-oriented system</vt:lpstr>
      <vt:lpstr>Parquet - Introduction</vt:lpstr>
      <vt:lpstr>Parquet- File format</vt:lpstr>
      <vt:lpstr>Parquet – Few important notes</vt:lpstr>
      <vt:lpstr>How to choice?</vt:lpstr>
      <vt:lpstr>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Framework</dc:title>
  <dc:creator>mannd; tuannn</dc:creator>
  <cp:lastModifiedBy>Windows User</cp:lastModifiedBy>
  <cp:revision>33</cp:revision>
  <dcterms:created xsi:type="dcterms:W3CDTF">2018-05-29T14:22:08Z</dcterms:created>
  <dcterms:modified xsi:type="dcterms:W3CDTF">2018-06-01T07:00:49Z</dcterms:modified>
</cp:coreProperties>
</file>