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5" d="100"/>
          <a:sy n="115" d="100"/>
        </p:scale>
        <p:origin x="42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1C9C8-F14B-4877-AF1A-566AB8E6EAA6}" type="datetimeFigureOut">
              <a:rPr lang="en-US" smtClean="0"/>
              <a:t>25/6/2019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EC59F-37B4-4ECB-8D55-BA5B23A4EFAD}" type="slidenum">
              <a:rPr lang="en-US" smtClean="0"/>
              <a:t>‹#›</a:t>
            </a:fld>
            <a:endParaRPr lang="en-US"/>
          </a:p>
        </p:txBody>
      </p:sp>
    </p:spTree>
    <p:extLst>
      <p:ext uri="{BB962C8B-B14F-4D97-AF65-F5344CB8AC3E}">
        <p14:creationId xmlns:p14="http://schemas.microsoft.com/office/powerpoint/2010/main" val="321421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41C9C8-F14B-4877-AF1A-566AB8E6EAA6}" type="datetimeFigureOut">
              <a:rPr lang="en-US" smtClean="0"/>
              <a:t>25/6/2019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EC59F-37B4-4ECB-8D55-BA5B23A4EFAD}" type="slidenum">
              <a:rPr lang="en-US" smtClean="0"/>
              <a:t>‹#›</a:t>
            </a:fld>
            <a:endParaRPr lang="en-US"/>
          </a:p>
        </p:txBody>
      </p:sp>
    </p:spTree>
    <p:extLst>
      <p:ext uri="{BB962C8B-B14F-4D97-AF65-F5344CB8AC3E}">
        <p14:creationId xmlns:p14="http://schemas.microsoft.com/office/powerpoint/2010/main" val="394507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41C9C8-F14B-4877-AF1A-566AB8E6EAA6}" type="datetimeFigureOut">
              <a:rPr lang="en-US" smtClean="0"/>
              <a:t>25/6/2019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EC59F-37B4-4ECB-8D55-BA5B23A4EFA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9762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41C9C8-F14B-4877-AF1A-566AB8E6EAA6}" type="datetimeFigureOut">
              <a:rPr lang="en-US" smtClean="0"/>
              <a:t>25/6/2019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EC59F-37B4-4ECB-8D55-BA5B23A4EFAD}" type="slidenum">
              <a:rPr lang="en-US" smtClean="0"/>
              <a:t>‹#›</a:t>
            </a:fld>
            <a:endParaRPr lang="en-US"/>
          </a:p>
        </p:txBody>
      </p:sp>
    </p:spTree>
    <p:extLst>
      <p:ext uri="{BB962C8B-B14F-4D97-AF65-F5344CB8AC3E}">
        <p14:creationId xmlns:p14="http://schemas.microsoft.com/office/powerpoint/2010/main" val="2998614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41C9C8-F14B-4877-AF1A-566AB8E6EAA6}" type="datetimeFigureOut">
              <a:rPr lang="en-US" smtClean="0"/>
              <a:t>25/6/2019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EC59F-37B4-4ECB-8D55-BA5B23A4EF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3261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41C9C8-F14B-4877-AF1A-566AB8E6EAA6}" type="datetimeFigureOut">
              <a:rPr lang="en-US" smtClean="0"/>
              <a:t>25/6/2019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EC59F-37B4-4ECB-8D55-BA5B23A4EFAD}" type="slidenum">
              <a:rPr lang="en-US" smtClean="0"/>
              <a:t>‹#›</a:t>
            </a:fld>
            <a:endParaRPr lang="en-US"/>
          </a:p>
        </p:txBody>
      </p:sp>
    </p:spTree>
    <p:extLst>
      <p:ext uri="{BB962C8B-B14F-4D97-AF65-F5344CB8AC3E}">
        <p14:creationId xmlns:p14="http://schemas.microsoft.com/office/powerpoint/2010/main" val="363479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41C9C8-F14B-4877-AF1A-566AB8E6EAA6}" type="datetimeFigureOut">
              <a:rPr lang="en-US" smtClean="0"/>
              <a:t>25/6/2019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EC59F-37B4-4ECB-8D55-BA5B23A4EFAD}" type="slidenum">
              <a:rPr lang="en-US" smtClean="0"/>
              <a:t>‹#›</a:t>
            </a:fld>
            <a:endParaRPr lang="en-US"/>
          </a:p>
        </p:txBody>
      </p:sp>
    </p:spTree>
    <p:extLst>
      <p:ext uri="{BB962C8B-B14F-4D97-AF65-F5344CB8AC3E}">
        <p14:creationId xmlns:p14="http://schemas.microsoft.com/office/powerpoint/2010/main" val="265291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41C9C8-F14B-4877-AF1A-566AB8E6EAA6}" type="datetimeFigureOut">
              <a:rPr lang="en-US" smtClean="0"/>
              <a:t>25/6/2019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EC59F-37B4-4ECB-8D55-BA5B23A4EFAD}" type="slidenum">
              <a:rPr lang="en-US" smtClean="0"/>
              <a:t>‹#›</a:t>
            </a:fld>
            <a:endParaRPr lang="en-US"/>
          </a:p>
        </p:txBody>
      </p:sp>
    </p:spTree>
    <p:extLst>
      <p:ext uri="{BB962C8B-B14F-4D97-AF65-F5344CB8AC3E}">
        <p14:creationId xmlns:p14="http://schemas.microsoft.com/office/powerpoint/2010/main" val="395060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41C9C8-F14B-4877-AF1A-566AB8E6EAA6}" type="datetimeFigureOut">
              <a:rPr lang="en-US" smtClean="0"/>
              <a:t>25/6/2019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EC59F-37B4-4ECB-8D55-BA5B23A4EFAD}" type="slidenum">
              <a:rPr lang="en-US" smtClean="0"/>
              <a:t>‹#›</a:t>
            </a:fld>
            <a:endParaRPr lang="en-US"/>
          </a:p>
        </p:txBody>
      </p:sp>
    </p:spTree>
    <p:extLst>
      <p:ext uri="{BB962C8B-B14F-4D97-AF65-F5344CB8AC3E}">
        <p14:creationId xmlns:p14="http://schemas.microsoft.com/office/powerpoint/2010/main" val="254264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41C9C8-F14B-4877-AF1A-566AB8E6EAA6}" type="datetimeFigureOut">
              <a:rPr lang="en-US" smtClean="0"/>
              <a:t>25/6/2019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EC59F-37B4-4ECB-8D55-BA5B23A4EFAD}" type="slidenum">
              <a:rPr lang="en-US" smtClean="0"/>
              <a:t>‹#›</a:t>
            </a:fld>
            <a:endParaRPr lang="en-US"/>
          </a:p>
        </p:txBody>
      </p:sp>
    </p:spTree>
    <p:extLst>
      <p:ext uri="{BB962C8B-B14F-4D97-AF65-F5344CB8AC3E}">
        <p14:creationId xmlns:p14="http://schemas.microsoft.com/office/powerpoint/2010/main" val="399590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41C9C8-F14B-4877-AF1A-566AB8E6EAA6}" type="datetimeFigureOut">
              <a:rPr lang="en-US" smtClean="0"/>
              <a:t>25/6/2019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EC59F-37B4-4ECB-8D55-BA5B23A4EFAD}" type="slidenum">
              <a:rPr lang="en-US" smtClean="0"/>
              <a:t>‹#›</a:t>
            </a:fld>
            <a:endParaRPr lang="en-US"/>
          </a:p>
        </p:txBody>
      </p:sp>
    </p:spTree>
    <p:extLst>
      <p:ext uri="{BB962C8B-B14F-4D97-AF65-F5344CB8AC3E}">
        <p14:creationId xmlns:p14="http://schemas.microsoft.com/office/powerpoint/2010/main" val="373966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41C9C8-F14B-4877-AF1A-566AB8E6EAA6}" type="datetimeFigureOut">
              <a:rPr lang="en-US" smtClean="0"/>
              <a:t>25/6/2019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EC59F-37B4-4ECB-8D55-BA5B23A4EFAD}" type="slidenum">
              <a:rPr lang="en-US" smtClean="0"/>
              <a:t>‹#›</a:t>
            </a:fld>
            <a:endParaRPr lang="en-US"/>
          </a:p>
        </p:txBody>
      </p:sp>
    </p:spTree>
    <p:extLst>
      <p:ext uri="{BB962C8B-B14F-4D97-AF65-F5344CB8AC3E}">
        <p14:creationId xmlns:p14="http://schemas.microsoft.com/office/powerpoint/2010/main" val="59150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41C9C8-F14B-4877-AF1A-566AB8E6EAA6}" type="datetimeFigureOut">
              <a:rPr lang="en-US" smtClean="0"/>
              <a:t>25/6/2019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EC59F-37B4-4ECB-8D55-BA5B23A4EFAD}" type="slidenum">
              <a:rPr lang="en-US" smtClean="0"/>
              <a:t>‹#›</a:t>
            </a:fld>
            <a:endParaRPr lang="en-US"/>
          </a:p>
        </p:txBody>
      </p:sp>
    </p:spTree>
    <p:extLst>
      <p:ext uri="{BB962C8B-B14F-4D97-AF65-F5344CB8AC3E}">
        <p14:creationId xmlns:p14="http://schemas.microsoft.com/office/powerpoint/2010/main" val="66176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1C9C8-F14B-4877-AF1A-566AB8E6EAA6}" type="datetimeFigureOut">
              <a:rPr lang="en-US" smtClean="0"/>
              <a:t>25/6/2019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EC59F-37B4-4ECB-8D55-BA5B23A4EFAD}" type="slidenum">
              <a:rPr lang="en-US" smtClean="0"/>
              <a:t>‹#›</a:t>
            </a:fld>
            <a:endParaRPr lang="en-US"/>
          </a:p>
        </p:txBody>
      </p:sp>
    </p:spTree>
    <p:extLst>
      <p:ext uri="{BB962C8B-B14F-4D97-AF65-F5344CB8AC3E}">
        <p14:creationId xmlns:p14="http://schemas.microsoft.com/office/powerpoint/2010/main" val="31834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41C9C8-F14B-4877-AF1A-566AB8E6EAA6}" type="datetimeFigureOut">
              <a:rPr lang="en-US" smtClean="0"/>
              <a:t>25/6/2019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EC59F-37B4-4ECB-8D55-BA5B23A4EFAD}" type="slidenum">
              <a:rPr lang="en-US" smtClean="0"/>
              <a:t>‹#›</a:t>
            </a:fld>
            <a:endParaRPr lang="en-US"/>
          </a:p>
        </p:txBody>
      </p:sp>
    </p:spTree>
    <p:extLst>
      <p:ext uri="{BB962C8B-B14F-4D97-AF65-F5344CB8AC3E}">
        <p14:creationId xmlns:p14="http://schemas.microsoft.com/office/powerpoint/2010/main" val="265168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41C9C8-F14B-4877-AF1A-566AB8E6EAA6}" type="datetimeFigureOut">
              <a:rPr lang="en-US" smtClean="0"/>
              <a:t>25/6/2019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EC59F-37B4-4ECB-8D55-BA5B23A4EFAD}" type="slidenum">
              <a:rPr lang="en-US" smtClean="0"/>
              <a:t>‹#›</a:t>
            </a:fld>
            <a:endParaRPr lang="en-US"/>
          </a:p>
        </p:txBody>
      </p:sp>
    </p:spTree>
    <p:extLst>
      <p:ext uri="{BB962C8B-B14F-4D97-AF65-F5344CB8AC3E}">
        <p14:creationId xmlns:p14="http://schemas.microsoft.com/office/powerpoint/2010/main" val="3391504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41C9C8-F14B-4877-AF1A-566AB8E6EAA6}" type="datetimeFigureOut">
              <a:rPr lang="en-US" smtClean="0"/>
              <a:t>25/6/2019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AAEC59F-37B4-4ECB-8D55-BA5B23A4EFAD}" type="slidenum">
              <a:rPr lang="en-US" smtClean="0"/>
              <a:t>‹#›</a:t>
            </a:fld>
            <a:endParaRPr lang="en-US"/>
          </a:p>
        </p:txBody>
      </p:sp>
    </p:spTree>
    <p:extLst>
      <p:ext uri="{BB962C8B-B14F-4D97-AF65-F5344CB8AC3E}">
        <p14:creationId xmlns:p14="http://schemas.microsoft.com/office/powerpoint/2010/main" val="2304023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Arial" panose="020B0604020202020204" pitchFamily="34" charset="0"/>
                <a:cs typeface="Arial" panose="020B0604020202020204" pitchFamily="34" charset="0"/>
              </a:rPr>
              <a:t>Bài 3: FUNCTIONS</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569905"/>
            <a:ext cx="8596668" cy="1877406"/>
          </a:xfrm>
        </p:spPr>
        <p:txBody>
          <a:bodyPr>
            <a:normAutofit/>
          </a:bodyPr>
          <a:lstStyle/>
          <a:p>
            <a:pPr marL="0" indent="0" algn="ctr">
              <a:buNone/>
            </a:pPr>
            <a:r>
              <a:rPr lang="en-US" sz="5500" dirty="0">
                <a:latin typeface="Arial" panose="020B0604020202020204" pitchFamily="34" charset="0"/>
                <a:ea typeface="Aachen" panose="02020500000000000000" pitchFamily="18" charset="0"/>
                <a:cs typeface="Arial" panose="020B0604020202020204" pitchFamily="34" charset="0"/>
              </a:rPr>
              <a:t>Basic skills for working with functions</a:t>
            </a:r>
            <a:endParaRPr lang="en-US" sz="5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3642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Overloading Functions</a:t>
            </a:r>
          </a:p>
        </p:txBody>
      </p:sp>
      <p:sp>
        <p:nvSpPr>
          <p:cNvPr id="3" name="Content Placeholder 2"/>
          <p:cNvSpPr>
            <a:spLocks noGrp="1"/>
          </p:cNvSpPr>
          <p:nvPr>
            <p:ph idx="1"/>
          </p:nvPr>
        </p:nvSpPr>
        <p:spPr>
          <a:xfrm>
            <a:off x="677334" y="1620983"/>
            <a:ext cx="8596668" cy="4420380"/>
          </a:xfrm>
        </p:spPr>
        <p:txBody>
          <a:bodyPr/>
          <a:lstStyle/>
          <a:p>
            <a:r>
              <a:rPr lang="en-US" dirty="0"/>
              <a:t>In other programming languages, overloading usually refers to declaring multiple functions with the same name but with differing quantities and types of arguments. </a:t>
            </a:r>
            <a:endParaRPr lang="en-US" dirty="0" smtClean="0"/>
          </a:p>
          <a:p>
            <a:r>
              <a:rPr lang="en-US" dirty="0"/>
              <a:t>PHP views overloading as providing the means to dynamically “create” properties and </a:t>
            </a:r>
            <a:r>
              <a:rPr lang="en-US" dirty="0" smtClean="0"/>
              <a:t>methods</a:t>
            </a:r>
          </a:p>
          <a:p>
            <a:r>
              <a:rPr lang="en-US" dirty="0"/>
              <a:t>PHP will not let you redeclare the same function </a:t>
            </a:r>
            <a:r>
              <a:rPr lang="en-US" dirty="0" smtClean="0"/>
              <a:t>name</a:t>
            </a:r>
          </a:p>
          <a:p>
            <a:r>
              <a:rPr lang="en-US" dirty="0"/>
              <a:t>However, PHP does let you call a function with different arguments and offers you some functions to be able to access the arguments that a function was called with</a:t>
            </a:r>
          </a:p>
        </p:txBody>
      </p:sp>
      <p:pic>
        <p:nvPicPr>
          <p:cNvPr id="4" name="Picture 3"/>
          <p:cNvPicPr>
            <a:picLocks noChangeAspect="1"/>
          </p:cNvPicPr>
          <p:nvPr/>
        </p:nvPicPr>
        <p:blipFill>
          <a:blip r:embed="rId2"/>
          <a:stretch>
            <a:fillRect/>
          </a:stretch>
        </p:blipFill>
        <p:spPr>
          <a:xfrm>
            <a:off x="902450" y="4955513"/>
            <a:ext cx="4933950" cy="1085850"/>
          </a:xfrm>
          <a:prstGeom prst="rect">
            <a:avLst/>
          </a:prstGeom>
        </p:spPr>
      </p:pic>
    </p:spTree>
    <p:extLst>
      <p:ext uri="{BB962C8B-B14F-4D97-AF65-F5344CB8AC3E}">
        <p14:creationId xmlns:p14="http://schemas.microsoft.com/office/powerpoint/2010/main" val="2933243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062"/>
          </a:xfrm>
        </p:spPr>
        <p:txBody>
          <a:bodyPr/>
          <a:lstStyle/>
          <a:p>
            <a:r>
              <a:rPr lang="en-US" b="1" dirty="0">
                <a:latin typeface="Arial" panose="020B0604020202020204" pitchFamily="34" charset="0"/>
                <a:cs typeface="Arial" panose="020B0604020202020204" pitchFamily="34" charset="0"/>
              </a:rPr>
              <a:t>Overloading Functions</a:t>
            </a:r>
            <a:endParaRPr lang="en-US" dirty="0"/>
          </a:p>
        </p:txBody>
      </p:sp>
      <p:sp>
        <p:nvSpPr>
          <p:cNvPr id="3" name="Content Placeholder 2"/>
          <p:cNvSpPr>
            <a:spLocks noGrp="1"/>
          </p:cNvSpPr>
          <p:nvPr>
            <p:ph idx="1"/>
          </p:nvPr>
        </p:nvSpPr>
        <p:spPr>
          <a:xfrm>
            <a:off x="677334" y="1571105"/>
            <a:ext cx="8596668" cy="4455623"/>
          </a:xfrm>
        </p:spPr>
        <p:txBody>
          <a:bodyPr>
            <a:noAutofit/>
          </a:bodyPr>
          <a:lstStyle/>
          <a:p>
            <a:pPr marL="0" indent="0">
              <a:buNone/>
            </a:pPr>
            <a:r>
              <a:rPr lang="en-US" sz="1600" dirty="0"/>
              <a:t>&lt;?php</a:t>
            </a:r>
          </a:p>
          <a:p>
            <a:pPr marL="400050" lvl="1" indent="0">
              <a:buNone/>
            </a:pPr>
            <a:r>
              <a:rPr lang="en-US" dirty="0"/>
              <a:t>function myFunc() {</a:t>
            </a:r>
          </a:p>
          <a:p>
            <a:pPr marL="800100" lvl="2" indent="0">
              <a:buNone/>
            </a:pPr>
            <a:r>
              <a:rPr lang="en-US" sz="1600" dirty="0"/>
              <a:t> foreach(func_get_args() as $arg =&gt; $value) {</a:t>
            </a:r>
          </a:p>
          <a:p>
            <a:pPr marL="1257300" lvl="3" indent="0">
              <a:buNone/>
            </a:pPr>
            <a:r>
              <a:rPr lang="en-US" sz="1600" dirty="0"/>
              <a:t> echo "$arg is $value" . PHP_EOL;</a:t>
            </a:r>
          </a:p>
          <a:p>
            <a:pPr marL="800100" lvl="2" indent="0">
              <a:buNone/>
            </a:pPr>
            <a:r>
              <a:rPr lang="en-US" sz="1600" dirty="0"/>
              <a:t> }</a:t>
            </a:r>
          </a:p>
          <a:p>
            <a:pPr marL="400050" lvl="1" indent="0">
              <a:buNone/>
            </a:pPr>
            <a:r>
              <a:rPr lang="en-US" dirty="0"/>
              <a:t>}</a:t>
            </a:r>
          </a:p>
          <a:p>
            <a:pPr marL="400050" lvl="1" indent="0">
              <a:buNone/>
            </a:pPr>
            <a:r>
              <a:rPr lang="en-US" dirty="0"/>
              <a:t>myFunc('variable', 3, 'parameters');</a:t>
            </a:r>
          </a:p>
          <a:p>
            <a:pPr marL="400050" lvl="1" indent="0">
              <a:buNone/>
            </a:pPr>
            <a:r>
              <a:rPr lang="en-US" dirty="0"/>
              <a:t>/*</a:t>
            </a:r>
          </a:p>
          <a:p>
            <a:pPr marL="400050" lvl="1" indent="0">
              <a:buNone/>
            </a:pPr>
            <a:r>
              <a:rPr lang="en-US" dirty="0"/>
              <a:t>0 is variable</a:t>
            </a:r>
          </a:p>
          <a:p>
            <a:pPr marL="400050" lvl="1" indent="0">
              <a:buNone/>
            </a:pPr>
            <a:r>
              <a:rPr lang="en-US" dirty="0"/>
              <a:t>1 is 3</a:t>
            </a:r>
          </a:p>
          <a:p>
            <a:pPr marL="400050" lvl="1" indent="0">
              <a:buNone/>
            </a:pPr>
            <a:r>
              <a:rPr lang="en-US" dirty="0"/>
              <a:t>2 is parameters</a:t>
            </a:r>
          </a:p>
          <a:p>
            <a:pPr marL="0" indent="0">
              <a:buNone/>
            </a:pPr>
            <a:r>
              <a:rPr lang="en-US" sz="1600" dirty="0" smtClean="0"/>
              <a:t>	*/</a:t>
            </a:r>
            <a:endParaRPr lang="en-US" sz="1600" dirty="0"/>
          </a:p>
        </p:txBody>
      </p:sp>
    </p:spTree>
    <p:extLst>
      <p:ext uri="{BB962C8B-B14F-4D97-AF65-F5344CB8AC3E}">
        <p14:creationId xmlns:p14="http://schemas.microsoft.com/office/powerpoint/2010/main" val="648357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4058"/>
          </a:xfrm>
        </p:spPr>
        <p:txBody>
          <a:bodyPr>
            <a:noAutofit/>
          </a:bodyPr>
          <a:lstStyle/>
          <a:p>
            <a:r>
              <a:rPr lang="en-US" b="1" dirty="0">
                <a:latin typeface="Arial" panose="020B0604020202020204" pitchFamily="34" charset="0"/>
                <a:cs typeface="Arial" panose="020B0604020202020204" pitchFamily="34" charset="0"/>
              </a:rPr>
              <a:t>Variadics</a:t>
            </a:r>
          </a:p>
        </p:txBody>
      </p:sp>
      <p:sp>
        <p:nvSpPr>
          <p:cNvPr id="3" name="Content Placeholder 2"/>
          <p:cNvSpPr>
            <a:spLocks noGrp="1"/>
          </p:cNvSpPr>
          <p:nvPr>
            <p:ph idx="1"/>
          </p:nvPr>
        </p:nvSpPr>
        <p:spPr>
          <a:xfrm>
            <a:off x="677334" y="1729047"/>
            <a:ext cx="8596668" cy="4312316"/>
          </a:xfrm>
        </p:spPr>
        <p:txBody>
          <a:bodyPr>
            <a:normAutofit/>
          </a:bodyPr>
          <a:lstStyle/>
          <a:p>
            <a:r>
              <a:rPr lang="en-US" sz="2400" dirty="0"/>
              <a:t>PHP 5.6 introduced variadics that explicitly accept a variable number of parameters. By using the ... token in your argument list, you specify that the function will accept a variable number of </a:t>
            </a:r>
            <a:r>
              <a:rPr lang="en-US" sz="2400" dirty="0" smtClean="0"/>
              <a:t>parameters</a:t>
            </a:r>
          </a:p>
          <a:p>
            <a:r>
              <a:rPr lang="en-US" sz="2400" dirty="0"/>
              <a:t>The variadic parameters are made available in your function as an </a:t>
            </a:r>
            <a:r>
              <a:rPr lang="en-US" sz="2400" dirty="0" smtClean="0"/>
              <a:t>array</a:t>
            </a:r>
          </a:p>
          <a:p>
            <a:r>
              <a:rPr lang="en-US" sz="2400" dirty="0"/>
              <a:t>If you are mixing normal fixed parameters with a variadic syntax, then the variadic parameter must be the last parameter in the list of parameters</a:t>
            </a:r>
          </a:p>
        </p:txBody>
      </p:sp>
    </p:spTree>
    <p:extLst>
      <p:ext uri="{BB962C8B-B14F-4D97-AF65-F5344CB8AC3E}">
        <p14:creationId xmlns:p14="http://schemas.microsoft.com/office/powerpoint/2010/main" val="3129431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98"/>
          </a:xfrm>
        </p:spPr>
        <p:txBody>
          <a:bodyPr/>
          <a:lstStyle/>
          <a:p>
            <a:r>
              <a:rPr lang="en-US" b="1" dirty="0">
                <a:latin typeface="Arial" panose="020B0604020202020204" pitchFamily="34" charset="0"/>
                <a:cs typeface="Arial" panose="020B0604020202020204" pitchFamily="34" charset="0"/>
              </a:rPr>
              <a:t>Variadics</a:t>
            </a:r>
            <a:endParaRPr lang="en-US" dirty="0"/>
          </a:p>
        </p:txBody>
      </p:sp>
      <p:sp>
        <p:nvSpPr>
          <p:cNvPr id="3" name="Content Placeholder 2"/>
          <p:cNvSpPr>
            <a:spLocks noGrp="1"/>
          </p:cNvSpPr>
          <p:nvPr>
            <p:ph idx="1"/>
          </p:nvPr>
        </p:nvSpPr>
        <p:spPr>
          <a:xfrm>
            <a:off x="677334" y="1396538"/>
            <a:ext cx="8596668" cy="4644825"/>
          </a:xfrm>
        </p:spPr>
        <p:txBody>
          <a:bodyPr>
            <a:noAutofit/>
          </a:bodyPr>
          <a:lstStyle/>
          <a:p>
            <a:pPr marL="0" indent="0">
              <a:buNone/>
            </a:pPr>
            <a:r>
              <a:rPr lang="en-US" sz="1600" dirty="0">
                <a:latin typeface="Arial" panose="020B0604020202020204" pitchFamily="34" charset="0"/>
                <a:cs typeface="Arial" panose="020B0604020202020204" pitchFamily="34" charset="0"/>
              </a:rPr>
              <a:t>&lt;?php</a:t>
            </a:r>
          </a:p>
          <a:p>
            <a:pPr marL="0" indent="0">
              <a:buNone/>
            </a:pPr>
            <a:r>
              <a:rPr lang="en-US" sz="1600" dirty="0">
                <a:latin typeface="Arial" panose="020B0604020202020204" pitchFamily="34" charset="0"/>
                <a:cs typeface="Arial" panose="020B0604020202020204" pitchFamily="34" charset="0"/>
              </a:rPr>
              <a:t>function test($required, $optional = null, ...$variadicParams) </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    echo "Required: ".$required.PHP_EOL;</a:t>
            </a:r>
          </a:p>
          <a:p>
            <a:pPr marL="0" indent="0">
              <a:buNone/>
            </a:pPr>
            <a:r>
              <a:rPr lang="en-US" sz="1600" dirty="0">
                <a:latin typeface="Arial" panose="020B0604020202020204" pitchFamily="34" charset="0"/>
                <a:cs typeface="Arial" panose="020B0604020202020204" pitchFamily="34" charset="0"/>
              </a:rPr>
              <a:t>    echo "Optional: ".$optional.PHP_EOL;</a:t>
            </a:r>
          </a:p>
          <a:p>
            <a:pPr marL="0" indent="0">
              <a:buNone/>
            </a:pPr>
            <a:r>
              <a:rPr lang="en-US" sz="1600" dirty="0">
                <a:latin typeface="Arial" panose="020B0604020202020204" pitchFamily="34" charset="0"/>
                <a:cs typeface="Arial" panose="020B0604020202020204" pitchFamily="34" charset="0"/>
              </a:rPr>
              <a:t>    echo "Number of variadic parameters:: ".count($variadicParams).PHP_EOL;</a:t>
            </a:r>
          </a:p>
          <a:p>
            <a:pPr marL="0" indent="0">
              <a:buNone/>
            </a:pPr>
            <a:r>
              <a:rPr lang="en-US" sz="1600" dirty="0" smtClean="0">
                <a:latin typeface="Arial" panose="020B0604020202020204" pitchFamily="34" charset="0"/>
                <a:cs typeface="Arial" panose="020B0604020202020204" pitchFamily="34" charset="0"/>
              </a:rPr>
              <a:t>}</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test(1</a:t>
            </a:r>
            <a:r>
              <a:rPr lang="en-US" sz="1600" dirty="0">
                <a:latin typeface="Arial" panose="020B0604020202020204" pitchFamily="34" charset="0"/>
                <a:cs typeface="Arial" panose="020B0604020202020204" pitchFamily="34" charset="0"/>
              </a:rPr>
              <a:t>);</a:t>
            </a:r>
          </a:p>
          <a:p>
            <a:pPr marL="0" indent="0">
              <a:buNone/>
            </a:pPr>
            <a:r>
              <a:rPr lang="en-US" sz="1600" dirty="0" smtClean="0">
                <a:latin typeface="Arial" panose="020B0604020202020204" pitchFamily="34" charset="0"/>
                <a:cs typeface="Arial" panose="020B0604020202020204" pitchFamily="34" charset="0"/>
              </a:rPr>
              <a:t>test(1</a:t>
            </a:r>
            <a:r>
              <a:rPr lang="en-US" sz="1600" dirty="0">
                <a:latin typeface="Arial" panose="020B0604020202020204" pitchFamily="34" charset="0"/>
                <a:cs typeface="Arial" panose="020B0604020202020204" pitchFamily="34" charset="0"/>
              </a:rPr>
              <a:t>, 2);</a:t>
            </a:r>
          </a:p>
          <a:p>
            <a:pPr marL="0" indent="0">
              <a:buNone/>
            </a:pPr>
            <a:r>
              <a:rPr lang="en-US" sz="1600" dirty="0" smtClean="0">
                <a:latin typeface="Arial" panose="020B0604020202020204" pitchFamily="34" charset="0"/>
                <a:cs typeface="Arial" panose="020B0604020202020204" pitchFamily="34" charset="0"/>
              </a:rPr>
              <a:t>test(1</a:t>
            </a:r>
            <a:r>
              <a:rPr lang="en-US" sz="1600" dirty="0">
                <a:latin typeface="Arial" panose="020B0604020202020204" pitchFamily="34" charset="0"/>
                <a:cs typeface="Arial" panose="020B0604020202020204" pitchFamily="34" charset="0"/>
              </a:rPr>
              <a:t>, 2, 3);</a:t>
            </a:r>
          </a:p>
          <a:p>
            <a:pPr marL="0" indent="0">
              <a:buNone/>
            </a:pPr>
            <a:r>
              <a:rPr lang="en-US" sz="1600" dirty="0" smtClean="0">
                <a:latin typeface="Arial" panose="020B0604020202020204" pitchFamily="34" charset="0"/>
                <a:cs typeface="Arial" panose="020B0604020202020204" pitchFamily="34" charset="0"/>
              </a:rPr>
              <a:t>test(1</a:t>
            </a:r>
            <a:r>
              <a:rPr lang="en-US" sz="1600" dirty="0">
                <a:latin typeface="Arial" panose="020B0604020202020204" pitchFamily="34" charset="0"/>
                <a:cs typeface="Arial" panose="020B0604020202020204" pitchFamily="34" charset="0"/>
              </a:rPr>
              <a:t>, 2, 3, 4);</a:t>
            </a:r>
          </a:p>
          <a:p>
            <a:pPr marL="0" indent="0">
              <a:buNone/>
            </a:pPr>
            <a:r>
              <a:rPr lang="en-US" sz="1600" dirty="0" smtClean="0">
                <a:latin typeface="Arial" panose="020B0604020202020204" pitchFamily="34" charset="0"/>
                <a:cs typeface="Arial" panose="020B0604020202020204" pitchFamily="34" charset="0"/>
              </a:rPr>
              <a:t>test(1</a:t>
            </a:r>
            <a:r>
              <a:rPr lang="en-US" sz="1600" dirty="0">
                <a:latin typeface="Arial" panose="020B0604020202020204" pitchFamily="34" charset="0"/>
                <a:cs typeface="Arial" panose="020B0604020202020204" pitchFamily="34" charset="0"/>
              </a:rPr>
              <a:t>, 2, 3, 4, 5);</a:t>
            </a:r>
          </a:p>
        </p:txBody>
      </p:sp>
    </p:spTree>
    <p:extLst>
      <p:ext uri="{BB962C8B-B14F-4D97-AF65-F5344CB8AC3E}">
        <p14:creationId xmlns:p14="http://schemas.microsoft.com/office/powerpoint/2010/main" val="3674571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b="1" dirty="0"/>
              <a:t>References</a:t>
            </a:r>
          </a:p>
        </p:txBody>
      </p:sp>
      <p:sp>
        <p:nvSpPr>
          <p:cNvPr id="3" name="Content Placeholder 2"/>
          <p:cNvSpPr>
            <a:spLocks noGrp="1"/>
          </p:cNvSpPr>
          <p:nvPr>
            <p:ph idx="1"/>
          </p:nvPr>
        </p:nvSpPr>
        <p:spPr>
          <a:xfrm>
            <a:off x="677334" y="1562793"/>
            <a:ext cx="8596668" cy="4746567"/>
          </a:xfrm>
        </p:spPr>
        <p:txBody>
          <a:bodyPr>
            <a:noAutofit/>
          </a:bodyPr>
          <a:lstStyle/>
          <a:p>
            <a:r>
              <a:rPr lang="en-US" dirty="0">
                <a:latin typeface="Arial" panose="020B0604020202020204" pitchFamily="34" charset="0"/>
                <a:cs typeface="Arial" panose="020B0604020202020204" pitchFamily="34" charset="0"/>
              </a:rPr>
              <a:t>By default, PHP passes arguments to functions by value, but it is possible to pass them by reference. You can do this by declaring the argument as a pass by reference, as in this example</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&lt;?php</a:t>
            </a:r>
          </a:p>
          <a:p>
            <a:pPr marL="400050" lvl="1" indent="0">
              <a:buNone/>
            </a:pPr>
            <a:r>
              <a:rPr lang="en-US" sz="1800" dirty="0">
                <a:latin typeface="Arial" panose="020B0604020202020204" pitchFamily="34" charset="0"/>
                <a:cs typeface="Arial" panose="020B0604020202020204" pitchFamily="34" charset="0"/>
              </a:rPr>
              <a:t>function addOne(&amp;$arg) {</a:t>
            </a:r>
          </a:p>
          <a:p>
            <a:pPr marL="400050" lvl="1" indent="0">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arg++;</a:t>
            </a:r>
          </a:p>
          <a:p>
            <a:pPr marL="400050" lvl="1" indent="0">
              <a:buNone/>
            </a:pP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400050" lvl="1" indent="0">
              <a:buNone/>
            </a:pPr>
            <a:r>
              <a:rPr lang="en-US" sz="1800" dirty="0">
                <a:latin typeface="Arial" panose="020B0604020202020204" pitchFamily="34" charset="0"/>
                <a:cs typeface="Arial" panose="020B0604020202020204" pitchFamily="34" charset="0"/>
              </a:rPr>
              <a:t>$a = 0;</a:t>
            </a:r>
          </a:p>
          <a:p>
            <a:pPr marL="400050" lvl="1" indent="0">
              <a:buNone/>
            </a:pPr>
            <a:r>
              <a:rPr lang="en-US" sz="1800" dirty="0">
                <a:latin typeface="Arial" panose="020B0604020202020204" pitchFamily="34" charset="0"/>
                <a:cs typeface="Arial" panose="020B0604020202020204" pitchFamily="34" charset="0"/>
              </a:rPr>
              <a:t>addOne($a);</a:t>
            </a:r>
          </a:p>
          <a:p>
            <a:pPr marL="400050" lvl="1" indent="0">
              <a:buNone/>
            </a:pPr>
            <a:r>
              <a:rPr lang="en-US" sz="1800" dirty="0">
                <a:latin typeface="Arial" panose="020B0604020202020204" pitchFamily="34" charset="0"/>
                <a:cs typeface="Arial" panose="020B0604020202020204" pitchFamily="34" charset="0"/>
              </a:rPr>
              <a:t>echo $a; // 1</a:t>
            </a:r>
          </a:p>
        </p:txBody>
      </p:sp>
    </p:spTree>
    <p:extLst>
      <p:ext uri="{BB962C8B-B14F-4D97-AF65-F5344CB8AC3E}">
        <p14:creationId xmlns:p14="http://schemas.microsoft.com/office/powerpoint/2010/main" val="1364942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0189"/>
          </a:xfrm>
        </p:spPr>
        <p:txBody>
          <a:bodyPr>
            <a:normAutofit/>
          </a:bodyPr>
          <a:lstStyle/>
          <a:p>
            <a:r>
              <a:rPr lang="en-US" b="1" dirty="0">
                <a:latin typeface="Arial" panose="020B0604020202020204" pitchFamily="34" charset="0"/>
                <a:cs typeface="Arial" panose="020B0604020202020204" pitchFamily="34" charset="0"/>
              </a:rPr>
              <a:t>References</a:t>
            </a:r>
          </a:p>
        </p:txBody>
      </p:sp>
      <p:sp>
        <p:nvSpPr>
          <p:cNvPr id="3" name="Content Placeholder 2"/>
          <p:cNvSpPr>
            <a:spLocks noGrp="1"/>
          </p:cNvSpPr>
          <p:nvPr>
            <p:ph idx="1"/>
          </p:nvPr>
        </p:nvSpPr>
        <p:spPr>
          <a:xfrm>
            <a:off x="677334" y="1679171"/>
            <a:ext cx="8596668" cy="4362191"/>
          </a:xfrm>
        </p:spPr>
        <p:txBody>
          <a:bodyPr/>
          <a:lstStyle/>
          <a:p>
            <a:r>
              <a:rPr lang="en-US" dirty="0"/>
              <a:t>The &amp; operator marks the parameter as being passed by reference. Changes to this parameter in the function will change the variable passed to it</a:t>
            </a:r>
            <a:r>
              <a:rPr lang="en-US" dirty="0" smtClean="0"/>
              <a:t>.</a:t>
            </a:r>
          </a:p>
          <a:p>
            <a:r>
              <a:rPr lang="en-US" dirty="0"/>
              <a:t>If a function argument is not defined as being a reference, then you cannot pass a reference in that argument. This code will generate a fatal error</a:t>
            </a:r>
            <a:r>
              <a:rPr lang="en-US" dirty="0" smtClean="0"/>
              <a:t>:</a:t>
            </a:r>
          </a:p>
          <a:p>
            <a:pPr marL="0" indent="0">
              <a:buNone/>
            </a:pPr>
            <a:r>
              <a:rPr lang="en-US" dirty="0"/>
              <a:t>&lt;?php</a:t>
            </a:r>
          </a:p>
          <a:p>
            <a:pPr marL="400050" lvl="1" indent="0">
              <a:buNone/>
            </a:pPr>
            <a:r>
              <a:rPr lang="en-US" dirty="0"/>
              <a:t>function addOne($arg) {</a:t>
            </a:r>
          </a:p>
          <a:p>
            <a:pPr marL="400050" lvl="1" indent="0">
              <a:buNone/>
            </a:pPr>
            <a:r>
              <a:rPr lang="en-US" dirty="0"/>
              <a:t> </a:t>
            </a:r>
            <a:r>
              <a:rPr lang="en-US" dirty="0" smtClean="0"/>
              <a:t>	$</a:t>
            </a:r>
            <a:r>
              <a:rPr lang="en-US" dirty="0"/>
              <a:t>arg++;</a:t>
            </a:r>
          </a:p>
          <a:p>
            <a:pPr marL="400050" lvl="1" indent="0">
              <a:buNone/>
            </a:pPr>
            <a:r>
              <a:rPr lang="en-US" dirty="0"/>
              <a:t>}</a:t>
            </a:r>
          </a:p>
          <a:p>
            <a:pPr marL="400050" lvl="1" indent="0">
              <a:buNone/>
            </a:pPr>
            <a:r>
              <a:rPr lang="en-US" dirty="0"/>
              <a:t>$a = 0;</a:t>
            </a:r>
          </a:p>
          <a:p>
            <a:pPr marL="400050" lvl="1" indent="0">
              <a:buNone/>
            </a:pPr>
            <a:r>
              <a:rPr lang="en-US" dirty="0"/>
              <a:t>addOne(&amp;$a); // fatal error as of PHP 5.4.0</a:t>
            </a:r>
          </a:p>
          <a:p>
            <a:pPr marL="400050" lvl="1" indent="0">
              <a:buNone/>
            </a:pPr>
            <a:r>
              <a:rPr lang="en-US" dirty="0"/>
              <a:t>echo $a;</a:t>
            </a:r>
          </a:p>
        </p:txBody>
      </p:sp>
    </p:spTree>
    <p:extLst>
      <p:ext uri="{BB962C8B-B14F-4D97-AF65-F5344CB8AC3E}">
        <p14:creationId xmlns:p14="http://schemas.microsoft.com/office/powerpoint/2010/main" val="626143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lstStyle/>
          <a:p>
            <a:r>
              <a:rPr lang="en-US" dirty="0"/>
              <a:t>Variable Functions</a:t>
            </a:r>
          </a:p>
        </p:txBody>
      </p:sp>
      <p:sp>
        <p:nvSpPr>
          <p:cNvPr id="3" name="Content Placeholder 2"/>
          <p:cNvSpPr>
            <a:spLocks noGrp="1"/>
          </p:cNvSpPr>
          <p:nvPr>
            <p:ph idx="1"/>
          </p:nvPr>
        </p:nvSpPr>
        <p:spPr>
          <a:xfrm>
            <a:off x="677334" y="1620983"/>
            <a:ext cx="8596668" cy="4420380"/>
          </a:xfrm>
        </p:spPr>
        <p:txBody>
          <a:bodyPr/>
          <a:lstStyle/>
          <a:p>
            <a:r>
              <a:rPr lang="en-US" dirty="0"/>
              <a:t>Variable functions are similar in concept to variable variable names. They’re easiest to explain with a syntax example</a:t>
            </a:r>
            <a:r>
              <a:rPr lang="en-US" dirty="0" smtClean="0"/>
              <a:t>:</a:t>
            </a:r>
          </a:p>
          <a:p>
            <a:endParaRPr lang="en-US" dirty="0"/>
          </a:p>
          <a:p>
            <a:pPr marL="0" indent="0">
              <a:buNone/>
            </a:pPr>
            <a:r>
              <a:rPr lang="en-US" dirty="0"/>
              <a:t>&lt;?php</a:t>
            </a:r>
          </a:p>
          <a:p>
            <a:pPr marL="400050" lvl="1" indent="0">
              <a:buNone/>
            </a:pPr>
            <a:r>
              <a:rPr lang="en-US" dirty="0"/>
              <a:t>function foo() {</a:t>
            </a:r>
          </a:p>
          <a:p>
            <a:pPr marL="400050" lvl="1" indent="0">
              <a:buNone/>
            </a:pPr>
            <a:r>
              <a:rPr lang="en-US" dirty="0"/>
              <a:t> echo 'Foo';</a:t>
            </a:r>
          </a:p>
          <a:p>
            <a:pPr marL="400050" lvl="1" indent="0">
              <a:buNone/>
            </a:pPr>
            <a:r>
              <a:rPr lang="en-US" dirty="0"/>
              <a:t>}</a:t>
            </a:r>
          </a:p>
          <a:p>
            <a:pPr marL="400050" lvl="1" indent="0">
              <a:buNone/>
            </a:pPr>
            <a:r>
              <a:rPr lang="en-US" dirty="0"/>
              <a:t>$var = 'foo';</a:t>
            </a:r>
          </a:p>
          <a:p>
            <a:pPr marL="400050" lvl="1" indent="0">
              <a:buNone/>
            </a:pPr>
            <a:r>
              <a:rPr lang="en-US" dirty="0"/>
              <a:t>$var(); // calls foo</a:t>
            </a:r>
            <a:r>
              <a:rPr lang="en-US" dirty="0" smtClean="0"/>
              <a:t>()</a:t>
            </a:r>
          </a:p>
          <a:p>
            <a:pPr marL="400050" lvl="1" indent="0">
              <a:buNone/>
            </a:pPr>
            <a:endParaRPr lang="en-US" dirty="0" smtClean="0"/>
          </a:p>
          <a:p>
            <a:pPr marL="0" indent="0">
              <a:buNone/>
            </a:pPr>
            <a:r>
              <a:rPr lang="en-US" i="1" dirty="0" smtClean="0"/>
              <a:t>Note: </a:t>
            </a:r>
            <a:r>
              <a:rPr lang="en-US" i="1" dirty="0"/>
              <a:t>Language constructs such as we saw earlier are not functions. You cannot use them as variable functions.</a:t>
            </a:r>
          </a:p>
          <a:p>
            <a:pPr marL="0" indent="0">
              <a:buNone/>
            </a:pPr>
            <a:endParaRPr lang="en-US" dirty="0"/>
          </a:p>
        </p:txBody>
      </p:sp>
    </p:spTree>
    <p:extLst>
      <p:ext uri="{BB962C8B-B14F-4D97-AF65-F5344CB8AC3E}">
        <p14:creationId xmlns:p14="http://schemas.microsoft.com/office/powerpoint/2010/main" val="3957186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2124"/>
          </a:xfrm>
        </p:spPr>
        <p:txBody>
          <a:bodyPr/>
          <a:lstStyle/>
          <a:p>
            <a:r>
              <a:rPr lang="en-US" dirty="0"/>
              <a:t>Returns</a:t>
            </a:r>
          </a:p>
        </p:txBody>
      </p:sp>
      <p:sp>
        <p:nvSpPr>
          <p:cNvPr id="3" name="Content Placeholder 2"/>
          <p:cNvSpPr>
            <a:spLocks noGrp="1"/>
          </p:cNvSpPr>
          <p:nvPr>
            <p:ph idx="1"/>
          </p:nvPr>
        </p:nvSpPr>
        <p:spPr>
          <a:xfrm>
            <a:off x="677334" y="1554481"/>
            <a:ext cx="8596668" cy="4486882"/>
          </a:xfrm>
        </p:spPr>
        <p:txBody>
          <a:bodyPr/>
          <a:lstStyle/>
          <a:p>
            <a:r>
              <a:rPr lang="en-US" dirty="0"/>
              <a:t>Using the return statement will prevent further code from executing in your function. If you return from the root scope, then your program will terminate</a:t>
            </a:r>
            <a:r>
              <a:rPr lang="en-US" dirty="0" smtClean="0"/>
              <a:t>.</a:t>
            </a:r>
          </a:p>
          <a:p>
            <a:pPr marL="0" indent="0">
              <a:buNone/>
            </a:pPr>
            <a:r>
              <a:rPr lang="en-US" sz="1400" dirty="0">
                <a:latin typeface="Arial" panose="020B0604020202020204" pitchFamily="34" charset="0"/>
                <a:cs typeface="Arial" panose="020B0604020202020204" pitchFamily="34" charset="0"/>
              </a:rPr>
              <a:t>	Example:</a:t>
            </a:r>
          </a:p>
          <a:p>
            <a:pPr marL="400050" lvl="1" indent="0">
              <a:buNone/>
            </a:pPr>
            <a:r>
              <a:rPr lang="en-US" dirty="0">
                <a:latin typeface="Arial" panose="020B0604020202020204" pitchFamily="34" charset="0"/>
                <a:cs typeface="Arial" panose="020B0604020202020204" pitchFamily="34" charset="0"/>
              </a:rPr>
              <a:t>&lt;?php</a:t>
            </a:r>
          </a:p>
          <a:p>
            <a:pPr marL="400050" lvl="1" indent="0">
              <a:buNone/>
            </a:pPr>
            <a:r>
              <a:rPr lang="en-US" dirty="0" smtClean="0">
                <a:latin typeface="Arial" panose="020B0604020202020204" pitchFamily="34" charset="0"/>
                <a:cs typeface="Arial" panose="020B0604020202020204" pitchFamily="34" charset="0"/>
              </a:rPr>
              <a:t>		return </a:t>
            </a:r>
            <a:r>
              <a:rPr lang="en-US" dirty="0">
                <a:latin typeface="Arial" panose="020B0604020202020204" pitchFamily="34" charset="0"/>
                <a:cs typeface="Arial" panose="020B0604020202020204" pitchFamily="34" charset="0"/>
              </a:rPr>
              <a:t>"hello";</a:t>
            </a:r>
          </a:p>
          <a:p>
            <a:pPr marL="400050" lvl="1" indent="0">
              <a:buNone/>
            </a:pPr>
            <a:r>
              <a:rPr lang="en-US" dirty="0" smtClean="0">
                <a:latin typeface="Arial" panose="020B0604020202020204" pitchFamily="34" charset="0"/>
                <a:cs typeface="Arial" panose="020B0604020202020204" pitchFamily="34" charset="0"/>
              </a:rPr>
              <a:t>		echo </a:t>
            </a:r>
            <a:r>
              <a:rPr lang="en-US" dirty="0">
                <a:latin typeface="Arial" panose="020B0604020202020204" pitchFamily="34" charset="0"/>
                <a:cs typeface="Arial" panose="020B0604020202020204" pitchFamily="34" charset="0"/>
              </a:rPr>
              <a:t>"This is never run</a:t>
            </a:r>
            <a:r>
              <a:rPr lang="en-US" dirty="0" smtClean="0">
                <a:latin typeface="Arial" panose="020B0604020202020204" pitchFamily="34" charset="0"/>
                <a:cs typeface="Arial" panose="020B0604020202020204" pitchFamily="34" charset="0"/>
              </a:rPr>
              <a:t>";</a:t>
            </a:r>
          </a:p>
          <a:p>
            <a:pPr marL="400050" lvl="1" indent="0">
              <a:buNone/>
            </a:pPr>
            <a:endParaRPr lang="en-US" dirty="0">
              <a:latin typeface="Arial" panose="020B0604020202020204" pitchFamily="34" charset="0"/>
              <a:cs typeface="Arial" panose="020B0604020202020204" pitchFamily="34" charset="0"/>
            </a:endParaRPr>
          </a:p>
          <a:p>
            <a:pPr marL="400050" lvl="1" indent="0">
              <a:buNone/>
            </a:pPr>
            <a:endParaRPr lang="en-US" dirty="0" smtClean="0">
              <a:latin typeface="Arial" panose="020B0604020202020204" pitchFamily="34" charset="0"/>
              <a:cs typeface="Arial" panose="020B0604020202020204" pitchFamily="34" charset="0"/>
            </a:endParaRPr>
          </a:p>
          <a:p>
            <a:r>
              <a:rPr lang="en-US" dirty="0"/>
              <a:t>PHP will return NULL if you do not specify a return value for your function using the return keyword</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958283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Type Declarations</a:t>
            </a:r>
            <a:endParaRPr lang="en-US" dirty="0"/>
          </a:p>
        </p:txBody>
      </p:sp>
      <p:sp>
        <p:nvSpPr>
          <p:cNvPr id="3" name="Content Placeholder 2"/>
          <p:cNvSpPr>
            <a:spLocks noGrp="1"/>
          </p:cNvSpPr>
          <p:nvPr>
            <p:ph idx="1"/>
          </p:nvPr>
        </p:nvSpPr>
        <p:spPr>
          <a:xfrm>
            <a:off x="677334" y="1654233"/>
            <a:ext cx="8596668" cy="4387129"/>
          </a:xfrm>
        </p:spPr>
        <p:txBody>
          <a:bodyPr>
            <a:normAutofit/>
          </a:bodyPr>
          <a:lstStyle/>
          <a:p>
            <a:r>
              <a:rPr lang="en-US" dirty="0"/>
              <a:t>We previously looked at how you can declare what variable type your function arguments will be. You can also specify what variable type the function will </a:t>
            </a:r>
            <a:r>
              <a:rPr lang="en-US" dirty="0" smtClean="0"/>
              <a:t>return</a:t>
            </a:r>
            <a:endParaRPr lang="en-US" dirty="0"/>
          </a:p>
          <a:p>
            <a:r>
              <a:rPr lang="en-US" dirty="0"/>
              <a:t>To do so, you place a colon and the type name after the parameters braces. The same types are available for return types as can be specified for the arguments</a:t>
            </a:r>
            <a:r>
              <a:rPr lang="en-US" dirty="0" smtClean="0"/>
              <a:t>.</a:t>
            </a:r>
          </a:p>
          <a:p>
            <a:pPr marL="0" indent="0">
              <a:buNone/>
            </a:pPr>
            <a:r>
              <a:rPr lang="en-US" dirty="0"/>
              <a:t>&lt;?php</a:t>
            </a:r>
          </a:p>
          <a:p>
            <a:pPr marL="400050" lvl="1" indent="0">
              <a:buNone/>
            </a:pPr>
            <a:r>
              <a:rPr lang="en-US" dirty="0"/>
              <a:t>function getFullName(string $firstName, string $lastName): string {</a:t>
            </a:r>
          </a:p>
          <a:p>
            <a:pPr marL="400050" lvl="1" indent="0">
              <a:buNone/>
            </a:pPr>
            <a:r>
              <a:rPr lang="en-US" dirty="0"/>
              <a:t> </a:t>
            </a:r>
            <a:r>
              <a:rPr lang="en-US" dirty="0" smtClean="0"/>
              <a:t>    return </a:t>
            </a:r>
            <a:r>
              <a:rPr lang="en-US" dirty="0"/>
              <a:t>123;</a:t>
            </a:r>
          </a:p>
          <a:p>
            <a:pPr marL="400050" lvl="1" indent="0">
              <a:buNone/>
            </a:pPr>
            <a:r>
              <a:rPr lang="en-US" dirty="0"/>
              <a:t>}</a:t>
            </a:r>
          </a:p>
          <a:p>
            <a:pPr marL="400050" lvl="1" indent="0">
              <a:buNone/>
            </a:pPr>
            <a:r>
              <a:rPr lang="en-US" dirty="0"/>
              <a:t>$name = getFullName('Mary', 'Moon');</a:t>
            </a:r>
          </a:p>
          <a:p>
            <a:pPr marL="400050" lvl="1" indent="0">
              <a:buNone/>
            </a:pPr>
            <a:r>
              <a:rPr lang="en-US" dirty="0"/>
              <a:t>echo gettype($name); // string</a:t>
            </a:r>
          </a:p>
        </p:txBody>
      </p:sp>
    </p:spTree>
    <p:extLst>
      <p:ext uri="{BB962C8B-B14F-4D97-AF65-F5344CB8AC3E}">
        <p14:creationId xmlns:p14="http://schemas.microsoft.com/office/powerpoint/2010/main" val="3241103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811"/>
          </a:xfrm>
        </p:spPr>
        <p:txBody>
          <a:bodyPr/>
          <a:lstStyle/>
          <a:p>
            <a:r>
              <a:rPr lang="en-US" dirty="0"/>
              <a:t>Variable Scope in Functions</a:t>
            </a:r>
          </a:p>
        </p:txBody>
      </p:sp>
      <p:sp>
        <p:nvSpPr>
          <p:cNvPr id="3" name="Content Placeholder 2"/>
          <p:cNvSpPr>
            <a:spLocks noGrp="1"/>
          </p:cNvSpPr>
          <p:nvPr>
            <p:ph idx="1"/>
          </p:nvPr>
        </p:nvSpPr>
        <p:spPr>
          <a:xfrm>
            <a:off x="677334" y="1562793"/>
            <a:ext cx="8596668" cy="4478569"/>
          </a:xfrm>
        </p:spPr>
        <p:txBody>
          <a:bodyPr>
            <a:normAutofit fontScale="85000" lnSpcReduction="10000"/>
          </a:bodyPr>
          <a:lstStyle/>
          <a:p>
            <a:r>
              <a:rPr lang="en-US" dirty="0"/>
              <a:t>As in other languages, the scope of a PHP variable is the context in which it was defined. </a:t>
            </a:r>
            <a:endParaRPr lang="en-US" dirty="0" smtClean="0"/>
          </a:p>
          <a:p>
            <a:r>
              <a:rPr lang="en-US" dirty="0"/>
              <a:t>PHP has three levels of scope—global, function, and class. Every time a function is called, a new function scope is created</a:t>
            </a:r>
            <a:r>
              <a:rPr lang="en-US" dirty="0" smtClean="0"/>
              <a:t>.</a:t>
            </a:r>
          </a:p>
          <a:p>
            <a:r>
              <a:rPr lang="en-US" dirty="0"/>
              <a:t>You can include global scope </a:t>
            </a:r>
            <a:r>
              <a:rPr lang="en-US" dirty="0" smtClean="0"/>
              <a:t>variables </a:t>
            </a:r>
            <a:r>
              <a:rPr lang="en-US" dirty="0"/>
              <a:t>into your function in one of two ways</a:t>
            </a:r>
            <a:r>
              <a:rPr lang="en-US" dirty="0" smtClean="0"/>
              <a:t>:</a:t>
            </a:r>
          </a:p>
          <a:p>
            <a:pPr marL="0" indent="0">
              <a:buNone/>
            </a:pPr>
            <a:r>
              <a:rPr lang="en-US" dirty="0"/>
              <a:t>&lt;?php</a:t>
            </a:r>
          </a:p>
          <a:p>
            <a:pPr marL="400050" lvl="1" indent="0">
              <a:buNone/>
            </a:pPr>
            <a:r>
              <a:rPr lang="en-US" dirty="0"/>
              <a:t>$glob = "Global variable";</a:t>
            </a:r>
          </a:p>
          <a:p>
            <a:pPr marL="400050" lvl="1" indent="0">
              <a:buNone/>
            </a:pPr>
            <a:r>
              <a:rPr lang="en-US" dirty="0"/>
              <a:t>function myFunction() {</a:t>
            </a:r>
          </a:p>
          <a:p>
            <a:pPr marL="400050" lvl="1" indent="0">
              <a:buNone/>
            </a:pPr>
            <a:r>
              <a:rPr lang="en-US" dirty="0" smtClean="0"/>
              <a:t>	 	global </a:t>
            </a:r>
            <a:r>
              <a:rPr lang="en-US" dirty="0"/>
              <a:t>$glob; // first method</a:t>
            </a:r>
          </a:p>
          <a:p>
            <a:pPr marL="400050" lvl="1" indent="0">
              <a:buNone/>
            </a:pPr>
            <a:r>
              <a:rPr lang="en-US" dirty="0"/>
              <a:t> </a:t>
            </a:r>
            <a:r>
              <a:rPr lang="en-US" dirty="0" smtClean="0"/>
              <a:t>		$</a:t>
            </a:r>
            <a:r>
              <a:rPr lang="en-US" dirty="0"/>
              <a:t>glob = $GLOBALS['glob']; // second method</a:t>
            </a:r>
          </a:p>
          <a:p>
            <a:pPr marL="400050" lvl="1" indent="0">
              <a:buNone/>
            </a:pPr>
            <a:r>
              <a:rPr lang="en-US" dirty="0"/>
              <a:t> </a:t>
            </a:r>
            <a:r>
              <a:rPr lang="en-US" dirty="0" smtClean="0"/>
              <a:t>		</a:t>
            </a:r>
          </a:p>
          <a:p>
            <a:pPr marL="400050" lvl="1" indent="0">
              <a:buNone/>
            </a:pPr>
            <a:r>
              <a:rPr lang="en-US" dirty="0" smtClean="0"/>
              <a:t>$</a:t>
            </a:r>
            <a:r>
              <a:rPr lang="en-US" dirty="0"/>
              <a:t>glob = "Changed";</a:t>
            </a:r>
          </a:p>
          <a:p>
            <a:pPr marL="400050" lvl="1" indent="0">
              <a:buNone/>
            </a:pPr>
            <a:r>
              <a:rPr lang="en-US" dirty="0"/>
              <a:t>}</a:t>
            </a:r>
          </a:p>
          <a:p>
            <a:pPr marL="400050" lvl="1" indent="0">
              <a:buNone/>
            </a:pPr>
            <a:r>
              <a:rPr lang="en-US" dirty="0"/>
              <a:t>myFunction();</a:t>
            </a:r>
          </a:p>
          <a:p>
            <a:pPr marL="400050" lvl="1" indent="0">
              <a:buNone/>
            </a:pPr>
            <a:r>
              <a:rPr lang="en-US" dirty="0"/>
              <a:t>echo $glob; // Changed</a:t>
            </a:r>
          </a:p>
        </p:txBody>
      </p:sp>
    </p:spTree>
    <p:extLst>
      <p:ext uri="{BB962C8B-B14F-4D97-AF65-F5344CB8AC3E}">
        <p14:creationId xmlns:p14="http://schemas.microsoft.com/office/powerpoint/2010/main" val="111592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8502"/>
          </a:xfrm>
        </p:spPr>
        <p:txBody>
          <a:bodyPr>
            <a:normAutofit/>
          </a:bodyPr>
          <a:lstStyle/>
          <a:p>
            <a:r>
              <a:rPr lang="en-US" sz="4000" b="1" dirty="0">
                <a:latin typeface="Arial" panose="020B0604020202020204" pitchFamily="34" charset="0"/>
                <a:cs typeface="Arial" panose="020B0604020202020204" pitchFamily="34" charset="0"/>
              </a:rPr>
              <a:t>Arguments</a:t>
            </a:r>
          </a:p>
        </p:txBody>
      </p:sp>
      <p:sp>
        <p:nvSpPr>
          <p:cNvPr id="3" name="Content Placeholder 2"/>
          <p:cNvSpPr>
            <a:spLocks noGrp="1"/>
          </p:cNvSpPr>
          <p:nvPr>
            <p:ph idx="1"/>
          </p:nvPr>
        </p:nvSpPr>
        <p:spPr>
          <a:xfrm>
            <a:off x="677334" y="1845425"/>
            <a:ext cx="8596668" cy="3821864"/>
          </a:xfrm>
        </p:spPr>
        <p:txBody>
          <a:bodyPr>
            <a:noAutofit/>
          </a:bodyPr>
          <a:lstStyle/>
          <a:p>
            <a:r>
              <a:rPr lang="en-US" sz="2000" dirty="0">
                <a:latin typeface="Arial" panose="020B0604020202020204" pitchFamily="34" charset="0"/>
                <a:cs typeface="Arial" panose="020B0604020202020204" pitchFamily="34" charset="0"/>
              </a:rPr>
              <a:t>Arguments to a function, also known as parameters, allow you to pass values into the function scope. Arguments are passed as a comma-separated list and are evaluated left to right</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Argument Type </a:t>
            </a:r>
            <a:r>
              <a:rPr lang="en-US" sz="2000" dirty="0" smtClean="0">
                <a:latin typeface="Arial" panose="020B0604020202020204" pitchFamily="34" charset="0"/>
                <a:cs typeface="Arial" panose="020B0604020202020204" pitchFamily="34" charset="0"/>
              </a:rPr>
              <a:t>Declarations: </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You can specify what type of variable may be passed as an argument</a:t>
            </a:r>
            <a:r>
              <a:rPr lang="en-US" sz="2000" dirty="0" smtClean="0">
                <a:latin typeface="Arial" panose="020B0604020202020204" pitchFamily="34" charset="0"/>
                <a:cs typeface="Arial" panose="020B0604020202020204" pitchFamily="34" charset="0"/>
              </a:rPr>
              <a:t>.</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If your function is called and the variable passed is the incorrect type, then PHP 7 will raise a TypeError </a:t>
            </a:r>
            <a:r>
              <a:rPr lang="en-US" sz="2000" dirty="0" smtClean="0">
                <a:latin typeface="Arial" panose="020B0604020202020204" pitchFamily="34" charset="0"/>
                <a:cs typeface="Arial" panose="020B0604020202020204" pitchFamily="34" charset="0"/>
              </a:rPr>
              <a:t>exception</a:t>
            </a:r>
          </a:p>
          <a:p>
            <a:pPr lvl="1">
              <a:buFont typeface="Wingdings" panose="05000000000000000000" pitchFamily="2" charset="2"/>
              <a:buChar char="Ø"/>
            </a:pPr>
            <a:r>
              <a:rPr lang="en-US" sz="2000" dirty="0"/>
              <a:t>To specify the type of argument that you are expecting, you add the type name in front of the argument definition, like this</a:t>
            </a:r>
            <a:r>
              <a:rPr lang="en-US" sz="2000" dirty="0" smtClean="0"/>
              <a:t>:</a:t>
            </a:r>
          </a:p>
          <a:p>
            <a:pPr lvl="1">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7403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Lambda and Closure</a:t>
            </a:r>
          </a:p>
        </p:txBody>
      </p:sp>
      <p:sp>
        <p:nvSpPr>
          <p:cNvPr id="3" name="Content Placeholder 2"/>
          <p:cNvSpPr>
            <a:spLocks noGrp="1"/>
          </p:cNvSpPr>
          <p:nvPr>
            <p:ph idx="1"/>
          </p:nvPr>
        </p:nvSpPr>
        <p:spPr/>
        <p:txBody>
          <a:bodyPr/>
          <a:lstStyle/>
          <a:p>
            <a:r>
              <a:rPr lang="en-US" dirty="0"/>
              <a:t>A lambda in PHP is an anonymous function that can be stored as a variable</a:t>
            </a:r>
            <a:r>
              <a:rPr lang="en-US" dirty="0" smtClean="0"/>
              <a:t>.</a:t>
            </a:r>
          </a:p>
          <a:p>
            <a:pPr marL="0" indent="0">
              <a:buNone/>
            </a:pPr>
            <a:r>
              <a:rPr lang="en-US" dirty="0"/>
              <a:t>&lt;?php</a:t>
            </a:r>
          </a:p>
          <a:p>
            <a:pPr marL="400050" lvl="1" indent="0">
              <a:buNone/>
            </a:pPr>
            <a:r>
              <a:rPr lang="en-US" dirty="0" smtClean="0"/>
              <a:t>$lambda = function($a, $b) {</a:t>
            </a:r>
          </a:p>
          <a:p>
            <a:pPr marL="400050" lvl="1" indent="0">
              <a:buNone/>
            </a:pPr>
            <a:r>
              <a:rPr lang="en-US" dirty="0" smtClean="0"/>
              <a:t> 	echo $a + $b;</a:t>
            </a:r>
          </a:p>
          <a:p>
            <a:pPr marL="400050" lvl="1" indent="0">
              <a:buNone/>
            </a:pPr>
            <a:r>
              <a:rPr lang="en-US" dirty="0" smtClean="0"/>
              <a:t>};</a:t>
            </a:r>
          </a:p>
          <a:p>
            <a:pPr marL="400050" lvl="1" indent="0">
              <a:buNone/>
            </a:pPr>
            <a:r>
              <a:rPr lang="en-US" dirty="0" smtClean="0"/>
              <a:t>echo gettype($lambda); // true</a:t>
            </a:r>
          </a:p>
          <a:p>
            <a:pPr marL="400050" lvl="1" indent="0">
              <a:buNone/>
            </a:pPr>
            <a:r>
              <a:rPr lang="en-US" dirty="0" smtClean="0"/>
              <a:t>echo (int)is_callable($lambda); // 1</a:t>
            </a:r>
          </a:p>
          <a:p>
            <a:pPr marL="400050" lvl="1" indent="0">
              <a:buNone/>
            </a:pPr>
            <a:r>
              <a:rPr lang="en-US" dirty="0" smtClean="0"/>
              <a:t>echo get_class($lambda); // Closure</a:t>
            </a:r>
            <a:endParaRPr lang="en-US" dirty="0"/>
          </a:p>
        </p:txBody>
      </p:sp>
    </p:spTree>
    <p:extLst>
      <p:ext uri="{BB962C8B-B14F-4D97-AF65-F5344CB8AC3E}">
        <p14:creationId xmlns:p14="http://schemas.microsoft.com/office/powerpoint/2010/main" val="3248985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rmAutofit fontScale="90000"/>
          </a:bodyPr>
          <a:lstStyle/>
          <a:p>
            <a:r>
              <a:rPr lang="en-US" sz="4000" b="1" dirty="0">
                <a:latin typeface="Arial" panose="020B0604020202020204" pitchFamily="34" charset="0"/>
                <a:cs typeface="Arial" panose="020B0604020202020204" pitchFamily="34" charset="0"/>
              </a:rPr>
              <a:t>Lambda and Closure</a:t>
            </a:r>
          </a:p>
        </p:txBody>
      </p:sp>
      <p:sp>
        <p:nvSpPr>
          <p:cNvPr id="3" name="Content Placeholder 2"/>
          <p:cNvSpPr>
            <a:spLocks noGrp="1"/>
          </p:cNvSpPr>
          <p:nvPr>
            <p:ph idx="1"/>
          </p:nvPr>
        </p:nvSpPr>
        <p:spPr>
          <a:xfrm>
            <a:off x="677334" y="1704109"/>
            <a:ext cx="8596668" cy="4337253"/>
          </a:xfrm>
        </p:spPr>
        <p:txBody>
          <a:bodyPr/>
          <a:lstStyle/>
          <a:p>
            <a:r>
              <a:rPr lang="en-US" dirty="0"/>
              <a:t>A closure in PHP is an anonymous function that encapsulates variables so they can be used once their original references are out of scope. Another way of putting this is to say that the anonymous function “closes over” variables that are in the scope it was defined in</a:t>
            </a:r>
            <a:r>
              <a:rPr lang="en-US" dirty="0" smtClean="0"/>
              <a:t>.</a:t>
            </a:r>
          </a:p>
          <a:p>
            <a:pPr marL="0" indent="0">
              <a:buNone/>
            </a:pPr>
            <a:r>
              <a:rPr lang="en-US" dirty="0"/>
              <a:t> &lt;?php</a:t>
            </a:r>
          </a:p>
          <a:p>
            <a:pPr marL="400050" lvl="1" indent="0">
              <a:buNone/>
            </a:pPr>
            <a:r>
              <a:rPr lang="en-US" dirty="0"/>
              <a:t>$string = "Hello World!";</a:t>
            </a:r>
          </a:p>
          <a:p>
            <a:pPr marL="400050" lvl="1" indent="0">
              <a:buNone/>
            </a:pPr>
            <a:r>
              <a:rPr lang="en-US" dirty="0"/>
              <a:t>$closure = function() use ($string) {</a:t>
            </a:r>
          </a:p>
          <a:p>
            <a:pPr marL="400050" lvl="1" indent="0">
              <a:buNone/>
            </a:pPr>
            <a:r>
              <a:rPr lang="en-US" dirty="0"/>
              <a:t> </a:t>
            </a:r>
            <a:r>
              <a:rPr lang="en-US" dirty="0" smtClean="0"/>
              <a:t>	echo </a:t>
            </a:r>
            <a:r>
              <a:rPr lang="en-US" dirty="0"/>
              <a:t>$string;</a:t>
            </a:r>
          </a:p>
          <a:p>
            <a:pPr marL="400050" lvl="1" indent="0">
              <a:buNone/>
            </a:pPr>
            <a:r>
              <a:rPr lang="en-US" dirty="0"/>
              <a:t>};</a:t>
            </a:r>
          </a:p>
          <a:p>
            <a:pPr marL="400050" lvl="1" indent="0">
              <a:buNone/>
            </a:pPr>
            <a:r>
              <a:rPr lang="en-US" dirty="0"/>
              <a:t>$closure();</a:t>
            </a:r>
          </a:p>
          <a:p>
            <a:pPr marL="0" indent="0">
              <a:buNone/>
            </a:pPr>
            <a:endParaRPr lang="en-US" dirty="0"/>
          </a:p>
        </p:txBody>
      </p:sp>
    </p:spTree>
    <p:extLst>
      <p:ext uri="{BB962C8B-B14F-4D97-AF65-F5344CB8AC3E}">
        <p14:creationId xmlns:p14="http://schemas.microsoft.com/office/powerpoint/2010/main" val="1927098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0219"/>
            <a:ext cx="8596668" cy="795251"/>
          </a:xfrm>
        </p:spPr>
        <p:txBody>
          <a:bodyPr>
            <a:normAutofit/>
          </a:bodyPr>
          <a:lstStyle/>
          <a:p>
            <a:r>
              <a:rPr lang="en-US" b="1" dirty="0">
                <a:latin typeface="Arial" panose="020B0604020202020204" pitchFamily="34" charset="0"/>
                <a:cs typeface="Arial" panose="020B0604020202020204" pitchFamily="34" charset="0"/>
              </a:rPr>
              <a:t>Early and Late Binding</a:t>
            </a:r>
          </a:p>
        </p:txBody>
      </p:sp>
      <p:sp>
        <p:nvSpPr>
          <p:cNvPr id="3" name="Content Placeholder 2"/>
          <p:cNvSpPr>
            <a:spLocks noGrp="1"/>
          </p:cNvSpPr>
          <p:nvPr>
            <p:ph idx="1"/>
          </p:nvPr>
        </p:nvSpPr>
        <p:spPr>
          <a:xfrm>
            <a:off x="677334" y="1354975"/>
            <a:ext cx="8596668" cy="4686387"/>
          </a:xfrm>
        </p:spPr>
        <p:txBody>
          <a:bodyPr>
            <a:noAutofit/>
          </a:bodyPr>
          <a:lstStyle/>
          <a:p>
            <a:r>
              <a:rPr lang="en-US" sz="2000" dirty="0">
                <a:latin typeface="Arial" panose="020B0604020202020204" pitchFamily="34" charset="0"/>
                <a:cs typeface="Arial" panose="020B0604020202020204" pitchFamily="34" charset="0"/>
              </a:rPr>
              <a:t>There are two ways in which a variable can be bound: early and </a:t>
            </a:r>
            <a:r>
              <a:rPr lang="en-US" sz="2000" dirty="0" smtClean="0">
                <a:latin typeface="Arial" panose="020B0604020202020204" pitchFamily="34" charset="0"/>
                <a:cs typeface="Arial" panose="020B0604020202020204" pitchFamily="34" charset="0"/>
              </a:rPr>
              <a:t>late</a:t>
            </a:r>
          </a:p>
          <a:p>
            <a:pPr lvl="1"/>
            <a:r>
              <a:rPr lang="en-US" sz="2000" dirty="0">
                <a:latin typeface="Arial" panose="020B0604020202020204" pitchFamily="34" charset="0"/>
                <a:cs typeface="Arial" panose="020B0604020202020204" pitchFamily="34" charset="0"/>
              </a:rPr>
              <a:t>In early binding, we know the value and type of the variable before we use it at runtime. This is usually done in some static declarative manner. The value of the variable that is used inside the parameter will be the value that it was when the closure was defined</a:t>
            </a:r>
          </a:p>
          <a:p>
            <a:pPr lvl="1"/>
            <a:r>
              <a:rPr lang="en-US" sz="2000" dirty="0">
                <a:latin typeface="Arial" panose="020B0604020202020204" pitchFamily="34" charset="0"/>
                <a:cs typeface="Arial" panose="020B0604020202020204" pitchFamily="34" charset="0"/>
              </a:rPr>
              <a:t>By contrast, when we use late binding we do not know what the variable type or value is until we call the closure. PHP will coerce the variable to a specific type and value when it needs to operate on it</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When it binds a variable to a closure, PHP will use early binding by default. If you want to use late binding, you should use a reference when </a:t>
            </a:r>
            <a:r>
              <a:rPr lang="en-US" sz="2000" dirty="0" smtClean="0">
                <a:latin typeface="Arial" panose="020B0604020202020204" pitchFamily="34" charset="0"/>
                <a:cs typeface="Arial" panose="020B0604020202020204" pitchFamily="34" charset="0"/>
              </a:rPr>
              <a:t>importing</a:t>
            </a:r>
          </a:p>
        </p:txBody>
      </p:sp>
    </p:spTree>
    <p:extLst>
      <p:ext uri="{BB962C8B-B14F-4D97-AF65-F5344CB8AC3E}">
        <p14:creationId xmlns:p14="http://schemas.microsoft.com/office/powerpoint/2010/main" val="534037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and Late Binding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3417938"/>
              </p:ext>
            </p:extLst>
          </p:nvPr>
        </p:nvGraphicFramePr>
        <p:xfrm>
          <a:off x="677863" y="2160588"/>
          <a:ext cx="8596312" cy="2682961"/>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974739226"/>
                    </a:ext>
                  </a:extLst>
                </a:gridCol>
                <a:gridCol w="4298156">
                  <a:extLst>
                    <a:ext uri="{9D8B030D-6E8A-4147-A177-3AD203B41FA5}">
                      <a16:colId xmlns:a16="http://schemas.microsoft.com/office/drawing/2014/main" val="2351901121"/>
                    </a:ext>
                  </a:extLst>
                </a:gridCol>
              </a:tblGrid>
              <a:tr h="457921">
                <a:tc>
                  <a:txBody>
                    <a:bodyPr/>
                    <a:lstStyle/>
                    <a:p>
                      <a:pPr algn="ctr"/>
                      <a:r>
                        <a:rPr lang="en-US" sz="1400" dirty="0" smtClean="0">
                          <a:latin typeface="Arial" panose="020B0604020202020204" pitchFamily="34" charset="0"/>
                          <a:cs typeface="Arial" panose="020B0604020202020204" pitchFamily="34" charset="0"/>
                        </a:rPr>
                        <a:t>Early Binding</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Late Binding</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4052600"/>
                  </a:ext>
                </a:extLst>
              </a:tr>
              <a:tr h="1637968">
                <a:tc>
                  <a:txBody>
                    <a:bodyPr/>
                    <a:lstStyle/>
                    <a:p>
                      <a:pPr marL="457200" lvl="1" indent="0">
                        <a:buNone/>
                      </a:pPr>
                      <a:r>
                        <a:rPr lang="en-US" sz="1400" dirty="0" smtClean="0">
                          <a:latin typeface="Arial" panose="020B0604020202020204" pitchFamily="34" charset="0"/>
                          <a:cs typeface="Arial" panose="020B0604020202020204" pitchFamily="34" charset="0"/>
                        </a:rPr>
                        <a:t>&lt;?php</a:t>
                      </a:r>
                    </a:p>
                    <a:p>
                      <a:pPr marL="457200" lvl="1" indent="0">
                        <a:buNone/>
                      </a:pPr>
                      <a:r>
                        <a:rPr lang="en-US" sz="1400" dirty="0" smtClean="0">
                          <a:latin typeface="Arial" panose="020B0604020202020204" pitchFamily="34" charset="0"/>
                          <a:cs typeface="Arial" panose="020B0604020202020204" pitchFamily="34" charset="0"/>
                        </a:rPr>
                        <a:t>$a = "some string";</a:t>
                      </a:r>
                    </a:p>
                    <a:p>
                      <a:pPr marL="457200" lvl="1" indent="0">
                        <a:buNone/>
                      </a:pPr>
                      <a:r>
                        <a:rPr lang="en-US" sz="1400" dirty="0" smtClean="0">
                          <a:latin typeface="Arial" panose="020B0604020202020204" pitchFamily="34" charset="0"/>
                          <a:cs typeface="Arial" panose="020B0604020202020204" pitchFamily="34" charset="0"/>
                        </a:rPr>
                        <a:t>// early binding (default)</a:t>
                      </a:r>
                    </a:p>
                    <a:p>
                      <a:pPr marL="457200" lvl="1" indent="0">
                        <a:buNone/>
                      </a:pPr>
                      <a:r>
                        <a:rPr lang="en-US" sz="1400" dirty="0" smtClean="0">
                          <a:latin typeface="Arial" panose="020B0604020202020204" pitchFamily="34" charset="0"/>
                          <a:cs typeface="Arial" panose="020B0604020202020204" pitchFamily="34" charset="0"/>
                        </a:rPr>
                        <a:t>$b = function() use ($a) {</a:t>
                      </a:r>
                    </a:p>
                    <a:p>
                      <a:pPr marL="457200" lvl="1" indent="0">
                        <a:buNone/>
                      </a:pPr>
                      <a:r>
                        <a:rPr lang="en-US" sz="1400" dirty="0" smtClean="0">
                          <a:latin typeface="Arial" panose="020B0604020202020204" pitchFamily="34" charset="0"/>
                          <a:cs typeface="Arial" panose="020B0604020202020204" pitchFamily="34" charset="0"/>
                        </a:rPr>
                        <a:t> echo $a;</a:t>
                      </a:r>
                    </a:p>
                    <a:p>
                      <a:pPr marL="457200" lvl="1" indent="0">
                        <a:buNone/>
                      </a:pPr>
                      <a:r>
                        <a:rPr lang="en-US" sz="1400" dirty="0" smtClean="0">
                          <a:latin typeface="Arial" panose="020B0604020202020204" pitchFamily="34" charset="0"/>
                          <a:cs typeface="Arial" panose="020B0604020202020204" pitchFamily="34" charset="0"/>
                        </a:rPr>
                        <a:t>};</a:t>
                      </a:r>
                    </a:p>
                    <a:p>
                      <a:pPr marL="457200" lvl="1" indent="0">
                        <a:buNone/>
                      </a:pPr>
                      <a:r>
                        <a:rPr lang="en-US" sz="1400" dirty="0" smtClean="0">
                          <a:latin typeface="Arial" panose="020B0604020202020204" pitchFamily="34" charset="0"/>
                          <a:cs typeface="Arial" panose="020B0604020202020204" pitchFamily="34" charset="0"/>
                        </a:rPr>
                        <a:t>$a = "Hello World";</a:t>
                      </a:r>
                    </a:p>
                    <a:p>
                      <a:pPr marL="457200" lvl="1" indent="0">
                        <a:buNone/>
                      </a:pPr>
                      <a:r>
                        <a:rPr lang="en-US" sz="1400" dirty="0" smtClean="0">
                          <a:latin typeface="Arial" panose="020B0604020202020204" pitchFamily="34" charset="0"/>
                          <a:cs typeface="Arial" panose="020B0604020202020204" pitchFamily="34" charset="0"/>
                        </a:rPr>
                        <a:t>// some string</a:t>
                      </a:r>
                    </a:p>
                    <a:p>
                      <a:pPr marL="457200" lvl="1" indent="0">
                        <a:buNone/>
                      </a:pPr>
                      <a:r>
                        <a:rPr lang="en-US" sz="1400" dirty="0" smtClean="0">
                          <a:latin typeface="Arial" panose="020B0604020202020204" pitchFamily="34" charset="0"/>
                          <a:cs typeface="Arial" panose="020B0604020202020204" pitchFamily="34" charset="0"/>
                        </a:rPr>
                        <a:t>$b();</a:t>
                      </a:r>
                    </a:p>
                    <a:p>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&lt;?php</a:t>
                      </a:r>
                    </a:p>
                    <a:p>
                      <a:r>
                        <a:rPr lang="en-US" sz="1400" dirty="0" smtClean="0">
                          <a:latin typeface="Arial" panose="020B0604020202020204" pitchFamily="34" charset="0"/>
                          <a:cs typeface="Arial" panose="020B0604020202020204" pitchFamily="34" charset="0"/>
                        </a:rPr>
                        <a:t>$a = "some string";</a:t>
                      </a:r>
                    </a:p>
                    <a:p>
                      <a:r>
                        <a:rPr lang="en-US" sz="1400" dirty="0" smtClean="0">
                          <a:latin typeface="Arial" panose="020B0604020202020204" pitchFamily="34" charset="0"/>
                          <a:cs typeface="Arial" panose="020B0604020202020204" pitchFamily="34" charset="0"/>
                        </a:rPr>
                        <a:t>// late binding (reference)</a:t>
                      </a:r>
                    </a:p>
                    <a:p>
                      <a:r>
                        <a:rPr lang="en-US" sz="1400" dirty="0" smtClean="0">
                          <a:latin typeface="Arial" panose="020B0604020202020204" pitchFamily="34" charset="0"/>
                          <a:cs typeface="Arial" panose="020B0604020202020204" pitchFamily="34" charset="0"/>
                        </a:rPr>
                        <a:t>$b = function() use (&amp;$a) {</a:t>
                      </a:r>
                    </a:p>
                    <a:p>
                      <a:r>
                        <a:rPr lang="en-US" sz="1400" dirty="0" smtClean="0">
                          <a:latin typeface="Arial" panose="020B0604020202020204" pitchFamily="34" charset="0"/>
                          <a:cs typeface="Arial" panose="020B0604020202020204" pitchFamily="34" charset="0"/>
                        </a:rPr>
                        <a:t> echo $a;</a:t>
                      </a:r>
                    </a:p>
                    <a:p>
                      <a:r>
                        <a:rPr lang="en-US" sz="1400" dirty="0" smtClean="0">
                          <a:latin typeface="Arial" panose="020B0604020202020204" pitchFamily="34" charset="0"/>
                          <a:cs typeface="Arial" panose="020B0604020202020204" pitchFamily="34" charset="0"/>
                        </a:rPr>
                        <a:t>};</a:t>
                      </a:r>
                    </a:p>
                    <a:p>
                      <a:r>
                        <a:rPr lang="en-US" sz="1400" dirty="0" smtClean="0">
                          <a:latin typeface="Arial" panose="020B0604020202020204" pitchFamily="34" charset="0"/>
                          <a:cs typeface="Arial" panose="020B0604020202020204" pitchFamily="34" charset="0"/>
                        </a:rPr>
                        <a:t>$a = "Hello World";</a:t>
                      </a:r>
                    </a:p>
                    <a:p>
                      <a:r>
                        <a:rPr lang="en-US" sz="1400" dirty="0" smtClean="0">
                          <a:latin typeface="Arial" panose="020B0604020202020204" pitchFamily="34" charset="0"/>
                          <a:cs typeface="Arial" panose="020B0604020202020204" pitchFamily="34" charset="0"/>
                        </a:rPr>
                        <a:t>// Hello World</a:t>
                      </a:r>
                    </a:p>
                    <a:p>
                      <a:r>
                        <a:rPr lang="en-US" sz="1400" dirty="0" smtClean="0">
                          <a:latin typeface="Arial" panose="020B0604020202020204" pitchFamily="34" charset="0"/>
                          <a:cs typeface="Arial" panose="020B0604020202020204" pitchFamily="34" charset="0"/>
                        </a:rPr>
                        <a:t>$b();</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05151146"/>
                  </a:ext>
                </a:extLst>
              </a:tr>
            </a:tbl>
          </a:graphicData>
        </a:graphic>
      </p:graphicFrame>
    </p:spTree>
    <p:extLst>
      <p:ext uri="{BB962C8B-B14F-4D97-AF65-F5344CB8AC3E}">
        <p14:creationId xmlns:p14="http://schemas.microsoft.com/office/powerpoint/2010/main" val="3845015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TẬP</a:t>
            </a:r>
            <a:endParaRPr lang="en-US" dirty="0"/>
          </a:p>
        </p:txBody>
      </p:sp>
    </p:spTree>
    <p:extLst>
      <p:ext uri="{BB962C8B-B14F-4D97-AF65-F5344CB8AC3E}">
        <p14:creationId xmlns:p14="http://schemas.microsoft.com/office/powerpoint/2010/main" val="1773945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8625"/>
          </a:xfrm>
        </p:spPr>
        <p:txBody>
          <a:bodyPr>
            <a:normAutofit/>
          </a:bodyPr>
          <a:lstStyle/>
          <a:p>
            <a:r>
              <a:rPr lang="en-US" sz="4000" b="1" dirty="0" smtClean="0">
                <a:latin typeface="Arial" panose="020B0604020202020204" pitchFamily="34" charset="0"/>
                <a:cs typeface="Arial" panose="020B0604020202020204" pitchFamily="34" charset="0"/>
              </a:rPr>
              <a:t>Arguments</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504605"/>
            <a:ext cx="8596668" cy="4536758"/>
          </a:xfrm>
        </p:spPr>
        <p:txBody>
          <a:bodyPr>
            <a:normAutofit/>
          </a:bodyPr>
          <a:lstStyle/>
          <a:p>
            <a:pPr marL="0" indent="0">
              <a:buNone/>
            </a:pPr>
            <a:r>
              <a:rPr lang="en-US" dirty="0"/>
              <a:t>&lt;?php</a:t>
            </a:r>
          </a:p>
          <a:p>
            <a:pPr marL="0" indent="0">
              <a:buNone/>
            </a:pPr>
            <a:r>
              <a:rPr lang="en-US" dirty="0"/>
              <a:t>// $itemName must be a string and $details must be an array</a:t>
            </a:r>
          </a:p>
          <a:p>
            <a:pPr marL="0" indent="0">
              <a:buNone/>
            </a:pPr>
            <a:r>
              <a:rPr lang="en-US" dirty="0"/>
              <a:t>function addToShoppingCart(string $itemName, array $details) </a:t>
            </a:r>
            <a:r>
              <a:rPr lang="en-US" dirty="0" smtClean="0"/>
              <a:t>{}</a:t>
            </a:r>
          </a:p>
          <a:p>
            <a:pPr marL="0" indent="0">
              <a:buNone/>
            </a:pPr>
            <a:endParaRPr lang="en-US" dirty="0"/>
          </a:p>
          <a:p>
            <a:pPr marL="0" indent="0">
              <a:buNone/>
            </a:pPr>
            <a:r>
              <a:rPr lang="en-US" i="1" dirty="0" smtClean="0"/>
              <a:t>/*</a:t>
            </a:r>
            <a:endParaRPr lang="en-US" dirty="0"/>
          </a:p>
          <a:p>
            <a:pPr marL="0" indent="0">
              <a:buNone/>
            </a:pPr>
            <a:r>
              <a:rPr lang="en-US" i="1" dirty="0" smtClean="0"/>
              <a:t>	$</a:t>
            </a:r>
            <a:r>
              <a:rPr lang="en-US" i="1" dirty="0"/>
              <a:t>paymentObject must be an object </a:t>
            </a:r>
            <a:r>
              <a:rPr lang="en-US" i="1" dirty="0" smtClean="0"/>
              <a:t>t</a:t>
            </a:r>
          </a:p>
          <a:p>
            <a:pPr marL="0" indent="0">
              <a:buNone/>
            </a:pPr>
            <a:r>
              <a:rPr lang="en-US" i="1" dirty="0" smtClean="0"/>
              <a:t>hat </a:t>
            </a:r>
            <a:r>
              <a:rPr lang="en-US" i="1" dirty="0"/>
              <a:t>either:</a:t>
            </a:r>
            <a:endParaRPr lang="en-US" dirty="0"/>
          </a:p>
          <a:p>
            <a:pPr marL="0" indent="0">
              <a:buNone/>
            </a:pPr>
            <a:r>
              <a:rPr lang="en-US" i="1" dirty="0" smtClean="0"/>
              <a:t>	implements </a:t>
            </a:r>
            <a:r>
              <a:rPr lang="en-US" i="1" dirty="0"/>
              <a:t>the PaymentProviderInterface interface,</a:t>
            </a:r>
            <a:endParaRPr lang="en-US" dirty="0"/>
          </a:p>
          <a:p>
            <a:pPr marL="0" indent="0">
              <a:buNone/>
            </a:pPr>
            <a:r>
              <a:rPr lang="en-US" i="1" dirty="0" smtClean="0"/>
              <a:t>	or </a:t>
            </a:r>
            <a:r>
              <a:rPr lang="en-US" i="1" dirty="0"/>
              <a:t>is any child of a class that does</a:t>
            </a:r>
            <a:endParaRPr lang="en-US" dirty="0"/>
          </a:p>
          <a:p>
            <a:pPr marL="0" indent="0">
              <a:buNone/>
            </a:pPr>
            <a:r>
              <a:rPr lang="en-US" i="1" dirty="0"/>
              <a:t>*/</a:t>
            </a:r>
            <a:endParaRPr lang="en-US" dirty="0"/>
          </a:p>
          <a:p>
            <a:pPr marL="0" indent="0">
              <a:buNone/>
            </a:pPr>
            <a:r>
              <a:rPr lang="en-US" dirty="0"/>
              <a:t>function requestPayment(PaymentProviderInterface $paymentObject) {}</a:t>
            </a:r>
          </a:p>
          <a:p>
            <a:pPr marL="0" indent="0">
              <a:buNone/>
            </a:pPr>
            <a:endParaRPr lang="en-US" dirty="0"/>
          </a:p>
        </p:txBody>
      </p:sp>
    </p:spTree>
    <p:extLst>
      <p:ext uri="{BB962C8B-B14F-4D97-AF65-F5344CB8AC3E}">
        <p14:creationId xmlns:p14="http://schemas.microsoft.com/office/powerpoint/2010/main" val="1716105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Autofit/>
          </a:bodyPr>
          <a:lstStyle/>
          <a:p>
            <a:r>
              <a:rPr lang="en-US" sz="4000" b="1" dirty="0" smtClean="0">
                <a:latin typeface="Arial" panose="020B0604020202020204" pitchFamily="34" charset="0"/>
                <a:cs typeface="Arial" panose="020B0604020202020204" pitchFamily="34" charset="0"/>
              </a:rPr>
              <a:t>Arguments</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587731"/>
            <a:ext cx="8596668" cy="4453631"/>
          </a:xfrm>
        </p:spPr>
        <p:txBody>
          <a:bodyPr/>
          <a:lstStyle/>
          <a:p>
            <a:r>
              <a:rPr lang="en-US" dirty="0"/>
              <a:t>The following table summarizes what types can be declared</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629294" y="2481595"/>
            <a:ext cx="5900824" cy="3004848"/>
          </a:xfrm>
          <a:prstGeom prst="rect">
            <a:avLst/>
          </a:prstGeom>
        </p:spPr>
      </p:pic>
    </p:spTree>
    <p:extLst>
      <p:ext uri="{BB962C8B-B14F-4D97-AF65-F5344CB8AC3E}">
        <p14:creationId xmlns:p14="http://schemas.microsoft.com/office/powerpoint/2010/main" val="2845560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062"/>
          </a:xfrm>
        </p:spPr>
        <p:txBody>
          <a:bodyPr>
            <a:normAutofit/>
          </a:bodyPr>
          <a:lstStyle/>
          <a:p>
            <a:r>
              <a:rPr lang="en-US" sz="4000" b="1" dirty="0">
                <a:latin typeface="Arial" panose="020B0604020202020204" pitchFamily="34" charset="0"/>
                <a:cs typeface="Arial" panose="020B0604020202020204" pitchFamily="34" charset="0"/>
              </a:rPr>
              <a:t>Arguments</a:t>
            </a:r>
          </a:p>
        </p:txBody>
      </p:sp>
      <p:sp>
        <p:nvSpPr>
          <p:cNvPr id="3" name="Content Placeholder 2"/>
          <p:cNvSpPr>
            <a:spLocks noGrp="1"/>
          </p:cNvSpPr>
          <p:nvPr>
            <p:ph idx="1"/>
          </p:nvPr>
        </p:nvSpPr>
        <p:spPr/>
        <p:txBody>
          <a:bodyPr/>
          <a:lstStyle/>
          <a:p>
            <a:r>
              <a:rPr lang="en-US" dirty="0"/>
              <a:t>There are two ways that you can enforce scalar type hinting: coercive (default) and strict</a:t>
            </a:r>
            <a:r>
              <a:rPr lang="en-US" dirty="0" smtClean="0"/>
              <a:t>.</a:t>
            </a:r>
          </a:p>
          <a:p>
            <a:r>
              <a:rPr lang="en-US" dirty="0"/>
              <a:t>You configure the mode per file by placing a declare directive at the top of the file. This will affect the way that PHP enforces the function arguments as well as the function return type</a:t>
            </a:r>
          </a:p>
        </p:txBody>
      </p:sp>
    </p:spTree>
    <p:extLst>
      <p:ext uri="{BB962C8B-B14F-4D97-AF65-F5344CB8AC3E}">
        <p14:creationId xmlns:p14="http://schemas.microsoft.com/office/powerpoint/2010/main" val="1516710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0436"/>
          </a:xfrm>
        </p:spPr>
        <p:txBody>
          <a:bodyPr>
            <a:normAutofit/>
          </a:bodyPr>
          <a:lstStyle/>
          <a:p>
            <a:r>
              <a:rPr lang="en-US" sz="4000" b="1" dirty="0">
                <a:latin typeface="Arial" panose="020B0604020202020204" pitchFamily="34" charset="0"/>
                <a:cs typeface="Arial" panose="020B0604020202020204" pitchFamily="34" charset="0"/>
              </a:rPr>
              <a:t>Arguments</a:t>
            </a:r>
            <a:endParaRPr lang="en-US" sz="4000" dirty="0"/>
          </a:p>
        </p:txBody>
      </p:sp>
      <p:sp>
        <p:nvSpPr>
          <p:cNvPr id="3" name="Content Placeholder 2"/>
          <p:cNvSpPr>
            <a:spLocks noGrp="1"/>
          </p:cNvSpPr>
          <p:nvPr>
            <p:ph idx="1"/>
          </p:nvPr>
        </p:nvSpPr>
        <p:spPr>
          <a:xfrm>
            <a:off x="677334" y="1546167"/>
            <a:ext cx="8596668" cy="4495195"/>
          </a:xfrm>
        </p:spPr>
        <p:txBody>
          <a:bodyPr/>
          <a:lstStyle/>
          <a:p>
            <a:r>
              <a:rPr lang="en-US" dirty="0"/>
              <a:t>In coercive mode, PHP will automatically try to cast variables of the wrong type to the expected type. </a:t>
            </a:r>
            <a:endParaRPr lang="en-US" dirty="0" smtClean="0"/>
          </a:p>
          <a:p>
            <a:r>
              <a:rPr lang="en-US" dirty="0" smtClean="0"/>
              <a:t>In </a:t>
            </a:r>
            <a:r>
              <a:rPr lang="en-US" dirty="0"/>
              <a:t>the following example, the script outputs "string" because PHP silently casts the integer we pass to a string</a:t>
            </a:r>
            <a:r>
              <a:rPr lang="en-US" dirty="0" smtClean="0"/>
              <a:t>.</a:t>
            </a:r>
          </a:p>
          <a:p>
            <a:pPr marL="0" indent="0">
              <a:buNone/>
            </a:pPr>
            <a:endParaRPr lang="en-US" dirty="0" smtClean="0"/>
          </a:p>
          <a:p>
            <a:pPr marL="0" indent="0">
              <a:buNone/>
            </a:pPr>
            <a:r>
              <a:rPr lang="en-US" dirty="0" smtClean="0"/>
              <a:t>&lt;?php</a:t>
            </a:r>
            <a:endParaRPr lang="en-US" dirty="0"/>
          </a:p>
          <a:p>
            <a:pPr marL="0" indent="0">
              <a:buNone/>
            </a:pPr>
            <a:r>
              <a:rPr lang="en-US" dirty="0"/>
              <a:t>function sayHello(string $name) { </a:t>
            </a:r>
            <a:endParaRPr lang="en-US" dirty="0" smtClean="0"/>
          </a:p>
          <a:p>
            <a:pPr marL="0" indent="0">
              <a:buNone/>
            </a:pPr>
            <a:r>
              <a:rPr lang="en-US" dirty="0"/>
              <a:t>	</a:t>
            </a:r>
            <a:r>
              <a:rPr lang="en-US" dirty="0" smtClean="0"/>
              <a:t>echo </a:t>
            </a:r>
            <a:r>
              <a:rPr lang="en-US" dirty="0"/>
              <a:t>gettype($name); </a:t>
            </a:r>
            <a:endParaRPr lang="en-US" dirty="0" smtClean="0"/>
          </a:p>
          <a:p>
            <a:pPr marL="0" indent="0">
              <a:buNone/>
            </a:pPr>
            <a:r>
              <a:rPr lang="en-US" dirty="0" smtClean="0"/>
              <a:t>} </a:t>
            </a:r>
          </a:p>
          <a:p>
            <a:pPr marL="0" indent="0">
              <a:buNone/>
            </a:pPr>
            <a:r>
              <a:rPr lang="en-US" dirty="0" smtClean="0"/>
              <a:t>sayHello(100</a:t>
            </a:r>
            <a:r>
              <a:rPr lang="en-US" dirty="0"/>
              <a:t>); // string</a:t>
            </a:r>
          </a:p>
        </p:txBody>
      </p:sp>
    </p:spTree>
    <p:extLst>
      <p:ext uri="{BB962C8B-B14F-4D97-AF65-F5344CB8AC3E}">
        <p14:creationId xmlns:p14="http://schemas.microsoft.com/office/powerpoint/2010/main" val="1113940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6938"/>
          </a:xfrm>
        </p:spPr>
        <p:txBody>
          <a:bodyPr>
            <a:normAutofit/>
          </a:bodyPr>
          <a:lstStyle/>
          <a:p>
            <a:r>
              <a:rPr lang="en-US" sz="4000" b="1" dirty="0">
                <a:latin typeface="Arial" panose="020B0604020202020204" pitchFamily="34" charset="0"/>
                <a:cs typeface="Arial" panose="020B0604020202020204" pitchFamily="34" charset="0"/>
              </a:rPr>
              <a:t>Arguments</a:t>
            </a:r>
            <a:endParaRPr lang="en-US" sz="4000" dirty="0"/>
          </a:p>
        </p:txBody>
      </p:sp>
      <p:sp>
        <p:nvSpPr>
          <p:cNvPr id="3" name="Content Placeholder 2"/>
          <p:cNvSpPr>
            <a:spLocks noGrp="1"/>
          </p:cNvSpPr>
          <p:nvPr>
            <p:ph idx="1"/>
          </p:nvPr>
        </p:nvSpPr>
        <p:spPr>
          <a:xfrm>
            <a:off x="677334" y="1853739"/>
            <a:ext cx="8596668" cy="4187624"/>
          </a:xfrm>
        </p:spPr>
        <p:txBody>
          <a:bodyPr>
            <a:normAutofit fontScale="92500" lnSpcReduction="20000"/>
          </a:bodyPr>
          <a:lstStyle/>
          <a:p>
            <a:r>
              <a:rPr lang="en-US" dirty="0"/>
              <a:t>If, however, we were to specify strict mode, then PHP will generate a TypeError, as in this example</a:t>
            </a:r>
            <a:r>
              <a:rPr lang="en-US" dirty="0" smtClean="0"/>
              <a:t>:</a:t>
            </a:r>
          </a:p>
          <a:p>
            <a:endParaRPr lang="en-US" dirty="0"/>
          </a:p>
          <a:p>
            <a:pPr marL="0" indent="0">
              <a:buNone/>
            </a:pPr>
            <a:r>
              <a:rPr lang="en-US" dirty="0" smtClean="0"/>
              <a:t>&lt;?</a:t>
            </a:r>
            <a:r>
              <a:rPr lang="en-US" dirty="0"/>
              <a:t>php</a:t>
            </a:r>
          </a:p>
          <a:p>
            <a:pPr marL="400050" lvl="1" indent="0">
              <a:buNone/>
            </a:pPr>
            <a:r>
              <a:rPr lang="en-US" i="1" dirty="0"/>
              <a:t>declare</a:t>
            </a:r>
            <a:r>
              <a:rPr lang="en-US" dirty="0"/>
              <a:t>(strict_types=1);</a:t>
            </a:r>
          </a:p>
          <a:p>
            <a:pPr marL="400050" lvl="1" indent="0">
              <a:buNone/>
            </a:pPr>
            <a:r>
              <a:rPr lang="en-US" dirty="0"/>
              <a:t>function sayHello(string $name) {</a:t>
            </a:r>
          </a:p>
          <a:p>
            <a:pPr marL="400050" lvl="1" indent="0">
              <a:buNone/>
            </a:pPr>
            <a:r>
              <a:rPr lang="en-US" dirty="0" smtClean="0"/>
              <a:t>		echo </a:t>
            </a:r>
            <a:r>
              <a:rPr lang="en-US" dirty="0"/>
              <a:t>gettype($name);</a:t>
            </a:r>
          </a:p>
          <a:p>
            <a:pPr marL="400050" lvl="1" indent="0">
              <a:buNone/>
            </a:pPr>
            <a:r>
              <a:rPr lang="en-US" dirty="0" smtClean="0"/>
              <a:t>}</a:t>
            </a:r>
          </a:p>
          <a:p>
            <a:pPr marL="400050" lvl="1" indent="0">
              <a:buNone/>
            </a:pPr>
            <a:r>
              <a:rPr lang="en-US" dirty="0" smtClean="0"/>
              <a:t>sayHello(100</a:t>
            </a:r>
            <a:r>
              <a:rPr lang="en-US" dirty="0"/>
              <a:t>);</a:t>
            </a:r>
          </a:p>
          <a:p>
            <a:pPr marL="0" indent="0">
              <a:buNone/>
            </a:pPr>
            <a:r>
              <a:rPr lang="en-US" i="1" dirty="0"/>
              <a:t>/*</a:t>
            </a:r>
            <a:endParaRPr lang="en-US" dirty="0"/>
          </a:p>
          <a:p>
            <a:pPr marL="0" indent="0">
              <a:buNone/>
            </a:pPr>
            <a:r>
              <a:rPr lang="en-US" i="1" dirty="0"/>
              <a:t>Fatal error: Uncaught TypeError: Argument 1 passed to sayHello() must be of</a:t>
            </a:r>
            <a:endParaRPr lang="en-US" dirty="0"/>
          </a:p>
          <a:p>
            <a:pPr marL="0" indent="0">
              <a:buNone/>
            </a:pPr>
            <a:r>
              <a:rPr lang="en-US" i="1" dirty="0"/>
              <a:t>the type string, integer given,</a:t>
            </a:r>
            <a:endParaRPr lang="en-US" dirty="0"/>
          </a:p>
          <a:p>
            <a:pPr marL="0" indent="0">
              <a:buNone/>
            </a:pPr>
            <a:r>
              <a:rPr lang="en-US" i="1" dirty="0"/>
              <a:t>*/</a:t>
            </a:r>
            <a:endParaRPr lang="en-US" dirty="0"/>
          </a:p>
          <a:p>
            <a:pPr marL="0" indent="0">
              <a:buNone/>
            </a:pPr>
            <a:endParaRPr lang="en-US" dirty="0"/>
          </a:p>
        </p:txBody>
      </p:sp>
    </p:spTree>
    <p:extLst>
      <p:ext uri="{BB962C8B-B14F-4D97-AF65-F5344CB8AC3E}">
        <p14:creationId xmlns:p14="http://schemas.microsoft.com/office/powerpoint/2010/main" val="1174901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5745"/>
          </a:xfrm>
        </p:spPr>
        <p:txBody>
          <a:bodyPr>
            <a:normAutofit fontScale="90000"/>
          </a:bodyPr>
          <a:lstStyle/>
          <a:p>
            <a:r>
              <a:rPr lang="en-US" sz="4000" b="1" dirty="0">
                <a:latin typeface="Arial" panose="020B0604020202020204" pitchFamily="34" charset="0"/>
                <a:cs typeface="Arial" panose="020B0604020202020204" pitchFamily="34" charset="0"/>
              </a:rPr>
              <a:t>Alternate Null Type Syntax</a:t>
            </a:r>
          </a:p>
        </p:txBody>
      </p:sp>
      <p:sp>
        <p:nvSpPr>
          <p:cNvPr id="3" name="Content Placeholder 2"/>
          <p:cNvSpPr>
            <a:spLocks noGrp="1"/>
          </p:cNvSpPr>
          <p:nvPr>
            <p:ph idx="1"/>
          </p:nvPr>
        </p:nvSpPr>
        <p:spPr>
          <a:xfrm>
            <a:off x="677334" y="1512916"/>
            <a:ext cx="8596668" cy="5112327"/>
          </a:xfrm>
        </p:spPr>
        <p:txBody>
          <a:bodyPr>
            <a:noAutofit/>
          </a:bodyPr>
          <a:lstStyle/>
          <a:p>
            <a:r>
              <a:rPr lang="en-US" sz="1600" dirty="0">
                <a:latin typeface="Arial" panose="020B0604020202020204" pitchFamily="34" charset="0"/>
                <a:cs typeface="Arial" panose="020B0604020202020204" pitchFamily="34" charset="0"/>
              </a:rPr>
              <a:t>PHP 7.1 introduced a new way to type hint variables that may be null. You can prefix the type hint with a question mark to indicate that the variable may either be null or of the specified type. Here's an example</a:t>
            </a:r>
            <a:r>
              <a:rPr lang="en-US" sz="1600" dirty="0" smtClean="0">
                <a:latin typeface="Arial" panose="020B0604020202020204" pitchFamily="34" charset="0"/>
                <a:cs typeface="Arial" panose="020B0604020202020204" pitchFamily="34" charset="0"/>
              </a:rPr>
              <a:t>:</a:t>
            </a:r>
          </a:p>
          <a:p>
            <a:pPr marL="0" indent="0">
              <a:buNone/>
            </a:pPr>
            <a:r>
              <a:rPr lang="en-US" sz="1400" dirty="0">
                <a:latin typeface="Arial" panose="020B0604020202020204" pitchFamily="34" charset="0"/>
                <a:cs typeface="Arial" panose="020B0604020202020204" pitchFamily="34" charset="0"/>
              </a:rPr>
              <a:t>&lt;?php</a:t>
            </a:r>
          </a:p>
          <a:p>
            <a:pPr marL="400050" lvl="1" indent="0">
              <a:buNone/>
            </a:pPr>
            <a:r>
              <a:rPr lang="en-US" sz="1400" dirty="0">
                <a:latin typeface="Arial" panose="020B0604020202020204" pitchFamily="34" charset="0"/>
                <a:cs typeface="Arial" panose="020B0604020202020204" pitchFamily="34" charset="0"/>
              </a:rPr>
              <a:t>function myFunc(?MyObject $myObj)</a:t>
            </a:r>
          </a:p>
          <a:p>
            <a:pPr marL="400050" lvl="1" indent="0">
              <a:buNone/>
            </a:pPr>
            <a:r>
              <a:rPr lang="en-US" sz="1400" dirty="0">
                <a:latin typeface="Arial" panose="020B0604020202020204" pitchFamily="34" charset="0"/>
                <a:cs typeface="Arial" panose="020B0604020202020204" pitchFamily="34" charset="0"/>
              </a:rPr>
              <a:t>{</a:t>
            </a:r>
          </a:p>
          <a:p>
            <a:pPr marL="400050" lvl="1" indent="0">
              <a:buNone/>
            </a:pP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echo </a:t>
            </a:r>
            <a:r>
              <a:rPr lang="en-US" sz="1400" dirty="0">
                <a:latin typeface="Arial" panose="020B0604020202020204" pitchFamily="34" charset="0"/>
                <a:cs typeface="Arial" panose="020B0604020202020204" pitchFamily="34" charset="0"/>
              </a:rPr>
              <a:t>"hello world";</a:t>
            </a:r>
          </a:p>
          <a:p>
            <a:pPr marL="400050" lvl="1" indent="0">
              <a:buNone/>
            </a:pPr>
            <a:r>
              <a:rPr lang="en-US" sz="1400" dirty="0">
                <a:latin typeface="Arial" panose="020B0604020202020204" pitchFamily="34" charset="0"/>
                <a:cs typeface="Arial" panose="020B0604020202020204" pitchFamily="34" charset="0"/>
              </a:rPr>
              <a:t>}</a:t>
            </a:r>
          </a:p>
          <a:p>
            <a:pPr marL="400050" lvl="1" indent="0">
              <a:buNone/>
            </a:pPr>
            <a:r>
              <a:rPr lang="en-US" sz="1400" dirty="0">
                <a:latin typeface="Arial" panose="020B0604020202020204" pitchFamily="34" charset="0"/>
                <a:cs typeface="Arial" panose="020B0604020202020204" pitchFamily="34" charset="0"/>
              </a:rPr>
              <a:t>// this is allowed</a:t>
            </a:r>
          </a:p>
          <a:p>
            <a:pPr marL="400050" lvl="1" indent="0">
              <a:buNone/>
            </a:pPr>
            <a:r>
              <a:rPr lang="en-US" sz="1400" dirty="0">
                <a:latin typeface="Arial" panose="020B0604020202020204" pitchFamily="34" charset="0"/>
                <a:cs typeface="Arial" panose="020B0604020202020204" pitchFamily="34" charset="0"/>
              </a:rPr>
              <a:t>myFunc(null);</a:t>
            </a:r>
          </a:p>
          <a:p>
            <a:pPr marL="400050" lvl="1" indent="0">
              <a:buNone/>
            </a:pPr>
            <a:r>
              <a:rPr lang="en-US" sz="1400" dirty="0">
                <a:latin typeface="Arial" panose="020B0604020202020204" pitchFamily="34" charset="0"/>
                <a:cs typeface="Arial" panose="020B0604020202020204" pitchFamily="34" charset="0"/>
              </a:rPr>
              <a:t>// this produces a fatal error: Too few arguments</a:t>
            </a:r>
          </a:p>
          <a:p>
            <a:pPr marL="400050" lvl="1" indent="0">
              <a:buNone/>
            </a:pPr>
            <a:r>
              <a:rPr lang="en-US" sz="1400" dirty="0">
                <a:latin typeface="Arial" panose="020B0604020202020204" pitchFamily="34" charset="0"/>
                <a:cs typeface="Arial" panose="020B0604020202020204" pitchFamily="34" charset="0"/>
              </a:rPr>
              <a:t>myFunc</a:t>
            </a:r>
            <a:r>
              <a:rPr lang="en-US" sz="1400" dirty="0" smtClean="0">
                <a:latin typeface="Arial" panose="020B0604020202020204" pitchFamily="34" charset="0"/>
                <a:cs typeface="Arial" panose="020B0604020202020204" pitchFamily="34" charset="0"/>
              </a:rPr>
              <a:t>();</a:t>
            </a:r>
          </a:p>
          <a:p>
            <a:pPr marL="400050" lvl="1" indent="0">
              <a:buNone/>
            </a:pPr>
            <a:endParaRPr lang="en-US" dirty="0">
              <a:latin typeface="Arial" panose="020B0604020202020204" pitchFamily="34" charset="0"/>
              <a:cs typeface="Arial" panose="020B0604020202020204" pitchFamily="34" charset="0"/>
            </a:endParaRPr>
          </a:p>
          <a:p>
            <a:pPr marL="400050" lvl="1" indent="0">
              <a:buNone/>
            </a:pPr>
            <a:r>
              <a:rPr lang="en-US" i="1" dirty="0">
                <a:solidFill>
                  <a:schemeClr val="tx1"/>
                </a:solidFill>
                <a:latin typeface="Arial" panose="020B0604020202020204" pitchFamily="34" charset="0"/>
                <a:cs typeface="Arial" panose="020B0604020202020204" pitchFamily="34" charset="0"/>
              </a:rPr>
              <a:t>NOTE: The argument is not optional; you have to explicitly pass null or an object of the specified type.</a:t>
            </a:r>
          </a:p>
        </p:txBody>
      </p:sp>
    </p:spTree>
    <p:extLst>
      <p:ext uri="{BB962C8B-B14F-4D97-AF65-F5344CB8AC3E}">
        <p14:creationId xmlns:p14="http://schemas.microsoft.com/office/powerpoint/2010/main" val="374297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Optional Arguments</a:t>
            </a:r>
          </a:p>
        </p:txBody>
      </p:sp>
      <p:sp>
        <p:nvSpPr>
          <p:cNvPr id="3" name="Content Placeholder 2"/>
          <p:cNvSpPr>
            <a:spLocks noGrp="1"/>
          </p:cNvSpPr>
          <p:nvPr>
            <p:ph idx="1"/>
          </p:nvPr>
        </p:nvSpPr>
        <p:spPr>
          <a:xfrm>
            <a:off x="677334" y="1930401"/>
            <a:ext cx="8596668" cy="4110962"/>
          </a:xfrm>
        </p:spPr>
        <p:txBody>
          <a:bodyPr>
            <a:normAutofit/>
          </a:bodyPr>
          <a:lstStyle/>
          <a:p>
            <a:r>
              <a:rPr lang="en-US" dirty="0"/>
              <a:t>You can specify a default value for a parameter that has the effect of making it </a:t>
            </a:r>
            <a:r>
              <a:rPr lang="en-US" dirty="0" smtClean="0"/>
              <a:t>optional</a:t>
            </a:r>
          </a:p>
          <a:p>
            <a:r>
              <a:rPr lang="en-US" dirty="0" smtClean="0"/>
              <a:t>PHP </a:t>
            </a:r>
            <a:r>
              <a:rPr lang="en-US" dirty="0"/>
              <a:t>7 will throw an ArgumentCountError1 if you do not supply all the mandatory parameters to a function. You can only omit passing parameters that are optional</a:t>
            </a:r>
            <a:r>
              <a:rPr lang="en-US" dirty="0" smtClean="0"/>
              <a:t>.</a:t>
            </a:r>
          </a:p>
          <a:p>
            <a:pPr marL="0" indent="0">
              <a:buNone/>
            </a:pPr>
            <a:endParaRPr lang="en-US" dirty="0" smtClean="0"/>
          </a:p>
          <a:p>
            <a:pPr marL="0" indent="0">
              <a:buNone/>
            </a:pPr>
            <a:r>
              <a:rPr lang="en-US" dirty="0"/>
              <a:t>&lt;?php</a:t>
            </a:r>
          </a:p>
          <a:p>
            <a:pPr marL="0" indent="0">
              <a:buNone/>
            </a:pPr>
            <a:r>
              <a:rPr lang="en-US" dirty="0" smtClean="0"/>
              <a:t>	function </a:t>
            </a:r>
            <a:r>
              <a:rPr lang="en-US" dirty="0"/>
              <a:t>sayHi($message = 'world') {</a:t>
            </a:r>
          </a:p>
          <a:p>
            <a:pPr marL="0" indent="0">
              <a:buNone/>
            </a:pPr>
            <a:r>
              <a:rPr lang="en-US" dirty="0"/>
              <a:t> </a:t>
            </a:r>
            <a:r>
              <a:rPr lang="en-US" dirty="0" smtClean="0"/>
              <a:t>		echo </a:t>
            </a:r>
            <a:r>
              <a:rPr lang="en-US" dirty="0"/>
              <a:t>"Hello $message";</a:t>
            </a:r>
          </a:p>
          <a:p>
            <a:pPr marL="0" indent="0">
              <a:buNone/>
            </a:pPr>
            <a:r>
              <a:rPr lang="en-US" dirty="0" smtClean="0"/>
              <a:t>	}</a:t>
            </a:r>
            <a:endParaRPr lang="en-US" dirty="0"/>
          </a:p>
          <a:p>
            <a:pPr marL="0" indent="0">
              <a:buNone/>
            </a:pPr>
            <a:r>
              <a:rPr lang="en-US" dirty="0" smtClean="0"/>
              <a:t>	sayHi</a:t>
            </a:r>
            <a:r>
              <a:rPr lang="en-US" dirty="0"/>
              <a:t>();</a:t>
            </a:r>
          </a:p>
        </p:txBody>
      </p:sp>
    </p:spTree>
    <p:extLst>
      <p:ext uri="{BB962C8B-B14F-4D97-AF65-F5344CB8AC3E}">
        <p14:creationId xmlns:p14="http://schemas.microsoft.com/office/powerpoint/2010/main" val="1259276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TotalTime>
  <Words>1430</Words>
  <Application>Microsoft Office PowerPoint</Application>
  <PresentationFormat>Widescreen</PresentationFormat>
  <Paragraphs>211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Aachen</vt:lpstr>
      <vt:lpstr>Arial</vt:lpstr>
      <vt:lpstr>Trebuchet MS</vt:lpstr>
      <vt:lpstr>Wingdings</vt:lpstr>
      <vt:lpstr>Wingdings 3</vt:lpstr>
      <vt:lpstr>Facet</vt:lpstr>
      <vt:lpstr>Bài 3: FUNCTIONS</vt:lpstr>
      <vt:lpstr>Arguments</vt:lpstr>
      <vt:lpstr>Arguments</vt:lpstr>
      <vt:lpstr>Arguments</vt:lpstr>
      <vt:lpstr>Arguments</vt:lpstr>
      <vt:lpstr>Arguments</vt:lpstr>
      <vt:lpstr>Arguments</vt:lpstr>
      <vt:lpstr>Alternate Null Type Syntax</vt:lpstr>
      <vt:lpstr>Optional Arguments</vt:lpstr>
      <vt:lpstr>Overloading Functions</vt:lpstr>
      <vt:lpstr>Overloading Functions</vt:lpstr>
      <vt:lpstr>Variadics</vt:lpstr>
      <vt:lpstr>Variadics</vt:lpstr>
      <vt:lpstr>References</vt:lpstr>
      <vt:lpstr>References</vt:lpstr>
      <vt:lpstr>Variable Functions</vt:lpstr>
      <vt:lpstr>Returns</vt:lpstr>
      <vt:lpstr>Return Type Declarations</vt:lpstr>
      <vt:lpstr>Variable Scope in Functions</vt:lpstr>
      <vt:lpstr>Lambda and Closure</vt:lpstr>
      <vt:lpstr>Lambda and Closure</vt:lpstr>
      <vt:lpstr>Early and Late Binding</vt:lpstr>
      <vt:lpstr>Early and Late Binding </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3: FUNCTIONS</dc:title>
  <dc:creator>Admin</dc:creator>
  <cp:lastModifiedBy>Admin</cp:lastModifiedBy>
  <cp:revision>13</cp:revision>
  <dcterms:created xsi:type="dcterms:W3CDTF">2019-06-25T09:55:25Z</dcterms:created>
  <dcterms:modified xsi:type="dcterms:W3CDTF">2019-06-25T12:38:36Z</dcterms:modified>
</cp:coreProperties>
</file>