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07/02/2019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07/02/2019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07/02/2019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07/02/2019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07/02/2019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F751-AEE8-40FC-9E1C-E53CBA2D0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564" y="1431411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ARRAY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E8A38-B977-4AF9-B29A-2984A0C04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564" y="250620"/>
            <a:ext cx="7766936" cy="537945"/>
          </a:xfrm>
        </p:spPr>
        <p:txBody>
          <a:bodyPr>
            <a:normAutofit/>
          </a:bodyPr>
          <a:lstStyle/>
          <a:p>
            <a:pPr algn="l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1938074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681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Các toán tử mảng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6045"/>
            <a:ext cx="8596668" cy="4445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Ví dụ: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&lt;?php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$a = ['a', 'b', '1'];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$b = ['a', 'b', 1];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$c = ['1', 'b', 'a'];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$d = [2 =&gt; 1, 0 =&gt; 'a', 1 =&gt; 'b'];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var_dump($a == $b); // true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var_dump($a === $b); // false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var_dump($a == $c); // false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var_dump($a == $d); // true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var_dump($a === $d); // false</a:t>
            </a:r>
          </a:p>
        </p:txBody>
      </p:sp>
    </p:spTree>
    <p:extLst>
      <p:ext uri="{BB962C8B-B14F-4D97-AF65-F5344CB8AC3E}">
        <p14:creationId xmlns:p14="http://schemas.microsoft.com/office/powerpoint/2010/main" val="2638319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681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Thuộc tính KEY trong mảng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77687"/>
            <a:ext cx="8596668" cy="376367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Thuộc tính Key trong mảng PHP là “zero based”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Key phân biệt chữ hoa, chữ thường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Key chỉ có thể là một chuỗi hoặc một số nguyên</a:t>
            </a:r>
          </a:p>
        </p:txBody>
      </p:sp>
    </p:spTree>
    <p:extLst>
      <p:ext uri="{BB962C8B-B14F-4D97-AF65-F5344CB8AC3E}">
        <p14:creationId xmlns:p14="http://schemas.microsoft.com/office/powerpoint/2010/main" val="217495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562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Key trong mảng PHP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8771" y="1471699"/>
            <a:ext cx="3503964" cy="453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62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Thao tác trên mảng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78429"/>
            <a:ext cx="8596668" cy="406293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Đếm số phần tử trong mảng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Cú pháp: count($tên_mảng)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Ví dụ:</a:t>
            </a:r>
          </a:p>
          <a:p>
            <a:pPr marL="857250" lvl="2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$mang = array(1,2,3,4,5,6);</a:t>
            </a:r>
          </a:p>
          <a:p>
            <a:pPr marL="857250" lvl="2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$so_phan_tu = count($mang); //6</a:t>
            </a:r>
          </a:p>
        </p:txBody>
      </p:sp>
    </p:spTree>
    <p:extLst>
      <p:ext uri="{BB962C8B-B14F-4D97-AF65-F5344CB8AC3E}">
        <p14:creationId xmlns:p14="http://schemas.microsoft.com/office/powerpoint/2010/main" val="3013750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498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Thao tác trên mảng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4480"/>
            <a:ext cx="8596668" cy="4486882"/>
          </a:xfrm>
        </p:spPr>
        <p:txBody>
          <a:bodyPr>
            <a:normAutofit lnSpcReduction="10000"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Duyệt mảng có khóa tự động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Cú pháp: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($i = 0; $i &lt; $số_phần_tử; $i++)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Xử lý các phần tử trong mảng, với mỗi phần từ $tên_mảng[i];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Ví dụ: 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&lt;?php</a:t>
            </a: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2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$mang = array(1,2,3,4,5,6);</a:t>
            </a:r>
          </a:p>
          <a:p>
            <a:pPr marL="857250" lvl="2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$n = count($mang);</a:t>
            </a:r>
          </a:p>
          <a:p>
            <a:pPr marL="857250" lvl="2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for($i = 0; $i &lt; n; $i++ ) {</a:t>
            </a:r>
          </a:p>
          <a:p>
            <a:pPr marL="857250" lvl="2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echo "\t". $mang[$i];</a:t>
            </a:r>
          </a:p>
          <a:p>
            <a:pPr marL="857250" lvl="2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1887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537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Thao tác  trên mảng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6045"/>
            <a:ext cx="8596668" cy="4445318"/>
          </a:xfrm>
        </p:spPr>
        <p:txBody>
          <a:bodyPr/>
          <a:lstStyle/>
          <a:p>
            <a:r>
              <a:rPr lang="en-US" dirty="0"/>
              <a:t>Duyệt mảng có khóa do người dùng tạo</a:t>
            </a:r>
          </a:p>
          <a:p>
            <a:pPr lvl="1"/>
            <a:r>
              <a:rPr lang="en-US" dirty="0"/>
              <a:t>Duyệt để lấy và xử lý giá trị của các phần tử trong mảng:</a:t>
            </a:r>
          </a:p>
          <a:p>
            <a:pPr marL="457200" lvl="1" indent="0">
              <a:buNone/>
            </a:pPr>
            <a:r>
              <a:rPr lang="en-US" dirty="0"/>
              <a:t>foreach ($tên_mảng as $giá_trị) {</a:t>
            </a:r>
          </a:p>
          <a:p>
            <a:pPr marL="457200" lvl="1" indent="0">
              <a:buNone/>
            </a:pPr>
            <a:r>
              <a:rPr lang="en-US" dirty="0"/>
              <a:t>	// Xử lý các giá trị trong mảng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/>
              <a:t>Ví dụ: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084" y="3327112"/>
            <a:ext cx="3365270" cy="271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60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6938"/>
          </a:xfrm>
        </p:spPr>
        <p:txBody>
          <a:bodyPr/>
          <a:lstStyle/>
          <a:p>
            <a:r>
              <a:rPr lang="en-US" dirty="0"/>
              <a:t>Thao tác trên mảng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9543"/>
            <a:ext cx="8596668" cy="451182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ea typeface="Architecture" panose="020B0500000000000000" pitchFamily="34" charset="0"/>
                <a:cs typeface="Arial" panose="020B0604020202020204" pitchFamily="34" charset="0"/>
              </a:rPr>
              <a:t>Duyệt mảng có khóa do người dùng tạo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ea typeface="Architecture" panose="020B0500000000000000" pitchFamily="34" charset="0"/>
                <a:cs typeface="Arial" panose="020B0604020202020204" pitchFamily="34" charset="0"/>
              </a:rPr>
              <a:t>Duyệt để lấy cả giá trị của khóa và giá trị của phần tử</a:t>
            </a:r>
          </a:p>
          <a:p>
            <a:pPr marL="457200" lvl="1" indent="0">
              <a:buNone/>
            </a:pPr>
            <a:r>
              <a:rPr lang="en-US" sz="1800" dirty="0">
                <a:latin typeface="Arial" panose="020B0604020202020204" pitchFamily="34" charset="0"/>
                <a:ea typeface="Architecture" panose="020B0500000000000000" pitchFamily="34" charset="0"/>
                <a:cs typeface="Arial" panose="020B0604020202020204" pitchFamily="34" charset="0"/>
              </a:rPr>
              <a:t>foreach($arr as $key =&gt; $value) {</a:t>
            </a:r>
          </a:p>
          <a:p>
            <a:pPr marL="457200" lvl="1" indent="0">
              <a:buNone/>
            </a:pPr>
            <a:r>
              <a:rPr lang="en-US" sz="1800" dirty="0">
                <a:latin typeface="Arial" panose="020B0604020202020204" pitchFamily="34" charset="0"/>
                <a:ea typeface="Architecture" panose="020B0500000000000000" pitchFamily="34" charset="0"/>
                <a:cs typeface="Arial" panose="020B0604020202020204" pitchFamily="34" charset="0"/>
              </a:rPr>
              <a:t>	//code</a:t>
            </a:r>
          </a:p>
          <a:p>
            <a:pPr marL="457200" lvl="1" indent="0">
              <a:buNone/>
            </a:pPr>
            <a:r>
              <a:rPr lang="en-US" sz="1800" dirty="0">
                <a:latin typeface="Arial" panose="020B0604020202020204" pitchFamily="34" charset="0"/>
                <a:ea typeface="Architecture" panose="020B0500000000000000" pitchFamily="34" charset="0"/>
                <a:cs typeface="Arial" panose="020B0604020202020204" pitchFamily="34" charset="0"/>
              </a:rPr>
              <a:t>}</a:t>
            </a:r>
          </a:p>
          <a:p>
            <a:pPr marL="457200" lvl="1" indent="0">
              <a:buNone/>
            </a:pPr>
            <a:r>
              <a:rPr lang="en-US" sz="1800" dirty="0">
                <a:latin typeface="Arial" panose="020B0604020202020204" pitchFamily="34" charset="0"/>
                <a:ea typeface="Architecture" panose="020B0500000000000000" pitchFamily="34" charset="0"/>
                <a:cs typeface="Arial" panose="020B0604020202020204" pitchFamily="34" charset="0"/>
              </a:rPr>
              <a:t>Ví dụ: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180" y="3469268"/>
            <a:ext cx="37338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80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1753"/>
          </a:xfrm>
        </p:spPr>
        <p:txBody>
          <a:bodyPr/>
          <a:lstStyle/>
          <a:p>
            <a:r>
              <a:rPr lang="en-US" dirty="0"/>
              <a:t>Push, Pop, Shift, and Unshift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862243"/>
              </p:ext>
            </p:extLst>
          </p:nvPr>
        </p:nvGraphicFramePr>
        <p:xfrm>
          <a:off x="677690" y="1853738"/>
          <a:ext cx="8596312" cy="224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5510">
                  <a:extLst>
                    <a:ext uri="{9D8B030D-6E8A-4147-A177-3AD203B41FA5}">
                      <a16:colId xmlns:a16="http://schemas.microsoft.com/office/drawing/2014/main" val="2999282993"/>
                    </a:ext>
                  </a:extLst>
                </a:gridCol>
                <a:gridCol w="6530802">
                  <a:extLst>
                    <a:ext uri="{9D8B030D-6E8A-4147-A177-3AD203B41FA5}">
                      <a16:colId xmlns:a16="http://schemas.microsoft.com/office/drawing/2014/main" val="4070335494"/>
                    </a:ext>
                  </a:extLst>
                </a:gridCol>
              </a:tblGrid>
              <a:tr h="448440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41322"/>
                  </a:ext>
                </a:extLst>
              </a:tr>
              <a:tr h="448440">
                <a:tc>
                  <a:txBody>
                    <a:bodyPr/>
                    <a:lstStyle/>
                    <a:p>
                      <a:r>
                        <a:rPr lang="en-US" dirty="0"/>
                        <a:t>array_shift()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Shifts an element off the beginning of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170511"/>
                  </a:ext>
                </a:extLst>
              </a:tr>
              <a:tr h="448440">
                <a:tc>
                  <a:txBody>
                    <a:bodyPr/>
                    <a:lstStyle/>
                    <a:p>
                      <a:r>
                        <a:rPr lang="en-US" dirty="0"/>
                        <a:t>array_unshift()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Prepends one or more elements to the beginning of an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21317"/>
                  </a:ext>
                </a:extLst>
              </a:tr>
              <a:tr h="448440">
                <a:tc>
                  <a:txBody>
                    <a:bodyPr/>
                    <a:lstStyle/>
                    <a:p>
                      <a:r>
                        <a:rPr lang="en-US" dirty="0"/>
                        <a:t>array_pop()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Pops the element off the end of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139339"/>
                  </a:ext>
                </a:extLst>
              </a:tr>
              <a:tr h="448440">
                <a:tc>
                  <a:txBody>
                    <a:bodyPr/>
                    <a:lstStyle/>
                    <a:p>
                      <a:r>
                        <a:rPr lang="en-US" dirty="0"/>
                        <a:t>array_push()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Pushes one or more elements onto the end of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717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940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1876"/>
          </a:xfrm>
        </p:spPr>
        <p:txBody>
          <a:bodyPr/>
          <a:lstStyle/>
          <a:p>
            <a:r>
              <a:rPr lang="en-US" dirty="0"/>
              <a:t>So sánh 2 mảng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101" y="2276750"/>
            <a:ext cx="3219450" cy="1304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777" y="2276750"/>
            <a:ext cx="37052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27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687"/>
          </a:xfrm>
        </p:spPr>
        <p:txBody>
          <a:bodyPr/>
          <a:lstStyle/>
          <a:p>
            <a:r>
              <a:rPr lang="en-US" dirty="0"/>
              <a:t>So sánh mảng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747462"/>
              </p:ext>
            </p:extLst>
          </p:nvPr>
        </p:nvGraphicFramePr>
        <p:xfrm>
          <a:off x="677334" y="1869758"/>
          <a:ext cx="8596312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722">
                  <a:extLst>
                    <a:ext uri="{9D8B030D-6E8A-4147-A177-3AD203B41FA5}">
                      <a16:colId xmlns:a16="http://schemas.microsoft.com/office/drawing/2014/main" val="3842774819"/>
                    </a:ext>
                  </a:extLst>
                </a:gridCol>
                <a:gridCol w="6148590">
                  <a:extLst>
                    <a:ext uri="{9D8B030D-6E8A-4147-A177-3AD203B41FA5}">
                      <a16:colId xmlns:a16="http://schemas.microsoft.com/office/drawing/2014/main" val="1874120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860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array_diff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Computes the difference of arrays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505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array_diff_assoc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Computes the difference of arrays with additional index 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66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array_udiff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Computes the difference of arrays by using a callback function for data comparison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576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array_udiff_assoc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Computes the difference of arrays with additional index check and compares data by a callback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42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array_udiff_uassoc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Computes the difference of arrays with additional index check and compares data and indexes by a callback function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68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48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3EFC-E124-4613-AF7E-CC508108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68305-CCB9-4DEA-9A7A-FCD4D5764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PHP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khóa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PHP</a:t>
            </a:r>
          </a:p>
          <a:p>
            <a:pPr lvl="1"/>
            <a:r>
              <a:rPr lang="en-US" dirty="0"/>
              <a:t>Indexed: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  <a:p>
            <a:pPr lvl="1"/>
            <a:r>
              <a:rPr lang="en-US" dirty="0"/>
              <a:t>Associative: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pPr lvl="1"/>
            <a:r>
              <a:rPr lang="en-US" dirty="0"/>
              <a:t>Multidimensional: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chiều</a:t>
            </a:r>
            <a:endParaRPr lang="en-US" dirty="0"/>
          </a:p>
          <a:p>
            <a:r>
              <a:rPr lang="en-US" dirty="0"/>
              <a:t>PHP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, 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1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,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a,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PHP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3851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Sắp xếp mảng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7526057"/>
              </p:ext>
            </p:extLst>
          </p:nvPr>
        </p:nvGraphicFramePr>
        <p:xfrm>
          <a:off x="677690" y="2077865"/>
          <a:ext cx="859631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701">
                  <a:extLst>
                    <a:ext uri="{9D8B030D-6E8A-4147-A177-3AD203B41FA5}">
                      <a16:colId xmlns:a16="http://schemas.microsoft.com/office/drawing/2014/main" val="2531159955"/>
                    </a:ext>
                  </a:extLst>
                </a:gridCol>
                <a:gridCol w="6946611">
                  <a:extLst>
                    <a:ext uri="{9D8B030D-6E8A-4147-A177-3AD203B41FA5}">
                      <a16:colId xmlns:a16="http://schemas.microsoft.com/office/drawing/2014/main" val="2479678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861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Sorting arrays alphabetically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646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Reverse alphabetical sort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482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Associative sort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78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Reversed associative sort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261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sort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05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krsort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Reverse key sort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18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User-defined comparison function for sorting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385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shuffle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Pseudo-random sort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418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318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A117-1402-49CD-950F-CA0A58455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8139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B667-B7DA-41CF-81C0-708A4DB55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7131"/>
            <a:ext cx="8596668" cy="446423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PHP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combine_array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($keys, $values)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“false”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khớp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array_replace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($array1, $array2, ...)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array_merge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gộp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915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C3FEA-72E1-4E47-8532-1C484584C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19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97C40-77E8-4511-8FEC-3238C21A1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3574"/>
            <a:ext cx="8596668" cy="4497788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5BDD3-02D7-430D-9292-54A38EEB6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136" y="1669409"/>
            <a:ext cx="4457700" cy="136207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2A21D1-B84B-49C8-B1D9-41BB8EAFD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311300"/>
              </p:ext>
            </p:extLst>
          </p:nvPr>
        </p:nvGraphicFramePr>
        <p:xfrm>
          <a:off x="1146002" y="3609323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468">
                  <a:extLst>
                    <a:ext uri="{9D8B030D-6E8A-4147-A177-3AD203B41FA5}">
                      <a16:colId xmlns:a16="http://schemas.microsoft.com/office/drawing/2014/main" val="3487337211"/>
                    </a:ext>
                  </a:extLst>
                </a:gridCol>
                <a:gridCol w="1426128">
                  <a:extLst>
                    <a:ext uri="{9D8B030D-6E8A-4147-A177-3AD203B41FA5}">
                      <a16:colId xmlns:a16="http://schemas.microsoft.com/office/drawing/2014/main" val="1113795946"/>
                    </a:ext>
                  </a:extLst>
                </a:gridCol>
                <a:gridCol w="2105637">
                  <a:extLst>
                    <a:ext uri="{9D8B030D-6E8A-4147-A177-3AD203B41FA5}">
                      <a16:colId xmlns:a16="http://schemas.microsoft.com/office/drawing/2014/main" val="3889159428"/>
                    </a:ext>
                  </a:extLst>
                </a:gridCol>
                <a:gridCol w="2036167">
                  <a:extLst>
                    <a:ext uri="{9D8B030D-6E8A-4147-A177-3AD203B41FA5}">
                      <a16:colId xmlns:a16="http://schemas.microsoft.com/office/drawing/2014/main" val="7161225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8019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$replace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r>
                        <a:rPr lang="en-US" dirty="0" err="1"/>
                        <a:t>replaceTwo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28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787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222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465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326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801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E62F-E637-41EA-97AD-3A3F944D9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8139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07EC68-598E-41C0-9A29-BEAE8557C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374" y="1900530"/>
            <a:ext cx="3674677" cy="38814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A7694F-1BB6-4821-81F7-D5F561F60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808" y="1900530"/>
            <a:ext cx="28479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75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DD665-BC0C-46FD-99C7-814E5ACF6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19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Destructuring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10FE-5705-44B1-8C44-3132B204A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5579"/>
            <a:ext cx="8596668" cy="4195784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list()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language construct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tách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00050" lvl="1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&lt;?php</a:t>
            </a:r>
          </a:p>
          <a:p>
            <a:pPr marL="400050" lvl="1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$array = ['one', 'two', 'three'];</a:t>
            </a:r>
          </a:p>
          <a:p>
            <a:pPr marL="400050" lvl="1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list($a, $b, $c) = $array;</a:t>
            </a:r>
          </a:p>
          <a:p>
            <a:pPr marL="400050" lvl="1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echo $a; // one</a:t>
            </a:r>
          </a:p>
          <a:p>
            <a:pPr marL="400050" lvl="1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echo $b; // two</a:t>
            </a:r>
          </a:p>
          <a:p>
            <a:pPr marL="400050" lvl="1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echo $c; //three</a:t>
            </a:r>
          </a:p>
        </p:txBody>
      </p:sp>
    </p:spTree>
    <p:extLst>
      <p:ext uri="{BB962C8B-B14F-4D97-AF65-F5344CB8AC3E}">
        <p14:creationId xmlns:p14="http://schemas.microsoft.com/office/powerpoint/2010/main" val="185550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3B94-EE7B-4DAA-9F2F-F3CFFEFDE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8415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492A2D-577D-4E84-9426-4AD71F6DF6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2290067"/>
              </p:ext>
            </p:extLst>
          </p:nvPr>
        </p:nvGraphicFramePr>
        <p:xfrm>
          <a:off x="677690" y="2240444"/>
          <a:ext cx="85963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8457">
                  <a:extLst>
                    <a:ext uri="{9D8B030D-6E8A-4147-A177-3AD203B41FA5}">
                      <a16:colId xmlns:a16="http://schemas.microsoft.com/office/drawing/2014/main" val="1578007741"/>
                    </a:ext>
                  </a:extLst>
                </a:gridCol>
                <a:gridCol w="6337855">
                  <a:extLst>
                    <a:ext uri="{9D8B030D-6E8A-4147-A177-3AD203B41FA5}">
                      <a16:colId xmlns:a16="http://schemas.microsoft.com/office/drawing/2014/main" val="2229217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522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array_count_values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many times each unique value in the array appears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219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array_product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product of all the values in the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59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array_sum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sum of all the values in the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76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many elements there are in the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64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sizeof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is an alias of count()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334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961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DC10-FC6C-45C0-B230-6C62F3512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1695"/>
          </a:xfrm>
        </p:spPr>
        <p:txBody>
          <a:bodyPr/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B40C7-F4C8-47BB-B73D-DE7AF3561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2631"/>
            <a:ext cx="8596668" cy="4388731"/>
          </a:xfrm>
        </p:spPr>
        <p:txBody>
          <a:bodyPr/>
          <a:lstStyle/>
          <a:p>
            <a:r>
              <a:rPr lang="vi-VN" dirty="0"/>
              <a:t>Mảng được tạo như một tập hợp các cặp giá trị được phân tách bằng dấu phẩy.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&lt;?php</a:t>
            </a:r>
          </a:p>
          <a:p>
            <a:pPr marL="0" indent="0">
              <a:buNone/>
            </a:pPr>
            <a:r>
              <a:rPr lang="en-US" dirty="0"/>
              <a:t>// numeric index, auto assigned key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arr</a:t>
            </a:r>
            <a:r>
              <a:rPr lang="en-US" dirty="0"/>
              <a:t> = array(10, '</a:t>
            </a:r>
            <a:r>
              <a:rPr lang="en-US" dirty="0" err="1"/>
              <a:t>abc</a:t>
            </a:r>
            <a:r>
              <a:rPr lang="en-US" dirty="0"/>
              <a:t>', 30);</a:t>
            </a:r>
          </a:p>
          <a:p>
            <a:pPr marL="0" indent="0">
              <a:buNone/>
            </a:pPr>
            <a:r>
              <a:rPr lang="en-US" dirty="0"/>
              <a:t>// numeric index, key explicitly set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arr</a:t>
            </a:r>
            <a:r>
              <a:rPr lang="en-US" dirty="0"/>
              <a:t> = array(0 =&gt; 10, 1 =&gt; '</a:t>
            </a:r>
            <a:r>
              <a:rPr lang="en-US" dirty="0" err="1"/>
              <a:t>abc</a:t>
            </a:r>
            <a:r>
              <a:rPr lang="en-US" dirty="0"/>
              <a:t>', 2 =&gt; 30 );</a:t>
            </a:r>
          </a:p>
          <a:p>
            <a:pPr marL="0" indent="0">
              <a:buNone/>
            </a:pPr>
            <a:r>
              <a:rPr lang="en-US" dirty="0"/>
              <a:t>// associative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arr</a:t>
            </a:r>
            <a:r>
              <a:rPr lang="en-US" dirty="0"/>
              <a:t> = array('name' =&gt; 'foo', 'age' =&gt; 20);</a:t>
            </a:r>
          </a:p>
          <a:p>
            <a:pPr marL="0" indent="0">
              <a:buNone/>
            </a:pPr>
            <a:r>
              <a:rPr lang="en-US" dirty="0"/>
              <a:t>// short syntax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arr</a:t>
            </a:r>
            <a:r>
              <a:rPr lang="en-US" dirty="0"/>
              <a:t> = ['name' =&gt; 'foo', 'age' =&gt; 20];</a:t>
            </a:r>
          </a:p>
        </p:txBody>
      </p:sp>
    </p:spTree>
    <p:extLst>
      <p:ext uri="{BB962C8B-B14F-4D97-AF65-F5344CB8AC3E}">
        <p14:creationId xmlns:p14="http://schemas.microsoft.com/office/powerpoint/2010/main" val="249057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20B8-49D4-4AF9-B187-B6B6AA2EB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861"/>
          </a:xfrm>
        </p:spPr>
        <p:txBody>
          <a:bodyPr/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19002-ADBE-470F-9C8A-F7D1BA965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4517"/>
            <a:ext cx="8596668" cy="4606845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“key”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PHP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“key”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0.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“key”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hỗn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“key”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cú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&lt;?php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$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shortForm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['this', 'is', 'short’];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$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longForm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array('this', 'is', 'short');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64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6E77-FA76-4A86-959C-61FA8520C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519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46040-453C-4101-ABBC-35DD7B0D6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8407"/>
            <a:ext cx="8596668" cy="4522955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lồng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[ ]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&lt;?php</a:t>
            </a:r>
          </a:p>
          <a:p>
            <a:pPr marL="800100" lvl="2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['name' =&gt; 'foo', 'age' =&gt; 20];</a:t>
            </a:r>
          </a:p>
          <a:p>
            <a:pPr marL="800100" lvl="2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echo $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['age']; // 20</a:t>
            </a:r>
          </a:p>
        </p:txBody>
      </p:sp>
    </p:spTree>
    <p:extLst>
      <p:ext uri="{BB962C8B-B14F-4D97-AF65-F5344CB8AC3E}">
        <p14:creationId xmlns:p14="http://schemas.microsoft.com/office/powerpoint/2010/main" val="3564427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460C-4856-4080-A238-56475E070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7138"/>
          </a:xfrm>
        </p:spPr>
        <p:txBody>
          <a:bodyPr/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59141-8DF2-413C-AEA4-B2E52F6B0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3909"/>
            <a:ext cx="8596668" cy="4447454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“key”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ngoặc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[]. PHP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rằng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&lt;?php</a:t>
            </a:r>
          </a:p>
          <a:p>
            <a:pPr marL="400050" lvl="1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[0 =&gt; 'id', 'name' =&gt; 'foo', 'age' =&gt; 20];</a:t>
            </a:r>
          </a:p>
          <a:p>
            <a:pPr marL="400050" lvl="1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[] = 'example';</a:t>
            </a:r>
          </a:p>
          <a:p>
            <a:pPr marL="400050" lvl="1" indent="0"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print_r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400050" lvl="1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Note: PHP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9421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0C33D-B4A5-43C6-BC97-796460FE9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51420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745D7-51B0-47BE-A0CB-79081C81C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1021"/>
            <a:ext cx="8596668" cy="4380342"/>
          </a:xfrm>
        </p:spPr>
        <p:txBody>
          <a:bodyPr>
            <a:no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“explode()”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0005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&lt;?php</a:t>
            </a:r>
          </a:p>
          <a:p>
            <a:pPr marL="40005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// The delimiter is a string of any length</a:t>
            </a:r>
          </a:p>
          <a:p>
            <a:pPr marL="800100" lvl="2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$delimiter = ',';</a:t>
            </a:r>
          </a:p>
          <a:p>
            <a:pPr marL="800100" lvl="2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// This string is broken up by the delimiter</a:t>
            </a:r>
          </a:p>
          <a:p>
            <a:pPr marL="800100" lvl="2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$source = '1,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2, def, 3,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';</a:t>
            </a:r>
          </a:p>
          <a:p>
            <a:pPr marL="40005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2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// create an array by splitting the source</a:t>
            </a:r>
          </a:p>
          <a:p>
            <a:pPr marL="800100" lvl="2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explode($delimiter, $source);</a:t>
            </a:r>
          </a:p>
          <a:p>
            <a:pPr marL="800100" lvl="2" indent="0"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print_r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62737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9F814-C4BC-4A5E-807D-AF706792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Các</a:t>
            </a:r>
            <a:r>
              <a:rPr lang="en-US" sz="40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toán</a:t>
            </a:r>
            <a:r>
              <a:rPr lang="en-US" sz="40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tử</a:t>
            </a:r>
            <a:r>
              <a:rPr lang="en-US" sz="4000" dirty="0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ea typeface="Aachen" panose="02020500000000000000" pitchFamily="18" charset="0"/>
                <a:cs typeface="Arial" panose="020B0604020202020204" pitchFamily="34" charset="0"/>
              </a:rPr>
              <a:t>mảng</a:t>
            </a:r>
            <a:endParaRPr lang="en-US" sz="4000" dirty="0">
              <a:latin typeface="Arial" panose="020B0604020202020204" pitchFamily="34" charset="0"/>
              <a:ea typeface="Aachen" panose="02020500000000000000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4329657"/>
              </p:ext>
            </p:extLst>
          </p:nvPr>
        </p:nvGraphicFramePr>
        <p:xfrm>
          <a:off x="677691" y="2019416"/>
          <a:ext cx="8596311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869">
                  <a:extLst>
                    <a:ext uri="{9D8B030D-6E8A-4147-A177-3AD203B41FA5}">
                      <a16:colId xmlns:a16="http://schemas.microsoft.com/office/drawing/2014/main" val="3089271828"/>
                    </a:ext>
                  </a:extLst>
                </a:gridCol>
                <a:gridCol w="1529542">
                  <a:extLst>
                    <a:ext uri="{9D8B030D-6E8A-4147-A177-3AD203B41FA5}">
                      <a16:colId xmlns:a16="http://schemas.microsoft.com/office/drawing/2014/main" val="2159651360"/>
                    </a:ext>
                  </a:extLst>
                </a:gridCol>
                <a:gridCol w="5549900">
                  <a:extLst>
                    <a:ext uri="{9D8B030D-6E8A-4147-A177-3AD203B41FA5}">
                      <a16:colId xmlns:a16="http://schemas.microsoft.com/office/drawing/2014/main" val="698540047"/>
                    </a:ext>
                  </a:extLst>
                </a:gridCol>
              </a:tblGrid>
              <a:tr h="261779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210499"/>
                  </a:ext>
                </a:extLst>
              </a:tr>
              <a:tr h="261779">
                <a:tc>
                  <a:txBody>
                    <a:bodyPr/>
                    <a:lstStyle/>
                    <a:p>
                      <a:r>
                        <a:rPr lang="en-US" dirty="0"/>
                        <a:t>$a + $b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$b is appended to $a. If a key exists in both arrays, then the value from $a is placed into the union.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292385"/>
                  </a:ext>
                </a:extLst>
              </a:tr>
              <a:tr h="261779">
                <a:tc>
                  <a:txBody>
                    <a:bodyPr/>
                    <a:lstStyle/>
                    <a:p>
                      <a:r>
                        <a:rPr lang="en-US" dirty="0"/>
                        <a:t>$a == $b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$a and $b have the same key-value pairs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723542"/>
                  </a:ext>
                </a:extLst>
              </a:tr>
              <a:tr h="261779">
                <a:tc>
                  <a:txBody>
                    <a:bodyPr/>
                    <a:lstStyle/>
                    <a:p>
                      <a:r>
                        <a:rPr lang="en-US" dirty="0"/>
                        <a:t>$a === $b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$a and $b have the same key-value pairs, of the same types, and in the same order.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744431"/>
                  </a:ext>
                </a:extLst>
              </a:tr>
              <a:tr h="261779">
                <a:tc>
                  <a:txBody>
                    <a:bodyPr/>
                    <a:lstStyle/>
                    <a:p>
                      <a:r>
                        <a:rPr lang="en-US" dirty="0"/>
                        <a:t>$a != $b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Inequality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$a is not equal to $b.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620621"/>
                  </a:ext>
                </a:extLst>
              </a:tr>
              <a:tr h="261779">
                <a:tc>
                  <a:txBody>
                    <a:bodyPr/>
                    <a:lstStyle/>
                    <a:p>
                      <a:r>
                        <a:rPr lang="en-US" dirty="0"/>
                        <a:t>$a &lt;&gt; $b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Inequality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$a is not equal to $b.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531057"/>
                  </a:ext>
                </a:extLst>
              </a:tr>
              <a:tr h="261779">
                <a:tc>
                  <a:txBody>
                    <a:bodyPr/>
                    <a:lstStyle/>
                    <a:p>
                      <a:r>
                        <a:rPr lang="en-US" dirty="0"/>
                        <a:t>$a !== $b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Non-identit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$a is not identical to $b.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12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355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Các toán tử mảng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&lt;?php</a:t>
            </a:r>
          </a:p>
          <a:p>
            <a:pPr marL="0" indent="0">
              <a:buNone/>
            </a:pPr>
            <a:r>
              <a:rPr lang="en-US" dirty="0"/>
              <a:t>$a = ['a' =&gt; 'hello', 'b' =&gt; 'world'];</a:t>
            </a:r>
          </a:p>
          <a:p>
            <a:pPr marL="0" indent="0">
              <a:buNone/>
            </a:pPr>
            <a:r>
              <a:rPr lang="en-US" dirty="0"/>
              <a:t>$b = ['a' =&gt; 'goodbye', 'c' =&gt; 'cruel'];</a:t>
            </a:r>
          </a:p>
          <a:p>
            <a:pPr marL="0" indent="0">
              <a:buNone/>
            </a:pPr>
            <a:r>
              <a:rPr lang="en-US" dirty="0"/>
              <a:t>echo implode(' ', $a + $b); // hello world cruel</a:t>
            </a:r>
          </a:p>
        </p:txBody>
      </p:sp>
    </p:spTree>
    <p:extLst>
      <p:ext uri="{BB962C8B-B14F-4D97-AF65-F5344CB8AC3E}">
        <p14:creationId xmlns:p14="http://schemas.microsoft.com/office/powerpoint/2010/main" val="1385654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</TotalTime>
  <Words>1416</Words>
  <Application>Microsoft Office PowerPoint</Application>
  <PresentationFormat>Widescreen</PresentationFormat>
  <Paragraphs>226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Wingdings 3</vt:lpstr>
      <vt:lpstr>Facet</vt:lpstr>
      <vt:lpstr>ARRAY</vt:lpstr>
      <vt:lpstr>Định nghĩa mảng</vt:lpstr>
      <vt:lpstr>Khai báo mảng</vt:lpstr>
      <vt:lpstr>Khai báo mảng</vt:lpstr>
      <vt:lpstr>Khai báo mảng:</vt:lpstr>
      <vt:lpstr>Khai báo mảng</vt:lpstr>
      <vt:lpstr>Các hàm tạo một mảng</vt:lpstr>
      <vt:lpstr>Các toán tử mảng</vt:lpstr>
      <vt:lpstr>Các toán tử mảng</vt:lpstr>
      <vt:lpstr>Các toán tử mảng</vt:lpstr>
      <vt:lpstr>Thuộc tính KEY trong mảng PHP</vt:lpstr>
      <vt:lpstr>Key trong mảng PHP</vt:lpstr>
      <vt:lpstr>Thao tác trên mảng</vt:lpstr>
      <vt:lpstr>Thao tác trên mảng</vt:lpstr>
      <vt:lpstr>Thao tác  trên mảng</vt:lpstr>
      <vt:lpstr>Thao tác trên mảng</vt:lpstr>
      <vt:lpstr>Push, Pop, Shift, and Unshift </vt:lpstr>
      <vt:lpstr>So sánh 2 mảng</vt:lpstr>
      <vt:lpstr>So sánh mảng</vt:lpstr>
      <vt:lpstr>Sắp xếp mảng</vt:lpstr>
      <vt:lpstr>Kết hợp mảng</vt:lpstr>
      <vt:lpstr>Kết hợp mảng</vt:lpstr>
      <vt:lpstr>Kết hợp mảng</vt:lpstr>
      <vt:lpstr>Destructuring Arrays</vt:lpstr>
      <vt:lpstr>Tính toán với mảng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</dc:title>
  <dc:creator>ThangLD</dc:creator>
  <cp:lastModifiedBy>ThangLD</cp:lastModifiedBy>
  <cp:revision>18</cp:revision>
  <dcterms:created xsi:type="dcterms:W3CDTF">2019-06-30T16:36:24Z</dcterms:created>
  <dcterms:modified xsi:type="dcterms:W3CDTF">2019-07-02T00:31:44Z</dcterms:modified>
</cp:coreProperties>
</file>