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A041A5-7161-4DCB-BE5E-4112CB94BEE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48486-C63E-4121-8C37-AE4FB52506B5}" type="slidenum">
              <a:rPr lang="en-US" smtClean="0"/>
              <a:t>‹#›</a:t>
            </a:fld>
            <a:endParaRPr lang="en-US"/>
          </a:p>
        </p:txBody>
      </p:sp>
    </p:spTree>
    <p:extLst>
      <p:ext uri="{BB962C8B-B14F-4D97-AF65-F5344CB8AC3E}">
        <p14:creationId xmlns:p14="http://schemas.microsoft.com/office/powerpoint/2010/main" val="276076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A041A5-7161-4DCB-BE5E-4112CB94BEE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48486-C63E-4121-8C37-AE4FB52506B5}" type="slidenum">
              <a:rPr lang="en-US" smtClean="0"/>
              <a:t>‹#›</a:t>
            </a:fld>
            <a:endParaRPr lang="en-US"/>
          </a:p>
        </p:txBody>
      </p:sp>
    </p:spTree>
    <p:extLst>
      <p:ext uri="{BB962C8B-B14F-4D97-AF65-F5344CB8AC3E}">
        <p14:creationId xmlns:p14="http://schemas.microsoft.com/office/powerpoint/2010/main" val="278709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A041A5-7161-4DCB-BE5E-4112CB94BEE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48486-C63E-4121-8C37-AE4FB52506B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87644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A041A5-7161-4DCB-BE5E-4112CB94BEE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48486-C63E-4121-8C37-AE4FB52506B5}" type="slidenum">
              <a:rPr lang="en-US" smtClean="0"/>
              <a:t>‹#›</a:t>
            </a:fld>
            <a:endParaRPr lang="en-US"/>
          </a:p>
        </p:txBody>
      </p:sp>
    </p:spTree>
    <p:extLst>
      <p:ext uri="{BB962C8B-B14F-4D97-AF65-F5344CB8AC3E}">
        <p14:creationId xmlns:p14="http://schemas.microsoft.com/office/powerpoint/2010/main" val="3172329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A041A5-7161-4DCB-BE5E-4112CB94BEE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48486-C63E-4121-8C37-AE4FB52506B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607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A041A5-7161-4DCB-BE5E-4112CB94BEE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48486-C63E-4121-8C37-AE4FB52506B5}" type="slidenum">
              <a:rPr lang="en-US" smtClean="0"/>
              <a:t>‹#›</a:t>
            </a:fld>
            <a:endParaRPr lang="en-US"/>
          </a:p>
        </p:txBody>
      </p:sp>
    </p:spTree>
    <p:extLst>
      <p:ext uri="{BB962C8B-B14F-4D97-AF65-F5344CB8AC3E}">
        <p14:creationId xmlns:p14="http://schemas.microsoft.com/office/powerpoint/2010/main" val="3083177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A041A5-7161-4DCB-BE5E-4112CB94BEE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48486-C63E-4121-8C37-AE4FB52506B5}" type="slidenum">
              <a:rPr lang="en-US" smtClean="0"/>
              <a:t>‹#›</a:t>
            </a:fld>
            <a:endParaRPr lang="en-US"/>
          </a:p>
        </p:txBody>
      </p:sp>
    </p:spTree>
    <p:extLst>
      <p:ext uri="{BB962C8B-B14F-4D97-AF65-F5344CB8AC3E}">
        <p14:creationId xmlns:p14="http://schemas.microsoft.com/office/powerpoint/2010/main" val="1849620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A041A5-7161-4DCB-BE5E-4112CB94BEE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48486-C63E-4121-8C37-AE4FB52506B5}" type="slidenum">
              <a:rPr lang="en-US" smtClean="0"/>
              <a:t>‹#›</a:t>
            </a:fld>
            <a:endParaRPr lang="en-US"/>
          </a:p>
        </p:txBody>
      </p:sp>
    </p:spTree>
    <p:extLst>
      <p:ext uri="{BB962C8B-B14F-4D97-AF65-F5344CB8AC3E}">
        <p14:creationId xmlns:p14="http://schemas.microsoft.com/office/powerpoint/2010/main" val="3736822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A041A5-7161-4DCB-BE5E-4112CB94BEE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48486-C63E-4121-8C37-AE4FB52506B5}" type="slidenum">
              <a:rPr lang="en-US" smtClean="0"/>
              <a:t>‹#›</a:t>
            </a:fld>
            <a:endParaRPr lang="en-US"/>
          </a:p>
        </p:txBody>
      </p:sp>
    </p:spTree>
    <p:extLst>
      <p:ext uri="{BB962C8B-B14F-4D97-AF65-F5344CB8AC3E}">
        <p14:creationId xmlns:p14="http://schemas.microsoft.com/office/powerpoint/2010/main" val="3071030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A041A5-7161-4DCB-BE5E-4112CB94BEE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48486-C63E-4121-8C37-AE4FB52506B5}" type="slidenum">
              <a:rPr lang="en-US" smtClean="0"/>
              <a:t>‹#›</a:t>
            </a:fld>
            <a:endParaRPr lang="en-US"/>
          </a:p>
        </p:txBody>
      </p:sp>
    </p:spTree>
    <p:extLst>
      <p:ext uri="{BB962C8B-B14F-4D97-AF65-F5344CB8AC3E}">
        <p14:creationId xmlns:p14="http://schemas.microsoft.com/office/powerpoint/2010/main" val="34051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A041A5-7161-4DCB-BE5E-4112CB94BEEF}"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48486-C63E-4121-8C37-AE4FB52506B5}" type="slidenum">
              <a:rPr lang="en-US" smtClean="0"/>
              <a:t>‹#›</a:t>
            </a:fld>
            <a:endParaRPr lang="en-US"/>
          </a:p>
        </p:txBody>
      </p:sp>
    </p:spTree>
    <p:extLst>
      <p:ext uri="{BB962C8B-B14F-4D97-AF65-F5344CB8AC3E}">
        <p14:creationId xmlns:p14="http://schemas.microsoft.com/office/powerpoint/2010/main" val="318753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A041A5-7161-4DCB-BE5E-4112CB94BEEF}" type="datetimeFigureOut">
              <a:rPr lang="en-US" smtClean="0"/>
              <a:t>7/7/2019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C48486-C63E-4121-8C37-AE4FB52506B5}" type="slidenum">
              <a:rPr lang="en-US" smtClean="0"/>
              <a:t>‹#›</a:t>
            </a:fld>
            <a:endParaRPr lang="en-US"/>
          </a:p>
        </p:txBody>
      </p:sp>
    </p:spTree>
    <p:extLst>
      <p:ext uri="{BB962C8B-B14F-4D97-AF65-F5344CB8AC3E}">
        <p14:creationId xmlns:p14="http://schemas.microsoft.com/office/powerpoint/2010/main" val="254095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A041A5-7161-4DCB-BE5E-4112CB94BEEF}" type="datetimeFigureOut">
              <a:rPr lang="en-US" smtClean="0"/>
              <a:t>7/7/2019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C48486-C63E-4121-8C37-AE4FB52506B5}" type="slidenum">
              <a:rPr lang="en-US" smtClean="0"/>
              <a:t>‹#›</a:t>
            </a:fld>
            <a:endParaRPr lang="en-US"/>
          </a:p>
        </p:txBody>
      </p:sp>
    </p:spTree>
    <p:extLst>
      <p:ext uri="{BB962C8B-B14F-4D97-AF65-F5344CB8AC3E}">
        <p14:creationId xmlns:p14="http://schemas.microsoft.com/office/powerpoint/2010/main" val="15943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041A5-7161-4DCB-BE5E-4112CB94BEEF}" type="datetimeFigureOut">
              <a:rPr lang="en-US" smtClean="0"/>
              <a:t>7/7/2019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C48486-C63E-4121-8C37-AE4FB52506B5}" type="slidenum">
              <a:rPr lang="en-US" smtClean="0"/>
              <a:t>‹#›</a:t>
            </a:fld>
            <a:endParaRPr lang="en-US"/>
          </a:p>
        </p:txBody>
      </p:sp>
    </p:spTree>
    <p:extLst>
      <p:ext uri="{BB962C8B-B14F-4D97-AF65-F5344CB8AC3E}">
        <p14:creationId xmlns:p14="http://schemas.microsoft.com/office/powerpoint/2010/main" val="119487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A041A5-7161-4DCB-BE5E-4112CB94BEEF}"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48486-C63E-4121-8C37-AE4FB52506B5}" type="slidenum">
              <a:rPr lang="en-US" smtClean="0"/>
              <a:t>‹#›</a:t>
            </a:fld>
            <a:endParaRPr lang="en-US"/>
          </a:p>
        </p:txBody>
      </p:sp>
    </p:spTree>
    <p:extLst>
      <p:ext uri="{BB962C8B-B14F-4D97-AF65-F5344CB8AC3E}">
        <p14:creationId xmlns:p14="http://schemas.microsoft.com/office/powerpoint/2010/main" val="3452161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DA041A5-7161-4DCB-BE5E-4112CB94BEEF}"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48486-C63E-4121-8C37-AE4FB52506B5}" type="slidenum">
              <a:rPr lang="en-US" smtClean="0"/>
              <a:t>‹#›</a:t>
            </a:fld>
            <a:endParaRPr lang="en-US"/>
          </a:p>
        </p:txBody>
      </p:sp>
    </p:spTree>
    <p:extLst>
      <p:ext uri="{BB962C8B-B14F-4D97-AF65-F5344CB8AC3E}">
        <p14:creationId xmlns:p14="http://schemas.microsoft.com/office/powerpoint/2010/main" val="94274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A041A5-7161-4DCB-BE5E-4112CB94BEEF}" type="datetimeFigureOut">
              <a:rPr lang="en-US" smtClean="0"/>
              <a:t>7/7/2019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C48486-C63E-4121-8C37-AE4FB52506B5}" type="slidenum">
              <a:rPr lang="en-US" smtClean="0"/>
              <a:t>‹#›</a:t>
            </a:fld>
            <a:endParaRPr lang="en-US"/>
          </a:p>
        </p:txBody>
      </p:sp>
    </p:spTree>
    <p:extLst>
      <p:ext uri="{BB962C8B-B14F-4D97-AF65-F5344CB8AC3E}">
        <p14:creationId xmlns:p14="http://schemas.microsoft.com/office/powerpoint/2010/main" val="895941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650231"/>
            <a:ext cx="8842278" cy="1646302"/>
          </a:xfrm>
        </p:spPr>
        <p:txBody>
          <a:bodyPr/>
          <a:lstStyle/>
          <a:p>
            <a:pPr algn="ctr"/>
            <a:r>
              <a:rPr lang="en-US" sz="5000" dirty="0" smtClean="0">
                <a:latin typeface="Arial" panose="020B0604020202020204" pitchFamily="34" charset="0"/>
                <a:ea typeface="Aachen" panose="02020500000000000000" pitchFamily="18" charset="0"/>
                <a:cs typeface="Arial" panose="020B0604020202020204" pitchFamily="34" charset="0"/>
              </a:rPr>
              <a:t>Form và các điều khiển cơ sở</a:t>
            </a:r>
            <a:endParaRPr lang="en-US" sz="5000" dirty="0">
              <a:latin typeface="Arial" panose="020B0604020202020204" pitchFamily="34" charset="0"/>
              <a:ea typeface="Aachen" panose="02020500000000000000" pitchFamily="18" charset="0"/>
              <a:cs typeface="Arial" panose="020B0604020202020204" pitchFamily="34" charset="0"/>
            </a:endParaRPr>
          </a:p>
        </p:txBody>
      </p:sp>
      <p:sp>
        <p:nvSpPr>
          <p:cNvPr id="3" name="Subtitle 2"/>
          <p:cNvSpPr>
            <a:spLocks noGrp="1"/>
          </p:cNvSpPr>
          <p:nvPr>
            <p:ph type="subTitle" idx="1"/>
          </p:nvPr>
        </p:nvSpPr>
        <p:spPr>
          <a:xfrm>
            <a:off x="1507067" y="457202"/>
            <a:ext cx="7195821" cy="1174248"/>
          </a:xfrm>
        </p:spPr>
        <p:txBody>
          <a:bodyPr/>
          <a:lstStyle/>
          <a:p>
            <a:pPr algn="l"/>
            <a:r>
              <a:rPr lang="en-US" dirty="0" smtClean="0"/>
              <a:t>Bài 6</a:t>
            </a:r>
            <a:endParaRPr lang="en-US" dirty="0"/>
          </a:p>
        </p:txBody>
      </p:sp>
    </p:spTree>
    <p:extLst>
      <p:ext uri="{BB962C8B-B14F-4D97-AF65-F5344CB8AC3E}">
        <p14:creationId xmlns:p14="http://schemas.microsoft.com/office/powerpoint/2010/main" val="193380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6815"/>
          </a:xfrm>
        </p:spPr>
        <p:txBody>
          <a:bodyPr>
            <a:normAutofit/>
          </a:bodyPr>
          <a:lstStyle/>
          <a:p>
            <a:r>
              <a:rPr lang="en-US" sz="4000" dirty="0" smtClean="0">
                <a:latin typeface="Arial" panose="020B0604020202020204" pitchFamily="34" charset="0"/>
                <a:cs typeface="Arial" panose="020B0604020202020204" pitchFamily="34" charset="0"/>
              </a:rPr>
              <a:t>Các điều khiển cơ sở</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645921"/>
            <a:ext cx="8596668" cy="4395442"/>
          </a:xfrm>
        </p:spPr>
        <p:txBody>
          <a:bodyPr>
            <a:normAutofit/>
          </a:bodyPr>
          <a:lstStyle/>
          <a:p>
            <a:r>
              <a:rPr lang="en-US" sz="2000" dirty="0" smtClean="0">
                <a:latin typeface="Arial" panose="020B0604020202020204" pitchFamily="34" charset="0"/>
                <a:cs typeface="Arial" panose="020B0604020202020204" pitchFamily="34" charset="0"/>
              </a:rPr>
              <a:t>TextArea</a:t>
            </a:r>
          </a:p>
          <a:p>
            <a:pPr lvl="1"/>
            <a:r>
              <a:rPr lang="en-US" sz="2000" dirty="0" smtClean="0">
                <a:latin typeface="Arial" panose="020B0604020202020204" pitchFamily="34" charset="0"/>
                <a:cs typeface="Arial" panose="020B0604020202020204" pitchFamily="34" charset="0"/>
              </a:rPr>
              <a:t>Là TextField dạng multi line, dùng để nhập liệu trên nhiều dòng (multi line), với: </a:t>
            </a:r>
          </a:p>
          <a:p>
            <a:pPr lvl="2"/>
            <a:r>
              <a:rPr lang="en-US" sz="2000" dirty="0">
                <a:latin typeface="Arial" panose="020B0604020202020204" pitchFamily="34" charset="0"/>
                <a:cs typeface="Arial" panose="020B0604020202020204" pitchFamily="34" charset="0"/>
              </a:rPr>
              <a:t>Num lines: số dùng văn bản được hiển thị trên Textarea</a:t>
            </a:r>
          </a:p>
          <a:p>
            <a:pPr lvl="2"/>
            <a:r>
              <a:rPr lang="en-US" sz="2000" dirty="0">
                <a:latin typeface="Arial" panose="020B0604020202020204" pitchFamily="34" charset="0"/>
                <a:cs typeface="Arial" panose="020B0604020202020204" pitchFamily="34" charset="0"/>
              </a:rPr>
              <a:t>Wrap: quy định việc hiển thị cảu văn bản có/không được phép tự động xuống xòng khi kích thước ngang của điều khiển không đủ để hiển thị nội dung của văn bản. Mặc định là tự động xuống </a:t>
            </a:r>
            <a:r>
              <a:rPr lang="en-US" sz="2000" dirty="0" smtClean="0">
                <a:latin typeface="Arial" panose="020B0604020202020204" pitchFamily="34" charset="0"/>
                <a:cs typeface="Arial" panose="020B0604020202020204" pitchFamily="34" charset="0"/>
              </a:rPr>
              <a:t>dòng</a:t>
            </a:r>
          </a:p>
          <a:p>
            <a:pPr lvl="1"/>
            <a:r>
              <a:rPr lang="en-US" sz="2000" dirty="0" smtClean="0">
                <a:latin typeface="Arial" panose="020B0604020202020204" pitchFamily="34" charset="0"/>
                <a:cs typeface="Arial" panose="020B0604020202020204" pitchFamily="34" charset="0"/>
              </a:rPr>
              <a:t>Dùng thẻ textarea để tạo:</a:t>
            </a:r>
          </a:p>
          <a:p>
            <a:pPr marL="457200" lvl="1" indent="0">
              <a:buNone/>
            </a:pP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&lt;textarea </a:t>
            </a:r>
            <a:r>
              <a:rPr lang="en-US" sz="2000" i="1" dirty="0">
                <a:latin typeface="Arial" panose="020B0604020202020204" pitchFamily="34" charset="0"/>
                <a:cs typeface="Arial" panose="020B0604020202020204" pitchFamily="34" charset="0"/>
              </a:rPr>
              <a:t>name</a:t>
            </a:r>
            <a:r>
              <a:rPr lang="en-US" sz="2000" dirty="0" smtClean="0">
                <a:latin typeface="Arial" panose="020B0604020202020204" pitchFamily="34" charset="0"/>
                <a:cs typeface="Arial" panose="020B0604020202020204" pitchFamily="34" charset="0"/>
              </a:rPr>
              <a:t>=“textarea" </a:t>
            </a:r>
            <a:r>
              <a:rPr lang="en-US" sz="2000" i="1" dirty="0">
                <a:latin typeface="Arial" panose="020B0604020202020204" pitchFamily="34" charset="0"/>
                <a:cs typeface="Arial" panose="020B0604020202020204" pitchFamily="34" charset="0"/>
              </a:rPr>
              <a:t>id</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cols</a:t>
            </a:r>
            <a:r>
              <a:rPr lang="en-US" sz="2000" dirty="0">
                <a:latin typeface="Arial" panose="020B0604020202020204" pitchFamily="34" charset="0"/>
                <a:cs typeface="Arial" panose="020B0604020202020204" pitchFamily="34" charset="0"/>
              </a:rPr>
              <a:t>="30" </a:t>
            </a:r>
            <a:r>
              <a:rPr lang="en-US" sz="2000" i="1" dirty="0">
                <a:latin typeface="Arial" panose="020B0604020202020204" pitchFamily="34" charset="0"/>
                <a:cs typeface="Arial" panose="020B0604020202020204" pitchFamily="34" charset="0"/>
              </a:rPr>
              <a:t>rows</a:t>
            </a:r>
            <a:r>
              <a:rPr lang="en-US" sz="2000" dirty="0">
                <a:latin typeface="Arial" panose="020B0604020202020204" pitchFamily="34" charset="0"/>
                <a:cs typeface="Arial" panose="020B0604020202020204" pitchFamily="34" charset="0"/>
              </a:rPr>
              <a:t>="10"&gt;&lt;/textarea&gt;</a:t>
            </a:r>
          </a:p>
          <a:p>
            <a:pPr marL="457200" lvl="1" indent="0">
              <a:buNone/>
            </a:pP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1895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98"/>
          </a:xfrm>
        </p:spPr>
        <p:txBody>
          <a:bodyPr/>
          <a:lstStyle/>
          <a:p>
            <a:r>
              <a:rPr lang="en-US" dirty="0" smtClean="0"/>
              <a:t>Các điều khiển cơ sở</a:t>
            </a:r>
            <a:endParaRPr lang="en-US" dirty="0"/>
          </a:p>
        </p:txBody>
      </p:sp>
      <p:sp>
        <p:nvSpPr>
          <p:cNvPr id="3" name="Content Placeholder 2"/>
          <p:cNvSpPr>
            <a:spLocks noGrp="1"/>
          </p:cNvSpPr>
          <p:nvPr>
            <p:ph idx="1"/>
          </p:nvPr>
        </p:nvSpPr>
        <p:spPr>
          <a:xfrm>
            <a:off x="677334" y="1546167"/>
            <a:ext cx="8596668" cy="4495195"/>
          </a:xfrm>
        </p:spPr>
        <p:txBody>
          <a:bodyPr>
            <a:normAutofit/>
          </a:bodyPr>
          <a:lstStyle/>
          <a:p>
            <a:r>
              <a:rPr lang="en-US" sz="2000" dirty="0" smtClean="0">
                <a:latin typeface="Arial" panose="020B0604020202020204" pitchFamily="34" charset="0"/>
                <a:cs typeface="Arial" panose="020B0604020202020204" pitchFamily="34" charset="0"/>
              </a:rPr>
              <a:t>Button</a:t>
            </a:r>
          </a:p>
          <a:p>
            <a:pPr lvl="1"/>
            <a:r>
              <a:rPr lang="en-US" sz="2000" dirty="0" smtClean="0">
                <a:latin typeface="Arial" panose="020B0604020202020204" pitchFamily="34" charset="0"/>
                <a:cs typeface="Arial" panose="020B0604020202020204" pitchFamily="34" charset="0"/>
              </a:rPr>
              <a:t>Submit button: Khi nhấn button này thì thông tin sẽ postpack về server. Trong một Form có thể có một hay nhiều Submit button.</a:t>
            </a:r>
          </a:p>
          <a:p>
            <a:pPr lvl="1"/>
            <a:r>
              <a:rPr lang="en-US" sz="2000" dirty="0" smtClean="0">
                <a:latin typeface="Arial" panose="020B0604020202020204" pitchFamily="34" charset="0"/>
                <a:cs typeface="Arial" panose="020B0604020202020204" pitchFamily="34" charset="0"/>
              </a:rPr>
              <a:t>Reset button: khi nhấn button này thì tất cả các đối tượng trên Form sẽ được reset trở lại giá trị ban đầu.</a:t>
            </a:r>
            <a:endParaRPr lang="en-US" sz="2000" dirty="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rPr>
              <a:t>Sử dụng thẻ input để tạo hoặc button:</a:t>
            </a:r>
          </a:p>
          <a:p>
            <a:pPr marL="457200" lvl="1"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&lt;</a:t>
            </a:r>
            <a:r>
              <a:rPr lang="en-US" sz="2000" dirty="0">
                <a:latin typeface="Arial" panose="020B0604020202020204" pitchFamily="34" charset="0"/>
                <a:cs typeface="Arial" panose="020B0604020202020204" pitchFamily="34" charset="0"/>
              </a:rPr>
              <a:t>input type="submit" value="</a:t>
            </a:r>
            <a:r>
              <a:rPr lang="en-US" sz="2000" dirty="0" smtClean="0">
                <a:latin typeface="Arial" panose="020B0604020202020204" pitchFamily="34" charset="0"/>
                <a:cs typeface="Arial" panose="020B0604020202020204" pitchFamily="34" charset="0"/>
              </a:rPr>
              <a:t>Submit“&gt;</a:t>
            </a:r>
            <a:endParaRPr lang="en-US" sz="2000" dirty="0">
              <a:latin typeface="Arial" panose="020B0604020202020204" pitchFamily="34" charset="0"/>
              <a:cs typeface="Arial" panose="020B0604020202020204" pitchFamily="34" charset="0"/>
            </a:endParaRPr>
          </a:p>
          <a:p>
            <a:pPr marL="457200" lvl="1"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&lt;</a:t>
            </a:r>
            <a:r>
              <a:rPr lang="en-US" sz="2000" dirty="0">
                <a:latin typeface="Arial" panose="020B0604020202020204" pitchFamily="34" charset="0"/>
                <a:cs typeface="Arial" panose="020B0604020202020204" pitchFamily="34" charset="0"/>
              </a:rPr>
              <a:t>input type="reset" value="Reset</a:t>
            </a:r>
            <a:r>
              <a:rPr lang="en-US" sz="2000" dirty="0" smtClean="0">
                <a:latin typeface="Arial" panose="020B0604020202020204" pitchFamily="34" charset="0"/>
                <a:cs typeface="Arial" panose="020B0604020202020204" pitchFamily="34" charset="0"/>
              </a:rPr>
              <a:t>"&gt;</a:t>
            </a:r>
          </a:p>
          <a:p>
            <a:pPr marL="457200" lvl="1" indent="0">
              <a:buNone/>
            </a:pPr>
            <a:endParaRPr lang="en-US" sz="2000" dirty="0">
              <a:latin typeface="Arial" panose="020B0604020202020204" pitchFamily="34" charset="0"/>
              <a:cs typeface="Arial" panose="020B0604020202020204" pitchFamily="34" charset="0"/>
            </a:endParaRPr>
          </a:p>
          <a:p>
            <a:pPr marL="457200" lvl="1" indent="0">
              <a:buNone/>
            </a:pPr>
            <a:r>
              <a:rPr lang="en-US" sz="2000" dirty="0">
                <a:latin typeface="Arial" panose="020B0604020202020204" pitchFamily="34" charset="0"/>
                <a:cs typeface="Arial" panose="020B0604020202020204" pitchFamily="34" charset="0"/>
              </a:rPr>
              <a:t>	&lt;button type="submit" value="Submit"&gt;Submit&lt;/button&gt;</a:t>
            </a:r>
          </a:p>
          <a:p>
            <a:pPr marL="457200" lvl="1" indent="0">
              <a:buNone/>
            </a:pPr>
            <a:r>
              <a:rPr lang="en-US" sz="2000" dirty="0" smtClean="0">
                <a:latin typeface="Arial" panose="020B0604020202020204" pitchFamily="34" charset="0"/>
                <a:cs typeface="Arial" panose="020B0604020202020204" pitchFamily="34" charset="0"/>
              </a:rPr>
              <a:t>       &lt;</a:t>
            </a:r>
            <a:r>
              <a:rPr lang="en-US" sz="2000" dirty="0">
                <a:latin typeface="Arial" panose="020B0604020202020204" pitchFamily="34" charset="0"/>
                <a:cs typeface="Arial" panose="020B0604020202020204" pitchFamily="34" charset="0"/>
              </a:rPr>
              <a:t>button type="reset" value="Reset"&gt;Reset&lt;/button&gt;</a:t>
            </a: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597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8625"/>
          </a:xfrm>
        </p:spPr>
        <p:txBody>
          <a:bodyPr>
            <a:normAutofit/>
          </a:bodyPr>
          <a:lstStyle/>
          <a:p>
            <a:r>
              <a:rPr lang="en-US" sz="4000" dirty="0" smtClean="0">
                <a:latin typeface="Arial" panose="020B0604020202020204" pitchFamily="34" charset="0"/>
                <a:cs typeface="Arial" panose="020B0604020202020204" pitchFamily="34" charset="0"/>
              </a:rPr>
              <a:t>Các điều khiển cơ sở</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479665"/>
            <a:ext cx="8596668" cy="4561697"/>
          </a:xfrm>
        </p:spPr>
        <p:txBody>
          <a:bodyPr>
            <a:normAutofit/>
          </a:bodyPr>
          <a:lstStyle/>
          <a:p>
            <a:r>
              <a:rPr lang="en-US" sz="2000" dirty="0" smtClean="0">
                <a:latin typeface="Arial" panose="020B0604020202020204" pitchFamily="34" charset="0"/>
                <a:cs typeface="Arial" panose="020B0604020202020204" pitchFamily="34" charset="0"/>
              </a:rPr>
              <a:t>Checkbox</a:t>
            </a:r>
          </a:p>
          <a:p>
            <a:pPr lvl="1"/>
            <a:r>
              <a:rPr lang="en-US" sz="2000" dirty="0" smtClean="0">
                <a:latin typeface="Arial" panose="020B0604020202020204" pitchFamily="34" charset="0"/>
                <a:cs typeface="Arial" panose="020B0604020202020204" pitchFamily="34" charset="0"/>
              </a:rPr>
              <a:t>Là đối tượng có trạng hai trạng thái on/off (chọn/không chọn). Nếu trạng thái checked được chọn thì Checkbox sẽ có giá trị mặc định là “on”</a:t>
            </a:r>
          </a:p>
          <a:p>
            <a:pPr lvl="1"/>
            <a:r>
              <a:rPr lang="en-US" sz="2000" dirty="0" smtClean="0">
                <a:latin typeface="Arial" panose="020B0604020202020204" pitchFamily="34" charset="0"/>
                <a:cs typeface="Arial" panose="020B0604020202020204" pitchFamily="34" charset="0"/>
              </a:rPr>
              <a:t>Khi có nhiều Checkbox trong một Form thì tại một thời điểm chúng ta có thể chọn một hay nhiều Checkbox (cũng có thể không chọn Checkbox nào)</a:t>
            </a:r>
          </a:p>
          <a:p>
            <a:pPr lvl="1"/>
            <a:r>
              <a:rPr lang="en-US" sz="2000" dirty="0" smtClean="0">
                <a:latin typeface="Arial" panose="020B0604020202020204" pitchFamily="34" charset="0"/>
                <a:cs typeface="Arial" panose="020B0604020202020204" pitchFamily="34" charset="0"/>
              </a:rPr>
              <a:t>Sử dụng thẻ input để tạo:</a:t>
            </a:r>
          </a:p>
          <a:p>
            <a:pPr marL="457200" lvl="1" indent="0">
              <a:buNone/>
            </a:pPr>
            <a:r>
              <a:rPr lang="en-US" sz="2000" dirty="0" smtClean="0">
                <a:latin typeface="Arial" panose="020B0604020202020204" pitchFamily="34" charset="0"/>
                <a:cs typeface="Arial" panose="020B0604020202020204" pitchFamily="34" charset="0"/>
              </a:rPr>
              <a:t>	&lt;</a:t>
            </a:r>
            <a:r>
              <a:rPr lang="en-US" sz="2000" dirty="0">
                <a:latin typeface="Arial" panose="020B0604020202020204" pitchFamily="34" charset="0"/>
                <a:cs typeface="Arial" panose="020B0604020202020204" pitchFamily="34" charset="0"/>
              </a:rPr>
              <a:t>input </a:t>
            </a:r>
            <a:r>
              <a:rPr lang="en-US" sz="2000" i="1" dirty="0">
                <a:latin typeface="Arial" panose="020B0604020202020204" pitchFamily="34" charset="0"/>
                <a:cs typeface="Arial" panose="020B0604020202020204" pitchFamily="34" charset="0"/>
              </a:rPr>
              <a:t>type</a:t>
            </a:r>
            <a:r>
              <a:rPr lang="en-US" sz="2000" dirty="0">
                <a:latin typeface="Arial" panose="020B0604020202020204" pitchFamily="34" charset="0"/>
                <a:cs typeface="Arial" panose="020B0604020202020204" pitchFamily="34" charset="0"/>
              </a:rPr>
              <a:t>="checkbox" </a:t>
            </a:r>
            <a:r>
              <a:rPr lang="en-US" sz="2000" i="1" dirty="0">
                <a:latin typeface="Arial" panose="020B0604020202020204" pitchFamily="34" charset="0"/>
                <a:cs typeface="Arial" panose="020B0604020202020204" pitchFamily="34" charset="0"/>
              </a:rPr>
              <a:t>name</a:t>
            </a:r>
            <a:r>
              <a:rPr lang="en-US" sz="2000" dirty="0">
                <a:latin typeface="Arial" panose="020B0604020202020204" pitchFamily="34" charset="0"/>
                <a:cs typeface="Arial" panose="020B0604020202020204" pitchFamily="34" charset="0"/>
              </a:rPr>
              <a:t>="check" </a:t>
            </a:r>
            <a:r>
              <a:rPr lang="en-US" sz="2000" i="1" dirty="0">
                <a:latin typeface="Arial" panose="020B0604020202020204" pitchFamily="34" charset="0"/>
                <a:cs typeface="Arial" panose="020B0604020202020204" pitchFamily="34" charset="0"/>
              </a:rPr>
              <a:t>checked</a:t>
            </a:r>
            <a:r>
              <a:rPr lang="en-US" sz="2000" dirty="0">
                <a:latin typeface="Arial" panose="020B0604020202020204" pitchFamily="34" charset="0"/>
                <a:cs typeface="Arial" panose="020B0604020202020204" pitchFamily="34" charset="0"/>
              </a:rPr>
              <a:t>&gt;</a:t>
            </a:r>
          </a:p>
          <a:p>
            <a:pPr marL="457200" lvl="1"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0987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6938"/>
          </a:xfrm>
        </p:spPr>
        <p:txBody>
          <a:bodyPr>
            <a:normAutofit/>
          </a:bodyPr>
          <a:lstStyle/>
          <a:p>
            <a:r>
              <a:rPr lang="en-US" sz="4000" dirty="0" smtClean="0">
                <a:latin typeface="Arial" panose="020B0604020202020204" pitchFamily="34" charset="0"/>
                <a:cs typeface="Arial" panose="020B0604020202020204" pitchFamily="34" charset="0"/>
              </a:rPr>
              <a:t>Các điều khiển cơ sở</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546167"/>
            <a:ext cx="8596668" cy="4495195"/>
          </a:xfrm>
        </p:spPr>
        <p:txBody>
          <a:bodyPr>
            <a:normAutofit/>
          </a:bodyPr>
          <a:lstStyle/>
          <a:p>
            <a:r>
              <a:rPr lang="en-US" sz="2000" dirty="0" smtClean="0">
                <a:latin typeface="Arial" panose="020B0604020202020204" pitchFamily="34" charset="0"/>
                <a:cs typeface="Arial" panose="020B0604020202020204" pitchFamily="34" charset="0"/>
              </a:rPr>
              <a:t>Radio button</a:t>
            </a:r>
          </a:p>
          <a:p>
            <a:pPr lvl="1"/>
            <a:r>
              <a:rPr lang="en-US" sz="2000" dirty="0" smtClean="0">
                <a:latin typeface="Arial" panose="020B0604020202020204" pitchFamily="34" charset="0"/>
                <a:cs typeface="Arial" panose="020B0604020202020204" pitchFamily="34" charset="0"/>
              </a:rPr>
              <a:t>Tương tự như Checkbox</a:t>
            </a:r>
          </a:p>
          <a:p>
            <a:pPr lvl="1"/>
            <a:r>
              <a:rPr lang="en-US" sz="2000" dirty="0" smtClean="0">
                <a:latin typeface="Arial" panose="020B0604020202020204" pitchFamily="34" charset="0"/>
                <a:cs typeface="Arial" panose="020B0604020202020204" pitchFamily="34" charset="0"/>
              </a:rPr>
              <a:t>Nếu trên Form có nhiều RadioButton mà chúng có tên khác nhau thì mỗi RadioButton là một đối tượng độc lập có 2  trạng thái on/off</a:t>
            </a:r>
          </a:p>
          <a:p>
            <a:pPr lvl="1"/>
            <a:r>
              <a:rPr lang="en-US" sz="2000" dirty="0" smtClean="0">
                <a:latin typeface="Arial" panose="020B0604020202020204" pitchFamily="34" charset="0"/>
                <a:cs typeface="Arial" panose="020B0604020202020204" pitchFamily="34" charset="0"/>
              </a:rPr>
              <a:t>Sử dụng thẻ input để tạo:</a:t>
            </a:r>
          </a:p>
          <a:p>
            <a:pPr marL="457200" lvl="1" indent="0">
              <a:buNone/>
            </a:pP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&lt;input </a:t>
            </a:r>
            <a:r>
              <a:rPr lang="en-US" sz="2000" i="1" dirty="0">
                <a:latin typeface="Arial" panose="020B0604020202020204" pitchFamily="34" charset="0"/>
                <a:cs typeface="Arial" panose="020B0604020202020204" pitchFamily="34" charset="0"/>
              </a:rPr>
              <a:t>type</a:t>
            </a:r>
            <a:r>
              <a:rPr lang="en-US" sz="2000" dirty="0">
                <a:latin typeface="Arial" panose="020B0604020202020204" pitchFamily="34" charset="0"/>
                <a:cs typeface="Arial" panose="020B0604020202020204" pitchFamily="34" charset="0"/>
              </a:rPr>
              <a:t>="radio" </a:t>
            </a:r>
            <a:r>
              <a:rPr lang="en-US" sz="2000" i="1" dirty="0">
                <a:latin typeface="Arial" panose="020B0604020202020204" pitchFamily="34" charset="0"/>
                <a:cs typeface="Arial" panose="020B0604020202020204" pitchFamily="34" charset="0"/>
              </a:rPr>
              <a:t>name</a:t>
            </a:r>
            <a:r>
              <a:rPr lang="en-US" sz="2000" dirty="0">
                <a:latin typeface="Arial" panose="020B0604020202020204" pitchFamily="34" charset="0"/>
                <a:cs typeface="Arial" panose="020B0604020202020204" pitchFamily="34" charset="0"/>
              </a:rPr>
              <a:t>="radio" </a:t>
            </a:r>
            <a:r>
              <a:rPr lang="en-US" sz="2000" i="1" dirty="0">
                <a:latin typeface="Arial" panose="020B0604020202020204" pitchFamily="34" charset="0"/>
                <a:cs typeface="Arial" panose="020B0604020202020204" pitchFamily="34" charset="0"/>
              </a:rPr>
              <a:t>value</a:t>
            </a:r>
            <a:r>
              <a:rPr lang="en-US" sz="2000" dirty="0">
                <a:latin typeface="Arial" panose="020B0604020202020204" pitchFamily="34" charset="0"/>
                <a:cs typeface="Arial" panose="020B0604020202020204" pitchFamily="34" charset="0"/>
              </a:rPr>
              <a:t>="1"&gt;</a:t>
            </a:r>
          </a:p>
          <a:p>
            <a:pPr marL="457200" lvl="1"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0305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Đọc giá trị từ điều khiển Form</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smtClean="0">
                <a:latin typeface="Arial" panose="020B0604020202020204" pitchFamily="34" charset="0"/>
                <a:cs typeface="Arial" panose="020B0604020202020204" pitchFamily="34" charset="0"/>
              </a:rPr>
              <a:t>$_POST</a:t>
            </a:r>
            <a:endParaRPr lang="en-US" sz="2000" dirty="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rPr>
              <a:t>Được dùng để lấy giá trị của các điều khiển trên Form thông qua phương thức POST</a:t>
            </a:r>
          </a:p>
          <a:p>
            <a:pPr lvl="1"/>
            <a:r>
              <a:rPr lang="en-US" sz="2000" dirty="0" smtClean="0">
                <a:latin typeface="Arial" panose="020B0604020202020204" pitchFamily="34" charset="0"/>
                <a:cs typeface="Arial" panose="020B0604020202020204" pitchFamily="34" charset="0"/>
              </a:rPr>
              <a:t>Thông tin được gửi từ Form với phương thức POST không giới hạn thông tin gửi đi và sẽ không được hiển thị trên URL, nên người dùng không thể thấy được</a:t>
            </a:r>
          </a:p>
          <a:p>
            <a:pPr lvl="1"/>
            <a:r>
              <a:rPr lang="en-US" sz="2000" dirty="0" smtClean="0">
                <a:latin typeface="Arial" panose="020B0604020202020204" pitchFamily="34" charset="0"/>
                <a:cs typeface="Arial" panose="020B0604020202020204" pitchFamily="34" charset="0"/>
              </a:rPr>
              <a:t>Cú pháp lấy giá trị của một đối tượng trên Form sau khi Form submit:</a:t>
            </a:r>
          </a:p>
          <a:p>
            <a:pPr lvl="2"/>
            <a:r>
              <a:rPr lang="en-US" sz="2000" dirty="0" smtClean="0">
                <a:latin typeface="Arial" panose="020B0604020202020204" pitchFamily="34" charset="0"/>
                <a:cs typeface="Arial" panose="020B0604020202020204" pitchFamily="34" charset="0"/>
              </a:rPr>
              <a:t>$_POST[“tên điều khiển”]</a:t>
            </a:r>
          </a:p>
          <a:p>
            <a:pPr marL="914400" lvl="2" indent="0">
              <a:buNone/>
            </a:pPr>
            <a:r>
              <a:rPr lang="en-US" sz="2000" dirty="0" smtClean="0">
                <a:latin typeface="Arial" panose="020B0604020202020204" pitchFamily="34" charset="0"/>
                <a:cs typeface="Arial" panose="020B0604020202020204" pitchFamily="34" charset="0"/>
              </a:rPr>
              <a:t>Ví dụ: $ten = $_POST[“txtname”];</a:t>
            </a:r>
          </a:p>
        </p:txBody>
      </p:sp>
    </p:spTree>
    <p:extLst>
      <p:ext uri="{BB962C8B-B14F-4D97-AF65-F5344CB8AC3E}">
        <p14:creationId xmlns:p14="http://schemas.microsoft.com/office/powerpoint/2010/main" val="3183515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Đọc giá trị từ điều khiển Form</a:t>
            </a:r>
            <a:endParaRPr lang="en-US" dirty="0"/>
          </a:p>
        </p:txBody>
      </p:sp>
      <p:sp>
        <p:nvSpPr>
          <p:cNvPr id="3" name="Content Placeholder 2"/>
          <p:cNvSpPr>
            <a:spLocks noGrp="1"/>
          </p:cNvSpPr>
          <p:nvPr>
            <p:ph idx="1"/>
          </p:nvPr>
        </p:nvSpPr>
        <p:spPr/>
        <p:txBody>
          <a:bodyPr/>
          <a:lstStyle/>
          <a:p>
            <a:r>
              <a:rPr lang="en-US" sz="2000" dirty="0" smtClean="0">
                <a:latin typeface="Arial" panose="020B0604020202020204" pitchFamily="34" charset="0"/>
                <a:cs typeface="Arial" panose="020B0604020202020204" pitchFamily="34" charset="0"/>
              </a:rPr>
              <a:t>$_GET</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Được dùng để lấy giá trị của các điều khiển trên Form thông qua phương thức </a:t>
            </a:r>
            <a:r>
              <a:rPr lang="en-US" sz="2000" dirty="0" smtClean="0">
                <a:latin typeface="Arial" panose="020B0604020202020204" pitchFamily="34" charset="0"/>
                <a:cs typeface="Arial" panose="020B0604020202020204" pitchFamily="34" charset="0"/>
              </a:rPr>
              <a:t>GET</a:t>
            </a:r>
          </a:p>
          <a:p>
            <a:pPr lvl="1"/>
            <a:r>
              <a:rPr lang="en-US" sz="2000" dirty="0" smtClean="0">
                <a:latin typeface="Arial" panose="020B0604020202020204" pitchFamily="34" charset="0"/>
                <a:cs typeface="Arial" panose="020B0604020202020204" pitchFamily="34" charset="0"/>
              </a:rPr>
              <a:t>Thông tin gửi đi sẽ được hiển thị trên URL.</a:t>
            </a:r>
            <a:endParaRPr lang="en-US" dirty="0" smtClean="0"/>
          </a:p>
          <a:p>
            <a:pPr lvl="1"/>
            <a:r>
              <a:rPr lang="en-US" sz="2000" dirty="0" smtClean="0">
                <a:latin typeface="Arial" panose="020B0604020202020204" pitchFamily="34" charset="0"/>
                <a:cs typeface="Arial" panose="020B0604020202020204" pitchFamily="34" charset="0"/>
              </a:rPr>
              <a:t>Dữ liệu gửi đi sẽ bị giới hạn tùy thuộc vào trình duyệt.</a:t>
            </a:r>
          </a:p>
          <a:p>
            <a:pPr lvl="1"/>
            <a:r>
              <a:rPr lang="en-US" sz="2000" dirty="0" smtClean="0">
                <a:latin typeface="Arial" panose="020B0604020202020204" pitchFamily="34" charset="0"/>
                <a:cs typeface="Arial" panose="020B0604020202020204" pitchFamily="34" charset="0"/>
              </a:rPr>
              <a:t>Cú pháp:</a:t>
            </a:r>
          </a:p>
          <a:p>
            <a:pPr lvl="2"/>
            <a:r>
              <a:rPr lang="en-US" sz="2000" dirty="0" smtClean="0">
                <a:latin typeface="Arial" panose="020B0604020202020204" pitchFamily="34" charset="0"/>
                <a:cs typeface="Arial" panose="020B0604020202020204" pitchFamily="34" charset="0"/>
              </a:rPr>
              <a:t>$_GET[“</a:t>
            </a:r>
            <a:r>
              <a:rPr lang="en-US" sz="2000" dirty="0">
                <a:latin typeface="Arial" panose="020B0604020202020204" pitchFamily="34" charset="0"/>
                <a:cs typeface="Arial" panose="020B0604020202020204" pitchFamily="34" charset="0"/>
              </a:rPr>
              <a:t>tên điều khiển”]</a:t>
            </a:r>
          </a:p>
          <a:p>
            <a:pPr marL="914400" lvl="2" indent="0">
              <a:buNone/>
            </a:pPr>
            <a:r>
              <a:rPr lang="en-US" sz="2000" dirty="0">
                <a:latin typeface="Arial" panose="020B0604020202020204" pitchFamily="34" charset="0"/>
                <a:cs typeface="Arial" panose="020B0604020202020204" pitchFamily="34" charset="0"/>
              </a:rPr>
              <a:t>Ví dụ: $ten = $_POST[“txtname”];</a:t>
            </a:r>
          </a:p>
          <a:p>
            <a:pPr marL="457200" lvl="1"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2708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tập:</a:t>
            </a:r>
            <a:endParaRPr lang="en-US" dirty="0"/>
          </a:p>
        </p:txBody>
      </p:sp>
      <p:sp>
        <p:nvSpPr>
          <p:cNvPr id="3" name="Content Placeholder 2"/>
          <p:cNvSpPr>
            <a:spLocks noGrp="1"/>
          </p:cNvSpPr>
          <p:nvPr>
            <p:ph idx="1"/>
          </p:nvPr>
        </p:nvSpPr>
        <p:spPr/>
        <p:txBody>
          <a:bodyPr>
            <a:normAutofit/>
          </a:bodyPr>
          <a:lstStyle/>
          <a:p>
            <a:r>
              <a:rPr lang="vi-VN" sz="2000" dirty="0"/>
              <a:t>Tạo 1 trang web với hộp thoại nhập liệu username và password. </a:t>
            </a:r>
            <a:r>
              <a:rPr lang="vi-VN" sz="2000" dirty="0" smtClean="0"/>
              <a:t>Nếu </a:t>
            </a:r>
            <a:r>
              <a:rPr lang="vi-VN" sz="2000" dirty="0"/>
              <a:t>người sử dụng nhập thông tin username/password là admin/12345 thì xuất ra thông báo "welcome, </a:t>
            </a:r>
            <a:r>
              <a:rPr lang="vi-VN" sz="2000" dirty="0" smtClean="0"/>
              <a:t>admin</a:t>
            </a:r>
            <a:r>
              <a:rPr lang="en-US" sz="2000" dirty="0" smtClean="0"/>
              <a:t> Master DEV</a:t>
            </a:r>
            <a:r>
              <a:rPr lang="vi-VN" sz="2000" dirty="0" smtClean="0"/>
              <a:t>". </a:t>
            </a:r>
            <a:r>
              <a:rPr lang="vi-VN" sz="2000" dirty="0"/>
              <a:t>Ngược lại nếu nhập sai thì xuất thông báo "Username hoặc password sai. Vui lòng nhập lại".</a:t>
            </a:r>
            <a:endParaRPr lang="en-US" sz="2000" dirty="0"/>
          </a:p>
        </p:txBody>
      </p:sp>
    </p:spTree>
    <p:extLst>
      <p:ext uri="{BB962C8B-B14F-4D97-AF65-F5344CB8AC3E}">
        <p14:creationId xmlns:p14="http://schemas.microsoft.com/office/powerpoint/2010/main" val="2928258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Nội dung</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800" dirty="0" smtClean="0">
                <a:latin typeface="Arial" panose="020B0604020202020204" pitchFamily="34" charset="0"/>
                <a:cs typeface="Arial" panose="020B0604020202020204" pitchFamily="34" charset="0"/>
              </a:rPr>
              <a:t>Form</a:t>
            </a:r>
          </a:p>
          <a:p>
            <a:r>
              <a:rPr lang="en-US" sz="2800" dirty="0" smtClean="0">
                <a:latin typeface="Arial" panose="020B0604020202020204" pitchFamily="34" charset="0"/>
                <a:cs typeface="Arial" panose="020B0604020202020204" pitchFamily="34" charset="0"/>
              </a:rPr>
              <a:t>Các điều khiển cơ sở</a:t>
            </a:r>
          </a:p>
          <a:p>
            <a:r>
              <a:rPr lang="en-US" sz="2800" dirty="0" smtClean="0">
                <a:latin typeface="Arial" panose="020B0604020202020204" pitchFamily="34" charset="0"/>
                <a:cs typeface="Arial" panose="020B0604020202020204" pitchFamily="34" charset="0"/>
              </a:rPr>
              <a:t>Đọc giá trị từ điều khiển form</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7106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Form</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800" dirty="0" smtClean="0">
                <a:latin typeface="Arial" panose="020B0604020202020204" pitchFamily="34" charset="0"/>
                <a:cs typeface="Arial" panose="020B0604020202020204" pitchFamily="34" charset="0"/>
              </a:rPr>
              <a:t>Ý nghĩa sử dụng:</a:t>
            </a:r>
          </a:p>
          <a:p>
            <a:pPr lvl="1"/>
            <a:r>
              <a:rPr lang="en-US" sz="2800" dirty="0" smtClean="0">
                <a:latin typeface="Arial" panose="020B0604020202020204" pitchFamily="34" charset="0"/>
                <a:cs typeface="Arial" panose="020B0604020202020204" pitchFamily="34" charset="0"/>
              </a:rPr>
              <a:t>Form là một đối tượng dành cho người dùng tương tác với chương trình để thực hiện một công việc nào đó.</a:t>
            </a:r>
          </a:p>
          <a:p>
            <a:pPr marL="457200" lvl="1" indent="0">
              <a:buNone/>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383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5004"/>
          </a:xfrm>
        </p:spPr>
        <p:txBody>
          <a:bodyPr>
            <a:normAutofit/>
          </a:bodyPr>
          <a:lstStyle/>
          <a:p>
            <a:r>
              <a:rPr lang="en-US" sz="4000" dirty="0" smtClean="0">
                <a:latin typeface="Arial" panose="020B0604020202020204" pitchFamily="34" charset="0"/>
                <a:cs typeface="Arial" panose="020B0604020202020204" pitchFamily="34" charset="0"/>
              </a:rPr>
              <a:t>Form</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861331"/>
            <a:ext cx="8596668" cy="3880773"/>
          </a:xfrm>
        </p:spPr>
        <p:txBody>
          <a:bodyPr>
            <a:normAutofit/>
          </a:bodyPr>
          <a:lstStyle/>
          <a:p>
            <a:r>
              <a:rPr lang="en-US" sz="2400" dirty="0" smtClean="0">
                <a:latin typeface="Arial" panose="020B0604020202020204" pitchFamily="34" charset="0"/>
                <a:cs typeface="Arial" panose="020B0604020202020204" pitchFamily="34" charset="0"/>
              </a:rPr>
              <a:t>Đặc điểm</a:t>
            </a:r>
          </a:p>
          <a:p>
            <a:pPr lvl="1"/>
            <a:r>
              <a:rPr lang="en-US" sz="2400" dirty="0" smtClean="0">
                <a:latin typeface="Arial" panose="020B0604020202020204" pitchFamily="34" charset="0"/>
                <a:cs typeface="Arial" panose="020B0604020202020204" pitchFamily="34" charset="0"/>
              </a:rPr>
              <a:t>Form được dùng để gửi yêu cầu về Server</a:t>
            </a:r>
          </a:p>
          <a:p>
            <a:pPr lvl="1"/>
            <a:r>
              <a:rPr lang="en-US" sz="2400" dirty="0" smtClean="0">
                <a:latin typeface="Arial" panose="020B0604020202020204" pitchFamily="34" charset="0"/>
                <a:cs typeface="Arial" panose="020B0604020202020204" pitchFamily="34" charset="0"/>
              </a:rPr>
              <a:t>Các thuộc tính cơ bản của Form</a:t>
            </a:r>
          </a:p>
          <a:p>
            <a:pPr lvl="2"/>
            <a:r>
              <a:rPr lang="en-US" sz="2400" dirty="0" smtClean="0">
                <a:latin typeface="Arial" panose="020B0604020202020204" pitchFamily="34" charset="0"/>
                <a:cs typeface="Arial" panose="020B0604020202020204" pitchFamily="34" charset="0"/>
              </a:rPr>
              <a:t>Action: Quy định trang xử lý yêu cầu khi người dùng submit Form</a:t>
            </a:r>
          </a:p>
          <a:p>
            <a:pPr lvl="2"/>
            <a:r>
              <a:rPr lang="en-US" sz="2400" dirty="0" smtClean="0">
                <a:latin typeface="Arial" panose="020B0604020202020204" pitchFamily="34" charset="0"/>
                <a:cs typeface="Arial" panose="020B0604020202020204" pitchFamily="34" charset="0"/>
              </a:rPr>
              <a:t>Method: Phương thức truyền Form bao gồm POST hoặc GET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541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r>
            <a:endParaRPr lang="en-US" dirty="0"/>
          </a:p>
        </p:txBody>
      </p:sp>
      <p:sp>
        <p:nvSpPr>
          <p:cNvPr id="3" name="Content Placeholder 2"/>
          <p:cNvSpPr>
            <a:spLocks noGrp="1"/>
          </p:cNvSpPr>
          <p:nvPr>
            <p:ph idx="1"/>
          </p:nvPr>
        </p:nvSpPr>
        <p:spPr/>
        <p:txBody>
          <a:bodyPr/>
          <a:lstStyle/>
          <a:p>
            <a:r>
              <a:rPr lang="en-US" dirty="0" smtClean="0"/>
              <a:t>Ví dụ:</a:t>
            </a:r>
          </a:p>
          <a:p>
            <a:pPr marL="0" indent="0">
              <a:buNone/>
            </a:pPr>
            <a:endParaRPr lang="en-US" dirty="0"/>
          </a:p>
        </p:txBody>
      </p:sp>
      <p:pic>
        <p:nvPicPr>
          <p:cNvPr id="5" name="Picture 4"/>
          <p:cNvPicPr>
            <a:picLocks noChangeAspect="1"/>
          </p:cNvPicPr>
          <p:nvPr/>
        </p:nvPicPr>
        <p:blipFill>
          <a:blip r:embed="rId2"/>
          <a:stretch>
            <a:fillRect/>
          </a:stretch>
        </p:blipFill>
        <p:spPr>
          <a:xfrm>
            <a:off x="2173172" y="2967500"/>
            <a:ext cx="4886325" cy="1133475"/>
          </a:xfrm>
          <a:prstGeom prst="rect">
            <a:avLst/>
          </a:prstGeom>
        </p:spPr>
      </p:pic>
    </p:spTree>
    <p:extLst>
      <p:ext uri="{BB962C8B-B14F-4D97-AF65-F5344CB8AC3E}">
        <p14:creationId xmlns:p14="http://schemas.microsoft.com/office/powerpoint/2010/main" val="184592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Các điều khiển cơ sở</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400" dirty="0" smtClean="0">
                <a:latin typeface="Arial" panose="020B0604020202020204" pitchFamily="34" charset="0"/>
                <a:cs typeface="Arial" panose="020B0604020202020204" pitchFamily="34" charset="0"/>
              </a:rPr>
              <a:t>Đặc điểm chung</a:t>
            </a:r>
          </a:p>
          <a:p>
            <a:r>
              <a:rPr lang="en-US" sz="2400" dirty="0" smtClean="0">
                <a:latin typeface="Arial" panose="020B0604020202020204" pitchFamily="34" charset="0"/>
                <a:cs typeface="Arial" panose="020B0604020202020204" pitchFamily="34" charset="0"/>
              </a:rPr>
              <a:t>TextField/TextArea</a:t>
            </a:r>
          </a:p>
          <a:p>
            <a:r>
              <a:rPr lang="en-US" sz="2400" dirty="0" smtClean="0">
                <a:latin typeface="Arial" panose="020B0604020202020204" pitchFamily="34" charset="0"/>
                <a:cs typeface="Arial" panose="020B0604020202020204" pitchFamily="34" charset="0"/>
              </a:rPr>
              <a:t>Button</a:t>
            </a:r>
          </a:p>
          <a:p>
            <a:r>
              <a:rPr lang="en-US" sz="2400" dirty="0" smtClean="0">
                <a:latin typeface="Arial" panose="020B0604020202020204" pitchFamily="34" charset="0"/>
                <a:cs typeface="Arial" panose="020B0604020202020204" pitchFamily="34" charset="0"/>
              </a:rPr>
              <a:t>Checkbox</a:t>
            </a:r>
          </a:p>
          <a:p>
            <a:r>
              <a:rPr lang="en-US" sz="2400" dirty="0" smtClean="0">
                <a:latin typeface="Arial" panose="020B0604020202020204" pitchFamily="34" charset="0"/>
                <a:cs typeface="Arial" panose="020B0604020202020204" pitchFamily="34" charset="0"/>
              </a:rPr>
              <a:t>RadioButton/RadioGroup</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424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điều khiển cơ sở</a:t>
            </a:r>
            <a:endParaRPr lang="en-US" dirty="0"/>
          </a:p>
        </p:txBody>
      </p:sp>
      <p:sp>
        <p:nvSpPr>
          <p:cNvPr id="3" name="Content Placeholder 2"/>
          <p:cNvSpPr>
            <a:spLocks noGrp="1"/>
          </p:cNvSpPr>
          <p:nvPr>
            <p:ph idx="1"/>
          </p:nvPr>
        </p:nvSpPr>
        <p:spPr/>
        <p:txBody>
          <a:bodyPr>
            <a:normAutofit/>
          </a:bodyPr>
          <a:lstStyle/>
          <a:p>
            <a:r>
              <a:rPr lang="en-US" sz="2400" dirty="0" smtClean="0">
                <a:latin typeface="Arial" panose="020B0604020202020204" pitchFamily="34" charset="0"/>
                <a:cs typeface="Arial" panose="020B0604020202020204" pitchFamily="34" charset="0"/>
              </a:rPr>
              <a:t>Đặc điểm chung:</a:t>
            </a:r>
          </a:p>
          <a:p>
            <a:pPr lvl="1"/>
            <a:r>
              <a:rPr lang="en-US" sz="2400" dirty="0" smtClean="0">
                <a:latin typeface="Arial" panose="020B0604020202020204" pitchFamily="34" charset="0"/>
                <a:cs typeface="Arial" panose="020B0604020202020204" pitchFamily="34" charset="0"/>
              </a:rPr>
              <a:t>Nằm trong thẻ Form</a:t>
            </a:r>
          </a:p>
          <a:p>
            <a:pPr lvl="1"/>
            <a:r>
              <a:rPr lang="en-US" sz="2400" dirty="0" smtClean="0">
                <a:latin typeface="Arial" panose="020B0604020202020204" pitchFamily="34" charset="0"/>
                <a:cs typeface="Arial" panose="020B0604020202020204" pitchFamily="34" charset="0"/>
              </a:rPr>
              <a:t>Tên được thiết lập trong thuộc tính name của đối tượng</a:t>
            </a:r>
          </a:p>
          <a:p>
            <a:pPr lvl="1"/>
            <a:r>
              <a:rPr lang="en-US" sz="2400" dirty="0" smtClean="0">
                <a:latin typeface="Arial" panose="020B0604020202020204" pitchFamily="34" charset="0"/>
                <a:cs typeface="Arial" panose="020B0604020202020204" pitchFamily="34" charset="0"/>
              </a:rPr>
              <a:t>Có </a:t>
            </a:r>
            <a:r>
              <a:rPr lang="en-US" sz="2400" dirty="0" smtClean="0">
                <a:solidFill>
                  <a:srgbClr val="FF0000"/>
                </a:solidFill>
                <a:latin typeface="Arial" panose="020B0604020202020204" pitchFamily="34" charset="0"/>
                <a:cs typeface="Arial" panose="020B0604020202020204" pitchFamily="34" charset="0"/>
              </a:rPr>
              <a:t>giá trị ban đầu </a:t>
            </a:r>
            <a:r>
              <a:rPr lang="en-US" sz="2400" dirty="0" smtClean="0">
                <a:latin typeface="Arial" panose="020B0604020202020204" pitchFamily="34" charset="0"/>
                <a:cs typeface="Arial" panose="020B0604020202020204" pitchFamily="34" charset="0"/>
              </a:rPr>
              <a:t>(initial value) và </a:t>
            </a:r>
            <a:r>
              <a:rPr lang="en-US" sz="2400" dirty="0" smtClean="0">
                <a:solidFill>
                  <a:srgbClr val="FF0000"/>
                </a:solidFill>
                <a:latin typeface="Arial" panose="020B0604020202020204" pitchFamily="34" charset="0"/>
                <a:cs typeface="Arial" panose="020B0604020202020204" pitchFamily="34" charset="0"/>
              </a:rPr>
              <a:t>giá trị hiện tại </a:t>
            </a:r>
            <a:r>
              <a:rPr lang="en-US" sz="2400" dirty="0" smtClean="0">
                <a:latin typeface="Arial" panose="020B0604020202020204" pitchFamily="34" charset="0"/>
                <a:cs typeface="Arial" panose="020B0604020202020204" pitchFamily="34" charset="0"/>
              </a:rPr>
              <a:t>(current value)</a:t>
            </a:r>
          </a:p>
          <a:p>
            <a:pPr lvl="1"/>
            <a:r>
              <a:rPr lang="en-US" sz="2400" dirty="0" smtClean="0">
                <a:latin typeface="Arial" panose="020B0604020202020204" pitchFamily="34" charset="0"/>
                <a:cs typeface="Arial" panose="020B0604020202020204" pitchFamily="34" charset="0"/>
              </a:rPr>
              <a:t>Giá trị ban đầu không thay đổi, vì vậy khi reset Form, các giá trị hiện tại sẽ được đặt lại thành giá trị ban đầu.</a:t>
            </a:r>
          </a:p>
          <a:p>
            <a:pPr marL="457200" lvl="1" indent="0">
              <a:buNone/>
            </a:pPr>
            <a:endParaRPr lang="en-US" sz="2400" dirty="0" smtClean="0">
              <a:latin typeface="Arial" panose="020B0604020202020204" pitchFamily="34" charset="0"/>
              <a:cs typeface="Arial" panose="020B0604020202020204" pitchFamily="34" charset="0"/>
            </a:endParaRPr>
          </a:p>
          <a:p>
            <a:pPr marL="457200" lvl="1"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5701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ea typeface="Script" panose="00000400000000000000" pitchFamily="2" charset="0"/>
                <a:cs typeface="Arial" panose="020B0604020202020204" pitchFamily="34" charset="0"/>
              </a:rPr>
              <a:t>Các điều khiển cơ sở</a:t>
            </a:r>
            <a:endParaRPr lang="en-US" sz="4000" dirty="0">
              <a:latin typeface="Arial" panose="020B0604020202020204" pitchFamily="34" charset="0"/>
              <a:ea typeface="Script" panose="00000400000000000000" pitchFamily="2"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400" dirty="0" smtClean="0">
                <a:latin typeface="Arial" panose="020B0604020202020204" pitchFamily="34" charset="0"/>
                <a:cs typeface="Arial" panose="020B0604020202020204" pitchFamily="34" charset="0"/>
              </a:rPr>
              <a:t>Textfield</a:t>
            </a:r>
          </a:p>
          <a:p>
            <a:pPr lvl="1"/>
            <a:r>
              <a:rPr lang="en-US" sz="2400" dirty="0" smtClean="0">
                <a:latin typeface="Arial" panose="020B0604020202020204" pitchFamily="34" charset="0"/>
                <a:cs typeface="Arial" panose="020B0604020202020204" pitchFamily="34" charset="0"/>
              </a:rPr>
              <a:t>Là ô nhập liệu và hiển thị dữ liệu. Có 3 loại</a:t>
            </a:r>
          </a:p>
          <a:p>
            <a:pPr lvl="2"/>
            <a:r>
              <a:rPr lang="en-US" sz="2400" dirty="0" smtClean="0">
                <a:latin typeface="Arial" panose="020B0604020202020204" pitchFamily="34" charset="0"/>
                <a:cs typeface="Arial" panose="020B0604020202020204" pitchFamily="34" charset="0"/>
              </a:rPr>
              <a:t>Single line: Hiển thị nhập liệu trên một dòng văn bản</a:t>
            </a:r>
          </a:p>
          <a:p>
            <a:pPr lvl="2"/>
            <a:r>
              <a:rPr lang="en-US" sz="2400" dirty="0" smtClean="0">
                <a:latin typeface="Arial" panose="020B0604020202020204" pitchFamily="34" charset="0"/>
                <a:cs typeface="Arial" panose="020B0604020202020204" pitchFamily="34" charset="0"/>
              </a:rPr>
              <a:t>Multi line: hiển thị nhập liệu nhiều dòng văn bản</a:t>
            </a:r>
          </a:p>
          <a:p>
            <a:pPr lvl="2"/>
            <a:r>
              <a:rPr lang="en-US" sz="2400" dirty="0" smtClean="0">
                <a:latin typeface="Arial" panose="020B0604020202020204" pitchFamily="34" charset="0"/>
                <a:cs typeface="Arial" panose="020B0604020202020204" pitchFamily="34" charset="0"/>
              </a:rPr>
              <a:t>Password: hiển thị dấu * thay cho các ký tự trong Texfield</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185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Các điều khiển cơ sở</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400" dirty="0" smtClean="0">
                <a:latin typeface="Arial" panose="020B0604020202020204" pitchFamily="34" charset="0"/>
                <a:cs typeface="Arial" panose="020B0604020202020204" pitchFamily="34" charset="0"/>
              </a:rPr>
              <a:t>TextField</a:t>
            </a:r>
          </a:p>
          <a:p>
            <a:pPr lvl="1"/>
            <a:r>
              <a:rPr lang="en-US" sz="2400" dirty="0" smtClean="0">
                <a:latin typeface="Arial" panose="020B0604020202020204" pitchFamily="34" charset="0"/>
                <a:cs typeface="Arial" panose="020B0604020202020204" pitchFamily="34" charset="0"/>
              </a:rPr>
              <a:t>Sử dụng thẻ input để tạo</a:t>
            </a:r>
          </a:p>
          <a:p>
            <a:pPr marL="457200" lvl="1" indent="0">
              <a:buNone/>
            </a:pPr>
            <a:r>
              <a:rPr lang="en-US" sz="2400" dirty="0" smtClean="0">
                <a:latin typeface="Arial" panose="020B0604020202020204" pitchFamily="34" charset="0"/>
                <a:cs typeface="Arial" panose="020B0604020202020204" pitchFamily="34" charset="0"/>
              </a:rPr>
              <a:t>	&lt;</a:t>
            </a:r>
            <a:r>
              <a:rPr lang="en-US" sz="2400" dirty="0">
                <a:latin typeface="Arial" panose="020B0604020202020204" pitchFamily="34" charset="0"/>
                <a:cs typeface="Arial" panose="020B0604020202020204" pitchFamily="34" charset="0"/>
              </a:rPr>
              <a:t>input </a:t>
            </a:r>
            <a:r>
              <a:rPr lang="en-US" sz="2400" i="1" dirty="0">
                <a:latin typeface="Arial" panose="020B0604020202020204" pitchFamily="34" charset="0"/>
                <a:cs typeface="Arial" panose="020B0604020202020204" pitchFamily="34" charset="0"/>
              </a:rPr>
              <a:t>type</a:t>
            </a:r>
            <a:r>
              <a:rPr lang="en-US" sz="2400" dirty="0">
                <a:latin typeface="Arial" panose="020B0604020202020204" pitchFamily="34" charset="0"/>
                <a:cs typeface="Arial" panose="020B0604020202020204" pitchFamily="34" charset="0"/>
              </a:rPr>
              <a:t>="text" </a:t>
            </a:r>
            <a:r>
              <a:rPr lang="en-US" sz="2400" i="1" dirty="0">
                <a:latin typeface="Arial" panose="020B0604020202020204" pitchFamily="34" charset="0"/>
                <a:cs typeface="Arial" panose="020B0604020202020204" pitchFamily="34" charset="0"/>
              </a:rPr>
              <a:t>name</a:t>
            </a:r>
            <a:r>
              <a:rPr lang="en-US" sz="2400" dirty="0">
                <a:latin typeface="Arial" panose="020B0604020202020204" pitchFamily="34" charset="0"/>
                <a:cs typeface="Arial" panose="020B0604020202020204" pitchFamily="34" charset="0"/>
              </a:rPr>
              <a:t>="textfield" </a:t>
            </a:r>
            <a:r>
              <a:rPr lang="en-US" sz="2400" i="1" dirty="0">
                <a:latin typeface="Arial" panose="020B0604020202020204" pitchFamily="34" charset="0"/>
                <a:cs typeface="Arial" panose="020B0604020202020204" pitchFamily="34" charset="0"/>
              </a:rPr>
              <a:t>value</a:t>
            </a:r>
            <a:r>
              <a:rPr lang="en-US" sz="2400" dirty="0" smtClean="0">
                <a:latin typeface="Arial" panose="020B0604020202020204" pitchFamily="34" charset="0"/>
                <a:cs typeface="Arial" panose="020B0604020202020204" pitchFamily="34" charset="0"/>
              </a:rPr>
              <a:t>=""&gt;</a:t>
            </a:r>
          </a:p>
          <a:p>
            <a:pPr lvl="1"/>
            <a:r>
              <a:rPr lang="en-US" sz="2400" dirty="0" smtClean="0">
                <a:latin typeface="Arial" panose="020B0604020202020204" pitchFamily="34" charset="0"/>
                <a:cs typeface="Arial" panose="020B0604020202020204" pitchFamily="34" charset="0"/>
              </a:rPr>
              <a:t>Thiết lập các thuộc tính cơ bản như tên (name), độ rộng (size), số ký tự tối đa (maxlength)...</a:t>
            </a:r>
          </a:p>
          <a:p>
            <a:pPr marL="457200" lvl="1" indent="0">
              <a:buNone/>
            </a:pPr>
            <a:r>
              <a:rPr lang="en-US"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17224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105</TotalTime>
  <Words>745</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Aachen</vt:lpstr>
      <vt:lpstr>Arial</vt:lpstr>
      <vt:lpstr>Script</vt:lpstr>
      <vt:lpstr>Trebuchet MS</vt:lpstr>
      <vt:lpstr>Wingdings 3</vt:lpstr>
      <vt:lpstr>Facet</vt:lpstr>
      <vt:lpstr>Form và các điều khiển cơ sở</vt:lpstr>
      <vt:lpstr>Nội dung</vt:lpstr>
      <vt:lpstr>Form</vt:lpstr>
      <vt:lpstr>Form</vt:lpstr>
      <vt:lpstr>Form</vt:lpstr>
      <vt:lpstr>Các điều khiển cơ sở</vt:lpstr>
      <vt:lpstr>Các điều khiển cơ sở</vt:lpstr>
      <vt:lpstr>Các điều khiển cơ sở</vt:lpstr>
      <vt:lpstr>Các điều khiển cơ sở</vt:lpstr>
      <vt:lpstr>Các điều khiển cơ sở</vt:lpstr>
      <vt:lpstr>Các điều khiển cơ sở</vt:lpstr>
      <vt:lpstr>Các điều khiển cơ sở</vt:lpstr>
      <vt:lpstr>Các điều khiển cơ sở</vt:lpstr>
      <vt:lpstr>Đọc giá trị từ điều khiển Form</vt:lpstr>
      <vt:lpstr>Đọc giá trị từ điều khiển Form</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 và các điều khiển cơ sở</dc:title>
  <dc:creator>Admin</dc:creator>
  <cp:lastModifiedBy>Admin</cp:lastModifiedBy>
  <cp:revision>10</cp:revision>
  <dcterms:created xsi:type="dcterms:W3CDTF">2019-07-07T07:05:11Z</dcterms:created>
  <dcterms:modified xsi:type="dcterms:W3CDTF">2019-07-07T08:50:48Z</dcterms:modified>
</cp:coreProperties>
</file>