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B4FFE0-6808-4707-9B65-AF4601D878E0}"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52F25-5B08-4476-A20C-88B7B176788B}" type="slidenum">
              <a:rPr lang="en-US" smtClean="0"/>
              <a:t>‹#›</a:t>
            </a:fld>
            <a:endParaRPr lang="en-US"/>
          </a:p>
        </p:txBody>
      </p:sp>
    </p:spTree>
    <p:extLst>
      <p:ext uri="{BB962C8B-B14F-4D97-AF65-F5344CB8AC3E}">
        <p14:creationId xmlns:p14="http://schemas.microsoft.com/office/powerpoint/2010/main" val="4092687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B4FFE0-6808-4707-9B65-AF4601D878E0}"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52F25-5B08-4476-A20C-88B7B176788B}" type="slidenum">
              <a:rPr lang="en-US" smtClean="0"/>
              <a:t>‹#›</a:t>
            </a:fld>
            <a:endParaRPr lang="en-US"/>
          </a:p>
        </p:txBody>
      </p:sp>
    </p:spTree>
    <p:extLst>
      <p:ext uri="{BB962C8B-B14F-4D97-AF65-F5344CB8AC3E}">
        <p14:creationId xmlns:p14="http://schemas.microsoft.com/office/powerpoint/2010/main" val="198033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B4FFE0-6808-4707-9B65-AF4601D878E0}"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52F25-5B08-4476-A20C-88B7B176788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71284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B4FFE0-6808-4707-9B65-AF4601D878E0}"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52F25-5B08-4476-A20C-88B7B176788B}" type="slidenum">
              <a:rPr lang="en-US" smtClean="0"/>
              <a:t>‹#›</a:t>
            </a:fld>
            <a:endParaRPr lang="en-US"/>
          </a:p>
        </p:txBody>
      </p:sp>
    </p:spTree>
    <p:extLst>
      <p:ext uri="{BB962C8B-B14F-4D97-AF65-F5344CB8AC3E}">
        <p14:creationId xmlns:p14="http://schemas.microsoft.com/office/powerpoint/2010/main" val="233848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B4FFE0-6808-4707-9B65-AF4601D878E0}"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52F25-5B08-4476-A20C-88B7B176788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83426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B4FFE0-6808-4707-9B65-AF4601D878E0}"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52F25-5B08-4476-A20C-88B7B176788B}" type="slidenum">
              <a:rPr lang="en-US" smtClean="0"/>
              <a:t>‹#›</a:t>
            </a:fld>
            <a:endParaRPr lang="en-US"/>
          </a:p>
        </p:txBody>
      </p:sp>
    </p:spTree>
    <p:extLst>
      <p:ext uri="{BB962C8B-B14F-4D97-AF65-F5344CB8AC3E}">
        <p14:creationId xmlns:p14="http://schemas.microsoft.com/office/powerpoint/2010/main" val="2668258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B4FFE0-6808-4707-9B65-AF4601D878E0}"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52F25-5B08-4476-A20C-88B7B176788B}" type="slidenum">
              <a:rPr lang="en-US" smtClean="0"/>
              <a:t>‹#›</a:t>
            </a:fld>
            <a:endParaRPr lang="en-US"/>
          </a:p>
        </p:txBody>
      </p:sp>
    </p:spTree>
    <p:extLst>
      <p:ext uri="{BB962C8B-B14F-4D97-AF65-F5344CB8AC3E}">
        <p14:creationId xmlns:p14="http://schemas.microsoft.com/office/powerpoint/2010/main" val="2503501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B4FFE0-6808-4707-9B65-AF4601D878E0}"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52F25-5B08-4476-A20C-88B7B176788B}" type="slidenum">
              <a:rPr lang="en-US" smtClean="0"/>
              <a:t>‹#›</a:t>
            </a:fld>
            <a:endParaRPr lang="en-US"/>
          </a:p>
        </p:txBody>
      </p:sp>
    </p:spTree>
    <p:extLst>
      <p:ext uri="{BB962C8B-B14F-4D97-AF65-F5344CB8AC3E}">
        <p14:creationId xmlns:p14="http://schemas.microsoft.com/office/powerpoint/2010/main" val="171829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B4FFE0-6808-4707-9B65-AF4601D878E0}"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52F25-5B08-4476-A20C-88B7B176788B}" type="slidenum">
              <a:rPr lang="en-US" smtClean="0"/>
              <a:t>‹#›</a:t>
            </a:fld>
            <a:endParaRPr lang="en-US"/>
          </a:p>
        </p:txBody>
      </p:sp>
    </p:spTree>
    <p:extLst>
      <p:ext uri="{BB962C8B-B14F-4D97-AF65-F5344CB8AC3E}">
        <p14:creationId xmlns:p14="http://schemas.microsoft.com/office/powerpoint/2010/main" val="3251754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B4FFE0-6808-4707-9B65-AF4601D878E0}"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52F25-5B08-4476-A20C-88B7B176788B}" type="slidenum">
              <a:rPr lang="en-US" smtClean="0"/>
              <a:t>‹#›</a:t>
            </a:fld>
            <a:endParaRPr lang="en-US"/>
          </a:p>
        </p:txBody>
      </p:sp>
    </p:spTree>
    <p:extLst>
      <p:ext uri="{BB962C8B-B14F-4D97-AF65-F5344CB8AC3E}">
        <p14:creationId xmlns:p14="http://schemas.microsoft.com/office/powerpoint/2010/main" val="2862111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B4FFE0-6808-4707-9B65-AF4601D878E0}" type="datetimeFigureOut">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52F25-5B08-4476-A20C-88B7B176788B}" type="slidenum">
              <a:rPr lang="en-US" smtClean="0"/>
              <a:t>‹#›</a:t>
            </a:fld>
            <a:endParaRPr lang="en-US"/>
          </a:p>
        </p:txBody>
      </p:sp>
    </p:spTree>
    <p:extLst>
      <p:ext uri="{BB962C8B-B14F-4D97-AF65-F5344CB8AC3E}">
        <p14:creationId xmlns:p14="http://schemas.microsoft.com/office/powerpoint/2010/main" val="916648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B4FFE0-6808-4707-9B65-AF4601D878E0}" type="datetimeFigureOut">
              <a:rPr lang="en-US" smtClean="0"/>
              <a:t>7/7/2019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52F25-5B08-4476-A20C-88B7B176788B}" type="slidenum">
              <a:rPr lang="en-US" smtClean="0"/>
              <a:t>‹#›</a:t>
            </a:fld>
            <a:endParaRPr lang="en-US"/>
          </a:p>
        </p:txBody>
      </p:sp>
    </p:spTree>
    <p:extLst>
      <p:ext uri="{BB962C8B-B14F-4D97-AF65-F5344CB8AC3E}">
        <p14:creationId xmlns:p14="http://schemas.microsoft.com/office/powerpoint/2010/main" val="231277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B4FFE0-6808-4707-9B65-AF4601D878E0}" type="datetimeFigureOut">
              <a:rPr lang="en-US" smtClean="0"/>
              <a:t>7/7/2019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52F25-5B08-4476-A20C-88B7B176788B}" type="slidenum">
              <a:rPr lang="en-US" smtClean="0"/>
              <a:t>‹#›</a:t>
            </a:fld>
            <a:endParaRPr lang="en-US"/>
          </a:p>
        </p:txBody>
      </p:sp>
    </p:spTree>
    <p:extLst>
      <p:ext uri="{BB962C8B-B14F-4D97-AF65-F5344CB8AC3E}">
        <p14:creationId xmlns:p14="http://schemas.microsoft.com/office/powerpoint/2010/main" val="3620304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B4FFE0-6808-4707-9B65-AF4601D878E0}" type="datetimeFigureOut">
              <a:rPr lang="en-US" smtClean="0"/>
              <a:t>7/7/2019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F52F25-5B08-4476-A20C-88B7B176788B}" type="slidenum">
              <a:rPr lang="en-US" smtClean="0"/>
              <a:t>‹#›</a:t>
            </a:fld>
            <a:endParaRPr lang="en-US"/>
          </a:p>
        </p:txBody>
      </p:sp>
    </p:spTree>
    <p:extLst>
      <p:ext uri="{BB962C8B-B14F-4D97-AF65-F5344CB8AC3E}">
        <p14:creationId xmlns:p14="http://schemas.microsoft.com/office/powerpoint/2010/main" val="1463596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B4FFE0-6808-4707-9B65-AF4601D878E0}" type="datetimeFigureOut">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52F25-5B08-4476-A20C-88B7B176788B}" type="slidenum">
              <a:rPr lang="en-US" smtClean="0"/>
              <a:t>‹#›</a:t>
            </a:fld>
            <a:endParaRPr lang="en-US"/>
          </a:p>
        </p:txBody>
      </p:sp>
    </p:spTree>
    <p:extLst>
      <p:ext uri="{BB962C8B-B14F-4D97-AF65-F5344CB8AC3E}">
        <p14:creationId xmlns:p14="http://schemas.microsoft.com/office/powerpoint/2010/main" val="3077033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BB4FFE0-6808-4707-9B65-AF4601D878E0}" type="datetimeFigureOut">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52F25-5B08-4476-A20C-88B7B176788B}" type="slidenum">
              <a:rPr lang="en-US" smtClean="0"/>
              <a:t>‹#›</a:t>
            </a:fld>
            <a:endParaRPr lang="en-US"/>
          </a:p>
        </p:txBody>
      </p:sp>
    </p:spTree>
    <p:extLst>
      <p:ext uri="{BB962C8B-B14F-4D97-AF65-F5344CB8AC3E}">
        <p14:creationId xmlns:p14="http://schemas.microsoft.com/office/powerpoint/2010/main" val="393276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B4FFE0-6808-4707-9B65-AF4601D878E0}" type="datetimeFigureOut">
              <a:rPr lang="en-US" smtClean="0"/>
              <a:t>7/7/2019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F52F25-5B08-4476-A20C-88B7B176788B}" type="slidenum">
              <a:rPr lang="en-US" smtClean="0"/>
              <a:t>‹#›</a:t>
            </a:fld>
            <a:endParaRPr lang="en-US"/>
          </a:p>
        </p:txBody>
      </p:sp>
    </p:spTree>
    <p:extLst>
      <p:ext uri="{BB962C8B-B14F-4D97-AF65-F5344CB8AC3E}">
        <p14:creationId xmlns:p14="http://schemas.microsoft.com/office/powerpoint/2010/main" val="8536471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269374"/>
            <a:ext cx="7766936" cy="1166320"/>
          </a:xfrm>
        </p:spPr>
        <p:txBody>
          <a:bodyPr/>
          <a:lstStyle/>
          <a:p>
            <a:pPr algn="ctr"/>
            <a:r>
              <a:rPr lang="en-US" sz="5000" dirty="0" smtClean="0">
                <a:latin typeface="Arial" panose="020B0604020202020204" pitchFamily="34" charset="0"/>
                <a:ea typeface="Aachen" panose="02020500000000000000" pitchFamily="18" charset="0"/>
                <a:cs typeface="Arial" panose="020B0604020202020204" pitchFamily="34" charset="0"/>
              </a:rPr>
              <a:t>STRING</a:t>
            </a:r>
            <a:endParaRPr lang="en-US" sz="5000" dirty="0">
              <a:latin typeface="Arial" panose="020B0604020202020204" pitchFamily="34" charset="0"/>
              <a:ea typeface="Aachen" panose="02020500000000000000" pitchFamily="18" charset="0"/>
              <a:cs typeface="Arial" panose="020B0604020202020204" pitchFamily="34" charset="0"/>
            </a:endParaRPr>
          </a:p>
        </p:txBody>
      </p:sp>
      <p:sp>
        <p:nvSpPr>
          <p:cNvPr id="3" name="Subtitle 2"/>
          <p:cNvSpPr>
            <a:spLocks noGrp="1"/>
          </p:cNvSpPr>
          <p:nvPr>
            <p:ph type="subTitle" idx="1"/>
          </p:nvPr>
        </p:nvSpPr>
        <p:spPr>
          <a:xfrm>
            <a:off x="1507067" y="750680"/>
            <a:ext cx="7766936" cy="1096899"/>
          </a:xfrm>
        </p:spPr>
        <p:txBody>
          <a:bodyPr/>
          <a:lstStyle/>
          <a:p>
            <a:pPr algn="l"/>
            <a:r>
              <a:rPr lang="en-US" dirty="0" smtClean="0"/>
              <a:t>Bài 7</a:t>
            </a:r>
            <a:endParaRPr lang="en-US" dirty="0"/>
          </a:p>
        </p:txBody>
      </p:sp>
    </p:spTree>
    <p:extLst>
      <p:ext uri="{BB962C8B-B14F-4D97-AF65-F5344CB8AC3E}">
        <p14:creationId xmlns:p14="http://schemas.microsoft.com/office/powerpoint/2010/main" val="2523052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5375"/>
          </a:xfrm>
        </p:spPr>
        <p:txBody>
          <a:bodyPr/>
          <a:lstStyle/>
          <a:p>
            <a:r>
              <a:rPr lang="en-US" dirty="0"/>
              <a:t>Searching Strings</a:t>
            </a:r>
          </a:p>
        </p:txBody>
      </p:sp>
      <p:sp>
        <p:nvSpPr>
          <p:cNvPr id="3" name="Content Placeholder 2"/>
          <p:cNvSpPr>
            <a:spLocks noGrp="1"/>
          </p:cNvSpPr>
          <p:nvPr>
            <p:ph idx="1"/>
          </p:nvPr>
        </p:nvSpPr>
        <p:spPr>
          <a:xfrm>
            <a:off x="677334" y="1537855"/>
            <a:ext cx="8596668" cy="4503507"/>
          </a:xfrm>
        </p:spPr>
        <p:txBody>
          <a:bodyPr/>
          <a:lstStyle/>
          <a:p>
            <a:r>
              <a:rPr lang="en-US" dirty="0"/>
              <a:t>PHP search parameters have a $haystack and we are searching for a $needle. Compare the order of parameters used for strpos() and array_search</a:t>
            </a:r>
            <a:r>
              <a:rPr lang="en-US" dirty="0" smtClean="0"/>
              <a:t>()</a:t>
            </a:r>
          </a:p>
          <a:p>
            <a:pPr marL="0" indent="0">
              <a:buNone/>
            </a:pPr>
            <a:r>
              <a:rPr lang="en-US" dirty="0"/>
              <a:t> </a:t>
            </a:r>
            <a:r>
              <a:rPr lang="en-US" dirty="0" smtClean="0"/>
              <a:t>   &lt;?</a:t>
            </a:r>
            <a:r>
              <a:rPr lang="en-US" dirty="0"/>
              <a:t>php</a:t>
            </a:r>
          </a:p>
          <a:p>
            <a:pPr marL="0" indent="0">
              <a:buNone/>
            </a:pPr>
            <a:r>
              <a:rPr lang="en-US" dirty="0"/>
              <a:t>   </a:t>
            </a:r>
            <a:r>
              <a:rPr lang="en-US" dirty="0" smtClean="0"/>
              <a:t>     $</a:t>
            </a:r>
            <a:r>
              <a:rPr lang="en-US" dirty="0"/>
              <a:t>arr = ['a', 'b', 'c', 'd', 'e', 'f' ];</a:t>
            </a:r>
          </a:p>
          <a:p>
            <a:pPr marL="0" indent="0">
              <a:buNone/>
            </a:pPr>
            <a:r>
              <a:rPr lang="en-US" dirty="0"/>
              <a:t>    </a:t>
            </a:r>
            <a:r>
              <a:rPr lang="en-US" dirty="0" smtClean="0"/>
              <a:t>    $</a:t>
            </a:r>
            <a:r>
              <a:rPr lang="en-US" dirty="0"/>
              <a:t>str = 'abcdef';</a:t>
            </a:r>
          </a:p>
          <a:p>
            <a:pPr marL="0" indent="0">
              <a:buNone/>
            </a:pPr>
            <a:r>
              <a:rPr lang="en-US" dirty="0"/>
              <a:t>    </a:t>
            </a:r>
            <a:r>
              <a:rPr lang="en-US" dirty="0" smtClean="0"/>
              <a:t>    echo </a:t>
            </a:r>
            <a:r>
              <a:rPr lang="en-US" dirty="0"/>
              <a:t>strpos($str, 'c') . PHP_EOL;</a:t>
            </a:r>
          </a:p>
          <a:p>
            <a:pPr marL="0" indent="0">
              <a:buNone/>
            </a:pPr>
            <a:r>
              <a:rPr lang="en-US" dirty="0"/>
              <a:t>    </a:t>
            </a:r>
            <a:r>
              <a:rPr lang="en-US" dirty="0" smtClean="0"/>
              <a:t>    echo </a:t>
            </a:r>
            <a:r>
              <a:rPr lang="en-US" dirty="0"/>
              <a:t>array_search('c', $arr) . PHP_EOL</a:t>
            </a:r>
            <a:r>
              <a:rPr lang="en-US" dirty="0" smtClean="0"/>
              <a:t>;</a:t>
            </a:r>
          </a:p>
          <a:p>
            <a:pPr marL="0" indent="0">
              <a:buNone/>
            </a:pPr>
            <a:endParaRPr lang="en-US" dirty="0" smtClean="0"/>
          </a:p>
          <a:p>
            <a:pPr lvl="1"/>
            <a:r>
              <a:rPr lang="en-US" dirty="0"/>
              <a:t>For string search functions, the order is always $haystack then $</a:t>
            </a:r>
            <a:r>
              <a:rPr lang="en-US" dirty="0" smtClean="0"/>
              <a:t>needle</a:t>
            </a:r>
          </a:p>
          <a:p>
            <a:pPr lvl="1"/>
            <a:r>
              <a:rPr lang="en-US" dirty="0"/>
              <a:t>For array search functions, the order is always $needle then $haystack</a:t>
            </a:r>
          </a:p>
        </p:txBody>
      </p:sp>
    </p:spTree>
    <p:extLst>
      <p:ext uri="{BB962C8B-B14F-4D97-AF65-F5344CB8AC3E}">
        <p14:creationId xmlns:p14="http://schemas.microsoft.com/office/powerpoint/2010/main" val="310534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6815"/>
          </a:xfrm>
        </p:spPr>
        <p:txBody>
          <a:bodyPr/>
          <a:lstStyle/>
          <a:p>
            <a:r>
              <a:rPr lang="en-US" dirty="0"/>
              <a:t>Searching Strings</a:t>
            </a:r>
          </a:p>
        </p:txBody>
      </p:sp>
      <p:sp>
        <p:nvSpPr>
          <p:cNvPr id="3" name="Content Placeholder 2"/>
          <p:cNvSpPr>
            <a:spLocks noGrp="1"/>
          </p:cNvSpPr>
          <p:nvPr>
            <p:ph idx="1"/>
          </p:nvPr>
        </p:nvSpPr>
        <p:spPr>
          <a:xfrm>
            <a:off x="677334" y="1787237"/>
            <a:ext cx="8596668" cy="4254126"/>
          </a:xfrm>
        </p:spPr>
        <p:txBody>
          <a:bodyPr/>
          <a:lstStyle/>
          <a:p>
            <a:r>
              <a:rPr lang="en-US" dirty="0"/>
              <a:t>The next useful tip is to remember the difference between 0 and false. Although Boolean false evaluates to 0, if you cast it to integer, the number 0 is not identical to a Boolean false. Here’s an example where we seemingly don’t find the letter “a” in the string "abcdef</a:t>
            </a:r>
            <a:r>
              <a:rPr lang="en-US" dirty="0" smtClean="0"/>
              <a:t>":</a:t>
            </a:r>
          </a:p>
          <a:p>
            <a:pPr marL="0" indent="0">
              <a:buNone/>
            </a:pPr>
            <a:r>
              <a:rPr lang="en-US" dirty="0" smtClean="0"/>
              <a:t>	&lt;?</a:t>
            </a:r>
            <a:r>
              <a:rPr lang="en-US" dirty="0"/>
              <a:t>php</a:t>
            </a:r>
          </a:p>
          <a:p>
            <a:pPr marL="0" indent="0">
              <a:buNone/>
            </a:pPr>
            <a:r>
              <a:rPr lang="en-US" dirty="0"/>
              <a:t>    </a:t>
            </a:r>
            <a:r>
              <a:rPr lang="en-US" dirty="0" smtClean="0"/>
              <a:t>		$</a:t>
            </a:r>
            <a:r>
              <a:rPr lang="en-US" dirty="0"/>
              <a:t>string = 'abcdef';</a:t>
            </a:r>
          </a:p>
          <a:p>
            <a:pPr marL="0" indent="0">
              <a:buNone/>
            </a:pPr>
            <a:r>
              <a:rPr lang="en-US" dirty="0"/>
              <a:t>    </a:t>
            </a:r>
            <a:r>
              <a:rPr lang="en-US" dirty="0" smtClean="0"/>
              <a:t>		if </a:t>
            </a:r>
            <a:r>
              <a:rPr lang="en-US" dirty="0"/>
              <a:t>(strpos($string, 'a') == false) {</a:t>
            </a:r>
          </a:p>
          <a:p>
            <a:pPr marL="0" indent="0">
              <a:buNone/>
            </a:pPr>
            <a:r>
              <a:rPr lang="en-US" dirty="0"/>
              <a:t>    </a:t>
            </a:r>
            <a:r>
              <a:rPr lang="en-US" dirty="0" smtClean="0"/>
              <a:t>			echo </a:t>
            </a:r>
            <a:r>
              <a:rPr lang="en-US" dirty="0"/>
              <a:t>"False negative!" . PHP_EOL;</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3865546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5375"/>
          </a:xfrm>
        </p:spPr>
        <p:txBody>
          <a:bodyPr>
            <a:normAutofit/>
          </a:bodyPr>
          <a:lstStyle/>
          <a:p>
            <a:r>
              <a:rPr lang="en-US" sz="4000" dirty="0">
                <a:latin typeface="Arial" panose="020B0604020202020204" pitchFamily="34" charset="0"/>
                <a:cs typeface="Arial" panose="020B0604020202020204" pitchFamily="34" charset="0"/>
              </a:rPr>
              <a:t>Quick Overview of Search Functions</a:t>
            </a:r>
          </a:p>
        </p:txBody>
      </p:sp>
      <p:sp>
        <p:nvSpPr>
          <p:cNvPr id="3" name="Content Placeholder 2"/>
          <p:cNvSpPr>
            <a:spLocks noGrp="1"/>
          </p:cNvSpPr>
          <p:nvPr>
            <p:ph idx="1"/>
          </p:nvPr>
        </p:nvSpPr>
        <p:spPr>
          <a:xfrm>
            <a:off x="677334" y="1446415"/>
            <a:ext cx="8596668" cy="4594947"/>
          </a:xfrm>
        </p:spPr>
        <p:txBody>
          <a:bodyPr>
            <a:normAutofit/>
          </a:bodyPr>
          <a:lstStyle/>
          <a:p>
            <a:r>
              <a:rPr lang="en-US" dirty="0">
                <a:latin typeface="Arial" panose="020B0604020202020204" pitchFamily="34" charset="0"/>
                <a:cs typeface="Arial" panose="020B0604020202020204" pitchFamily="34" charset="0"/>
              </a:rPr>
              <a:t>PHP has several functions used to search strings. As a general rule, the case-insensitive functions have an “i” after the prefix. The following table lists the PHP Manual definitions for the string search functions</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795549" y="2562313"/>
            <a:ext cx="5619576" cy="3570489"/>
          </a:xfrm>
          <a:prstGeom prst="rect">
            <a:avLst/>
          </a:prstGeom>
        </p:spPr>
      </p:pic>
    </p:spTree>
    <p:extLst>
      <p:ext uri="{BB962C8B-B14F-4D97-AF65-F5344CB8AC3E}">
        <p14:creationId xmlns:p14="http://schemas.microsoft.com/office/powerpoint/2010/main" val="90694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1876"/>
          </a:xfrm>
        </p:spPr>
        <p:txBody>
          <a:bodyPr>
            <a:normAutofit/>
          </a:bodyPr>
          <a:lstStyle/>
          <a:p>
            <a:r>
              <a:rPr lang="en-US" sz="4000" dirty="0">
                <a:latin typeface="Arial" panose="020B0604020202020204" pitchFamily="34" charset="0"/>
                <a:cs typeface="Arial" panose="020B0604020202020204" pitchFamily="34" charset="0"/>
              </a:rPr>
              <a:t>Replacing Strings</a:t>
            </a:r>
          </a:p>
        </p:txBody>
      </p:sp>
      <p:sp>
        <p:nvSpPr>
          <p:cNvPr id="3" name="Content Placeholder 2"/>
          <p:cNvSpPr>
            <a:spLocks noGrp="1"/>
          </p:cNvSpPr>
          <p:nvPr>
            <p:ph idx="1"/>
          </p:nvPr>
        </p:nvSpPr>
        <p:spPr>
          <a:xfrm>
            <a:off x="677334" y="1496291"/>
            <a:ext cx="8596668" cy="4545071"/>
          </a:xfrm>
        </p:spPr>
        <p:txBody>
          <a:bodyPr>
            <a:normAutofit/>
          </a:bodyPr>
          <a:lstStyle/>
          <a:p>
            <a:r>
              <a:rPr lang="en-US" dirty="0">
                <a:latin typeface="Arial" panose="020B0604020202020204" pitchFamily="34" charset="0"/>
                <a:cs typeface="Arial" panose="020B0604020202020204" pitchFamily="34" charset="0"/>
              </a:rPr>
              <a:t>PHP has three functions for replacing strings. str_replace() and its case-insensitive version str_ireplace() can be used for basic replacements</a:t>
            </a:r>
            <a:r>
              <a:rPr lang="en-US" dirty="0" smtClean="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&lt;?</a:t>
            </a:r>
            <a:r>
              <a:rPr lang="en-US" dirty="0">
                <a:latin typeface="Arial" panose="020B0604020202020204" pitchFamily="34" charset="0"/>
                <a:cs typeface="Arial" panose="020B0604020202020204" pitchFamily="34" charset="0"/>
              </a:rPr>
              <a:t>php</a:t>
            </a: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echo </a:t>
            </a:r>
            <a:r>
              <a:rPr lang="en-US" dirty="0">
                <a:latin typeface="Arial" panose="020B0604020202020204" pitchFamily="34" charset="0"/>
                <a:cs typeface="Arial" panose="020B0604020202020204" pitchFamily="34" charset="0"/>
              </a:rPr>
              <a:t>str_replace('foo', 'bar', 'Delicious food'); // Delicious bard</a:t>
            </a:r>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Both the search and replacement parameters can be arrays. This lets you replace multiple values in one call, as in this example</a:t>
            </a:r>
            <a:r>
              <a:rPr lang="en-US" dirty="0" smtClean="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&lt;?</a:t>
            </a:r>
            <a:r>
              <a:rPr lang="en-US" dirty="0">
                <a:latin typeface="Arial" panose="020B0604020202020204" pitchFamily="34" charset="0"/>
                <a:cs typeface="Arial" panose="020B0604020202020204" pitchFamily="34" charset="0"/>
              </a:rPr>
              <a:t>php</a:t>
            </a: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string = "I like black hot coffee";</a:t>
            </a: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search = ['black', 'coffee'];</a:t>
            </a: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replace = ['green', 'tea'];</a:t>
            </a: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echo </a:t>
            </a:r>
            <a:r>
              <a:rPr lang="en-US" dirty="0">
                <a:latin typeface="Arial" panose="020B0604020202020204" pitchFamily="34" charset="0"/>
                <a:cs typeface="Arial" panose="020B0604020202020204" pitchFamily="34" charset="0"/>
              </a:rPr>
              <a:t>str_replace($search, $replace, $string); // I like green hot tea</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1626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Replacin</a:t>
            </a:r>
            <a:r>
              <a:rPr lang="en-US" sz="4000" b="1" dirty="0">
                <a:latin typeface="Arial" panose="020B0604020202020204" pitchFamily="34" charset="0"/>
                <a:cs typeface="Arial" panose="020B0604020202020204" pitchFamily="34" charset="0"/>
              </a:rPr>
              <a:t>g</a:t>
            </a:r>
            <a:r>
              <a:rPr lang="en-US" sz="4000" dirty="0">
                <a:latin typeface="Arial" panose="020B0604020202020204" pitchFamily="34" charset="0"/>
                <a:cs typeface="Arial" panose="020B0604020202020204" pitchFamily="34" charset="0"/>
              </a:rPr>
              <a:t> Strings</a:t>
            </a:r>
          </a:p>
        </p:txBody>
      </p:sp>
      <p:sp>
        <p:nvSpPr>
          <p:cNvPr id="3" name="Content Placeholder 2"/>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strtr() is another function to replace substrings and characters. </a:t>
            </a:r>
            <a:endParaRPr lang="en-US" sz="2000" dirty="0" smtClean="0">
              <a:latin typeface="Arial" panose="020B0604020202020204" pitchFamily="34" charset="0"/>
              <a:cs typeface="Arial" panose="020B0604020202020204" pitchFamily="34" charset="0"/>
            </a:endParaRPr>
          </a:p>
          <a:p>
            <a:pPr marL="0" indent="0">
              <a:buNone/>
            </a:pPr>
            <a:endParaRPr lang="en-US" sz="2000" dirty="0" smtClean="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	&lt;?</a:t>
            </a:r>
            <a:r>
              <a:rPr lang="en-US" sz="2000" dirty="0">
                <a:latin typeface="Arial" panose="020B0604020202020204" pitchFamily="34" charset="0"/>
                <a:cs typeface="Arial" panose="020B0604020202020204" pitchFamily="34" charset="0"/>
              </a:rPr>
              <a:t>php</a:t>
            </a:r>
          </a:p>
          <a:p>
            <a:pPr marL="0" indent="0">
              <a:buNone/>
            </a:pP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address = "09479 Huopainenkylä, Pöhjois-Karjala";</a:t>
            </a:r>
          </a:p>
          <a:p>
            <a:pPr marL="0" indent="0">
              <a:buNone/>
            </a:pP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address = strtr($address, "äåö", "aao");</a:t>
            </a:r>
          </a:p>
          <a:p>
            <a:pPr marL="0" indent="0">
              <a:buNone/>
            </a:pPr>
            <a:r>
              <a:rPr lang="en-US" sz="2000" dirty="0" smtClean="0">
                <a:latin typeface="Arial" panose="020B0604020202020204" pitchFamily="34" charset="0"/>
                <a:cs typeface="Arial" panose="020B0604020202020204" pitchFamily="34" charset="0"/>
              </a:rPr>
              <a:t>		echo </a:t>
            </a:r>
            <a:r>
              <a:rPr lang="en-US" sz="2000" dirty="0">
                <a:latin typeface="Arial" panose="020B0604020202020204" pitchFamily="34" charset="0"/>
                <a:cs typeface="Arial" panose="020B0604020202020204" pitchFamily="34" charset="0"/>
              </a:rPr>
              <a:t>$address; // 09479 Huopainenkyloa, Pohjois-Karjala</a:t>
            </a:r>
          </a:p>
        </p:txBody>
      </p:sp>
    </p:spTree>
    <p:extLst>
      <p:ext uri="{BB962C8B-B14F-4D97-AF65-F5344CB8AC3E}">
        <p14:creationId xmlns:p14="http://schemas.microsoft.com/office/powerpoint/2010/main" val="1848272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52945"/>
          </a:xfrm>
        </p:spPr>
        <p:txBody>
          <a:bodyPr>
            <a:normAutofit/>
          </a:bodyPr>
          <a:lstStyle/>
          <a:p>
            <a:r>
              <a:rPr lang="en-US" sz="4000" dirty="0">
                <a:latin typeface="Arial" panose="020B0604020202020204" pitchFamily="34" charset="0"/>
                <a:ea typeface="Script" panose="00000400000000000000" pitchFamily="2" charset="0"/>
                <a:cs typeface="Arial" panose="020B0604020202020204" pitchFamily="34" charset="0"/>
              </a:rPr>
              <a:t>Formatting Strings</a:t>
            </a:r>
          </a:p>
        </p:txBody>
      </p:sp>
      <p:sp>
        <p:nvSpPr>
          <p:cNvPr id="3" name="Content Placeholder 2"/>
          <p:cNvSpPr>
            <a:spLocks noGrp="1"/>
          </p:cNvSpPr>
          <p:nvPr>
            <p:ph idx="1"/>
          </p:nvPr>
        </p:nvSpPr>
        <p:spPr>
          <a:xfrm>
            <a:off x="677334" y="1737361"/>
            <a:ext cx="8596668" cy="4304002"/>
          </a:xfrm>
        </p:spPr>
        <p:txBody>
          <a:bodyPr>
            <a:normAutofit/>
          </a:bodyPr>
          <a:lstStyle/>
          <a:p>
            <a:r>
              <a:rPr lang="en-US" sz="2000" dirty="0">
                <a:latin typeface="Arial" panose="020B0604020202020204" pitchFamily="34" charset="0"/>
                <a:cs typeface="Arial" panose="020B0604020202020204" pitchFamily="34" charset="0"/>
              </a:rPr>
              <a:t>The printf() function is used to output a formatted string</a:t>
            </a:r>
            <a:r>
              <a:rPr lang="en-US" sz="2000" dirty="0" smtClean="0">
                <a:latin typeface="Arial" panose="020B0604020202020204" pitchFamily="34" charset="0"/>
                <a:cs typeface="Arial" panose="020B0604020202020204" pitchFamily="34" charset="0"/>
              </a:rPr>
              <a:t>.</a:t>
            </a:r>
          </a:p>
          <a:p>
            <a:pPr marL="0" indent="0">
              <a:buNone/>
            </a:pPr>
            <a:endParaRPr lang="en-US" sz="2000" dirty="0" smtClean="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&lt;?</a:t>
            </a:r>
            <a:r>
              <a:rPr lang="en-US" sz="2000" dirty="0">
                <a:latin typeface="Arial" panose="020B0604020202020204" pitchFamily="34" charset="0"/>
                <a:cs typeface="Arial" panose="020B0604020202020204" pitchFamily="34" charset="0"/>
              </a:rPr>
              <a:t>php</a:t>
            </a: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minutes = 60;</a:t>
            </a: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$timeUnit </a:t>
            </a:r>
            <a:r>
              <a:rPr lang="en-US" sz="2000" dirty="0">
                <a:latin typeface="Arial" panose="020B0604020202020204" pitchFamily="34" charset="0"/>
                <a:cs typeface="Arial" panose="020B0604020202020204" pitchFamily="34" charset="0"/>
              </a:rPr>
              <a:t>= "an hour";</a:t>
            </a: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printf</a:t>
            </a:r>
            <a:r>
              <a:rPr lang="en-US" sz="2000" dirty="0">
                <a:latin typeface="Arial" panose="020B0604020202020204" pitchFamily="34" charset="0"/>
                <a:cs typeface="Arial" panose="020B0604020202020204" pitchFamily="34" charset="0"/>
              </a:rPr>
              <a:t>("There are %u minutes in %s.", $minutes, $timeUnit);</a:t>
            </a:r>
          </a:p>
        </p:txBody>
      </p:sp>
    </p:spTree>
    <p:extLst>
      <p:ext uri="{BB962C8B-B14F-4D97-AF65-F5344CB8AC3E}">
        <p14:creationId xmlns:p14="http://schemas.microsoft.com/office/powerpoint/2010/main" val="1471790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9942"/>
          </a:xfrm>
        </p:spPr>
        <p:txBody>
          <a:bodyPr/>
          <a:lstStyle/>
          <a:p>
            <a:r>
              <a:rPr lang="en-US" dirty="0"/>
              <a:t>Formatting Numbers</a:t>
            </a:r>
          </a:p>
        </p:txBody>
      </p:sp>
      <p:sp>
        <p:nvSpPr>
          <p:cNvPr id="3" name="Content Placeholder 2"/>
          <p:cNvSpPr>
            <a:spLocks noGrp="1"/>
          </p:cNvSpPr>
          <p:nvPr>
            <p:ph idx="1"/>
          </p:nvPr>
        </p:nvSpPr>
        <p:spPr>
          <a:xfrm>
            <a:off x="677334" y="1729047"/>
            <a:ext cx="8596668" cy="4312315"/>
          </a:xfrm>
        </p:spPr>
        <p:txBody>
          <a:bodyPr>
            <a:normAutofit/>
          </a:bodyPr>
          <a:lstStyle/>
          <a:p>
            <a:r>
              <a:rPr lang="en-US" dirty="0">
                <a:latin typeface="Arial" panose="020B0604020202020204" pitchFamily="34" charset="0"/>
                <a:cs typeface="Arial" panose="020B0604020202020204" pitchFamily="34" charset="0"/>
              </a:rPr>
              <a:t>The number_format() function is a simple way to format numbers</a:t>
            </a:r>
            <a:r>
              <a:rPr lang="en-US" dirty="0" smtClean="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&lt;?</a:t>
            </a:r>
            <a:r>
              <a:rPr lang="en-US" dirty="0">
                <a:latin typeface="Arial" panose="020B0604020202020204" pitchFamily="34" charset="0"/>
                <a:cs typeface="Arial" panose="020B0604020202020204" pitchFamily="34" charset="0"/>
              </a:rPr>
              <a:t>php</a:t>
            </a:r>
          </a:p>
          <a:p>
            <a:pPr marL="0" indent="0">
              <a:buNone/>
            </a:pPr>
            <a:r>
              <a:rPr lang="en-US" dirty="0">
                <a:latin typeface="Arial" panose="020B0604020202020204" pitchFamily="34" charset="0"/>
                <a:cs typeface="Arial" panose="020B0604020202020204" pitchFamily="34" charset="0"/>
              </a:rPr>
              <a:t>    $number = 1234.5678;</a:t>
            </a:r>
          </a:p>
          <a:p>
            <a:pPr marL="0" indent="0">
              <a:buNone/>
            </a:pPr>
            <a:r>
              <a:rPr lang="en-US" dirty="0">
                <a:latin typeface="Arial" panose="020B0604020202020204" pitchFamily="34" charset="0"/>
                <a:cs typeface="Arial" panose="020B0604020202020204" pitchFamily="34" charset="0"/>
              </a:rPr>
              <a:t>    // 1,235</a:t>
            </a:r>
          </a:p>
          <a:p>
            <a:pPr marL="0" indent="0">
              <a:buNone/>
            </a:pPr>
            <a:r>
              <a:rPr lang="en-US" dirty="0">
                <a:latin typeface="Arial" panose="020B0604020202020204" pitchFamily="34" charset="0"/>
                <a:cs typeface="Arial" panose="020B0604020202020204" pitchFamily="34" charset="0"/>
              </a:rPr>
              <a:t>    echo number_format($number) . PHP_EOL;</a:t>
            </a:r>
          </a:p>
          <a:p>
            <a:pPr marL="0" indent="0">
              <a:buNone/>
            </a:pPr>
            <a:r>
              <a:rPr lang="en-US" dirty="0">
                <a:latin typeface="Arial" panose="020B0604020202020204" pitchFamily="34" charset="0"/>
                <a:cs typeface="Arial" panose="020B0604020202020204" pitchFamily="34" charset="0"/>
              </a:rPr>
              <a:t>    // 1,234.568</a:t>
            </a:r>
          </a:p>
          <a:p>
            <a:pPr marL="0" indent="0">
              <a:buNone/>
            </a:pPr>
            <a:r>
              <a:rPr lang="en-US" dirty="0">
                <a:latin typeface="Arial" panose="020B0604020202020204" pitchFamily="34" charset="0"/>
                <a:cs typeface="Arial" panose="020B0604020202020204" pitchFamily="34" charset="0"/>
              </a:rPr>
              <a:t>    echo number_format($number, 3) . PHP_EOL;</a:t>
            </a:r>
          </a:p>
          <a:p>
            <a:pPr marL="0" indent="0">
              <a:buNone/>
            </a:pPr>
            <a:r>
              <a:rPr lang="en-US" dirty="0">
                <a:latin typeface="Arial" panose="020B0604020202020204" pitchFamily="34" charset="0"/>
                <a:cs typeface="Arial" panose="020B0604020202020204" pitchFamily="34" charset="0"/>
              </a:rPr>
              <a:t>    // 1.234,57</a:t>
            </a:r>
          </a:p>
          <a:p>
            <a:pPr marL="0" indent="0">
              <a:buNone/>
            </a:pPr>
            <a:r>
              <a:rPr lang="en-US" dirty="0">
                <a:latin typeface="Arial" panose="020B0604020202020204" pitchFamily="34" charset="0"/>
                <a:cs typeface="Arial" panose="020B0604020202020204" pitchFamily="34" charset="0"/>
              </a:rPr>
              <a:t>    echo number_format($number, 2, ',', '.') . PHP_EOL;</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3489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8502"/>
          </a:xfrm>
        </p:spPr>
        <p:txBody>
          <a:bodyPr/>
          <a:lstStyle/>
          <a:p>
            <a:r>
              <a:rPr lang="en-US" dirty="0"/>
              <a:t>Declaring Strings</a:t>
            </a:r>
          </a:p>
        </p:txBody>
      </p:sp>
      <p:sp>
        <p:nvSpPr>
          <p:cNvPr id="3" name="Content Placeholder 2"/>
          <p:cNvSpPr>
            <a:spLocks noGrp="1"/>
          </p:cNvSpPr>
          <p:nvPr>
            <p:ph idx="1"/>
          </p:nvPr>
        </p:nvSpPr>
        <p:spPr>
          <a:xfrm>
            <a:off x="677334" y="1737361"/>
            <a:ext cx="8596668" cy="4279064"/>
          </a:xfrm>
        </p:spPr>
        <p:txBody>
          <a:bodyPr>
            <a:normAutofit/>
          </a:bodyPr>
          <a:lstStyle/>
          <a:p>
            <a:r>
              <a:rPr lang="en-US" sz="2000" dirty="0"/>
              <a:t>In PHP, strings may be declared either as simple type or complex type</a:t>
            </a:r>
            <a:r>
              <a:rPr lang="en-US" sz="2000" dirty="0" smtClean="0"/>
              <a:t>.</a:t>
            </a:r>
          </a:p>
          <a:p>
            <a:r>
              <a:rPr lang="en-US" sz="2000" dirty="0" smtClean="0"/>
              <a:t>Simple </a:t>
            </a:r>
            <a:r>
              <a:rPr lang="en-US" sz="2000" dirty="0"/>
              <a:t>strings are declared in 'single quote marks' while complex strings are declared in "double quote marks".</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Ví dụ:</a:t>
            </a:r>
          </a:p>
          <a:p>
            <a:pPr marL="400050" lvl="1" indent="0">
              <a:buNone/>
            </a:pPr>
            <a:r>
              <a:rPr lang="en-US" sz="2000" dirty="0">
                <a:latin typeface="Arial" panose="020B0604020202020204" pitchFamily="34" charset="0"/>
                <a:cs typeface="Arial" panose="020B0604020202020204" pitchFamily="34" charset="0"/>
              </a:rPr>
              <a:t>&lt;?php</a:t>
            </a:r>
          </a:p>
          <a:p>
            <a:pPr marL="400050" lvl="1" indent="0">
              <a:buNone/>
            </a:pPr>
            <a:r>
              <a:rPr lang="en-US" sz="2000" dirty="0">
                <a:latin typeface="Arial" panose="020B0604020202020204" pitchFamily="34" charset="0"/>
                <a:cs typeface="Arial" panose="020B0604020202020204" pitchFamily="34" charset="0"/>
              </a:rPr>
              <a:t>    $name = 'Bob';</a:t>
            </a:r>
          </a:p>
          <a:p>
            <a:pPr marL="400050" lvl="1" indent="0">
              <a:buNone/>
            </a:pPr>
            <a:r>
              <a:rPr lang="en-US" sz="2000" dirty="0">
                <a:latin typeface="Arial" panose="020B0604020202020204" pitchFamily="34" charset="0"/>
                <a:cs typeface="Arial" panose="020B0604020202020204" pitchFamily="34" charset="0"/>
              </a:rPr>
              <a:t>    $a = 'Hello $name\n';</a:t>
            </a:r>
          </a:p>
          <a:p>
            <a:pPr marL="400050" lvl="1" indent="0">
              <a:buNone/>
            </a:pPr>
            <a:r>
              <a:rPr lang="en-US" sz="2000" dirty="0">
                <a:latin typeface="Arial" panose="020B0604020202020204" pitchFamily="34" charset="0"/>
                <a:cs typeface="Arial" panose="020B0604020202020204" pitchFamily="34" charset="0"/>
              </a:rPr>
              <a:t>    $b = "Hello $name\n";</a:t>
            </a:r>
          </a:p>
          <a:p>
            <a:pPr marL="400050" lvl="1" indent="0">
              <a:buNone/>
            </a:pPr>
            <a:r>
              <a:rPr lang="en-US" sz="2000" dirty="0">
                <a:latin typeface="Arial" panose="020B0604020202020204" pitchFamily="34" charset="0"/>
                <a:cs typeface="Arial" panose="020B0604020202020204" pitchFamily="34" charset="0"/>
              </a:rPr>
              <a:t>    echo $a; // Hello $name\n</a:t>
            </a:r>
          </a:p>
          <a:p>
            <a:pPr marL="400050" lvl="1" indent="0">
              <a:buNone/>
            </a:pPr>
            <a:r>
              <a:rPr lang="en-US" sz="2000" dirty="0">
                <a:latin typeface="Arial" panose="020B0604020202020204" pitchFamily="34" charset="0"/>
                <a:cs typeface="Arial" panose="020B0604020202020204" pitchFamily="34" charset="0"/>
              </a:rPr>
              <a:t>    echo $b; // Hello Bob</a:t>
            </a:r>
          </a:p>
        </p:txBody>
      </p:sp>
    </p:spTree>
    <p:extLst>
      <p:ext uri="{BB962C8B-B14F-4D97-AF65-F5344CB8AC3E}">
        <p14:creationId xmlns:p14="http://schemas.microsoft.com/office/powerpoint/2010/main" val="3938615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687"/>
          </a:xfrm>
        </p:spPr>
        <p:txBody>
          <a:bodyPr/>
          <a:lstStyle/>
          <a:p>
            <a:r>
              <a:rPr lang="en-US" dirty="0"/>
              <a:t>Embedding Variables</a:t>
            </a:r>
          </a:p>
        </p:txBody>
      </p:sp>
      <p:sp>
        <p:nvSpPr>
          <p:cNvPr id="3" name="Content Placeholder 2"/>
          <p:cNvSpPr>
            <a:spLocks noGrp="1"/>
          </p:cNvSpPr>
          <p:nvPr>
            <p:ph idx="1"/>
          </p:nvPr>
        </p:nvSpPr>
        <p:spPr>
          <a:xfrm>
            <a:off x="677334" y="1612669"/>
            <a:ext cx="8596668" cy="4428693"/>
          </a:xfrm>
        </p:spPr>
        <p:txBody>
          <a:bodyPr>
            <a:normAutofit/>
          </a:bodyPr>
          <a:lstStyle/>
          <a:p>
            <a:r>
              <a:rPr lang="en-US" dirty="0"/>
              <a:t>One of the chief advantages of complex strings is the fact that PHP will parse them and automatically evaluate variable names contained in </a:t>
            </a:r>
            <a:r>
              <a:rPr lang="en-US" dirty="0" smtClean="0"/>
              <a:t>them.</a:t>
            </a:r>
          </a:p>
          <a:p>
            <a:r>
              <a:rPr lang="en-US" dirty="0"/>
              <a:t>When using simple strings that are not evaluated, you need to terminate the string and concatenate the variable to it</a:t>
            </a:r>
            <a:r>
              <a:rPr lang="en-US" dirty="0" smtClean="0"/>
              <a:t>.</a:t>
            </a:r>
          </a:p>
          <a:p>
            <a:r>
              <a:rPr lang="en-US" dirty="0"/>
              <a:t>Variables names are marked by a $ in PHP. When the parser encounters one in a string, it will try to form a variable name by adding as many alphanumeric characters as it can to make a valid variable </a:t>
            </a:r>
            <a:r>
              <a:rPr lang="en-US" dirty="0" smtClean="0"/>
              <a:t>name</a:t>
            </a:r>
          </a:p>
          <a:p>
            <a:pPr marL="0" indent="0">
              <a:buNone/>
            </a:pPr>
            <a:r>
              <a:rPr lang="en-US" dirty="0" smtClean="0"/>
              <a:t>	&lt;?php	</a:t>
            </a:r>
          </a:p>
          <a:p>
            <a:pPr marL="0" indent="0">
              <a:buNone/>
            </a:pPr>
            <a:r>
              <a:rPr lang="en-US" dirty="0" smtClean="0"/>
              <a:t>		$</a:t>
            </a:r>
            <a:r>
              <a:rPr lang="en-US" dirty="0"/>
              <a:t>catfood = "Cheeseburgers";</a:t>
            </a:r>
          </a:p>
          <a:p>
            <a:pPr marL="0" indent="0">
              <a:buNone/>
            </a:pPr>
            <a:r>
              <a:rPr lang="en-US" dirty="0"/>
              <a:t>  </a:t>
            </a:r>
            <a:r>
              <a:rPr lang="en-US" dirty="0" smtClean="0"/>
              <a:t>	  	echo </a:t>
            </a:r>
            <a:r>
              <a:rPr lang="en-US" dirty="0"/>
              <a:t>'I can haz $catfood'; // I can haz $catfood</a:t>
            </a:r>
          </a:p>
          <a:p>
            <a:pPr marL="0" indent="0">
              <a:buNone/>
            </a:pPr>
            <a:r>
              <a:rPr lang="en-US" dirty="0"/>
              <a:t>   </a:t>
            </a:r>
            <a:r>
              <a:rPr lang="en-US" dirty="0" smtClean="0"/>
              <a:t>		echo </a:t>
            </a:r>
            <a:r>
              <a:rPr lang="en-US" dirty="0"/>
              <a:t>'I can haz ' . $catfood; // I can haz Cheeseburgers?</a:t>
            </a:r>
          </a:p>
          <a:p>
            <a:pPr marL="0" indent="0">
              <a:buNone/>
            </a:pPr>
            <a:r>
              <a:rPr lang="en-US" dirty="0"/>
              <a:t>    </a:t>
            </a:r>
            <a:r>
              <a:rPr lang="en-US" dirty="0" smtClean="0"/>
              <a:t>		echo </a:t>
            </a:r>
            <a:r>
              <a:rPr lang="en-US" dirty="0"/>
              <a:t>"I can haz $catfood?"; // I can haz Cheeseburgers?</a:t>
            </a:r>
          </a:p>
        </p:txBody>
      </p:sp>
    </p:spTree>
    <p:extLst>
      <p:ext uri="{BB962C8B-B14F-4D97-AF65-F5344CB8AC3E}">
        <p14:creationId xmlns:p14="http://schemas.microsoft.com/office/powerpoint/2010/main" val="4220430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062"/>
          </a:xfrm>
        </p:spPr>
        <p:txBody>
          <a:bodyPr>
            <a:normAutofit/>
          </a:bodyPr>
          <a:lstStyle/>
          <a:p>
            <a:r>
              <a:rPr lang="en-US" sz="4000" dirty="0">
                <a:latin typeface="Arial" panose="020B0604020202020204" pitchFamily="34" charset="0"/>
                <a:cs typeface="Arial" panose="020B0604020202020204" pitchFamily="34" charset="0"/>
              </a:rPr>
              <a:t>Embedding Variables</a:t>
            </a:r>
          </a:p>
        </p:txBody>
      </p:sp>
      <p:sp>
        <p:nvSpPr>
          <p:cNvPr id="3" name="Content Placeholder 2"/>
          <p:cNvSpPr>
            <a:spLocks noGrp="1"/>
          </p:cNvSpPr>
          <p:nvPr>
            <p:ph idx="1"/>
          </p:nvPr>
        </p:nvSpPr>
        <p:spPr>
          <a:xfrm>
            <a:off x="677334" y="1579419"/>
            <a:ext cx="8596668" cy="4461944"/>
          </a:xfrm>
        </p:spPr>
        <p:txBody>
          <a:bodyPr>
            <a:normAutofit/>
          </a:bodyPr>
          <a:lstStyle/>
          <a:p>
            <a:r>
              <a:rPr lang="en-US" dirty="0">
                <a:latin typeface="Arial" panose="020B0604020202020204" pitchFamily="34" charset="0"/>
                <a:cs typeface="Arial" panose="020B0604020202020204" pitchFamily="34" charset="0"/>
              </a:rPr>
              <a:t>PHP allows the use of curly braces for you to explicitly tell the parser that part of a string must be evaluated. This is necessary, for example, when outputting an element from an array where it might not be immediately clear that the square brackets are intended as punctuation in the string or as syntax to reference an element in the array</a:t>
            </a:r>
            <a:r>
              <a:rPr lang="en-US" dirty="0" smtClean="0">
                <a:latin typeface="Arial" panose="020B0604020202020204" pitchFamily="34" charset="0"/>
                <a:cs typeface="Arial" panose="020B0604020202020204" pitchFamily="34" charset="0"/>
              </a:rPr>
              <a:t>.</a:t>
            </a:r>
          </a:p>
          <a:p>
            <a:pPr marL="400050" lvl="1" indent="0">
              <a:buNone/>
            </a:pPr>
            <a:r>
              <a:rPr lang="en-US" sz="1800" dirty="0">
                <a:latin typeface="Arial" panose="020B0604020202020204" pitchFamily="34" charset="0"/>
                <a:cs typeface="Arial" panose="020B0604020202020204" pitchFamily="34" charset="0"/>
              </a:rPr>
              <a:t>&lt;?php</a:t>
            </a:r>
          </a:p>
          <a:p>
            <a:pPr marL="400050" lvl="1" indent="0">
              <a:buNone/>
            </a:pPr>
            <a:r>
              <a:rPr lang="en-US" sz="1800" dirty="0">
                <a:latin typeface="Arial" panose="020B0604020202020204" pitchFamily="34" charset="0"/>
                <a:cs typeface="Arial" panose="020B0604020202020204" pitchFamily="34" charset="0"/>
              </a:rPr>
              <a:t>    $burger = "Cheeseburger";</a:t>
            </a:r>
          </a:p>
          <a:p>
            <a:pPr marL="400050" lvl="1" indent="0">
              <a:buNone/>
            </a:pPr>
            <a:r>
              <a:rPr lang="en-US" sz="1800" dirty="0">
                <a:latin typeface="Arial" panose="020B0604020202020204" pitchFamily="34" charset="0"/>
                <a:cs typeface="Arial" panose="020B0604020202020204" pitchFamily="34" charset="0"/>
              </a:rPr>
              <a:t>    echo "I can haz {$burger}"; // I can haz Cheeseburger</a:t>
            </a:r>
          </a:p>
          <a:p>
            <a:pPr marL="400050" lvl="1" indent="0">
              <a:buNone/>
            </a:pPr>
            <a:r>
              <a:rPr lang="en-US" sz="1800" dirty="0">
                <a:latin typeface="Arial" panose="020B0604020202020204" pitchFamily="34" charset="0"/>
                <a:cs typeface="Arial" panose="020B0604020202020204" pitchFamily="34" charset="0"/>
              </a:rPr>
              <a:t>    echo "I can haz ${burger}"; // I can haz Cheeseburger</a:t>
            </a:r>
          </a:p>
          <a:p>
            <a:pPr marL="400050" lvl="1" indent="0">
              <a:buNone/>
            </a:pPr>
            <a:r>
              <a:rPr lang="en-US" sz="1800" dirty="0">
                <a:latin typeface="Arial" panose="020B0604020202020204" pitchFamily="34" charset="0"/>
                <a:cs typeface="Arial" panose="020B0604020202020204" pitchFamily="34" charset="0"/>
              </a:rPr>
              <a:t>    echo "I can haz $burgers"; // no variable $burgers</a:t>
            </a:r>
          </a:p>
          <a:p>
            <a:pPr marL="400050" lvl="1" indent="0">
              <a:buNone/>
            </a:pPr>
            <a:r>
              <a:rPr lang="en-US" sz="1800" dirty="0">
                <a:latin typeface="Arial" panose="020B0604020202020204" pitchFamily="34" charset="0"/>
                <a:cs typeface="Arial" panose="020B0604020202020204" pitchFamily="34" charset="0"/>
              </a:rPr>
              <a:t>    echo "I can haz {$burger}s"; // I can haz Cheeseburgers</a:t>
            </a:r>
          </a:p>
          <a:p>
            <a:pPr marL="400050" lvl="1" indent="0">
              <a:buNone/>
            </a:pPr>
            <a:r>
              <a:rPr lang="en-US" sz="1800" dirty="0">
                <a:latin typeface="Arial" panose="020B0604020202020204" pitchFamily="34" charset="0"/>
                <a:cs typeface="Arial" panose="020B0604020202020204" pitchFamily="34" charset="0"/>
              </a:rPr>
              <a:t>    echo "I can haz { $burger }"; // I can haz { Cheeseburger }</a:t>
            </a:r>
          </a:p>
        </p:txBody>
      </p:sp>
    </p:spTree>
    <p:extLst>
      <p:ext uri="{BB962C8B-B14F-4D97-AF65-F5344CB8AC3E}">
        <p14:creationId xmlns:p14="http://schemas.microsoft.com/office/powerpoint/2010/main" val="1968056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98"/>
          </a:xfrm>
        </p:spPr>
        <p:txBody>
          <a:bodyPr>
            <a:noAutofit/>
          </a:bodyPr>
          <a:lstStyle/>
          <a:p>
            <a:r>
              <a:rPr lang="en-US" sz="4000" dirty="0">
                <a:latin typeface="Arial" panose="020B0604020202020204" pitchFamily="34" charset="0"/>
                <a:cs typeface="Arial" panose="020B0604020202020204" pitchFamily="34" charset="0"/>
              </a:rPr>
              <a:t>Embedding Variables</a:t>
            </a:r>
          </a:p>
        </p:txBody>
      </p:sp>
      <p:sp>
        <p:nvSpPr>
          <p:cNvPr id="3" name="Content Placeholder 2"/>
          <p:cNvSpPr>
            <a:spLocks noGrp="1"/>
          </p:cNvSpPr>
          <p:nvPr>
            <p:ph idx="1"/>
          </p:nvPr>
        </p:nvSpPr>
        <p:spPr>
          <a:xfrm>
            <a:off x="677334" y="1546167"/>
            <a:ext cx="8596668" cy="4495195"/>
          </a:xfrm>
        </p:spPr>
        <p:txBody>
          <a:bodyPr>
            <a:normAutofit/>
          </a:bodyPr>
          <a:lstStyle/>
          <a:p>
            <a:r>
              <a:rPr lang="en-US" dirty="0">
                <a:latin typeface="Arial" panose="020B0604020202020204" pitchFamily="34" charset="0"/>
                <a:cs typeface="Arial" panose="020B0604020202020204" pitchFamily="34" charset="0"/>
              </a:rPr>
              <a:t>Note that you cannot use spaces between the braces and the variable that you want to evaluate. Because the braces explicitly denote the end of the variable in the string, it is possible to include characters immediately following them. In an earlier example, we saw that "{$burger}s" is rendered as Cheeseburgers</a:t>
            </a:r>
            <a:r>
              <a:rPr lang="en-US" dirty="0" smtClean="0">
                <a:latin typeface="Arial" panose="020B0604020202020204" pitchFamily="34" charset="0"/>
                <a:cs typeface="Arial" panose="020B0604020202020204" pitchFamily="34" charset="0"/>
              </a:rPr>
              <a:t>.</a:t>
            </a:r>
          </a:p>
          <a:p>
            <a:pPr marL="0" indent="0">
              <a:buNone/>
            </a:pPr>
            <a:r>
              <a:rPr lang="en-US" dirty="0" smtClean="0">
                <a:latin typeface="Arial" panose="020B0604020202020204" pitchFamily="34" charset="0"/>
                <a:cs typeface="Arial" panose="020B0604020202020204" pitchFamily="34" charset="0"/>
              </a:rPr>
              <a:t>&lt;?</a:t>
            </a:r>
            <a:r>
              <a:rPr lang="en-US" dirty="0">
                <a:latin typeface="Arial" panose="020B0604020202020204" pitchFamily="34" charset="0"/>
                <a:cs typeface="Arial" panose="020B0604020202020204" pitchFamily="34" charset="0"/>
              </a:rPr>
              <a:t>php</a:t>
            </a:r>
          </a:p>
          <a:p>
            <a:pPr marL="0" indent="0">
              <a:buNone/>
            </a:pPr>
            <a:r>
              <a:rPr lang="en-US" dirty="0">
                <a:latin typeface="Arial" panose="020B0604020202020204" pitchFamily="34" charset="0"/>
                <a:cs typeface="Arial" panose="020B0604020202020204" pitchFamily="34" charset="0"/>
              </a:rPr>
              <a:t>    $catfood = new stdClass();</a:t>
            </a:r>
          </a:p>
          <a:p>
            <a:pPr marL="0" indent="0">
              <a:buNone/>
            </a:pPr>
            <a:r>
              <a:rPr lang="en-US" dirty="0">
                <a:latin typeface="Arial" panose="020B0604020202020204" pitchFamily="34" charset="0"/>
                <a:cs typeface="Arial" panose="020B0604020202020204" pitchFamily="34" charset="0"/>
              </a:rPr>
              <a:t>    $catfood-&gt;name = "Cheeseburgers";</a:t>
            </a:r>
          </a:p>
          <a:p>
            <a:pPr marL="0" indent="0">
              <a:buNone/>
            </a:pPr>
            <a:r>
              <a:rPr lang="en-US" dirty="0">
                <a:latin typeface="Arial" panose="020B0604020202020204" pitchFamily="34" charset="0"/>
                <a:cs typeface="Arial" panose="020B0604020202020204" pitchFamily="34" charset="0"/>
              </a:rPr>
              <a:t>    $cat = new stdClass();</a:t>
            </a:r>
          </a:p>
          <a:p>
            <a:pPr marL="0" indent="0">
              <a:buNone/>
            </a:pPr>
            <a:r>
              <a:rPr lang="en-US" dirty="0">
                <a:latin typeface="Arial" panose="020B0604020202020204" pitchFamily="34" charset="0"/>
                <a:cs typeface="Arial" panose="020B0604020202020204" pitchFamily="34" charset="0"/>
              </a:rPr>
              <a:t>    $cat-&gt;canhaz = [$catfood];</a:t>
            </a:r>
          </a:p>
          <a:p>
            <a:pPr marL="0" indent="0">
              <a:buNone/>
            </a:pPr>
            <a:r>
              <a:rPr lang="en-US" dirty="0">
                <a:latin typeface="Arial" panose="020B0604020202020204" pitchFamily="34" charset="0"/>
                <a:cs typeface="Arial" panose="020B0604020202020204" pitchFamily="34" charset="0"/>
              </a:rPr>
              <a:t>    echo "$cat-&gt;canhaz[0]-&gt;name"; // array to string conversion</a:t>
            </a:r>
          </a:p>
          <a:p>
            <a:pPr marL="0" indent="0">
              <a:buNone/>
            </a:pPr>
            <a:r>
              <a:rPr lang="en-US" dirty="0">
                <a:latin typeface="Arial" panose="020B0604020202020204" pitchFamily="34" charset="0"/>
                <a:cs typeface="Arial" panose="020B0604020202020204" pitchFamily="34" charset="0"/>
              </a:rPr>
              <a:t>    echo "{$cat-&gt;canhaz[0]-&gt;name}"; // Cheeseburgers</a:t>
            </a:r>
          </a:p>
        </p:txBody>
      </p:sp>
    </p:spTree>
    <p:extLst>
      <p:ext uri="{BB962C8B-B14F-4D97-AF65-F5344CB8AC3E}">
        <p14:creationId xmlns:p14="http://schemas.microsoft.com/office/powerpoint/2010/main" val="69573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0313"/>
          </a:xfrm>
        </p:spPr>
        <p:txBody>
          <a:bodyPr/>
          <a:lstStyle/>
          <a:p>
            <a:r>
              <a:rPr lang="en-US" dirty="0"/>
              <a:t>Control Characters</a:t>
            </a:r>
          </a:p>
        </p:txBody>
      </p:sp>
      <p:sp>
        <p:nvSpPr>
          <p:cNvPr id="3" name="Content Placeholder 2"/>
          <p:cNvSpPr>
            <a:spLocks noGrp="1"/>
          </p:cNvSpPr>
          <p:nvPr>
            <p:ph idx="1"/>
          </p:nvPr>
        </p:nvSpPr>
        <p:spPr>
          <a:xfrm>
            <a:off x="677334" y="1479665"/>
            <a:ext cx="8596668" cy="4561697"/>
          </a:xfrm>
        </p:spPr>
        <p:txBody>
          <a:bodyPr/>
          <a:lstStyle/>
          <a:p>
            <a:r>
              <a:rPr lang="en-US" dirty="0"/>
              <a:t>When PHP encounters a complex string, one that it declared in double quotes, it will evaluate it for variables and control characters.</a:t>
            </a:r>
          </a:p>
        </p:txBody>
      </p:sp>
      <p:graphicFrame>
        <p:nvGraphicFramePr>
          <p:cNvPr id="4" name="Table 3"/>
          <p:cNvGraphicFramePr>
            <a:graphicFrameLocks noGrp="1"/>
          </p:cNvGraphicFramePr>
          <p:nvPr>
            <p:extLst>
              <p:ext uri="{D42A27DB-BD31-4B8C-83A1-F6EECF244321}">
                <p14:modId xmlns:p14="http://schemas.microsoft.com/office/powerpoint/2010/main" val="2882986301"/>
              </p:ext>
            </p:extLst>
          </p:nvPr>
        </p:nvGraphicFramePr>
        <p:xfrm>
          <a:off x="677333" y="2277153"/>
          <a:ext cx="9572259" cy="4079240"/>
        </p:xfrm>
        <a:graphic>
          <a:graphicData uri="http://schemas.openxmlformats.org/drawingml/2006/table">
            <a:tbl>
              <a:tblPr firstRow="1" bandRow="1">
                <a:tableStyleId>{5C22544A-7EE6-4342-B048-85BDC9FD1C3A}</a:tableStyleId>
              </a:tblPr>
              <a:tblGrid>
                <a:gridCol w="2063281">
                  <a:extLst>
                    <a:ext uri="{9D8B030D-6E8A-4147-A177-3AD203B41FA5}">
                      <a16:colId xmlns:a16="http://schemas.microsoft.com/office/drawing/2014/main" val="62030991"/>
                    </a:ext>
                  </a:extLst>
                </a:gridCol>
                <a:gridCol w="7508978">
                  <a:extLst>
                    <a:ext uri="{9D8B030D-6E8A-4147-A177-3AD203B41FA5}">
                      <a16:colId xmlns:a16="http://schemas.microsoft.com/office/drawing/2014/main" val="2758585641"/>
                    </a:ext>
                  </a:extLst>
                </a:gridCol>
              </a:tblGrid>
              <a:tr h="370840">
                <a:tc>
                  <a:txBody>
                    <a:bodyPr/>
                    <a:lstStyle/>
                    <a:p>
                      <a:r>
                        <a:rPr lang="en-US" dirty="0" smtClean="0"/>
                        <a:t>Sequence</a:t>
                      </a:r>
                      <a:endParaRPr lang="en-US" dirty="0"/>
                    </a:p>
                  </a:txBody>
                  <a:tcPr/>
                </a:tc>
                <a:tc>
                  <a:txBody>
                    <a:bodyPr/>
                    <a:lstStyle/>
                    <a:p>
                      <a:pPr algn="ctr"/>
                      <a:r>
                        <a:rPr lang="en-US" dirty="0" smtClean="0"/>
                        <a:t>Meaning</a:t>
                      </a:r>
                      <a:endParaRPr lang="en-US" dirty="0"/>
                    </a:p>
                  </a:txBody>
                  <a:tcPr/>
                </a:tc>
                <a:extLst>
                  <a:ext uri="{0D108BD9-81ED-4DB2-BD59-A6C34878D82A}">
                    <a16:rowId xmlns:a16="http://schemas.microsoft.com/office/drawing/2014/main" val="566428895"/>
                  </a:ext>
                </a:extLst>
              </a:tr>
              <a:tr h="370840">
                <a:tc>
                  <a:txBody>
                    <a:bodyPr/>
                    <a:lstStyle/>
                    <a:p>
                      <a:r>
                        <a:rPr lang="en-US" dirty="0" smtClean="0"/>
                        <a:t>\n</a:t>
                      </a:r>
                      <a:endParaRPr lang="en-US" dirty="0"/>
                    </a:p>
                  </a:txBody>
                  <a:tcPr/>
                </a:tc>
                <a:tc>
                  <a:txBody>
                    <a:bodyPr/>
                    <a:lstStyle/>
                    <a:p>
                      <a:r>
                        <a:rPr lang="en-US" dirty="0" smtClean="0"/>
                        <a:t>Line feed</a:t>
                      </a:r>
                      <a:endParaRPr lang="en-US" dirty="0"/>
                    </a:p>
                  </a:txBody>
                  <a:tcPr/>
                </a:tc>
                <a:extLst>
                  <a:ext uri="{0D108BD9-81ED-4DB2-BD59-A6C34878D82A}">
                    <a16:rowId xmlns:a16="http://schemas.microsoft.com/office/drawing/2014/main" val="155146607"/>
                  </a:ext>
                </a:extLst>
              </a:tr>
              <a:tr h="370840">
                <a:tc>
                  <a:txBody>
                    <a:bodyPr/>
                    <a:lstStyle/>
                    <a:p>
                      <a:r>
                        <a:rPr lang="en-US" dirty="0" smtClean="0"/>
                        <a:t>\r</a:t>
                      </a:r>
                      <a:endParaRPr lang="en-US" dirty="0"/>
                    </a:p>
                  </a:txBody>
                  <a:tcPr/>
                </a:tc>
                <a:tc>
                  <a:txBody>
                    <a:bodyPr/>
                    <a:lstStyle/>
                    <a:p>
                      <a:r>
                        <a:rPr lang="en-US" dirty="0" smtClean="0"/>
                        <a:t>Carriage return</a:t>
                      </a:r>
                      <a:endParaRPr lang="en-US" dirty="0"/>
                    </a:p>
                  </a:txBody>
                  <a:tcPr/>
                </a:tc>
                <a:extLst>
                  <a:ext uri="{0D108BD9-81ED-4DB2-BD59-A6C34878D82A}">
                    <a16:rowId xmlns:a16="http://schemas.microsoft.com/office/drawing/2014/main" val="3011757687"/>
                  </a:ext>
                </a:extLst>
              </a:tr>
              <a:tr h="370840">
                <a:tc>
                  <a:txBody>
                    <a:bodyPr/>
                    <a:lstStyle/>
                    <a:p>
                      <a:r>
                        <a:rPr lang="en-US" dirty="0" smtClean="0"/>
                        <a:t>\t</a:t>
                      </a:r>
                      <a:endParaRPr lang="en-US" dirty="0"/>
                    </a:p>
                  </a:txBody>
                  <a:tcPr/>
                </a:tc>
                <a:tc>
                  <a:txBody>
                    <a:bodyPr/>
                    <a:lstStyle/>
                    <a:p>
                      <a:r>
                        <a:rPr lang="en-US" dirty="0" smtClean="0"/>
                        <a:t>Tab</a:t>
                      </a:r>
                      <a:endParaRPr lang="en-US" dirty="0"/>
                    </a:p>
                  </a:txBody>
                  <a:tcPr/>
                </a:tc>
                <a:extLst>
                  <a:ext uri="{0D108BD9-81ED-4DB2-BD59-A6C34878D82A}">
                    <a16:rowId xmlns:a16="http://schemas.microsoft.com/office/drawing/2014/main" val="4018474548"/>
                  </a:ext>
                </a:extLst>
              </a:tr>
              <a:tr h="370840">
                <a:tc>
                  <a:txBody>
                    <a:bodyPr/>
                    <a:lstStyle/>
                    <a:p>
                      <a:r>
                        <a:rPr lang="en-US" dirty="0" smtClean="0"/>
                        <a:t>\v</a:t>
                      </a:r>
                      <a:endParaRPr lang="en-US" dirty="0"/>
                    </a:p>
                  </a:txBody>
                  <a:tcPr/>
                </a:tc>
                <a:tc>
                  <a:txBody>
                    <a:bodyPr/>
                    <a:lstStyle/>
                    <a:p>
                      <a:r>
                        <a:rPr lang="en-US" dirty="0" smtClean="0"/>
                        <a:t>Vertical tab</a:t>
                      </a:r>
                      <a:endParaRPr lang="en-US" dirty="0"/>
                    </a:p>
                  </a:txBody>
                  <a:tcPr/>
                </a:tc>
                <a:extLst>
                  <a:ext uri="{0D108BD9-81ED-4DB2-BD59-A6C34878D82A}">
                    <a16:rowId xmlns:a16="http://schemas.microsoft.com/office/drawing/2014/main" val="3864437476"/>
                  </a:ext>
                </a:extLst>
              </a:tr>
              <a:tr h="370840">
                <a:tc>
                  <a:txBody>
                    <a:bodyPr/>
                    <a:lstStyle/>
                    <a:p>
                      <a:r>
                        <a:rPr lang="en-US" dirty="0" smtClean="0"/>
                        <a:t>\e</a:t>
                      </a:r>
                      <a:endParaRPr lang="en-US" dirty="0"/>
                    </a:p>
                  </a:txBody>
                  <a:tcPr/>
                </a:tc>
                <a:tc>
                  <a:txBody>
                    <a:bodyPr/>
                    <a:lstStyle/>
                    <a:p>
                      <a:r>
                        <a:rPr lang="en-US" dirty="0" smtClean="0"/>
                        <a:t>Escape</a:t>
                      </a:r>
                      <a:endParaRPr lang="en-US" dirty="0"/>
                    </a:p>
                  </a:txBody>
                  <a:tcPr/>
                </a:tc>
                <a:extLst>
                  <a:ext uri="{0D108BD9-81ED-4DB2-BD59-A6C34878D82A}">
                    <a16:rowId xmlns:a16="http://schemas.microsoft.com/office/drawing/2014/main" val="3654714888"/>
                  </a:ext>
                </a:extLst>
              </a:tr>
              <a:tr h="370840">
                <a:tc>
                  <a:txBody>
                    <a:bodyPr/>
                    <a:lstStyle/>
                    <a:p>
                      <a:r>
                        <a:rPr lang="en-US" dirty="0" smtClean="0"/>
                        <a:t>\f</a:t>
                      </a:r>
                      <a:endParaRPr lang="en-US" dirty="0"/>
                    </a:p>
                  </a:txBody>
                  <a:tcPr/>
                </a:tc>
                <a:tc>
                  <a:txBody>
                    <a:bodyPr/>
                    <a:lstStyle/>
                    <a:p>
                      <a:r>
                        <a:rPr lang="en-US" dirty="0" smtClean="0"/>
                        <a:t>Form feed</a:t>
                      </a:r>
                      <a:endParaRPr lang="en-US" dirty="0"/>
                    </a:p>
                  </a:txBody>
                  <a:tcPr/>
                </a:tc>
                <a:extLst>
                  <a:ext uri="{0D108BD9-81ED-4DB2-BD59-A6C34878D82A}">
                    <a16:rowId xmlns:a16="http://schemas.microsoft.com/office/drawing/2014/main" val="2254851401"/>
                  </a:ext>
                </a:extLst>
              </a:tr>
              <a:tr h="370840">
                <a:tc>
                  <a:txBody>
                    <a:bodyPr/>
                    <a:lstStyle/>
                    <a:p>
                      <a:r>
                        <a:rPr lang="en-US" dirty="0" smtClean="0"/>
                        <a:t>\\</a:t>
                      </a:r>
                      <a:endParaRPr lang="en-US" dirty="0"/>
                    </a:p>
                  </a:txBody>
                  <a:tcPr/>
                </a:tc>
                <a:tc>
                  <a:txBody>
                    <a:bodyPr/>
                    <a:lstStyle/>
                    <a:p>
                      <a:r>
                        <a:rPr lang="en-US" dirty="0" smtClean="0"/>
                        <a:t>Backslash</a:t>
                      </a:r>
                      <a:endParaRPr lang="en-US" dirty="0"/>
                    </a:p>
                  </a:txBody>
                  <a:tcPr/>
                </a:tc>
                <a:extLst>
                  <a:ext uri="{0D108BD9-81ED-4DB2-BD59-A6C34878D82A}">
                    <a16:rowId xmlns:a16="http://schemas.microsoft.com/office/drawing/2014/main" val="502682802"/>
                  </a:ext>
                </a:extLst>
              </a:tr>
              <a:tr h="370840">
                <a:tc>
                  <a:txBody>
                    <a:bodyPr/>
                    <a:lstStyle/>
                    <a:p>
                      <a:r>
                        <a:rPr lang="en-US" dirty="0" smtClean="0"/>
                        <a:t>\$</a:t>
                      </a:r>
                      <a:endParaRPr lang="en-US" dirty="0"/>
                    </a:p>
                  </a:txBody>
                  <a:tcPr/>
                </a:tc>
                <a:tc>
                  <a:txBody>
                    <a:bodyPr/>
                    <a:lstStyle/>
                    <a:p>
                      <a:r>
                        <a:rPr lang="en-US" dirty="0" smtClean="0"/>
                        <a:t>Dollar symbol</a:t>
                      </a:r>
                      <a:endParaRPr lang="en-US" dirty="0"/>
                    </a:p>
                  </a:txBody>
                  <a:tcPr/>
                </a:tc>
                <a:extLst>
                  <a:ext uri="{0D108BD9-81ED-4DB2-BD59-A6C34878D82A}">
                    <a16:rowId xmlns:a16="http://schemas.microsoft.com/office/drawing/2014/main" val="269293810"/>
                  </a:ext>
                </a:extLst>
              </a:tr>
              <a:tr h="370840">
                <a:tc>
                  <a:txBody>
                    <a:bodyPr/>
                    <a:lstStyle/>
                    <a:p>
                      <a:r>
                        <a:rPr lang="en-US" dirty="0" smtClean="0"/>
                        <a:t>[0-7]{1,3} </a:t>
                      </a:r>
                      <a:endParaRPr lang="en-US" dirty="0"/>
                    </a:p>
                  </a:txBody>
                  <a:tcPr/>
                </a:tc>
                <a:tc>
                  <a:txBody>
                    <a:bodyPr/>
                    <a:lstStyle/>
                    <a:p>
                      <a:r>
                        <a:rPr lang="en-US" dirty="0" smtClean="0"/>
                        <a:t>Sequences matching this regular expression are in octal notation</a:t>
                      </a:r>
                      <a:endParaRPr lang="en-US" dirty="0"/>
                    </a:p>
                  </a:txBody>
                  <a:tcPr/>
                </a:tc>
                <a:extLst>
                  <a:ext uri="{0D108BD9-81ED-4DB2-BD59-A6C34878D82A}">
                    <a16:rowId xmlns:a16="http://schemas.microsoft.com/office/drawing/2014/main" val="2727097525"/>
                  </a:ext>
                </a:extLst>
              </a:tr>
              <a:tr h="370840">
                <a:tc>
                  <a:txBody>
                    <a:bodyPr/>
                    <a:lstStyle/>
                    <a:p>
                      <a:r>
                        <a:rPr lang="en-US" dirty="0" smtClean="0"/>
                        <a:t>\x[0-9A-Fa-f]{1,2}</a:t>
                      </a:r>
                      <a:endParaRPr lang="en-US" dirty="0"/>
                    </a:p>
                  </a:txBody>
                  <a:tcPr/>
                </a:tc>
                <a:tc>
                  <a:txBody>
                    <a:bodyPr/>
                    <a:lstStyle/>
                    <a:p>
                      <a:r>
                        <a:rPr lang="en-US" dirty="0" smtClean="0"/>
                        <a:t>Matching sequences are in hexadecimal notation</a:t>
                      </a:r>
                      <a:endParaRPr lang="en-US" dirty="0"/>
                    </a:p>
                  </a:txBody>
                  <a:tcPr/>
                </a:tc>
                <a:extLst>
                  <a:ext uri="{0D108BD9-81ED-4DB2-BD59-A6C34878D82A}">
                    <a16:rowId xmlns:a16="http://schemas.microsoft.com/office/drawing/2014/main" val="1510186328"/>
                  </a:ext>
                </a:extLst>
              </a:tr>
            </a:tbl>
          </a:graphicData>
        </a:graphic>
      </p:graphicFrame>
    </p:spTree>
    <p:extLst>
      <p:ext uri="{BB962C8B-B14F-4D97-AF65-F5344CB8AC3E}">
        <p14:creationId xmlns:p14="http://schemas.microsoft.com/office/powerpoint/2010/main" val="624550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Heredoc and Nowdoc</a:t>
            </a:r>
          </a:p>
        </p:txBody>
      </p:sp>
      <p:pic>
        <p:nvPicPr>
          <p:cNvPr id="4" name="Content Placeholder 3"/>
          <p:cNvPicPr>
            <a:picLocks noGrp="1" noChangeAspect="1"/>
          </p:cNvPicPr>
          <p:nvPr>
            <p:ph idx="1"/>
          </p:nvPr>
        </p:nvPicPr>
        <p:blipFill>
          <a:blip r:embed="rId2"/>
          <a:stretch>
            <a:fillRect/>
          </a:stretch>
        </p:blipFill>
        <p:spPr>
          <a:xfrm>
            <a:off x="2221129" y="1930400"/>
            <a:ext cx="4429125" cy="3314700"/>
          </a:xfrm>
          <a:prstGeom prst="rect">
            <a:avLst/>
          </a:prstGeom>
        </p:spPr>
      </p:pic>
    </p:spTree>
    <p:extLst>
      <p:ext uri="{BB962C8B-B14F-4D97-AF65-F5344CB8AC3E}">
        <p14:creationId xmlns:p14="http://schemas.microsoft.com/office/powerpoint/2010/main" val="1459331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Referencing Characters in Strings</a:t>
            </a:r>
          </a:p>
        </p:txBody>
      </p:sp>
      <p:sp>
        <p:nvSpPr>
          <p:cNvPr id="3" name="Content Placeholder 2"/>
          <p:cNvSpPr>
            <a:spLocks noGrp="1"/>
          </p:cNvSpPr>
          <p:nvPr>
            <p:ph idx="1"/>
          </p:nvPr>
        </p:nvSpPr>
        <p:spPr>
          <a:xfrm>
            <a:off x="677334" y="1463041"/>
            <a:ext cx="8596668" cy="4578322"/>
          </a:xfrm>
        </p:spPr>
        <p:txBody>
          <a:bodyPr>
            <a:normAutofit/>
          </a:bodyPr>
          <a:lstStyle/>
          <a:p>
            <a:r>
              <a:rPr lang="en-US" sz="2000" dirty="0">
                <a:latin typeface="Arial" panose="020B0604020202020204" pitchFamily="34" charset="0"/>
                <a:cs typeface="Arial" panose="020B0604020202020204" pitchFamily="34" charset="0"/>
              </a:rPr>
              <a:t>You can reference a position in a string by using either square brackets or curly braces to denote the zero-based integer position you want to reference</a:t>
            </a:r>
            <a:r>
              <a:rPr lang="en-US" sz="2000" dirty="0" smtClean="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&lt;?</a:t>
            </a:r>
            <a:r>
              <a:rPr lang="en-US" sz="2000" dirty="0">
                <a:latin typeface="Arial" panose="020B0604020202020204" pitchFamily="34" charset="0"/>
                <a:cs typeface="Arial" panose="020B0604020202020204" pitchFamily="34" charset="0"/>
              </a:rPr>
              <a:t>php</a:t>
            </a: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hello = "world";</a:t>
            </a: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echo </a:t>
            </a:r>
            <a:r>
              <a:rPr lang="en-US" sz="2000" dirty="0">
                <a:latin typeface="Arial" panose="020B0604020202020204" pitchFamily="34" charset="0"/>
                <a:cs typeface="Arial" panose="020B0604020202020204" pitchFamily="34" charset="0"/>
              </a:rPr>
              <a:t>$hello[0]; // w</a:t>
            </a: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echo </a:t>
            </a:r>
            <a:r>
              <a:rPr lang="en-US" sz="2000" dirty="0">
                <a:latin typeface="Arial" panose="020B0604020202020204" pitchFamily="34" charset="0"/>
                <a:cs typeface="Arial" panose="020B0604020202020204" pitchFamily="34" charset="0"/>
              </a:rPr>
              <a:t>$hello{1}; // o</a:t>
            </a:r>
          </a:p>
        </p:txBody>
      </p:sp>
    </p:spTree>
    <p:extLst>
      <p:ext uri="{BB962C8B-B14F-4D97-AF65-F5344CB8AC3E}">
        <p14:creationId xmlns:p14="http://schemas.microsoft.com/office/powerpoint/2010/main" val="339363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8502"/>
          </a:xfrm>
        </p:spPr>
        <p:txBody>
          <a:bodyPr/>
          <a:lstStyle/>
          <a:p>
            <a:r>
              <a:rPr lang="en-US" dirty="0"/>
              <a:t>Extracting Strings</a:t>
            </a:r>
          </a:p>
        </p:txBody>
      </p:sp>
      <p:sp>
        <p:nvSpPr>
          <p:cNvPr id="3" name="Content Placeholder 2"/>
          <p:cNvSpPr>
            <a:spLocks noGrp="1"/>
          </p:cNvSpPr>
          <p:nvPr>
            <p:ph idx="1"/>
          </p:nvPr>
        </p:nvSpPr>
        <p:spPr>
          <a:xfrm>
            <a:off x="677334" y="1438103"/>
            <a:ext cx="8596668" cy="4603260"/>
          </a:xfrm>
        </p:spPr>
        <p:txBody>
          <a:bodyPr>
            <a:normAutofit fontScale="92500" lnSpcReduction="10000"/>
          </a:bodyPr>
          <a:lstStyle/>
          <a:p>
            <a:r>
              <a:rPr lang="en-US" dirty="0"/>
              <a:t>You can use the substr() function to return a portion, or slice, of a string. The PHP Manual for substr() shows the syntax for the command like this</a:t>
            </a:r>
            <a:r>
              <a:rPr lang="en-US" dirty="0" smtClean="0"/>
              <a:t>:</a:t>
            </a:r>
          </a:p>
          <a:p>
            <a:pPr marL="0" indent="0">
              <a:buNone/>
            </a:pPr>
            <a:r>
              <a:rPr lang="en-US" dirty="0" smtClean="0"/>
              <a:t>	`</a:t>
            </a:r>
            <a:r>
              <a:rPr lang="en-US" dirty="0"/>
              <a:t>string substr ( string $string , int $start [, int $length ] </a:t>
            </a:r>
            <a:r>
              <a:rPr lang="en-US" dirty="0" smtClean="0"/>
              <a:t>)`</a:t>
            </a:r>
          </a:p>
          <a:p>
            <a:pPr marL="0" indent="0">
              <a:buNone/>
            </a:pPr>
            <a:r>
              <a:rPr lang="en-US" dirty="0"/>
              <a:t>&lt;?php</a:t>
            </a:r>
          </a:p>
          <a:p>
            <a:pPr marL="0" indent="0">
              <a:buNone/>
            </a:pPr>
            <a:r>
              <a:rPr lang="en-US" dirty="0"/>
              <a:t>    echo substr("abcdef", 2) </a:t>
            </a:r>
            <a:r>
              <a:rPr lang="en-US" dirty="0" smtClean="0"/>
              <a:t>; </a:t>
            </a:r>
            <a:r>
              <a:rPr lang="en-US" dirty="0"/>
              <a:t>// cdef</a:t>
            </a:r>
          </a:p>
          <a:p>
            <a:pPr marL="0" indent="0">
              <a:buNone/>
            </a:pPr>
            <a:r>
              <a:rPr lang="en-US" dirty="0"/>
              <a:t>    echo substr("abcdef", -2) </a:t>
            </a:r>
            <a:r>
              <a:rPr lang="en-US" dirty="0" smtClean="0"/>
              <a:t>; </a:t>
            </a:r>
            <a:r>
              <a:rPr lang="en-US" dirty="0"/>
              <a:t>// </a:t>
            </a:r>
            <a:r>
              <a:rPr lang="en-US" dirty="0" smtClean="0"/>
              <a:t>ef</a:t>
            </a:r>
          </a:p>
          <a:p>
            <a:pPr marL="0" indent="0">
              <a:buNone/>
            </a:pPr>
            <a:r>
              <a:rPr lang="en-US" dirty="0"/>
              <a:t> </a:t>
            </a:r>
            <a:r>
              <a:rPr lang="en-US" dirty="0" smtClean="0"/>
              <a:t>   echo </a:t>
            </a:r>
            <a:r>
              <a:rPr lang="en-US" dirty="0"/>
              <a:t>substr("abcdef", 0, 2) </a:t>
            </a:r>
            <a:r>
              <a:rPr lang="en-US" dirty="0" smtClean="0"/>
              <a:t>; </a:t>
            </a:r>
            <a:r>
              <a:rPr lang="en-US" dirty="0"/>
              <a:t>// ab</a:t>
            </a:r>
          </a:p>
          <a:p>
            <a:pPr marL="0" indent="0">
              <a:buNone/>
            </a:pPr>
            <a:r>
              <a:rPr lang="en-US" dirty="0"/>
              <a:t>    echo substr("abcdef", 0, -2) </a:t>
            </a:r>
            <a:r>
              <a:rPr lang="en-US" dirty="0" smtClean="0"/>
              <a:t>; </a:t>
            </a:r>
            <a:r>
              <a:rPr lang="en-US" dirty="0"/>
              <a:t>// </a:t>
            </a:r>
            <a:r>
              <a:rPr lang="en-US" dirty="0" smtClean="0"/>
              <a:t>abcd	</a:t>
            </a:r>
          </a:p>
          <a:p>
            <a:pPr marL="0" indent="0">
              <a:buNone/>
            </a:pPr>
            <a:r>
              <a:rPr lang="en-US" dirty="0" smtClean="0"/>
              <a:t>    echo </a:t>
            </a:r>
            <a:r>
              <a:rPr lang="en-US" dirty="0"/>
              <a:t>substr('abcdef', 1); // bcdef</a:t>
            </a:r>
          </a:p>
          <a:p>
            <a:pPr marL="0" indent="0">
              <a:buNone/>
            </a:pPr>
            <a:r>
              <a:rPr lang="en-US" dirty="0" smtClean="0"/>
              <a:t>    echo </a:t>
            </a:r>
            <a:r>
              <a:rPr lang="en-US" dirty="0"/>
              <a:t>substr('abcdef', 1, 3); // bcd</a:t>
            </a:r>
          </a:p>
          <a:p>
            <a:pPr marL="0" indent="0">
              <a:buNone/>
            </a:pPr>
            <a:r>
              <a:rPr lang="en-US" dirty="0" smtClean="0"/>
              <a:t>    echo </a:t>
            </a:r>
            <a:r>
              <a:rPr lang="en-US" dirty="0"/>
              <a:t>substr('abcdef', 0, 4); // </a:t>
            </a:r>
            <a:r>
              <a:rPr lang="en-US" dirty="0" smtClean="0"/>
              <a:t>abcd</a:t>
            </a:r>
            <a:endParaRPr lang="en-US" dirty="0"/>
          </a:p>
          <a:p>
            <a:pPr marL="0" indent="0">
              <a:buNone/>
            </a:pPr>
            <a:r>
              <a:rPr lang="en-US" dirty="0" smtClean="0"/>
              <a:t>    echo </a:t>
            </a:r>
            <a:r>
              <a:rPr lang="en-US" dirty="0"/>
              <a:t>substr('abcdef', 0, 8); // abcdef</a:t>
            </a:r>
          </a:p>
          <a:p>
            <a:pPr marL="0" indent="0">
              <a:buNone/>
            </a:pPr>
            <a:r>
              <a:rPr lang="en-US" dirty="0" smtClean="0"/>
              <a:t>    echo </a:t>
            </a:r>
            <a:r>
              <a:rPr lang="en-US" dirty="0"/>
              <a:t>substr('abcdef', -1, 1); // f</a:t>
            </a:r>
            <a:endParaRPr lang="en-US" dirty="0" smtClean="0"/>
          </a:p>
          <a:p>
            <a:pPr marL="0" indent="0">
              <a:buNone/>
            </a:pPr>
            <a:endParaRPr lang="en-US" dirty="0"/>
          </a:p>
        </p:txBody>
      </p:sp>
    </p:spTree>
    <p:extLst>
      <p:ext uri="{BB962C8B-B14F-4D97-AF65-F5344CB8AC3E}">
        <p14:creationId xmlns:p14="http://schemas.microsoft.com/office/powerpoint/2010/main" val="33920239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TotalTime>
  <Words>933</Words>
  <Application>Microsoft Office PowerPoint</Application>
  <PresentationFormat>Widescreen</PresentationFormat>
  <Paragraphs>137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Aachen</vt:lpstr>
      <vt:lpstr>Arial</vt:lpstr>
      <vt:lpstr>Script</vt:lpstr>
      <vt:lpstr>Trebuchet MS</vt:lpstr>
      <vt:lpstr>Wingdings 3</vt:lpstr>
      <vt:lpstr>Facet</vt:lpstr>
      <vt:lpstr>STRING</vt:lpstr>
      <vt:lpstr>Declaring Strings</vt:lpstr>
      <vt:lpstr>Embedding Variables</vt:lpstr>
      <vt:lpstr>Embedding Variables</vt:lpstr>
      <vt:lpstr>Embedding Variables</vt:lpstr>
      <vt:lpstr>Control Characters</vt:lpstr>
      <vt:lpstr>Heredoc and Nowdoc</vt:lpstr>
      <vt:lpstr>Referencing Characters in Strings</vt:lpstr>
      <vt:lpstr>Extracting Strings</vt:lpstr>
      <vt:lpstr>Searching Strings</vt:lpstr>
      <vt:lpstr>Searching Strings</vt:lpstr>
      <vt:lpstr>Quick Overview of Search Functions</vt:lpstr>
      <vt:lpstr>Replacing Strings</vt:lpstr>
      <vt:lpstr>Replacing Strings</vt:lpstr>
      <vt:lpstr>Formatting Strings</vt:lpstr>
      <vt:lpstr>Formatting Numbers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dc:title>
  <dc:creator>Admin</dc:creator>
  <cp:lastModifiedBy>Admin</cp:lastModifiedBy>
  <cp:revision>7</cp:revision>
  <dcterms:created xsi:type="dcterms:W3CDTF">2019-07-07T09:16:21Z</dcterms:created>
  <dcterms:modified xsi:type="dcterms:W3CDTF">2019-07-07T10:22:22Z</dcterms:modified>
</cp:coreProperties>
</file>