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94D2BB-7564-4C70-AAC1-40618DFBCD42}" type="datetimeFigureOut">
              <a:rPr lang="en-US" smtClean="0"/>
              <a:t>16/7/2019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4EB03-115F-45A9-9B65-DAC7DD27AF3F}" type="slidenum">
              <a:rPr lang="en-US" smtClean="0"/>
              <a:t>‹#›</a:t>
            </a:fld>
            <a:endParaRPr lang="en-US"/>
          </a:p>
        </p:txBody>
      </p:sp>
    </p:spTree>
    <p:extLst>
      <p:ext uri="{BB962C8B-B14F-4D97-AF65-F5344CB8AC3E}">
        <p14:creationId xmlns:p14="http://schemas.microsoft.com/office/powerpoint/2010/main" val="1334521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94D2BB-7564-4C70-AAC1-40618DFBCD42}" type="datetimeFigureOut">
              <a:rPr lang="en-US" smtClean="0"/>
              <a:t>16/7/2019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4EB03-115F-45A9-9B65-DAC7DD27AF3F}" type="slidenum">
              <a:rPr lang="en-US" smtClean="0"/>
              <a:t>‹#›</a:t>
            </a:fld>
            <a:endParaRPr lang="en-US"/>
          </a:p>
        </p:txBody>
      </p:sp>
    </p:spTree>
    <p:extLst>
      <p:ext uri="{BB962C8B-B14F-4D97-AF65-F5344CB8AC3E}">
        <p14:creationId xmlns:p14="http://schemas.microsoft.com/office/powerpoint/2010/main" val="1033077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94D2BB-7564-4C70-AAC1-40618DFBCD42}" type="datetimeFigureOut">
              <a:rPr lang="en-US" smtClean="0"/>
              <a:t>16/7/2019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4EB03-115F-45A9-9B65-DAC7DD27AF3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23546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94D2BB-7564-4C70-AAC1-40618DFBCD42}" type="datetimeFigureOut">
              <a:rPr lang="en-US" smtClean="0"/>
              <a:t>16/7/2019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4EB03-115F-45A9-9B65-DAC7DD27AF3F}" type="slidenum">
              <a:rPr lang="en-US" smtClean="0"/>
              <a:t>‹#›</a:t>
            </a:fld>
            <a:endParaRPr lang="en-US"/>
          </a:p>
        </p:txBody>
      </p:sp>
    </p:spTree>
    <p:extLst>
      <p:ext uri="{BB962C8B-B14F-4D97-AF65-F5344CB8AC3E}">
        <p14:creationId xmlns:p14="http://schemas.microsoft.com/office/powerpoint/2010/main" val="3890835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94D2BB-7564-4C70-AAC1-40618DFBCD42}" type="datetimeFigureOut">
              <a:rPr lang="en-US" smtClean="0"/>
              <a:t>16/7/2019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4EB03-115F-45A9-9B65-DAC7DD27AF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2628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94D2BB-7564-4C70-AAC1-40618DFBCD42}" type="datetimeFigureOut">
              <a:rPr lang="en-US" smtClean="0"/>
              <a:t>16/7/2019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4EB03-115F-45A9-9B65-DAC7DD27AF3F}" type="slidenum">
              <a:rPr lang="en-US" smtClean="0"/>
              <a:t>‹#›</a:t>
            </a:fld>
            <a:endParaRPr lang="en-US"/>
          </a:p>
        </p:txBody>
      </p:sp>
    </p:spTree>
    <p:extLst>
      <p:ext uri="{BB962C8B-B14F-4D97-AF65-F5344CB8AC3E}">
        <p14:creationId xmlns:p14="http://schemas.microsoft.com/office/powerpoint/2010/main" val="2570400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94D2BB-7564-4C70-AAC1-40618DFBCD42}" type="datetimeFigureOut">
              <a:rPr lang="en-US" smtClean="0"/>
              <a:t>16/7/2019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4EB03-115F-45A9-9B65-DAC7DD27AF3F}" type="slidenum">
              <a:rPr lang="en-US" smtClean="0"/>
              <a:t>‹#›</a:t>
            </a:fld>
            <a:endParaRPr lang="en-US"/>
          </a:p>
        </p:txBody>
      </p:sp>
    </p:spTree>
    <p:extLst>
      <p:ext uri="{BB962C8B-B14F-4D97-AF65-F5344CB8AC3E}">
        <p14:creationId xmlns:p14="http://schemas.microsoft.com/office/powerpoint/2010/main" val="2630984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94D2BB-7564-4C70-AAC1-40618DFBCD42}" type="datetimeFigureOut">
              <a:rPr lang="en-US" smtClean="0"/>
              <a:t>16/7/2019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4EB03-115F-45A9-9B65-DAC7DD27AF3F}" type="slidenum">
              <a:rPr lang="en-US" smtClean="0"/>
              <a:t>‹#›</a:t>
            </a:fld>
            <a:endParaRPr lang="en-US"/>
          </a:p>
        </p:txBody>
      </p:sp>
    </p:spTree>
    <p:extLst>
      <p:ext uri="{BB962C8B-B14F-4D97-AF65-F5344CB8AC3E}">
        <p14:creationId xmlns:p14="http://schemas.microsoft.com/office/powerpoint/2010/main" val="1235530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94D2BB-7564-4C70-AAC1-40618DFBCD42}" type="datetimeFigureOut">
              <a:rPr lang="en-US" smtClean="0"/>
              <a:t>16/7/2019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4EB03-115F-45A9-9B65-DAC7DD27AF3F}" type="slidenum">
              <a:rPr lang="en-US" smtClean="0"/>
              <a:t>‹#›</a:t>
            </a:fld>
            <a:endParaRPr lang="en-US"/>
          </a:p>
        </p:txBody>
      </p:sp>
    </p:spTree>
    <p:extLst>
      <p:ext uri="{BB962C8B-B14F-4D97-AF65-F5344CB8AC3E}">
        <p14:creationId xmlns:p14="http://schemas.microsoft.com/office/powerpoint/2010/main" val="412858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94D2BB-7564-4C70-AAC1-40618DFBCD42}" type="datetimeFigureOut">
              <a:rPr lang="en-US" smtClean="0"/>
              <a:t>16/7/2019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4EB03-115F-45A9-9B65-DAC7DD27AF3F}" type="slidenum">
              <a:rPr lang="en-US" smtClean="0"/>
              <a:t>‹#›</a:t>
            </a:fld>
            <a:endParaRPr lang="en-US"/>
          </a:p>
        </p:txBody>
      </p:sp>
    </p:spTree>
    <p:extLst>
      <p:ext uri="{BB962C8B-B14F-4D97-AF65-F5344CB8AC3E}">
        <p14:creationId xmlns:p14="http://schemas.microsoft.com/office/powerpoint/2010/main" val="3344917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94D2BB-7564-4C70-AAC1-40618DFBCD42}" type="datetimeFigureOut">
              <a:rPr lang="en-US" smtClean="0"/>
              <a:t>16/7/2019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4EB03-115F-45A9-9B65-DAC7DD27AF3F}" type="slidenum">
              <a:rPr lang="en-US" smtClean="0"/>
              <a:t>‹#›</a:t>
            </a:fld>
            <a:endParaRPr lang="en-US"/>
          </a:p>
        </p:txBody>
      </p:sp>
    </p:spTree>
    <p:extLst>
      <p:ext uri="{BB962C8B-B14F-4D97-AF65-F5344CB8AC3E}">
        <p14:creationId xmlns:p14="http://schemas.microsoft.com/office/powerpoint/2010/main" val="312664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94D2BB-7564-4C70-AAC1-40618DFBCD42}" type="datetimeFigureOut">
              <a:rPr lang="en-US" smtClean="0"/>
              <a:t>16/7/2019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24EB03-115F-45A9-9B65-DAC7DD27AF3F}" type="slidenum">
              <a:rPr lang="en-US" smtClean="0"/>
              <a:t>‹#›</a:t>
            </a:fld>
            <a:endParaRPr lang="en-US"/>
          </a:p>
        </p:txBody>
      </p:sp>
    </p:spTree>
    <p:extLst>
      <p:ext uri="{BB962C8B-B14F-4D97-AF65-F5344CB8AC3E}">
        <p14:creationId xmlns:p14="http://schemas.microsoft.com/office/powerpoint/2010/main" val="239014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94D2BB-7564-4C70-AAC1-40618DFBCD42}" type="datetimeFigureOut">
              <a:rPr lang="en-US" smtClean="0"/>
              <a:t>16/7/2019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24EB03-115F-45A9-9B65-DAC7DD27AF3F}" type="slidenum">
              <a:rPr lang="en-US" smtClean="0"/>
              <a:t>‹#›</a:t>
            </a:fld>
            <a:endParaRPr lang="en-US"/>
          </a:p>
        </p:txBody>
      </p:sp>
    </p:spTree>
    <p:extLst>
      <p:ext uri="{BB962C8B-B14F-4D97-AF65-F5344CB8AC3E}">
        <p14:creationId xmlns:p14="http://schemas.microsoft.com/office/powerpoint/2010/main" val="1387624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4D2BB-7564-4C70-AAC1-40618DFBCD42}" type="datetimeFigureOut">
              <a:rPr lang="en-US" smtClean="0"/>
              <a:t>16/7/2019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24EB03-115F-45A9-9B65-DAC7DD27AF3F}" type="slidenum">
              <a:rPr lang="en-US" smtClean="0"/>
              <a:t>‹#›</a:t>
            </a:fld>
            <a:endParaRPr lang="en-US"/>
          </a:p>
        </p:txBody>
      </p:sp>
    </p:spTree>
    <p:extLst>
      <p:ext uri="{BB962C8B-B14F-4D97-AF65-F5344CB8AC3E}">
        <p14:creationId xmlns:p14="http://schemas.microsoft.com/office/powerpoint/2010/main" val="496407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94D2BB-7564-4C70-AAC1-40618DFBCD42}" type="datetimeFigureOut">
              <a:rPr lang="en-US" smtClean="0"/>
              <a:t>16/7/2019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4EB03-115F-45A9-9B65-DAC7DD27AF3F}" type="slidenum">
              <a:rPr lang="en-US" smtClean="0"/>
              <a:t>‹#›</a:t>
            </a:fld>
            <a:endParaRPr lang="en-US"/>
          </a:p>
        </p:txBody>
      </p:sp>
    </p:spTree>
    <p:extLst>
      <p:ext uri="{BB962C8B-B14F-4D97-AF65-F5344CB8AC3E}">
        <p14:creationId xmlns:p14="http://schemas.microsoft.com/office/powerpoint/2010/main" val="2366166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94D2BB-7564-4C70-AAC1-40618DFBCD42}" type="datetimeFigureOut">
              <a:rPr lang="en-US" smtClean="0"/>
              <a:t>16/7/2019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4EB03-115F-45A9-9B65-DAC7DD27AF3F}" type="slidenum">
              <a:rPr lang="en-US" smtClean="0"/>
              <a:t>‹#›</a:t>
            </a:fld>
            <a:endParaRPr lang="en-US"/>
          </a:p>
        </p:txBody>
      </p:sp>
    </p:spTree>
    <p:extLst>
      <p:ext uri="{BB962C8B-B14F-4D97-AF65-F5344CB8AC3E}">
        <p14:creationId xmlns:p14="http://schemas.microsoft.com/office/powerpoint/2010/main" val="378349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94D2BB-7564-4C70-AAC1-40618DFBCD42}" type="datetimeFigureOut">
              <a:rPr lang="en-US" smtClean="0"/>
              <a:t>16/7/2019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24EB03-115F-45A9-9B65-DAC7DD27AF3F}" type="slidenum">
              <a:rPr lang="en-US" smtClean="0"/>
              <a:t>‹#›</a:t>
            </a:fld>
            <a:endParaRPr lang="en-US"/>
          </a:p>
        </p:txBody>
      </p:sp>
    </p:spTree>
    <p:extLst>
      <p:ext uri="{BB962C8B-B14F-4D97-AF65-F5344CB8AC3E}">
        <p14:creationId xmlns:p14="http://schemas.microsoft.com/office/powerpoint/2010/main" val="2166632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8507" y="1357130"/>
            <a:ext cx="7766936" cy="1646302"/>
          </a:xfrm>
        </p:spPr>
        <p:txBody>
          <a:bodyPr/>
          <a:lstStyle/>
          <a:p>
            <a:r>
              <a:rPr lang="en-US" sz="6000" dirty="0">
                <a:latin typeface="Arial" panose="020B0604020202020204" pitchFamily="34" charset="0"/>
                <a:cs typeface="Arial" panose="020B0604020202020204" pitchFamily="34" charset="0"/>
              </a:rPr>
              <a:t>Object-Oriented PHP </a:t>
            </a:r>
            <a:endParaRPr lang="en-US" sz="6000" dirty="0">
              <a:latin typeface="Arial" panose="020B0604020202020204" pitchFamily="34" charset="0"/>
              <a:ea typeface="Aachen" panose="02020500000000000000" pitchFamily="18" charset="0"/>
              <a:cs typeface="Arial" panose="020B0604020202020204" pitchFamily="34" charset="0"/>
            </a:endParaRPr>
          </a:p>
        </p:txBody>
      </p:sp>
      <p:sp>
        <p:nvSpPr>
          <p:cNvPr id="3" name="Subtitle 2"/>
          <p:cNvSpPr>
            <a:spLocks noGrp="1"/>
          </p:cNvSpPr>
          <p:nvPr>
            <p:ph type="subTitle" idx="1"/>
          </p:nvPr>
        </p:nvSpPr>
        <p:spPr>
          <a:xfrm>
            <a:off x="1598507" y="681643"/>
            <a:ext cx="3172461" cy="1041245"/>
          </a:xfrm>
        </p:spPr>
        <p:txBody>
          <a:bodyPr/>
          <a:lstStyle/>
          <a:p>
            <a:pPr algn="l"/>
            <a:r>
              <a:rPr lang="en-US" b="1" dirty="0" smtClean="0"/>
              <a:t>Bài 8</a:t>
            </a:r>
            <a:endParaRPr lang="en-US" b="1" dirty="0"/>
          </a:p>
        </p:txBody>
      </p:sp>
    </p:spTree>
    <p:extLst>
      <p:ext uri="{BB962C8B-B14F-4D97-AF65-F5344CB8AC3E}">
        <p14:creationId xmlns:p14="http://schemas.microsoft.com/office/powerpoint/2010/main" val="1203427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2371"/>
          </a:xfrm>
        </p:spPr>
        <p:txBody>
          <a:bodyPr>
            <a:normAutofit/>
          </a:bodyPr>
          <a:lstStyle/>
          <a:p>
            <a:r>
              <a:rPr lang="en-US" sz="3000" b="1" dirty="0">
                <a:latin typeface="Arial" panose="020B0604020202020204" pitchFamily="34" charset="0"/>
                <a:cs typeface="Arial" panose="020B0604020202020204" pitchFamily="34" charset="0"/>
              </a:rPr>
              <a:t>Static Methods and Properties</a:t>
            </a:r>
            <a:endParaRPr lang="en-US" sz="3000" dirty="0"/>
          </a:p>
        </p:txBody>
      </p:sp>
      <p:sp>
        <p:nvSpPr>
          <p:cNvPr id="3" name="Content Placeholder 2"/>
          <p:cNvSpPr>
            <a:spLocks noGrp="1"/>
          </p:cNvSpPr>
          <p:nvPr>
            <p:ph idx="1"/>
          </p:nvPr>
        </p:nvSpPr>
        <p:spPr>
          <a:xfrm>
            <a:off x="677334" y="1221971"/>
            <a:ext cx="7826586" cy="4819391"/>
          </a:xfrm>
        </p:spPr>
        <p:txBody>
          <a:bodyPr>
            <a:normAutofit/>
          </a:bodyPr>
          <a:lstStyle/>
          <a:p>
            <a:r>
              <a:rPr lang="en-US" sz="1600" dirty="0">
                <a:latin typeface="Arial" panose="020B0604020202020204" pitchFamily="34" charset="0"/>
                <a:cs typeface="Arial" panose="020B0604020202020204" pitchFamily="34" charset="0"/>
              </a:rPr>
              <a:t>Referencing a static property or method is done using the scope resolution operator, which is a </a:t>
            </a:r>
            <a:r>
              <a:rPr lang="en-US" sz="1600" dirty="0" smtClean="0">
                <a:latin typeface="Arial" panose="020B0604020202020204" pitchFamily="34" charset="0"/>
                <a:cs typeface="Arial" panose="020B0604020202020204" pitchFamily="34" charset="0"/>
              </a:rPr>
              <a:t>double-colon</a:t>
            </a:r>
          </a:p>
          <a:p>
            <a:r>
              <a:rPr lang="en-US" sz="1600" dirty="0">
                <a:latin typeface="Arial" panose="020B0604020202020204" pitchFamily="34" charset="0"/>
                <a:cs typeface="Arial" panose="020B0604020202020204" pitchFamily="34" charset="0"/>
              </a:rPr>
              <a:t>When we reference a static property from within the class, we can use self, parent, or static to refer to it</a:t>
            </a:r>
          </a:p>
          <a:p>
            <a:r>
              <a:rPr lang="en-US" sz="1600" dirty="0">
                <a:latin typeface="Arial" panose="020B0604020202020204" pitchFamily="34" charset="0"/>
                <a:cs typeface="Arial" panose="020B0604020202020204" pitchFamily="34" charset="0"/>
              </a:rPr>
              <a:t>When referencing the static class member from outside the class, you prefix the scope resolution operator with the name of the class. In the example, we referenced the static function with MyClass::sayHello(). </a:t>
            </a:r>
          </a:p>
          <a:p>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150524" y="3466407"/>
            <a:ext cx="4919470" cy="2574955"/>
          </a:xfrm>
          <a:prstGeom prst="rect">
            <a:avLst/>
          </a:prstGeom>
        </p:spPr>
      </p:pic>
    </p:spTree>
    <p:extLst>
      <p:ext uri="{BB962C8B-B14F-4D97-AF65-F5344CB8AC3E}">
        <p14:creationId xmlns:p14="http://schemas.microsoft.com/office/powerpoint/2010/main" val="3181682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7185"/>
          </a:xfrm>
        </p:spPr>
        <p:txBody>
          <a:bodyPr/>
          <a:lstStyle/>
          <a:p>
            <a:r>
              <a:rPr lang="en-US" b="1" dirty="0">
                <a:latin typeface="Arial" panose="020B0604020202020204" pitchFamily="34" charset="0"/>
                <a:cs typeface="Arial" panose="020B0604020202020204" pitchFamily="34" charset="0"/>
              </a:rPr>
              <a:t>Static Methods and Properties</a:t>
            </a:r>
            <a:endParaRPr lang="en-US" dirty="0"/>
          </a:p>
        </p:txBody>
      </p:sp>
      <p:sp>
        <p:nvSpPr>
          <p:cNvPr id="3" name="Content Placeholder 2"/>
          <p:cNvSpPr>
            <a:spLocks noGrp="1"/>
          </p:cNvSpPr>
          <p:nvPr>
            <p:ph idx="1"/>
          </p:nvPr>
        </p:nvSpPr>
        <p:spPr>
          <a:xfrm>
            <a:off x="677334" y="1296785"/>
            <a:ext cx="8596668" cy="4744577"/>
          </a:xfrm>
        </p:spPr>
        <p:txBody>
          <a:bodyPr>
            <a:normAutofit/>
          </a:bodyPr>
          <a:lstStyle/>
          <a:p>
            <a:r>
              <a:rPr lang="en-US" dirty="0">
                <a:latin typeface="Arial" panose="020B0604020202020204" pitchFamily="34" charset="0"/>
                <a:cs typeface="Arial" panose="020B0604020202020204" pitchFamily="34" charset="0"/>
              </a:rPr>
              <a:t>Static </a:t>
            </a:r>
            <a:r>
              <a:rPr lang="en-US" dirty="0" smtClean="0">
                <a:latin typeface="Arial" panose="020B0604020202020204" pitchFamily="34" charset="0"/>
                <a:cs typeface="Arial" panose="020B0604020202020204" pitchFamily="34" charset="0"/>
              </a:rPr>
              <a:t>Properties</a:t>
            </a:r>
          </a:p>
          <a:p>
            <a:pPr lvl="1"/>
            <a:r>
              <a:rPr lang="en-US" sz="1800" dirty="0">
                <a:latin typeface="Arial" panose="020B0604020202020204" pitchFamily="34" charset="0"/>
                <a:cs typeface="Arial" panose="020B0604020202020204" pitchFamily="34" charset="0"/>
              </a:rPr>
              <a:t>Static properties are also declared with the static keyword and can be accessed with the scope resolution operator</a:t>
            </a:r>
            <a:r>
              <a:rPr lang="en-US" sz="1800" dirty="0" smtClean="0">
                <a:latin typeface="Arial" panose="020B0604020202020204" pitchFamily="34" charset="0"/>
                <a:cs typeface="Arial" panose="020B0604020202020204" pitchFamily="34" charset="0"/>
              </a:rPr>
              <a:t>.</a:t>
            </a:r>
          </a:p>
          <a:p>
            <a:pPr lvl="1"/>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96044" y="2561552"/>
            <a:ext cx="7151802" cy="3063740"/>
          </a:xfrm>
          <a:prstGeom prst="rect">
            <a:avLst/>
          </a:prstGeom>
        </p:spPr>
      </p:pic>
    </p:spTree>
    <p:extLst>
      <p:ext uri="{BB962C8B-B14F-4D97-AF65-F5344CB8AC3E}">
        <p14:creationId xmlns:p14="http://schemas.microsoft.com/office/powerpoint/2010/main" val="2550907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7309"/>
          </a:xfrm>
        </p:spPr>
        <p:txBody>
          <a:bodyPr>
            <a:noAutofit/>
          </a:bodyPr>
          <a:lstStyle/>
          <a:p>
            <a:r>
              <a:rPr lang="en-US" sz="4000" b="1" dirty="0">
                <a:latin typeface="Arial" panose="020B0604020202020204" pitchFamily="34" charset="0"/>
                <a:cs typeface="Arial" panose="020B0604020202020204" pitchFamily="34" charset="0"/>
              </a:rPr>
              <a:t>Working with Objects</a:t>
            </a:r>
          </a:p>
        </p:txBody>
      </p:sp>
      <p:sp>
        <p:nvSpPr>
          <p:cNvPr id="3" name="Content Placeholder 2"/>
          <p:cNvSpPr>
            <a:spLocks noGrp="1"/>
          </p:cNvSpPr>
          <p:nvPr>
            <p:ph idx="1"/>
          </p:nvPr>
        </p:nvSpPr>
        <p:spPr>
          <a:xfrm>
            <a:off x="677334" y="1396539"/>
            <a:ext cx="8596668" cy="4644824"/>
          </a:xfrm>
        </p:spPr>
        <p:txBody>
          <a:bodyPr>
            <a:normAutofit/>
          </a:bodyPr>
          <a:lstStyle/>
          <a:p>
            <a:r>
              <a:rPr lang="en-US" dirty="0">
                <a:latin typeface="Arial" panose="020B0604020202020204" pitchFamily="34" charset="0"/>
                <a:cs typeface="Arial" panose="020B0604020202020204" pitchFamily="34" charset="0"/>
              </a:rPr>
              <a:t>Copying </a:t>
            </a:r>
            <a:r>
              <a:rPr lang="en-US" dirty="0" smtClean="0">
                <a:latin typeface="Arial" panose="020B0604020202020204" pitchFamily="34" charset="0"/>
                <a:cs typeface="Arial" panose="020B0604020202020204" pitchFamily="34" charset="0"/>
              </a:rPr>
              <a:t>Objects</a:t>
            </a:r>
          </a:p>
          <a:p>
            <a:pPr lvl="1"/>
            <a:r>
              <a:rPr lang="en-US" sz="1800" dirty="0">
                <a:latin typeface="Arial" panose="020B0604020202020204" pitchFamily="34" charset="0"/>
                <a:cs typeface="Arial" panose="020B0604020202020204" pitchFamily="34" charset="0"/>
              </a:rPr>
              <a:t>If you want to create a copy of the object, you must use the clone() keyword</a:t>
            </a:r>
            <a:r>
              <a:rPr lang="en-US" sz="1800" dirty="0" smtClean="0">
                <a:latin typeface="Arial" panose="020B0604020202020204" pitchFamily="34" charset="0"/>
                <a:cs typeface="Arial" panose="020B0604020202020204" pitchFamily="34" charset="0"/>
              </a:rPr>
              <a:t>.</a:t>
            </a:r>
          </a:p>
          <a:p>
            <a:pPr marL="457200" lvl="1" indent="0">
              <a:buNone/>
            </a:pPr>
            <a:endParaRPr lang="en-US" sz="1800" dirty="0" smtClean="0">
              <a:latin typeface="Arial" panose="020B0604020202020204" pitchFamily="34" charset="0"/>
              <a:cs typeface="Arial" panose="020B0604020202020204" pitchFamily="34" charset="0"/>
            </a:endParaRPr>
          </a:p>
          <a:p>
            <a:pPr marL="457200" lvl="1" indent="0">
              <a:buNone/>
            </a:pPr>
            <a:r>
              <a:rPr lang="en-US" sz="1800" dirty="0">
                <a:latin typeface="Arial" panose="020B0604020202020204" pitchFamily="34" charset="0"/>
                <a:cs typeface="Arial" panose="020B0604020202020204" pitchFamily="34" charset="0"/>
              </a:rPr>
              <a:t>&lt;?php</a:t>
            </a:r>
          </a:p>
          <a:p>
            <a:pPr marL="457200" lvl="1" indent="0">
              <a:buNone/>
            </a:pPr>
            <a:r>
              <a:rPr lang="en-US" sz="1800" dirty="0">
                <a:latin typeface="Arial" panose="020B0604020202020204" pitchFamily="34" charset="0"/>
                <a:cs typeface="Arial" panose="020B0604020202020204" pitchFamily="34" charset="0"/>
              </a:rPr>
              <a:t>// creating a shallow copy of an object</a:t>
            </a:r>
          </a:p>
          <a:p>
            <a:pPr marL="457200" lvl="1" indent="0">
              <a:buNone/>
            </a:pPr>
            <a:r>
              <a:rPr lang="en-US" sz="1800" dirty="0">
                <a:latin typeface="Arial" panose="020B0604020202020204" pitchFamily="34" charset="0"/>
                <a:cs typeface="Arial" panose="020B0604020202020204" pitchFamily="34" charset="0"/>
              </a:rPr>
              <a:t>$objectCopy = clone $originalObject;</a:t>
            </a:r>
          </a:p>
          <a:p>
            <a:pPr marL="457200" lvl="1" indent="0">
              <a:buNone/>
            </a:pPr>
            <a:endParaRPr lang="en-US" sz="1800" dirty="0" smtClean="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When cloning an object, PHP will try to execute the __clone() method in the object. You can override this method to include your own behavior for cloning an object. This method cannot be called </a:t>
            </a:r>
            <a:r>
              <a:rPr lang="en-US" sz="1800" dirty="0" smtClean="0">
                <a:latin typeface="Arial" panose="020B0604020202020204" pitchFamily="34" charset="0"/>
                <a:cs typeface="Arial" panose="020B0604020202020204" pitchFamily="34" charset="0"/>
              </a:rPr>
              <a:t>directly</a:t>
            </a:r>
          </a:p>
        </p:txBody>
      </p:sp>
    </p:spTree>
    <p:extLst>
      <p:ext uri="{BB962C8B-B14F-4D97-AF65-F5344CB8AC3E}">
        <p14:creationId xmlns:p14="http://schemas.microsoft.com/office/powerpoint/2010/main" val="2838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3440"/>
          </a:xfrm>
        </p:spPr>
        <p:txBody>
          <a:bodyPr>
            <a:normAutofit/>
          </a:bodyPr>
          <a:lstStyle/>
          <a:p>
            <a:r>
              <a:rPr lang="en-US" sz="4000" b="1" dirty="0">
                <a:latin typeface="Arial" panose="020B0604020202020204" pitchFamily="34" charset="0"/>
                <a:cs typeface="Arial" panose="020B0604020202020204" pitchFamily="34" charset="0"/>
              </a:rPr>
              <a:t>Working with Objects</a:t>
            </a:r>
            <a:endParaRPr lang="en-US" sz="4000" b="1" dirty="0"/>
          </a:p>
        </p:txBody>
      </p:sp>
      <p:sp>
        <p:nvSpPr>
          <p:cNvPr id="3" name="Content Placeholder 2"/>
          <p:cNvSpPr>
            <a:spLocks noGrp="1"/>
          </p:cNvSpPr>
          <p:nvPr>
            <p:ph idx="1"/>
          </p:nvPr>
        </p:nvSpPr>
        <p:spPr>
          <a:xfrm>
            <a:off x="677334" y="1571105"/>
            <a:ext cx="8596668" cy="4470257"/>
          </a:xfrm>
        </p:spPr>
        <p:txBody>
          <a:bodyPr>
            <a:normAutofit/>
          </a:bodyPr>
          <a:lstStyle/>
          <a:p>
            <a:r>
              <a:rPr lang="en-US" dirty="0">
                <a:latin typeface="Arial" panose="020B0604020202020204" pitchFamily="34" charset="0"/>
                <a:cs typeface="Arial" panose="020B0604020202020204" pitchFamily="34" charset="0"/>
              </a:rPr>
              <a:t>Serializing </a:t>
            </a:r>
            <a:r>
              <a:rPr lang="en-US" dirty="0" smtClean="0">
                <a:latin typeface="Arial" panose="020B0604020202020204" pitchFamily="34" charset="0"/>
                <a:cs typeface="Arial" panose="020B0604020202020204" pitchFamily="34" charset="0"/>
              </a:rPr>
              <a:t>Objects</a:t>
            </a:r>
          </a:p>
          <a:p>
            <a:pPr lvl="1"/>
            <a:r>
              <a:rPr lang="en-US" sz="1800" dirty="0">
                <a:latin typeface="Arial" panose="020B0604020202020204" pitchFamily="34" charset="0"/>
                <a:cs typeface="Arial" panose="020B0604020202020204" pitchFamily="34" charset="0"/>
              </a:rPr>
              <a:t>Object serialization is accomplished with the serialize() and unserialize() functions. These functions support any type of PHP variable, except for resources</a:t>
            </a:r>
            <a:r>
              <a:rPr lang="en-US" sz="1800" dirty="0" smtClean="0">
                <a:latin typeface="Arial" panose="020B0604020202020204" pitchFamily="34" charset="0"/>
                <a:cs typeface="Arial" panose="020B0604020202020204" pitchFamily="34" charset="0"/>
              </a:rPr>
              <a:t>.</a:t>
            </a:r>
          </a:p>
          <a:p>
            <a:pPr marL="457200" lvl="1" indent="0">
              <a:buNone/>
            </a:pP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077575" y="3058650"/>
            <a:ext cx="4429125" cy="1704975"/>
          </a:xfrm>
          <a:prstGeom prst="rect">
            <a:avLst/>
          </a:prstGeom>
        </p:spPr>
      </p:pic>
    </p:spTree>
    <p:extLst>
      <p:ext uri="{BB962C8B-B14F-4D97-AF65-F5344CB8AC3E}">
        <p14:creationId xmlns:p14="http://schemas.microsoft.com/office/powerpoint/2010/main" val="4020273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687"/>
          </a:xfrm>
        </p:spPr>
        <p:txBody>
          <a:bodyPr>
            <a:normAutofit/>
          </a:bodyPr>
          <a:lstStyle/>
          <a:p>
            <a:r>
              <a:rPr lang="en-US" sz="4000" b="1" dirty="0">
                <a:latin typeface="Arial" panose="020B0604020202020204" pitchFamily="34" charset="0"/>
                <a:cs typeface="Arial" panose="020B0604020202020204" pitchFamily="34" charset="0"/>
              </a:rPr>
              <a:t>Constructors and Destructors</a:t>
            </a:r>
          </a:p>
        </p:txBody>
      </p:sp>
      <p:sp>
        <p:nvSpPr>
          <p:cNvPr id="3" name="Content Placeholder 2"/>
          <p:cNvSpPr>
            <a:spLocks noGrp="1"/>
          </p:cNvSpPr>
          <p:nvPr>
            <p:ph idx="1"/>
          </p:nvPr>
        </p:nvSpPr>
        <p:spPr>
          <a:xfrm>
            <a:off x="677334" y="1479665"/>
            <a:ext cx="8596668" cy="4561697"/>
          </a:xfrm>
        </p:spPr>
        <p:txBody>
          <a:bodyPr/>
          <a:lstStyle/>
          <a:p>
            <a:r>
              <a:rPr lang="en-US" dirty="0"/>
              <a:t>A constructor is a method that is run when an object is instantiated from a class. Similarly, a destructor is made when the object is being unloaded</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2875770" y="2731813"/>
            <a:ext cx="3381375" cy="2057400"/>
          </a:xfrm>
          <a:prstGeom prst="rect">
            <a:avLst/>
          </a:prstGeom>
        </p:spPr>
      </p:pic>
    </p:spTree>
    <p:extLst>
      <p:ext uri="{BB962C8B-B14F-4D97-AF65-F5344CB8AC3E}">
        <p14:creationId xmlns:p14="http://schemas.microsoft.com/office/powerpoint/2010/main" val="1225388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5375"/>
          </a:xfrm>
        </p:spPr>
        <p:txBody>
          <a:bodyPr>
            <a:normAutofit/>
          </a:bodyPr>
          <a:lstStyle/>
          <a:p>
            <a:r>
              <a:rPr lang="en-US" sz="4000" b="1" dirty="0">
                <a:latin typeface="Arial" panose="020B0604020202020204" pitchFamily="34" charset="0"/>
                <a:cs typeface="Arial" panose="020B0604020202020204" pitchFamily="34" charset="0"/>
              </a:rPr>
              <a:t>Inheritance</a:t>
            </a:r>
          </a:p>
        </p:txBody>
      </p:sp>
      <p:sp>
        <p:nvSpPr>
          <p:cNvPr id="3" name="Content Placeholder 2"/>
          <p:cNvSpPr>
            <a:spLocks noGrp="1"/>
          </p:cNvSpPr>
          <p:nvPr>
            <p:ph idx="1"/>
          </p:nvPr>
        </p:nvSpPr>
        <p:spPr>
          <a:xfrm>
            <a:off x="677334" y="1421477"/>
            <a:ext cx="8596668" cy="4619886"/>
          </a:xfrm>
        </p:spPr>
        <p:txBody>
          <a:bodyPr>
            <a:normAutofit/>
          </a:bodyPr>
          <a:lstStyle/>
          <a:p>
            <a:r>
              <a:rPr lang="en-US" sz="1600" dirty="0">
                <a:latin typeface="Arial" panose="020B0604020202020204" pitchFamily="34" charset="0"/>
                <a:cs typeface="Arial" panose="020B0604020202020204" pitchFamily="34" charset="0"/>
              </a:rPr>
              <a:t>PHP supports inheritance in its object model. If you extend a class then the child class will inherit all of the non-private properties and methods of the parent class. In other words, the child will have the public and protected elements of the parent class. You can override them in the child class, but they will otherwise have the same functionality</a:t>
            </a:r>
            <a:r>
              <a:rPr lang="en-US" sz="1600" dirty="0" smtClean="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PHP does not support inheriting from more than one class at a time</a:t>
            </a:r>
            <a:r>
              <a:rPr lang="en-US" sz="1600" dirty="0" smtClean="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The syntax to cause a class to inherit is very simple. When declaring the class, we simply indicate the name of the class it is extending, as in this example:</a:t>
            </a:r>
          </a:p>
        </p:txBody>
      </p:sp>
      <p:pic>
        <p:nvPicPr>
          <p:cNvPr id="4" name="Picture 3"/>
          <p:cNvPicPr>
            <a:picLocks noChangeAspect="1"/>
          </p:cNvPicPr>
          <p:nvPr/>
        </p:nvPicPr>
        <p:blipFill>
          <a:blip r:embed="rId2"/>
          <a:stretch>
            <a:fillRect/>
          </a:stretch>
        </p:blipFill>
        <p:spPr>
          <a:xfrm>
            <a:off x="3374966" y="3731420"/>
            <a:ext cx="3069301" cy="2200882"/>
          </a:xfrm>
          <a:prstGeom prst="rect">
            <a:avLst/>
          </a:prstGeom>
        </p:spPr>
      </p:pic>
    </p:spTree>
    <p:extLst>
      <p:ext uri="{BB962C8B-B14F-4D97-AF65-F5344CB8AC3E}">
        <p14:creationId xmlns:p14="http://schemas.microsoft.com/office/powerpoint/2010/main" val="3242233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811"/>
          </a:xfrm>
        </p:spPr>
        <p:txBody>
          <a:bodyPr>
            <a:normAutofit/>
          </a:bodyPr>
          <a:lstStyle/>
          <a:p>
            <a:r>
              <a:rPr lang="en-US" sz="4000" b="1" dirty="0">
                <a:latin typeface="Arial" panose="020B0604020202020204" pitchFamily="34" charset="0"/>
                <a:cs typeface="Arial" panose="020B0604020202020204" pitchFamily="34" charset="0"/>
              </a:rPr>
              <a:t>The final Keyword</a:t>
            </a:r>
          </a:p>
        </p:txBody>
      </p:sp>
      <p:sp>
        <p:nvSpPr>
          <p:cNvPr id="3" name="Content Placeholder 2"/>
          <p:cNvSpPr>
            <a:spLocks noGrp="1"/>
          </p:cNvSpPr>
          <p:nvPr>
            <p:ph idx="1"/>
          </p:nvPr>
        </p:nvSpPr>
        <p:spPr>
          <a:xfrm>
            <a:off x="677334" y="1438103"/>
            <a:ext cx="8596668" cy="4603260"/>
          </a:xfrm>
        </p:spPr>
        <p:txBody>
          <a:bodyPr/>
          <a:lstStyle/>
          <a:p>
            <a:r>
              <a:rPr lang="en-US" dirty="0">
                <a:latin typeface="Arial" panose="020B0604020202020204" pitchFamily="34" charset="0"/>
                <a:cs typeface="Arial" panose="020B0604020202020204" pitchFamily="34" charset="0"/>
              </a:rPr>
              <a:t>PHP 5 introduced the final keyword. You can apply it either to a whole class, or to specific methods within a class. The effect of the final keyword is to prevent classes from being extended or methods from being overridden. The visibility of all final properties and methods is public</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Marking classes or functions as final helps you avoid mistakenly changing behavior when you extend a class</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PHP will issue a fatal error if you try to override a final method in a child class or if you try to declare a class that extends a class that is marked final.</a:t>
            </a:r>
          </a:p>
        </p:txBody>
      </p:sp>
      <p:pic>
        <p:nvPicPr>
          <p:cNvPr id="4" name="Picture 3"/>
          <p:cNvPicPr>
            <a:picLocks noChangeAspect="1"/>
          </p:cNvPicPr>
          <p:nvPr/>
        </p:nvPicPr>
        <p:blipFill>
          <a:blip r:embed="rId2"/>
          <a:stretch>
            <a:fillRect/>
          </a:stretch>
        </p:blipFill>
        <p:spPr>
          <a:xfrm>
            <a:off x="1571625" y="4155413"/>
            <a:ext cx="7219950" cy="1885950"/>
          </a:xfrm>
          <a:prstGeom prst="rect">
            <a:avLst/>
          </a:prstGeom>
        </p:spPr>
      </p:pic>
    </p:spTree>
    <p:extLst>
      <p:ext uri="{BB962C8B-B14F-4D97-AF65-F5344CB8AC3E}">
        <p14:creationId xmlns:p14="http://schemas.microsoft.com/office/powerpoint/2010/main" val="2897412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normAutofit/>
          </a:bodyPr>
          <a:lstStyle/>
          <a:p>
            <a:r>
              <a:rPr lang="en-US" sz="4000" b="1" dirty="0">
                <a:latin typeface="Arial" panose="020B0604020202020204" pitchFamily="34" charset="0"/>
                <a:cs typeface="Arial" panose="020B0604020202020204" pitchFamily="34" charset="0"/>
              </a:rPr>
              <a:t>Overriding</a:t>
            </a:r>
          </a:p>
        </p:txBody>
      </p:sp>
      <p:sp>
        <p:nvSpPr>
          <p:cNvPr id="3" name="Content Placeholder 2"/>
          <p:cNvSpPr>
            <a:spLocks noGrp="1"/>
          </p:cNvSpPr>
          <p:nvPr>
            <p:ph idx="1"/>
          </p:nvPr>
        </p:nvSpPr>
        <p:spPr>
          <a:xfrm>
            <a:off x="677334" y="1620983"/>
            <a:ext cx="8596668" cy="4420380"/>
          </a:xfrm>
        </p:spPr>
        <p:txBody>
          <a:bodyPr/>
          <a:lstStyle/>
          <a:p>
            <a:r>
              <a:rPr lang="en-US" dirty="0">
                <a:latin typeface="Arial" panose="020B0604020202020204" pitchFamily="34" charset="0"/>
                <a:cs typeface="Arial" panose="020B0604020202020204" pitchFamily="34" charset="0"/>
              </a:rPr>
              <a:t>A child class may declare a method with the same name as the parent class, providing that the method is not marked final in the parent</a:t>
            </a:r>
          </a:p>
        </p:txBody>
      </p:sp>
      <p:pic>
        <p:nvPicPr>
          <p:cNvPr id="4" name="Picture 3"/>
          <p:cNvPicPr>
            <a:picLocks noChangeAspect="1"/>
          </p:cNvPicPr>
          <p:nvPr/>
        </p:nvPicPr>
        <p:blipFill>
          <a:blip r:embed="rId2"/>
          <a:stretch>
            <a:fillRect/>
          </a:stretch>
        </p:blipFill>
        <p:spPr>
          <a:xfrm>
            <a:off x="1718118" y="2486545"/>
            <a:ext cx="6515100" cy="3314700"/>
          </a:xfrm>
          <a:prstGeom prst="rect">
            <a:avLst/>
          </a:prstGeom>
        </p:spPr>
      </p:pic>
    </p:spTree>
    <p:extLst>
      <p:ext uri="{BB962C8B-B14F-4D97-AF65-F5344CB8AC3E}">
        <p14:creationId xmlns:p14="http://schemas.microsoft.com/office/powerpoint/2010/main" val="1033737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6815"/>
          </a:xfrm>
        </p:spPr>
        <p:txBody>
          <a:bodyPr>
            <a:normAutofit/>
          </a:bodyPr>
          <a:lstStyle/>
          <a:p>
            <a:r>
              <a:rPr lang="en-US" sz="4000" b="1" dirty="0">
                <a:latin typeface="Arial" panose="020B0604020202020204" pitchFamily="34" charset="0"/>
                <a:cs typeface="Arial" panose="020B0604020202020204" pitchFamily="34" charset="0"/>
              </a:rPr>
              <a:t>Interfaces</a:t>
            </a:r>
          </a:p>
        </p:txBody>
      </p:sp>
      <p:sp>
        <p:nvSpPr>
          <p:cNvPr id="3" name="Content Placeholder 2"/>
          <p:cNvSpPr>
            <a:spLocks noGrp="1"/>
          </p:cNvSpPr>
          <p:nvPr>
            <p:ph idx="1"/>
          </p:nvPr>
        </p:nvSpPr>
        <p:spPr>
          <a:xfrm>
            <a:off x="677334" y="1446415"/>
            <a:ext cx="8596668" cy="4594948"/>
          </a:xfrm>
        </p:spPr>
        <p:txBody>
          <a:bodyPr>
            <a:normAutofit/>
          </a:bodyPr>
          <a:lstStyle/>
          <a:p>
            <a:r>
              <a:rPr lang="en-US" sz="1600" dirty="0">
                <a:latin typeface="Arial" panose="020B0604020202020204" pitchFamily="34" charset="0"/>
                <a:cs typeface="Arial" panose="020B0604020202020204" pitchFamily="34" charset="0"/>
              </a:rPr>
              <a:t>Interfaces allow you to specify what methods a class must implement without specifying the details of the implementation</a:t>
            </a:r>
            <a:r>
              <a:rPr lang="en-US" sz="1600" dirty="0" smtClean="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All methods in an interface must be declared as public and may not have any implementation </a:t>
            </a:r>
            <a:r>
              <a:rPr lang="en-US" sz="1600" dirty="0" smtClean="0">
                <a:latin typeface="Arial" panose="020B0604020202020204" pitchFamily="34" charset="0"/>
                <a:cs typeface="Arial" panose="020B0604020202020204" pitchFamily="34" charset="0"/>
              </a:rPr>
              <a:t>themselves</a:t>
            </a:r>
          </a:p>
          <a:p>
            <a:r>
              <a:rPr lang="en-US" sz="1600" dirty="0">
                <a:latin typeface="Arial" panose="020B0604020202020204" pitchFamily="34" charset="0"/>
                <a:cs typeface="Arial" panose="020B0604020202020204" pitchFamily="34" charset="0"/>
              </a:rPr>
              <a:t>Interfaces cannot have properties, but they can have constants. </a:t>
            </a:r>
          </a:p>
        </p:txBody>
      </p:sp>
      <p:pic>
        <p:nvPicPr>
          <p:cNvPr id="4" name="Picture 3"/>
          <p:cNvPicPr>
            <a:picLocks noChangeAspect="1"/>
          </p:cNvPicPr>
          <p:nvPr/>
        </p:nvPicPr>
        <p:blipFill>
          <a:blip r:embed="rId2"/>
          <a:stretch>
            <a:fillRect/>
          </a:stretch>
        </p:blipFill>
        <p:spPr>
          <a:xfrm>
            <a:off x="2419005" y="3050771"/>
            <a:ext cx="5105658" cy="3057095"/>
          </a:xfrm>
          <a:prstGeom prst="rect">
            <a:avLst/>
          </a:prstGeom>
        </p:spPr>
      </p:pic>
    </p:spTree>
    <p:extLst>
      <p:ext uri="{BB962C8B-B14F-4D97-AF65-F5344CB8AC3E}">
        <p14:creationId xmlns:p14="http://schemas.microsoft.com/office/powerpoint/2010/main" val="35759628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6938"/>
          </a:xfrm>
        </p:spPr>
        <p:txBody>
          <a:bodyPr>
            <a:normAutofit/>
          </a:bodyPr>
          <a:lstStyle/>
          <a:p>
            <a:r>
              <a:rPr lang="en-US" sz="4000" b="1" dirty="0">
                <a:latin typeface="Arial" panose="020B0604020202020204" pitchFamily="34" charset="0"/>
                <a:cs typeface="Arial" panose="020B0604020202020204" pitchFamily="34" charset="0"/>
              </a:rPr>
              <a:t>Abstract Classes</a:t>
            </a:r>
          </a:p>
        </p:txBody>
      </p:sp>
      <p:sp>
        <p:nvSpPr>
          <p:cNvPr id="3" name="Content Placeholder 2"/>
          <p:cNvSpPr>
            <a:spLocks noGrp="1"/>
          </p:cNvSpPr>
          <p:nvPr>
            <p:ph idx="1"/>
          </p:nvPr>
        </p:nvSpPr>
        <p:spPr>
          <a:xfrm>
            <a:off x="677334" y="1463041"/>
            <a:ext cx="8596668" cy="4578322"/>
          </a:xfrm>
        </p:spPr>
        <p:txBody>
          <a:bodyPr/>
          <a:lstStyle/>
          <a:p>
            <a:r>
              <a:rPr lang="en-US" dirty="0">
                <a:latin typeface="Arial" panose="020B0604020202020204" pitchFamily="34" charset="0"/>
                <a:cs typeface="Arial" panose="020B0604020202020204" pitchFamily="34" charset="0"/>
              </a:rPr>
              <a:t>PHP supports abstract classes, which are classes that contain one or more abstract methods. An abstract method is a method that has been declared but not </a:t>
            </a:r>
            <a:r>
              <a:rPr lang="en-US" dirty="0" smtClean="0">
                <a:latin typeface="Arial" panose="020B0604020202020204" pitchFamily="34" charset="0"/>
                <a:cs typeface="Arial" panose="020B0604020202020204" pitchFamily="34" charset="0"/>
              </a:rPr>
              <a:t>implemented</a:t>
            </a:r>
          </a:p>
          <a:p>
            <a:r>
              <a:rPr lang="en-US" dirty="0">
                <a:latin typeface="Arial" panose="020B0604020202020204" pitchFamily="34" charset="0"/>
                <a:cs typeface="Arial" panose="020B0604020202020204" pitchFamily="34" charset="0"/>
              </a:rPr>
              <a:t>Abstract classes are intended to be extended. A class that extends an abstract class must define all the methods that are marked abstract in the parent class. If the child class does not implement the methods, they must also be marked as abstract, and so the child class will also be abstract</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When a child class extends an abstract class, it must define the abstract methods with either the same or a less restrictive visibility</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signature of the methods declared in the child class must match the abstract method’s signature. This means that the number and type of required (not optional) arguments to the method must be the same</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Private methods cannot be marked as abstract.</a:t>
            </a:r>
          </a:p>
        </p:txBody>
      </p:sp>
    </p:spTree>
    <p:extLst>
      <p:ext uri="{BB962C8B-B14F-4D97-AF65-F5344CB8AC3E}">
        <p14:creationId xmlns:p14="http://schemas.microsoft.com/office/powerpoint/2010/main" val="3928354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0189"/>
          </a:xfrm>
        </p:spPr>
        <p:txBody>
          <a:bodyPr>
            <a:normAutofit/>
          </a:bodyPr>
          <a:lstStyle/>
          <a:p>
            <a:r>
              <a:rPr lang="en-US" sz="3000" b="1" dirty="0">
                <a:latin typeface="Arial" panose="020B0604020202020204" pitchFamily="34" charset="0"/>
                <a:cs typeface="Arial" panose="020B0604020202020204" pitchFamily="34" charset="0"/>
              </a:rPr>
              <a:t>Declaring Classes and Instantiating Objects</a:t>
            </a:r>
          </a:p>
        </p:txBody>
      </p:sp>
      <p:sp>
        <p:nvSpPr>
          <p:cNvPr id="3" name="Content Placeholder 2"/>
          <p:cNvSpPr>
            <a:spLocks noGrp="1"/>
          </p:cNvSpPr>
          <p:nvPr>
            <p:ph idx="1"/>
          </p:nvPr>
        </p:nvSpPr>
        <p:spPr>
          <a:xfrm>
            <a:off x="677334" y="1354975"/>
            <a:ext cx="8596668" cy="4686387"/>
          </a:xfrm>
        </p:spPr>
        <p:txBody>
          <a:bodyPr>
            <a:normAutofit/>
          </a:bodyPr>
          <a:lstStyle/>
          <a:p>
            <a:r>
              <a:rPr lang="en-US" sz="1600" dirty="0" smtClean="0">
                <a:latin typeface="Arial" panose="020B0604020202020204" pitchFamily="34" charset="0"/>
                <a:cs typeface="Arial" panose="020B0604020202020204" pitchFamily="34" charset="0"/>
              </a:rPr>
              <a:t>Classes are declared using the class keyword.</a:t>
            </a:r>
          </a:p>
          <a:p>
            <a:pPr marL="400050" lvl="1" indent="0">
              <a:buNone/>
            </a:pPr>
            <a:r>
              <a:rPr lang="en-US" sz="1400" dirty="0">
                <a:solidFill>
                  <a:schemeClr val="accent1"/>
                </a:solidFill>
                <a:latin typeface="Arial" panose="020B0604020202020204" pitchFamily="34" charset="0"/>
                <a:cs typeface="Arial" panose="020B0604020202020204" pitchFamily="34" charset="0"/>
              </a:rPr>
              <a:t>&lt;?php</a:t>
            </a:r>
          </a:p>
          <a:p>
            <a:pPr marL="800100" lvl="2" indent="0">
              <a:buNone/>
            </a:pPr>
            <a:r>
              <a:rPr lang="en-US" dirty="0">
                <a:solidFill>
                  <a:schemeClr val="accent1"/>
                </a:solidFill>
                <a:latin typeface="Arial" panose="020B0604020202020204" pitchFamily="34" charset="0"/>
                <a:cs typeface="Arial" panose="020B0604020202020204" pitchFamily="34" charset="0"/>
              </a:rPr>
              <a:t>class ExampleClass</a:t>
            </a:r>
          </a:p>
          <a:p>
            <a:pPr marL="800100" lvl="2" indent="0">
              <a:buNone/>
            </a:pPr>
            <a:r>
              <a:rPr lang="en-US" dirty="0">
                <a:solidFill>
                  <a:schemeClr val="accent1"/>
                </a:solidFill>
                <a:latin typeface="Arial" panose="020B0604020202020204" pitchFamily="34" charset="0"/>
                <a:cs typeface="Arial" panose="020B0604020202020204" pitchFamily="34" charset="0"/>
              </a:rPr>
              <a:t>{</a:t>
            </a:r>
          </a:p>
          <a:p>
            <a:pPr marL="800100" lvl="2" indent="0">
              <a:buNone/>
            </a:pPr>
            <a:r>
              <a:rPr lang="en-US" dirty="0">
                <a:solidFill>
                  <a:schemeClr val="accent1"/>
                </a:solidFill>
                <a:latin typeface="Arial" panose="020B0604020202020204" pitchFamily="34" charset="0"/>
                <a:cs typeface="Arial" panose="020B0604020202020204" pitchFamily="34" charset="0"/>
              </a:rPr>
              <a:t> // class code</a:t>
            </a:r>
          </a:p>
          <a:p>
            <a:pPr marL="800100" lvl="2" indent="0">
              <a:buNone/>
            </a:pPr>
            <a:r>
              <a:rPr lang="en-US" dirty="0" smtClean="0">
                <a:solidFill>
                  <a:schemeClr val="accent1"/>
                </a:solidFill>
                <a:latin typeface="Arial" panose="020B0604020202020204" pitchFamily="34" charset="0"/>
                <a:cs typeface="Arial" panose="020B0604020202020204" pitchFamily="34" charset="0"/>
              </a:rPr>
              <a:t>}</a:t>
            </a:r>
          </a:p>
          <a:p>
            <a:r>
              <a:rPr lang="en-US" sz="1600" dirty="0"/>
              <a:t>Classes can be named using the same rules as variables. Your coding standards will determine the case convention you use. </a:t>
            </a:r>
            <a:endParaRPr lang="en-US" sz="1600" dirty="0" smtClean="0"/>
          </a:p>
          <a:p>
            <a:r>
              <a:rPr lang="en-US" sz="1600" dirty="0" smtClean="0">
                <a:latin typeface="Arial" panose="020B0604020202020204" pitchFamily="34" charset="0"/>
                <a:cs typeface="Arial" panose="020B0604020202020204" pitchFamily="34" charset="0"/>
              </a:rPr>
              <a:t>To </a:t>
            </a:r>
            <a:r>
              <a:rPr lang="en-US" sz="1600" dirty="0">
                <a:latin typeface="Arial" panose="020B0604020202020204" pitchFamily="34" charset="0"/>
                <a:cs typeface="Arial" panose="020B0604020202020204" pitchFamily="34" charset="0"/>
              </a:rPr>
              <a:t>instantiate an object from a class, you use the new keyword:</a:t>
            </a:r>
            <a:endParaRPr lang="en-US" sz="1600" dirty="0" smtClean="0">
              <a:latin typeface="Arial" panose="020B0604020202020204" pitchFamily="34" charset="0"/>
              <a:cs typeface="Arial" panose="020B0604020202020204" pitchFamily="34" charset="0"/>
            </a:endParaRPr>
          </a:p>
          <a:p>
            <a:pPr marL="400050" lvl="1" indent="0">
              <a:buNone/>
            </a:pPr>
            <a:r>
              <a:rPr lang="en-US" sz="1400" dirty="0">
                <a:solidFill>
                  <a:schemeClr val="accent1"/>
                </a:solidFill>
                <a:latin typeface="Arial" panose="020B0604020202020204" pitchFamily="34" charset="0"/>
                <a:cs typeface="Arial" panose="020B0604020202020204" pitchFamily="34" charset="0"/>
              </a:rPr>
              <a:t>&lt;?php</a:t>
            </a:r>
          </a:p>
          <a:p>
            <a:pPr marL="400050" lvl="1" indent="0">
              <a:buNone/>
            </a:pPr>
            <a:r>
              <a:rPr lang="en-US" sz="1400" dirty="0" smtClean="0">
                <a:solidFill>
                  <a:schemeClr val="accent1"/>
                </a:solidFill>
                <a:latin typeface="Arial" panose="020B0604020202020204" pitchFamily="34" charset="0"/>
                <a:cs typeface="Arial" panose="020B0604020202020204" pitchFamily="34" charset="0"/>
              </a:rPr>
              <a:t>		$</a:t>
            </a:r>
            <a:r>
              <a:rPr lang="en-US" sz="1400" dirty="0">
                <a:solidFill>
                  <a:schemeClr val="accent1"/>
                </a:solidFill>
                <a:latin typeface="Arial" panose="020B0604020202020204" pitchFamily="34" charset="0"/>
                <a:cs typeface="Arial" panose="020B0604020202020204" pitchFamily="34" charset="0"/>
              </a:rPr>
              <a:t>exampleObject = new ExampleClass();</a:t>
            </a:r>
          </a:p>
          <a:p>
            <a:pPr marL="400050" lvl="1" indent="0">
              <a:buNone/>
            </a:pPr>
            <a:r>
              <a:rPr lang="en-US" sz="1400" dirty="0" smtClean="0">
                <a:solidFill>
                  <a:schemeClr val="accent1"/>
                </a:solidFill>
                <a:latin typeface="Arial" panose="020B0604020202020204" pitchFamily="34" charset="0"/>
                <a:cs typeface="Arial" panose="020B0604020202020204" pitchFamily="34" charset="0"/>
              </a:rPr>
              <a:t>		// </a:t>
            </a:r>
            <a:r>
              <a:rPr lang="en-US" sz="1400" dirty="0">
                <a:solidFill>
                  <a:schemeClr val="accent1"/>
                </a:solidFill>
                <a:latin typeface="Arial" panose="020B0604020202020204" pitchFamily="34" charset="0"/>
                <a:cs typeface="Arial" panose="020B0604020202020204" pitchFamily="34" charset="0"/>
              </a:rPr>
              <a:t>If you are not passing constructor parameters you can omit the brackets if you choose</a:t>
            </a:r>
          </a:p>
          <a:p>
            <a:pPr marL="400050" lvl="1" indent="0">
              <a:buNone/>
            </a:pPr>
            <a:r>
              <a:rPr lang="en-US" sz="1400" dirty="0" smtClean="0">
                <a:solidFill>
                  <a:schemeClr val="accent1"/>
                </a:solidFill>
                <a:latin typeface="Arial" panose="020B0604020202020204" pitchFamily="34" charset="0"/>
                <a:cs typeface="Arial" panose="020B0604020202020204" pitchFamily="34" charset="0"/>
              </a:rPr>
              <a:t>		$</a:t>
            </a:r>
            <a:r>
              <a:rPr lang="en-US" sz="1400" dirty="0">
                <a:solidFill>
                  <a:schemeClr val="accent1"/>
                </a:solidFill>
                <a:latin typeface="Arial" panose="020B0604020202020204" pitchFamily="34" charset="0"/>
                <a:cs typeface="Arial" panose="020B0604020202020204" pitchFamily="34" charset="0"/>
              </a:rPr>
              <a:t>anotherObject = new ExampleClass;</a:t>
            </a:r>
          </a:p>
        </p:txBody>
      </p:sp>
    </p:spTree>
    <p:extLst>
      <p:ext uri="{BB962C8B-B14F-4D97-AF65-F5344CB8AC3E}">
        <p14:creationId xmlns:p14="http://schemas.microsoft.com/office/powerpoint/2010/main" val="1657447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873"/>
          </a:xfrm>
        </p:spPr>
        <p:txBody>
          <a:bodyPr/>
          <a:lstStyle/>
          <a:p>
            <a:r>
              <a:rPr lang="en-US" b="1" dirty="0">
                <a:latin typeface="Arial" panose="020B0604020202020204" pitchFamily="34" charset="0"/>
                <a:cs typeface="Arial" panose="020B0604020202020204" pitchFamily="34" charset="0"/>
              </a:rPr>
              <a:t>Abstract Classes</a:t>
            </a:r>
            <a:endParaRPr lang="en-US" dirty="0"/>
          </a:p>
        </p:txBody>
      </p:sp>
      <p:pic>
        <p:nvPicPr>
          <p:cNvPr id="4" name="Content Placeholder 3"/>
          <p:cNvPicPr>
            <a:picLocks noGrp="1" noChangeAspect="1"/>
          </p:cNvPicPr>
          <p:nvPr>
            <p:ph idx="1"/>
          </p:nvPr>
        </p:nvPicPr>
        <p:blipFill>
          <a:blip r:embed="rId2"/>
          <a:stretch>
            <a:fillRect/>
          </a:stretch>
        </p:blipFill>
        <p:spPr>
          <a:xfrm>
            <a:off x="1964561" y="1779674"/>
            <a:ext cx="6305550" cy="3705225"/>
          </a:xfrm>
          <a:prstGeom prst="rect">
            <a:avLst/>
          </a:prstGeom>
        </p:spPr>
      </p:pic>
    </p:spTree>
    <p:extLst>
      <p:ext uri="{BB962C8B-B14F-4D97-AF65-F5344CB8AC3E}">
        <p14:creationId xmlns:p14="http://schemas.microsoft.com/office/powerpoint/2010/main" val="3224610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4058"/>
          </a:xfrm>
        </p:spPr>
        <p:txBody>
          <a:bodyPr>
            <a:normAutofit/>
          </a:bodyPr>
          <a:lstStyle/>
          <a:p>
            <a:r>
              <a:rPr lang="en-US" sz="3000" b="1" dirty="0">
                <a:latin typeface="Arial" panose="020B0604020202020204" pitchFamily="34" charset="0"/>
                <a:cs typeface="Arial" panose="020B0604020202020204" pitchFamily="34" charset="0"/>
              </a:rPr>
              <a:t>Class Constants</a:t>
            </a:r>
          </a:p>
        </p:txBody>
      </p:sp>
      <p:sp>
        <p:nvSpPr>
          <p:cNvPr id="3" name="Content Placeholder 2"/>
          <p:cNvSpPr>
            <a:spLocks noGrp="1"/>
          </p:cNvSpPr>
          <p:nvPr>
            <p:ph idx="1"/>
          </p:nvPr>
        </p:nvSpPr>
        <p:spPr>
          <a:xfrm>
            <a:off x="677334" y="1213659"/>
            <a:ext cx="8596668" cy="4827704"/>
          </a:xfrm>
        </p:spPr>
        <p:txBody>
          <a:bodyPr>
            <a:normAutofit/>
          </a:bodyPr>
          <a:lstStyle/>
          <a:p>
            <a:r>
              <a:rPr lang="en-US" sz="1600" dirty="0">
                <a:latin typeface="Arial" panose="020B0604020202020204" pitchFamily="34" charset="0"/>
                <a:cs typeface="Arial" panose="020B0604020202020204" pitchFamily="34" charset="0"/>
              </a:rPr>
              <a:t>Class constants allow you to define such values on a per-class basis; they do not change between instances of the class. All objects created from that class have the same value for the class constant</a:t>
            </a:r>
            <a:r>
              <a:rPr lang="en-US" sz="1600" dirty="0" smtClean="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Class constants follow the same naming rules as variables but do not have an $ symbol prefixing them. By convention, constant names are declared in uppercase</a:t>
            </a:r>
            <a:r>
              <a:rPr lang="en-US" sz="1600" dirty="0" smtClean="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The value must be a constant expression, not (for example) a variable, a property, or a function call</a:t>
            </a:r>
            <a:r>
              <a:rPr lang="en-US" sz="1600" dirty="0" smtClean="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Class constants, like traditional constants, may only contain scalar values.</a:t>
            </a:r>
          </a:p>
        </p:txBody>
      </p:sp>
      <p:pic>
        <p:nvPicPr>
          <p:cNvPr id="4" name="Picture 3"/>
          <p:cNvPicPr>
            <a:picLocks noChangeAspect="1"/>
          </p:cNvPicPr>
          <p:nvPr/>
        </p:nvPicPr>
        <p:blipFill>
          <a:blip r:embed="rId2"/>
          <a:stretch>
            <a:fillRect/>
          </a:stretch>
        </p:blipFill>
        <p:spPr>
          <a:xfrm>
            <a:off x="2759652" y="3798657"/>
            <a:ext cx="4095750" cy="2076450"/>
          </a:xfrm>
          <a:prstGeom prst="rect">
            <a:avLst/>
          </a:prstGeom>
        </p:spPr>
      </p:pic>
    </p:spTree>
    <p:extLst>
      <p:ext uri="{BB962C8B-B14F-4D97-AF65-F5344CB8AC3E}">
        <p14:creationId xmlns:p14="http://schemas.microsoft.com/office/powerpoint/2010/main" val="30403701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5251"/>
          </a:xfrm>
        </p:spPr>
        <p:txBody>
          <a:bodyPr>
            <a:normAutofit/>
          </a:bodyPr>
          <a:lstStyle/>
          <a:p>
            <a:r>
              <a:rPr lang="en-US" sz="4000" b="1" dirty="0">
                <a:latin typeface="Arial" panose="020B0604020202020204" pitchFamily="34" charset="0"/>
                <a:cs typeface="Arial" panose="020B0604020202020204" pitchFamily="34" charset="0"/>
              </a:rPr>
              <a:t>Magic (__*) Methods</a:t>
            </a:r>
          </a:p>
        </p:txBody>
      </p:sp>
      <p:sp>
        <p:nvSpPr>
          <p:cNvPr id="3" name="Content Placeholder 2"/>
          <p:cNvSpPr>
            <a:spLocks noGrp="1"/>
          </p:cNvSpPr>
          <p:nvPr>
            <p:ph idx="1"/>
          </p:nvPr>
        </p:nvSpPr>
        <p:spPr>
          <a:xfrm>
            <a:off x="677334" y="1712423"/>
            <a:ext cx="8596668" cy="4328940"/>
          </a:xfrm>
        </p:spPr>
        <p:txBody>
          <a:bodyPr>
            <a:normAutofit/>
          </a:bodyPr>
          <a:lstStyle/>
          <a:p>
            <a:r>
              <a:rPr lang="en-US" dirty="0">
                <a:latin typeface="Arial" panose="020B0604020202020204" pitchFamily="34" charset="0"/>
                <a:cs typeface="Arial" panose="020B0604020202020204" pitchFamily="34" charset="0"/>
              </a:rPr>
              <a:t>PHP treats any method with a name prefixed by two underscores as magical. PHP calls these methods “magically” (without you needing to call them) at certain times of the object’s lifecycle. </a:t>
            </a:r>
            <a:r>
              <a:rPr lang="en-US" dirty="0" smtClean="0">
                <a:latin typeface="Arial" panose="020B0604020202020204" pitchFamily="34" charset="0"/>
                <a:cs typeface="Arial" panose="020B0604020202020204" pitchFamily="34" charset="0"/>
              </a:rPr>
              <a:t>I </a:t>
            </a:r>
            <a:r>
              <a:rPr lang="en-US" dirty="0">
                <a:latin typeface="Arial" panose="020B0604020202020204" pitchFamily="34" charset="0"/>
                <a:cs typeface="Arial" panose="020B0604020202020204" pitchFamily="34" charset="0"/>
              </a:rPr>
              <a:t>like to think of them as being similar to hooks that are called on events. PHP calls the magic method when an associated event happens to the </a:t>
            </a:r>
            <a:r>
              <a:rPr lang="en-US" dirty="0" smtClean="0">
                <a:latin typeface="Arial" panose="020B0604020202020204" pitchFamily="34" charset="0"/>
                <a:cs typeface="Arial" panose="020B0604020202020204" pitchFamily="34" charset="0"/>
              </a:rPr>
              <a:t>object</a:t>
            </a:r>
          </a:p>
          <a:p>
            <a:r>
              <a:rPr lang="en-US" dirty="0">
                <a:latin typeface="Arial" panose="020B0604020202020204" pitchFamily="34" charset="0"/>
                <a:cs typeface="Arial" panose="020B0604020202020204" pitchFamily="34" charset="0"/>
              </a:rPr>
              <a:t>Magic methods only pertain to classes; they do not exist as stand-alone </a:t>
            </a:r>
            <a:r>
              <a:rPr lang="en-US" dirty="0" smtClean="0">
                <a:latin typeface="Arial" panose="020B0604020202020204" pitchFamily="34" charset="0"/>
                <a:cs typeface="Arial" panose="020B0604020202020204" pitchFamily="34" charset="0"/>
              </a:rPr>
              <a:t>functions</a:t>
            </a:r>
          </a:p>
          <a:p>
            <a:r>
              <a:rPr lang="en-US" dirty="0">
                <a:latin typeface="Arial" panose="020B0604020202020204" pitchFamily="34" charset="0"/>
                <a:cs typeface="Arial" panose="020B0604020202020204" pitchFamily="34" charset="0"/>
              </a:rPr>
              <a:t>There are 15 predefined magical functions and it is recommended to avoid naming other functions with the double underscore prefix.</a:t>
            </a:r>
          </a:p>
        </p:txBody>
      </p:sp>
    </p:spTree>
    <p:extLst>
      <p:ext uri="{BB962C8B-B14F-4D97-AF65-F5344CB8AC3E}">
        <p14:creationId xmlns:p14="http://schemas.microsoft.com/office/powerpoint/2010/main" val="14173099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8502"/>
          </a:xfrm>
        </p:spPr>
        <p:txBody>
          <a:bodyPr/>
          <a:lstStyle/>
          <a:p>
            <a:r>
              <a:rPr lang="en-US" b="1" dirty="0">
                <a:latin typeface="Arial" panose="020B0604020202020204" pitchFamily="34" charset="0"/>
                <a:cs typeface="Arial" panose="020B0604020202020204" pitchFamily="34" charset="0"/>
              </a:rPr>
              <a:t>Magic (__*) Methods</a:t>
            </a:r>
            <a:endParaRPr lang="en-US" dirty="0"/>
          </a:p>
        </p:txBody>
      </p:sp>
      <p:sp>
        <p:nvSpPr>
          <p:cNvPr id="3" name="Content Placeholder 2"/>
          <p:cNvSpPr>
            <a:spLocks noGrp="1"/>
          </p:cNvSpPr>
          <p:nvPr>
            <p:ph idx="1"/>
          </p:nvPr>
        </p:nvSpPr>
        <p:spPr>
          <a:xfrm>
            <a:off x="677334" y="1596045"/>
            <a:ext cx="8596668" cy="4445318"/>
          </a:xfrm>
        </p:spPr>
        <p:txBody>
          <a:bodyPr/>
          <a:lstStyle/>
          <a:p>
            <a:r>
              <a:rPr lang="en-US" dirty="0"/>
              <a:t>__get and __</a:t>
            </a:r>
            <a:r>
              <a:rPr lang="en-US" dirty="0" smtClean="0"/>
              <a:t>set</a:t>
            </a:r>
          </a:p>
          <a:p>
            <a:pPr lvl="1"/>
            <a:r>
              <a:rPr lang="en-US" dirty="0"/>
              <a:t>These magic methods are called when PHP tries to read (get) or write (set) inaccessible properties.</a:t>
            </a:r>
          </a:p>
        </p:txBody>
      </p:sp>
      <p:pic>
        <p:nvPicPr>
          <p:cNvPr id="4" name="Picture 3"/>
          <p:cNvPicPr>
            <a:picLocks noChangeAspect="1"/>
          </p:cNvPicPr>
          <p:nvPr/>
        </p:nvPicPr>
        <p:blipFill>
          <a:blip r:embed="rId2"/>
          <a:stretch>
            <a:fillRect/>
          </a:stretch>
        </p:blipFill>
        <p:spPr>
          <a:xfrm>
            <a:off x="2668386" y="2867891"/>
            <a:ext cx="4428952" cy="2903218"/>
          </a:xfrm>
          <a:prstGeom prst="rect">
            <a:avLst/>
          </a:prstGeom>
        </p:spPr>
      </p:pic>
    </p:spTree>
    <p:extLst>
      <p:ext uri="{BB962C8B-B14F-4D97-AF65-F5344CB8AC3E}">
        <p14:creationId xmlns:p14="http://schemas.microsoft.com/office/powerpoint/2010/main" val="2120538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5375"/>
          </a:xfrm>
        </p:spPr>
        <p:txBody>
          <a:bodyPr>
            <a:normAutofit/>
          </a:bodyPr>
          <a:lstStyle/>
          <a:p>
            <a:r>
              <a:rPr lang="en-US" sz="3000" b="1" dirty="0">
                <a:latin typeface="Arial" panose="020B0604020202020204" pitchFamily="34" charset="0"/>
                <a:cs typeface="Arial" panose="020B0604020202020204" pitchFamily="34" charset="0"/>
              </a:rPr>
              <a:t>Magic (__*) Methods</a:t>
            </a:r>
            <a:endParaRPr lang="en-US" sz="3000" dirty="0"/>
          </a:p>
        </p:txBody>
      </p:sp>
      <p:sp>
        <p:nvSpPr>
          <p:cNvPr id="3" name="Content Placeholder 2"/>
          <p:cNvSpPr>
            <a:spLocks noGrp="1"/>
          </p:cNvSpPr>
          <p:nvPr>
            <p:ph idx="1"/>
          </p:nvPr>
        </p:nvSpPr>
        <p:spPr>
          <a:xfrm>
            <a:off x="677334" y="1546167"/>
            <a:ext cx="8596668" cy="4495195"/>
          </a:xfrm>
        </p:spPr>
        <p:txBody>
          <a:bodyPr>
            <a:normAutofit/>
          </a:bodyPr>
          <a:lstStyle/>
          <a:p>
            <a:r>
              <a:rPr lang="en-US" sz="1400" dirty="0">
                <a:latin typeface="Arial" panose="020B0604020202020204" pitchFamily="34" charset="0"/>
                <a:cs typeface="Arial" panose="020B0604020202020204" pitchFamily="34" charset="0"/>
              </a:rPr>
              <a:t>__isset and __unset</a:t>
            </a:r>
            <a:endParaRPr lang="en-US" sz="1400" dirty="0" smtClean="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The __isset() method is triggered by calling the isset() function or empty() on an inaccessible property.</a:t>
            </a:r>
          </a:p>
          <a:p>
            <a:pPr lvl="1"/>
            <a:r>
              <a:rPr lang="en-US" sz="1400" dirty="0">
                <a:latin typeface="Arial" panose="020B0604020202020204" pitchFamily="34" charset="0"/>
                <a:cs typeface="Arial" panose="020B0604020202020204" pitchFamily="34" charset="0"/>
              </a:rPr>
              <a:t>The __unset() method is triggered by calling the unset() function on an inaccessible property</a:t>
            </a:r>
            <a:r>
              <a:rPr lang="en-US" sz="1400" dirty="0" smtClean="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__call and __</a:t>
            </a:r>
            <a:r>
              <a:rPr lang="en-US" sz="1400" dirty="0" smtClean="0">
                <a:latin typeface="Arial" panose="020B0604020202020204" pitchFamily="34" charset="0"/>
                <a:cs typeface="Arial" panose="020B0604020202020204" pitchFamily="34" charset="0"/>
              </a:rPr>
              <a:t>callStatic</a:t>
            </a:r>
          </a:p>
          <a:p>
            <a:pPr lvl="1"/>
            <a:r>
              <a:rPr lang="en-US" sz="1400" dirty="0">
                <a:latin typeface="Arial" panose="020B0604020202020204" pitchFamily="34" charset="0"/>
                <a:cs typeface="Arial" panose="020B0604020202020204" pitchFamily="34" charset="0"/>
              </a:rPr>
              <a:t>These magic methods are called if you try to call a non-existing method on an object. </a:t>
            </a:r>
            <a:endParaRPr lang="en-US" sz="1400" dirty="0" smtClean="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The only difference is that __callStatic() responds to static calls while __call() responds to non-static calls.</a:t>
            </a:r>
          </a:p>
        </p:txBody>
      </p:sp>
      <p:pic>
        <p:nvPicPr>
          <p:cNvPr id="4" name="Picture 3"/>
          <p:cNvPicPr>
            <a:picLocks noChangeAspect="1"/>
          </p:cNvPicPr>
          <p:nvPr/>
        </p:nvPicPr>
        <p:blipFill>
          <a:blip r:embed="rId2"/>
          <a:stretch>
            <a:fillRect/>
          </a:stretch>
        </p:blipFill>
        <p:spPr>
          <a:xfrm>
            <a:off x="2759826" y="4120490"/>
            <a:ext cx="4285644" cy="1920872"/>
          </a:xfrm>
          <a:prstGeom prst="rect">
            <a:avLst/>
          </a:prstGeom>
        </p:spPr>
      </p:pic>
    </p:spTree>
    <p:extLst>
      <p:ext uri="{BB962C8B-B14F-4D97-AF65-F5344CB8AC3E}">
        <p14:creationId xmlns:p14="http://schemas.microsoft.com/office/powerpoint/2010/main" val="22805020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8625"/>
          </a:xfrm>
        </p:spPr>
        <p:txBody>
          <a:bodyPr/>
          <a:lstStyle/>
          <a:p>
            <a:r>
              <a:rPr lang="en-US" b="1" dirty="0">
                <a:latin typeface="Arial" panose="020B0604020202020204" pitchFamily="34" charset="0"/>
                <a:cs typeface="Arial" panose="020B0604020202020204" pitchFamily="34" charset="0"/>
              </a:rPr>
              <a:t>Magic (__*) Methods</a:t>
            </a:r>
            <a:endParaRPr lang="en-US" dirty="0"/>
          </a:p>
        </p:txBody>
      </p:sp>
      <p:sp>
        <p:nvSpPr>
          <p:cNvPr id="3" name="Content Placeholder 2"/>
          <p:cNvSpPr>
            <a:spLocks noGrp="1"/>
          </p:cNvSpPr>
          <p:nvPr>
            <p:ph idx="1"/>
          </p:nvPr>
        </p:nvSpPr>
        <p:spPr>
          <a:xfrm>
            <a:off x="677334" y="1537855"/>
            <a:ext cx="8596668" cy="4503507"/>
          </a:xfrm>
        </p:spPr>
        <p:txBody>
          <a:bodyPr>
            <a:normAutofit/>
          </a:bodyPr>
          <a:lstStyle/>
          <a:p>
            <a:r>
              <a:rPr lang="en-US" dirty="0">
                <a:latin typeface="Arial" panose="020B0604020202020204" pitchFamily="34" charset="0"/>
                <a:cs typeface="Arial" panose="020B0604020202020204" pitchFamily="34" charset="0"/>
              </a:rPr>
              <a:t>__</a:t>
            </a:r>
            <a:r>
              <a:rPr lang="en-US" dirty="0" smtClean="0">
                <a:latin typeface="Arial" panose="020B0604020202020204" pitchFamily="34" charset="0"/>
                <a:cs typeface="Arial" panose="020B0604020202020204" pitchFamily="34" charset="0"/>
              </a:rPr>
              <a:t>invoke</a:t>
            </a:r>
          </a:p>
          <a:p>
            <a:pPr lvl="1"/>
            <a:r>
              <a:rPr lang="en-US" sz="1800" dirty="0">
                <a:latin typeface="Arial" panose="020B0604020202020204" pitchFamily="34" charset="0"/>
                <a:cs typeface="Arial" panose="020B0604020202020204" pitchFamily="34" charset="0"/>
              </a:rPr>
              <a:t>The magic method __invoke() is called when you try to execute an object as a function</a:t>
            </a:r>
            <a:r>
              <a:rPr lang="en-US" sz="1800" dirty="0" smtClean="0">
                <a:latin typeface="Arial" panose="020B0604020202020204" pitchFamily="34" charset="0"/>
                <a:cs typeface="Arial" panose="020B0604020202020204" pitchFamily="34" charset="0"/>
              </a:rPr>
              <a:t>.</a:t>
            </a:r>
          </a:p>
          <a:p>
            <a:pPr lvl="2"/>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746230" y="3233348"/>
            <a:ext cx="3457575" cy="2209800"/>
          </a:xfrm>
          <a:prstGeom prst="rect">
            <a:avLst/>
          </a:prstGeom>
        </p:spPr>
      </p:pic>
    </p:spTree>
    <p:extLst>
      <p:ext uri="{BB962C8B-B14F-4D97-AF65-F5344CB8AC3E}">
        <p14:creationId xmlns:p14="http://schemas.microsoft.com/office/powerpoint/2010/main" val="3070048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0313"/>
          </a:xfrm>
        </p:spPr>
        <p:txBody>
          <a:bodyPr/>
          <a:lstStyle/>
          <a:p>
            <a:r>
              <a:rPr lang="en-US" b="1" dirty="0">
                <a:latin typeface="Arial" panose="020B0604020202020204" pitchFamily="34" charset="0"/>
                <a:cs typeface="Arial" panose="020B0604020202020204" pitchFamily="34" charset="0"/>
              </a:rPr>
              <a:t>Magic (__*) Methods</a:t>
            </a:r>
            <a:endParaRPr lang="en-US" dirty="0"/>
          </a:p>
        </p:txBody>
      </p:sp>
      <p:sp>
        <p:nvSpPr>
          <p:cNvPr id="3" name="Content Placeholder 2"/>
          <p:cNvSpPr>
            <a:spLocks noGrp="1"/>
          </p:cNvSpPr>
          <p:nvPr>
            <p:ph idx="1"/>
          </p:nvPr>
        </p:nvSpPr>
        <p:spPr>
          <a:xfrm>
            <a:off x="677334" y="1587731"/>
            <a:ext cx="8596668" cy="4453631"/>
          </a:xfrm>
        </p:spPr>
        <p:txBody>
          <a:bodyPr>
            <a:normAutofit/>
          </a:bodyPr>
          <a:lstStyle/>
          <a:p>
            <a:r>
              <a:rPr lang="en-US" dirty="0">
                <a:latin typeface="Arial" panose="020B0604020202020204" pitchFamily="34" charset="0"/>
                <a:cs typeface="Arial" panose="020B0604020202020204" pitchFamily="34" charset="0"/>
              </a:rPr>
              <a:t>We have dealt with the __construct() and __destruct() functions in the section on “Constructors and Destructors</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We have dealt with __sleep() and __wake() in the section on “Serializing Objects</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We looked at __clone() when discussing “Copying Objects” and __toString() in the section named “Casting Objects to String”. </a:t>
            </a:r>
          </a:p>
        </p:txBody>
      </p:sp>
    </p:spTree>
    <p:extLst>
      <p:ext uri="{BB962C8B-B14F-4D97-AF65-F5344CB8AC3E}">
        <p14:creationId xmlns:p14="http://schemas.microsoft.com/office/powerpoint/2010/main" val="201988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7185"/>
          </a:xfrm>
        </p:spPr>
        <p:txBody>
          <a:bodyPr>
            <a:normAutofit/>
          </a:bodyPr>
          <a:lstStyle/>
          <a:p>
            <a:r>
              <a:rPr lang="en-US" sz="3000" b="1" dirty="0">
                <a:latin typeface="Arial" panose="020B0604020202020204" pitchFamily="34" charset="0"/>
                <a:cs typeface="Arial" panose="020B0604020202020204" pitchFamily="34" charset="0"/>
              </a:rPr>
              <a:t>Declaring Classes and Instantiating Objects</a:t>
            </a:r>
            <a:endParaRPr lang="en-US" sz="3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5823695"/>
              </p:ext>
            </p:extLst>
          </p:nvPr>
        </p:nvGraphicFramePr>
        <p:xfrm>
          <a:off x="677334" y="2635221"/>
          <a:ext cx="8849052" cy="2372360"/>
        </p:xfrm>
        <a:graphic>
          <a:graphicData uri="http://schemas.openxmlformats.org/drawingml/2006/table">
            <a:tbl>
              <a:tblPr firstRow="1" bandRow="1">
                <a:tableStyleId>{5C22544A-7EE6-4342-B048-85BDC9FD1C3A}</a:tableStyleId>
              </a:tblPr>
              <a:tblGrid>
                <a:gridCol w="2311496">
                  <a:extLst>
                    <a:ext uri="{9D8B030D-6E8A-4147-A177-3AD203B41FA5}">
                      <a16:colId xmlns:a16="http://schemas.microsoft.com/office/drawing/2014/main" val="1332043674"/>
                    </a:ext>
                  </a:extLst>
                </a:gridCol>
                <a:gridCol w="2701470">
                  <a:extLst>
                    <a:ext uri="{9D8B030D-6E8A-4147-A177-3AD203B41FA5}">
                      <a16:colId xmlns:a16="http://schemas.microsoft.com/office/drawing/2014/main" val="2090751999"/>
                    </a:ext>
                  </a:extLst>
                </a:gridCol>
                <a:gridCol w="3836086">
                  <a:extLst>
                    <a:ext uri="{9D8B030D-6E8A-4147-A177-3AD203B41FA5}">
                      <a16:colId xmlns:a16="http://schemas.microsoft.com/office/drawing/2014/main" val="373410511"/>
                    </a:ext>
                  </a:extLst>
                </a:gridCol>
              </a:tblGrid>
              <a:tr h="370840">
                <a:tc>
                  <a:txBody>
                    <a:bodyPr/>
                    <a:lstStyle/>
                    <a:p>
                      <a:r>
                        <a:rPr lang="en-US" sz="1400" dirty="0" smtClean="0">
                          <a:latin typeface="Arial" panose="020B0604020202020204" pitchFamily="34" charset="0"/>
                          <a:cs typeface="Arial" panose="020B0604020202020204" pitchFamily="34" charset="0"/>
                        </a:rPr>
                        <a:t>Concept</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Syntax</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Limitation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08307507"/>
                  </a:ext>
                </a:extLst>
              </a:tr>
              <a:tr h="370840">
                <a:tc>
                  <a:txBody>
                    <a:bodyPr/>
                    <a:lstStyle/>
                    <a:p>
                      <a:r>
                        <a:rPr lang="en-US" sz="1400" dirty="0" smtClean="0">
                          <a:latin typeface="Arial" panose="020B0604020202020204" pitchFamily="34" charset="0"/>
                          <a:cs typeface="Arial" panose="020B0604020202020204" pitchFamily="34" charset="0"/>
                        </a:rPr>
                        <a:t>Inherit from a class </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class A extends A_Parent</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Class may have only one parent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27027985"/>
                  </a:ext>
                </a:extLst>
              </a:tr>
              <a:tr h="370840">
                <a:tc>
                  <a:txBody>
                    <a:bodyPr/>
                    <a:lstStyle/>
                    <a:p>
                      <a:r>
                        <a:rPr lang="en-US" sz="1400" dirty="0" smtClean="0">
                          <a:latin typeface="Arial" panose="020B0604020202020204" pitchFamily="34" charset="0"/>
                          <a:cs typeface="Arial" panose="020B0604020202020204" pitchFamily="34" charset="0"/>
                        </a:rPr>
                        <a:t>Interface inheritance</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Interface A extends B, C</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Interface can inherit multiple interfaces</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79090665"/>
                  </a:ext>
                </a:extLst>
              </a:tr>
              <a:tr h="370840">
                <a:tc>
                  <a:txBody>
                    <a:bodyPr/>
                    <a:lstStyle/>
                    <a:p>
                      <a:r>
                        <a:rPr lang="en-US" sz="1400" dirty="0" smtClean="0">
                          <a:latin typeface="Arial" panose="020B0604020202020204" pitchFamily="34" charset="0"/>
                          <a:cs typeface="Arial" panose="020B0604020202020204" pitchFamily="34" charset="0"/>
                        </a:rPr>
                        <a:t>Inherit from an abstract class</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Interface A extends B, C</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Interface can inherit multiple interfaces</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02196308"/>
                  </a:ext>
                </a:extLst>
              </a:tr>
              <a:tr h="370840">
                <a:tc>
                  <a:txBody>
                    <a:bodyPr/>
                    <a:lstStyle/>
                    <a:p>
                      <a:r>
                        <a:rPr lang="en-US" sz="1400" dirty="0" smtClean="0">
                          <a:latin typeface="Arial" panose="020B0604020202020204" pitchFamily="34" charset="0"/>
                          <a:cs typeface="Arial" panose="020B0604020202020204" pitchFamily="34" charset="0"/>
                        </a:rPr>
                        <a:t>Implement interface</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class A implements A_ Interface</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Class can implement multiple interfaces</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95418340"/>
                  </a:ext>
                </a:extLst>
              </a:tr>
              <a:tr h="370840">
                <a:tc>
                  <a:txBody>
                    <a:bodyPr/>
                    <a:lstStyle/>
                    <a:p>
                      <a:r>
                        <a:rPr lang="en-US" sz="1400" dirty="0" smtClean="0">
                          <a:latin typeface="Arial" panose="020B0604020202020204" pitchFamily="34" charset="0"/>
                          <a:cs typeface="Arial" panose="020B0604020202020204" pitchFamily="34" charset="0"/>
                        </a:rPr>
                        <a:t>Trait</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class Foo { use A_trait; }</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Class can use multiple traits</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50332845"/>
                  </a:ext>
                </a:extLst>
              </a:tr>
            </a:tbl>
          </a:graphicData>
        </a:graphic>
      </p:graphicFrame>
      <p:sp>
        <p:nvSpPr>
          <p:cNvPr id="6" name="TextBox 5"/>
          <p:cNvSpPr txBox="1"/>
          <p:nvPr/>
        </p:nvSpPr>
        <p:spPr>
          <a:xfrm>
            <a:off x="677335" y="1398196"/>
            <a:ext cx="8596668"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Summary </a:t>
            </a:r>
            <a:r>
              <a:rPr lang="en-US" sz="2400" dirty="0">
                <a:latin typeface="Arial" panose="020B0604020202020204" pitchFamily="34" charset="0"/>
                <a:cs typeface="Arial" panose="020B0604020202020204" pitchFamily="34" charset="0"/>
              </a:rPr>
              <a:t>reference table shows the syntax and limitations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for </a:t>
            </a:r>
            <a:r>
              <a:rPr lang="en-US" sz="2400" dirty="0">
                <a:latin typeface="Arial" panose="020B0604020202020204" pitchFamily="34" charset="0"/>
                <a:cs typeface="Arial" panose="020B0604020202020204" pitchFamily="34" charset="0"/>
              </a:rPr>
              <a:t>inheritance and traits.</a:t>
            </a:r>
          </a:p>
        </p:txBody>
      </p:sp>
    </p:spTree>
    <p:extLst>
      <p:ext uri="{BB962C8B-B14F-4D97-AF65-F5344CB8AC3E}">
        <p14:creationId xmlns:p14="http://schemas.microsoft.com/office/powerpoint/2010/main" val="1035112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935"/>
          </a:xfrm>
        </p:spPr>
        <p:txBody>
          <a:bodyPr>
            <a:normAutofit/>
          </a:bodyPr>
          <a:lstStyle/>
          <a:p>
            <a:r>
              <a:rPr lang="en-US" sz="3000" b="1" dirty="0">
                <a:latin typeface="Arial" panose="020B0604020202020204" pitchFamily="34" charset="0"/>
                <a:cs typeface="Arial" panose="020B0604020202020204" pitchFamily="34" charset="0"/>
              </a:rPr>
              <a:t>Declaring Classes and Instantiating Objects</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471353"/>
            <a:ext cx="8596668" cy="4570009"/>
          </a:xfrm>
        </p:spPr>
        <p:txBody>
          <a:bodyPr/>
          <a:lstStyle/>
          <a:p>
            <a:r>
              <a:rPr lang="en-US" dirty="0">
                <a:latin typeface="Arial" panose="020B0604020202020204" pitchFamily="34" charset="0"/>
                <a:cs typeface="Arial" panose="020B0604020202020204" pitchFamily="34" charset="0"/>
              </a:rPr>
              <a:t>Object assignment is always by </a:t>
            </a:r>
            <a:r>
              <a:rPr lang="en-US" dirty="0" smtClean="0">
                <a:latin typeface="Arial" panose="020B0604020202020204" pitchFamily="34" charset="0"/>
                <a:cs typeface="Arial" panose="020B0604020202020204" pitchFamily="34" charset="0"/>
              </a:rPr>
              <a:t>reference</a:t>
            </a:r>
          </a:p>
          <a:p>
            <a:r>
              <a:rPr lang="en-US" dirty="0">
                <a:latin typeface="Arial" panose="020B0604020202020204" pitchFamily="34" charset="0"/>
                <a:cs typeface="Arial" panose="020B0604020202020204" pitchFamily="34" charset="0"/>
              </a:rPr>
              <a:t>Notice in the following example how when we change the property in the copied object, the original object also changes. In fact, the two variables occupy the same space in memory because a reference is a pointer to the original data. We don’t make an entire new copy of the </a:t>
            </a:r>
            <a:r>
              <a:rPr lang="en-US" dirty="0" smtClean="0">
                <a:latin typeface="Arial" panose="020B0604020202020204" pitchFamily="34" charset="0"/>
                <a:cs typeface="Arial" panose="020B0604020202020204" pitchFamily="34" charset="0"/>
              </a:rPr>
              <a:t>object</a:t>
            </a:r>
          </a:p>
          <a:p>
            <a:pPr marL="0" indent="0">
              <a:buNone/>
            </a:pPr>
            <a:endParaRPr lang="en-US" dirty="0"/>
          </a:p>
        </p:txBody>
      </p:sp>
      <p:pic>
        <p:nvPicPr>
          <p:cNvPr id="4" name="Picture 3"/>
          <p:cNvPicPr>
            <a:picLocks noChangeAspect="1"/>
          </p:cNvPicPr>
          <p:nvPr/>
        </p:nvPicPr>
        <p:blipFill>
          <a:blip r:embed="rId2"/>
          <a:stretch>
            <a:fillRect/>
          </a:stretch>
        </p:blipFill>
        <p:spPr>
          <a:xfrm>
            <a:off x="2202873" y="3300201"/>
            <a:ext cx="4427133" cy="2583219"/>
          </a:xfrm>
          <a:prstGeom prst="rect">
            <a:avLst/>
          </a:prstGeom>
        </p:spPr>
      </p:pic>
    </p:spTree>
    <p:extLst>
      <p:ext uri="{BB962C8B-B14F-4D97-AF65-F5344CB8AC3E}">
        <p14:creationId xmlns:p14="http://schemas.microsoft.com/office/powerpoint/2010/main" val="3193270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7309"/>
          </a:xfrm>
        </p:spPr>
        <p:txBody>
          <a:bodyPr>
            <a:normAutofit/>
          </a:bodyPr>
          <a:lstStyle/>
          <a:p>
            <a:r>
              <a:rPr lang="en-US" sz="3000" b="1" dirty="0">
                <a:latin typeface="Arial" panose="020B0604020202020204" pitchFamily="34" charset="0"/>
                <a:cs typeface="Arial" panose="020B0604020202020204" pitchFamily="34" charset="0"/>
              </a:rPr>
              <a:t>Visibility or Access Modifiers</a:t>
            </a:r>
          </a:p>
        </p:txBody>
      </p:sp>
      <p:sp>
        <p:nvSpPr>
          <p:cNvPr id="3" name="Content Placeholder 2"/>
          <p:cNvSpPr>
            <a:spLocks noGrp="1"/>
          </p:cNvSpPr>
          <p:nvPr>
            <p:ph idx="1"/>
          </p:nvPr>
        </p:nvSpPr>
        <p:spPr>
          <a:xfrm>
            <a:off x="677334" y="1363287"/>
            <a:ext cx="8596668" cy="4678075"/>
          </a:xfrm>
        </p:spPr>
        <p:txBody>
          <a:bodyPr>
            <a:normAutofit/>
          </a:bodyPr>
          <a:lstStyle/>
          <a:p>
            <a:r>
              <a:rPr lang="en-US" dirty="0">
                <a:latin typeface="Arial" panose="020B0604020202020204" pitchFamily="34" charset="0"/>
                <a:cs typeface="Arial" panose="020B0604020202020204" pitchFamily="34" charset="0"/>
              </a:rPr>
              <a:t>The visibility of a method or property can be set by prefixing the declaration with public, protected, or private</a:t>
            </a:r>
            <a:r>
              <a:rPr lang="en-US" dirty="0" smtClean="0">
                <a:latin typeface="Arial" panose="020B0604020202020204" pitchFamily="34" charset="0"/>
                <a:cs typeface="Arial" panose="020B0604020202020204" pitchFamily="34" charset="0"/>
              </a:rPr>
              <a:t>.</a:t>
            </a:r>
          </a:p>
          <a:p>
            <a:pPr lvl="1"/>
            <a:r>
              <a:rPr lang="en-US" sz="1800" dirty="0" smtClean="0">
                <a:latin typeface="Arial" panose="020B0604020202020204" pitchFamily="34" charset="0"/>
                <a:cs typeface="Arial" panose="020B0604020202020204" pitchFamily="34" charset="0"/>
              </a:rPr>
              <a:t>Public </a:t>
            </a:r>
            <a:r>
              <a:rPr lang="en-US" sz="1800" dirty="0">
                <a:latin typeface="Arial" panose="020B0604020202020204" pitchFamily="34" charset="0"/>
                <a:cs typeface="Arial" panose="020B0604020202020204" pitchFamily="34" charset="0"/>
              </a:rPr>
              <a:t>class members can be accessed from anywhere.</a:t>
            </a:r>
          </a:p>
          <a:p>
            <a:pPr lvl="1"/>
            <a:r>
              <a:rPr lang="en-US" sz="1800" dirty="0">
                <a:latin typeface="Arial" panose="020B0604020202020204" pitchFamily="34" charset="0"/>
                <a:cs typeface="Arial" panose="020B0604020202020204" pitchFamily="34" charset="0"/>
              </a:rPr>
              <a:t>Protected class members can be accessed from within the class and by its children.</a:t>
            </a:r>
          </a:p>
          <a:p>
            <a:pPr lvl="1"/>
            <a:r>
              <a:rPr lang="en-US" sz="1800" dirty="0">
                <a:latin typeface="Arial" panose="020B0604020202020204" pitchFamily="34" charset="0"/>
                <a:cs typeface="Arial" panose="020B0604020202020204" pitchFamily="34" charset="0"/>
              </a:rPr>
              <a:t>Private class members can only be accessed from within the class itself</a:t>
            </a:r>
            <a:r>
              <a:rPr lang="en-US" sz="1800"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If you don’t explicitly specify a visibility then it will default to </a:t>
            </a:r>
            <a:r>
              <a:rPr lang="en-US" dirty="0" smtClean="0">
                <a:latin typeface="Arial" panose="020B0604020202020204" pitchFamily="34" charset="0"/>
                <a:cs typeface="Arial" panose="020B0604020202020204" pitchFamily="34" charset="0"/>
              </a:rPr>
              <a:t>public</a:t>
            </a:r>
          </a:p>
          <a:p>
            <a:r>
              <a:rPr lang="en-US" dirty="0">
                <a:latin typeface="Arial" panose="020B0604020202020204" pitchFamily="34" charset="0"/>
                <a:cs typeface="Arial" panose="020B0604020202020204" pitchFamily="34" charset="0"/>
              </a:rPr>
              <a:t>Interfaces can only include public methods. Any class that implements the interface must match the visibility of the method and so these methods will be public in it too</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Methods in abstract classes may have any visibility. A method in a class that extends an abstract class must have the same or less restrictive visibility</a:t>
            </a:r>
            <a:endParaRPr lang="en-US" dirty="0" smtClean="0">
              <a:latin typeface="Arial" panose="020B0604020202020204" pitchFamily="34" charset="0"/>
              <a:cs typeface="Arial" panose="020B0604020202020204" pitchFamily="34" charset="0"/>
            </a:endParaRPr>
          </a:p>
          <a:p>
            <a:pPr marL="457200" lvl="1" indent="0">
              <a:buNone/>
            </a:pPr>
            <a:endParaRPr 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2104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873"/>
          </a:xfrm>
        </p:spPr>
        <p:txBody>
          <a:bodyPr>
            <a:noAutofit/>
          </a:bodyPr>
          <a:lstStyle/>
          <a:p>
            <a:r>
              <a:rPr lang="en-US" sz="4000" b="1" dirty="0">
                <a:latin typeface="Arial" panose="020B0604020202020204" pitchFamily="34" charset="0"/>
                <a:cs typeface="Arial" panose="020B0604020202020204" pitchFamily="34" charset="0"/>
              </a:rPr>
              <a:t>Instance Properties and Methods</a:t>
            </a:r>
          </a:p>
        </p:txBody>
      </p:sp>
      <p:sp>
        <p:nvSpPr>
          <p:cNvPr id="3" name="Content Placeholder 2"/>
          <p:cNvSpPr>
            <a:spLocks noGrp="1"/>
          </p:cNvSpPr>
          <p:nvPr>
            <p:ph idx="1"/>
          </p:nvPr>
        </p:nvSpPr>
        <p:spPr>
          <a:xfrm>
            <a:off x="677334" y="1986742"/>
            <a:ext cx="8596668" cy="4054621"/>
          </a:xfrm>
        </p:spPr>
        <p:txBody>
          <a:bodyPr>
            <a:normAutofit/>
          </a:bodyPr>
          <a:lstStyle/>
          <a:p>
            <a:r>
              <a:rPr lang="en-US" sz="2400" dirty="0" smtClean="0">
                <a:latin typeface="Arial" panose="020B0604020202020204" pitchFamily="34" charset="0"/>
                <a:cs typeface="Arial" panose="020B0604020202020204" pitchFamily="34" charset="0"/>
              </a:rPr>
              <a:t>Properties</a:t>
            </a:r>
          </a:p>
          <a:p>
            <a:pPr lvl="1"/>
            <a:r>
              <a:rPr lang="en-US" sz="2400" dirty="0">
                <a:latin typeface="Arial" panose="020B0604020202020204" pitchFamily="34" charset="0"/>
                <a:cs typeface="Arial" panose="020B0604020202020204" pitchFamily="34" charset="0"/>
              </a:rPr>
              <a:t>Class properties are declared by using one of the visibility modifiers followed by the name of the property. Property names follow the same naming rules as variables. </a:t>
            </a:r>
            <a:endParaRPr lang="en-US" sz="2400" dirty="0" smtClean="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Properties can be initialized to default values. They can be initialized with expressions, but not functions.</a:t>
            </a:r>
          </a:p>
        </p:txBody>
      </p:sp>
    </p:spTree>
    <p:extLst>
      <p:ext uri="{BB962C8B-B14F-4D97-AF65-F5344CB8AC3E}">
        <p14:creationId xmlns:p14="http://schemas.microsoft.com/office/powerpoint/2010/main" val="770883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873"/>
          </a:xfrm>
        </p:spPr>
        <p:txBody>
          <a:bodyPr>
            <a:noAutofit/>
          </a:bodyPr>
          <a:lstStyle/>
          <a:p>
            <a:r>
              <a:rPr lang="en-US" sz="4000" b="1" dirty="0">
                <a:latin typeface="Arial" panose="020B0604020202020204" pitchFamily="34" charset="0"/>
                <a:cs typeface="Arial" panose="020B0604020202020204" pitchFamily="34" charset="0"/>
              </a:rPr>
              <a:t>Instance Properties and Methods</a:t>
            </a:r>
          </a:p>
        </p:txBody>
      </p:sp>
      <p:sp>
        <p:nvSpPr>
          <p:cNvPr id="3" name="Content Placeholder 2"/>
          <p:cNvSpPr>
            <a:spLocks noGrp="1"/>
          </p:cNvSpPr>
          <p:nvPr>
            <p:ph idx="1"/>
          </p:nvPr>
        </p:nvSpPr>
        <p:spPr>
          <a:xfrm>
            <a:off x="677334" y="1986742"/>
            <a:ext cx="8596668" cy="4054621"/>
          </a:xfrm>
        </p:spPr>
        <p:txBody>
          <a:bodyPr>
            <a:normAutofit/>
          </a:bodyPr>
          <a:lstStyle/>
          <a:p>
            <a:r>
              <a:rPr lang="en-US" sz="2400" dirty="0" smtClean="0">
                <a:latin typeface="Arial" panose="020B0604020202020204" pitchFamily="34" charset="0"/>
                <a:cs typeface="Arial" panose="020B0604020202020204" pitchFamily="34" charset="0"/>
              </a:rPr>
              <a:t>Properties</a:t>
            </a:r>
            <a:endParaRPr lang="en-US" sz="2200" dirty="0" smtClean="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942186" y="1603447"/>
            <a:ext cx="5276850" cy="2676525"/>
          </a:xfrm>
          <a:prstGeom prst="rect">
            <a:avLst/>
          </a:prstGeom>
        </p:spPr>
      </p:pic>
      <p:pic>
        <p:nvPicPr>
          <p:cNvPr id="5" name="Picture 4"/>
          <p:cNvPicPr>
            <a:picLocks noChangeAspect="1"/>
          </p:cNvPicPr>
          <p:nvPr/>
        </p:nvPicPr>
        <p:blipFill>
          <a:blip r:embed="rId3"/>
          <a:stretch>
            <a:fillRect/>
          </a:stretch>
        </p:blipFill>
        <p:spPr>
          <a:xfrm>
            <a:off x="2942186" y="4978241"/>
            <a:ext cx="4629150" cy="1238250"/>
          </a:xfrm>
          <a:prstGeom prst="rect">
            <a:avLst/>
          </a:prstGeom>
        </p:spPr>
      </p:pic>
    </p:spTree>
    <p:extLst>
      <p:ext uri="{BB962C8B-B14F-4D97-AF65-F5344CB8AC3E}">
        <p14:creationId xmlns:p14="http://schemas.microsoft.com/office/powerpoint/2010/main" val="334904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062"/>
          </a:xfrm>
        </p:spPr>
        <p:txBody>
          <a:bodyPr>
            <a:normAutofit/>
          </a:bodyPr>
          <a:lstStyle/>
          <a:p>
            <a:r>
              <a:rPr lang="en-US" sz="4000" b="1" dirty="0">
                <a:latin typeface="Arial" panose="020B0604020202020204" pitchFamily="34" charset="0"/>
                <a:cs typeface="Arial" panose="020B0604020202020204" pitchFamily="34" charset="0"/>
              </a:rPr>
              <a:t>Instance Properties and Methods</a:t>
            </a:r>
            <a:endParaRPr lang="en-US" sz="4000" dirty="0"/>
          </a:p>
        </p:txBody>
      </p:sp>
      <p:sp>
        <p:nvSpPr>
          <p:cNvPr id="3" name="Content Placeholder 2"/>
          <p:cNvSpPr>
            <a:spLocks noGrp="1"/>
          </p:cNvSpPr>
          <p:nvPr>
            <p:ph idx="1"/>
          </p:nvPr>
        </p:nvSpPr>
        <p:spPr>
          <a:xfrm>
            <a:off x="677334" y="1521229"/>
            <a:ext cx="8596668" cy="4520133"/>
          </a:xfrm>
        </p:spPr>
        <p:txBody>
          <a:bodyPr>
            <a:normAutofit/>
          </a:bodyPr>
          <a:lstStyle/>
          <a:p>
            <a:r>
              <a:rPr lang="en-US" dirty="0" smtClean="0">
                <a:latin typeface="Arial" panose="020B0604020202020204" pitchFamily="34" charset="0"/>
                <a:cs typeface="Arial" panose="020B0604020202020204" pitchFamily="34" charset="0"/>
              </a:rPr>
              <a:t>Methods</a:t>
            </a:r>
          </a:p>
          <a:p>
            <a:pPr lvl="1"/>
            <a:r>
              <a:rPr lang="en-US" sz="1800" dirty="0">
                <a:latin typeface="Arial" panose="020B0604020202020204" pitchFamily="34" charset="0"/>
                <a:cs typeface="Arial" panose="020B0604020202020204" pitchFamily="34" charset="0"/>
              </a:rPr>
              <a:t>Methods are functions within a scope construct. They are declared in a function by using a visibility modifier followed by the function declaration. If you omit a visibility modifier, the method will have public visibility.</a:t>
            </a:r>
          </a:p>
        </p:txBody>
      </p:sp>
      <p:pic>
        <p:nvPicPr>
          <p:cNvPr id="4" name="Picture 3"/>
          <p:cNvPicPr>
            <a:picLocks noChangeAspect="1"/>
          </p:cNvPicPr>
          <p:nvPr/>
        </p:nvPicPr>
        <p:blipFill>
          <a:blip r:embed="rId2"/>
          <a:stretch>
            <a:fillRect/>
          </a:stretch>
        </p:blipFill>
        <p:spPr>
          <a:xfrm>
            <a:off x="2720946" y="3018126"/>
            <a:ext cx="3724275" cy="2733675"/>
          </a:xfrm>
          <a:prstGeom prst="rect">
            <a:avLst/>
          </a:prstGeom>
        </p:spPr>
      </p:pic>
    </p:spTree>
    <p:extLst>
      <p:ext uri="{BB962C8B-B14F-4D97-AF65-F5344CB8AC3E}">
        <p14:creationId xmlns:p14="http://schemas.microsoft.com/office/powerpoint/2010/main" val="2685531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6815"/>
          </a:xfrm>
        </p:spPr>
        <p:txBody>
          <a:bodyPr>
            <a:normAutofit/>
          </a:bodyPr>
          <a:lstStyle/>
          <a:p>
            <a:r>
              <a:rPr lang="en-US" sz="4000" b="1" dirty="0">
                <a:latin typeface="Arial" panose="020B0604020202020204" pitchFamily="34" charset="0"/>
                <a:cs typeface="Arial" panose="020B0604020202020204" pitchFamily="34" charset="0"/>
              </a:rPr>
              <a:t>Static Methods and Properties</a:t>
            </a:r>
          </a:p>
        </p:txBody>
      </p:sp>
      <p:sp>
        <p:nvSpPr>
          <p:cNvPr id="3" name="Content Placeholder 2"/>
          <p:cNvSpPr>
            <a:spLocks noGrp="1"/>
          </p:cNvSpPr>
          <p:nvPr>
            <p:ph idx="1"/>
          </p:nvPr>
        </p:nvSpPr>
        <p:spPr>
          <a:xfrm>
            <a:off x="677334" y="1596045"/>
            <a:ext cx="8596668" cy="4445318"/>
          </a:xfrm>
        </p:spPr>
        <p:txBody>
          <a:bodyPr>
            <a:normAutofit/>
          </a:bodyPr>
          <a:lstStyle/>
          <a:p>
            <a:r>
              <a:rPr lang="en-US" sz="1600" dirty="0">
                <a:latin typeface="Arial" panose="020B0604020202020204" pitchFamily="34" charset="0"/>
                <a:cs typeface="Arial" panose="020B0604020202020204" pitchFamily="34" charset="0"/>
              </a:rPr>
              <a:t>Declaring a method or property as static makes it available without needing a concrete implementation of the class</a:t>
            </a:r>
            <a:r>
              <a:rPr lang="en-US" sz="1600" dirty="0" smtClean="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Because a static method can be called without an instantiated object, the pseudovariable $this is not accessible in these methods. Static methods and properties may have any visibility modifier applied to them</a:t>
            </a:r>
            <a:r>
              <a:rPr lang="en-US" sz="1600" dirty="0" smtClean="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You should not call a non-static method statically. This will generate a deprecation warning</a:t>
            </a:r>
            <a:r>
              <a:rPr lang="en-US" sz="1600" dirty="0" smtClean="0">
                <a:latin typeface="Arial" panose="020B0604020202020204" pitchFamily="34" charset="0"/>
                <a:cs typeface="Arial" panose="020B0604020202020204" pitchFamily="34" charset="0"/>
              </a:rPr>
              <a:t>:</a:t>
            </a:r>
          </a:p>
          <a:p>
            <a:pPr marL="0" indent="0">
              <a:buNone/>
            </a:pPr>
            <a:endParaRPr lang="en-US" sz="1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626822" y="3736051"/>
            <a:ext cx="5564591" cy="2014367"/>
          </a:xfrm>
          <a:prstGeom prst="rect">
            <a:avLst/>
          </a:prstGeom>
        </p:spPr>
      </p:pic>
    </p:spTree>
    <p:extLst>
      <p:ext uri="{BB962C8B-B14F-4D97-AF65-F5344CB8AC3E}">
        <p14:creationId xmlns:p14="http://schemas.microsoft.com/office/powerpoint/2010/main" val="941412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200</TotalTime>
  <Words>1675</Words>
  <Application>Microsoft Office PowerPoint</Application>
  <PresentationFormat>Widescreen</PresentationFormat>
  <Paragraphs>128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Aachen</vt:lpstr>
      <vt:lpstr>Arial</vt:lpstr>
      <vt:lpstr>Trebuchet MS</vt:lpstr>
      <vt:lpstr>Wingdings</vt:lpstr>
      <vt:lpstr>Wingdings 3</vt:lpstr>
      <vt:lpstr>Facet</vt:lpstr>
      <vt:lpstr>Object-Oriented PHP </vt:lpstr>
      <vt:lpstr>Declaring Classes and Instantiating Objects</vt:lpstr>
      <vt:lpstr>Declaring Classes and Instantiating Objects</vt:lpstr>
      <vt:lpstr>Declaring Classes and Instantiating Objects</vt:lpstr>
      <vt:lpstr>Visibility or Access Modifiers</vt:lpstr>
      <vt:lpstr>Instance Properties and Methods</vt:lpstr>
      <vt:lpstr>Instance Properties and Methods</vt:lpstr>
      <vt:lpstr>Instance Properties and Methods</vt:lpstr>
      <vt:lpstr>Static Methods and Properties</vt:lpstr>
      <vt:lpstr>Static Methods and Properties</vt:lpstr>
      <vt:lpstr>Static Methods and Properties</vt:lpstr>
      <vt:lpstr>Working with Objects</vt:lpstr>
      <vt:lpstr>Working with Objects</vt:lpstr>
      <vt:lpstr>Constructors and Destructors</vt:lpstr>
      <vt:lpstr>Inheritance</vt:lpstr>
      <vt:lpstr>The final Keyword</vt:lpstr>
      <vt:lpstr>Overriding</vt:lpstr>
      <vt:lpstr>Interfaces</vt:lpstr>
      <vt:lpstr>Abstract Classes</vt:lpstr>
      <vt:lpstr>Abstract Classes</vt:lpstr>
      <vt:lpstr>Class Constants</vt:lpstr>
      <vt:lpstr>Magic (__*) Methods</vt:lpstr>
      <vt:lpstr>Magic (__*) Methods</vt:lpstr>
      <vt:lpstr>Magic (__*) Methods</vt:lpstr>
      <vt:lpstr>Magic (__*) Methods</vt:lpstr>
      <vt:lpstr>Magic (__*)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PHP</dc:title>
  <dc:creator>Admin</dc:creator>
  <cp:lastModifiedBy>Admin</cp:lastModifiedBy>
  <cp:revision>16</cp:revision>
  <dcterms:created xsi:type="dcterms:W3CDTF">2019-07-16T07:39:21Z</dcterms:created>
  <dcterms:modified xsi:type="dcterms:W3CDTF">2019-07-16T10:59:32Z</dcterms:modified>
</cp:coreProperties>
</file>