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EC8532-9247-4F7B-A122-F7C730917542}" type="datetimeFigureOut">
              <a:rPr lang="en-US" smtClean="0"/>
              <a:t>18/7/2019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B0378-84CE-4CA3-A911-B6F39B7B7DAB}" type="slidenum">
              <a:rPr lang="en-US" smtClean="0"/>
              <a:t>‹#›</a:t>
            </a:fld>
            <a:endParaRPr lang="en-US"/>
          </a:p>
        </p:txBody>
      </p:sp>
    </p:spTree>
    <p:extLst>
      <p:ext uri="{BB962C8B-B14F-4D97-AF65-F5344CB8AC3E}">
        <p14:creationId xmlns:p14="http://schemas.microsoft.com/office/powerpoint/2010/main" val="37495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EC8532-9247-4F7B-A122-F7C730917542}" type="datetimeFigureOut">
              <a:rPr lang="en-US" smtClean="0"/>
              <a:t>18/7/2019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B0378-84CE-4CA3-A911-B6F39B7B7DAB}" type="slidenum">
              <a:rPr lang="en-US" smtClean="0"/>
              <a:t>‹#›</a:t>
            </a:fld>
            <a:endParaRPr lang="en-US"/>
          </a:p>
        </p:txBody>
      </p:sp>
    </p:spTree>
    <p:extLst>
      <p:ext uri="{BB962C8B-B14F-4D97-AF65-F5344CB8AC3E}">
        <p14:creationId xmlns:p14="http://schemas.microsoft.com/office/powerpoint/2010/main" val="888128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EC8532-9247-4F7B-A122-F7C730917542}" type="datetimeFigureOut">
              <a:rPr lang="en-US" smtClean="0"/>
              <a:t>18/7/2019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B0378-84CE-4CA3-A911-B6F39B7B7DA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13001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EC8532-9247-4F7B-A122-F7C730917542}" type="datetimeFigureOut">
              <a:rPr lang="en-US" smtClean="0"/>
              <a:t>18/7/2019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B0378-84CE-4CA3-A911-B6F39B7B7DAB}" type="slidenum">
              <a:rPr lang="en-US" smtClean="0"/>
              <a:t>‹#›</a:t>
            </a:fld>
            <a:endParaRPr lang="en-US"/>
          </a:p>
        </p:txBody>
      </p:sp>
    </p:spTree>
    <p:extLst>
      <p:ext uri="{BB962C8B-B14F-4D97-AF65-F5344CB8AC3E}">
        <p14:creationId xmlns:p14="http://schemas.microsoft.com/office/powerpoint/2010/main" val="12479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EC8532-9247-4F7B-A122-F7C730917542}" type="datetimeFigureOut">
              <a:rPr lang="en-US" smtClean="0"/>
              <a:t>18/7/2019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B0378-84CE-4CA3-A911-B6F39B7B7D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6307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EC8532-9247-4F7B-A122-F7C730917542}" type="datetimeFigureOut">
              <a:rPr lang="en-US" smtClean="0"/>
              <a:t>18/7/2019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B0378-84CE-4CA3-A911-B6F39B7B7DAB}" type="slidenum">
              <a:rPr lang="en-US" smtClean="0"/>
              <a:t>‹#›</a:t>
            </a:fld>
            <a:endParaRPr lang="en-US"/>
          </a:p>
        </p:txBody>
      </p:sp>
    </p:spTree>
    <p:extLst>
      <p:ext uri="{BB962C8B-B14F-4D97-AF65-F5344CB8AC3E}">
        <p14:creationId xmlns:p14="http://schemas.microsoft.com/office/powerpoint/2010/main" val="362554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EC8532-9247-4F7B-A122-F7C730917542}" type="datetimeFigureOut">
              <a:rPr lang="en-US" smtClean="0"/>
              <a:t>18/7/2019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B0378-84CE-4CA3-A911-B6F39B7B7DAB}" type="slidenum">
              <a:rPr lang="en-US" smtClean="0"/>
              <a:t>‹#›</a:t>
            </a:fld>
            <a:endParaRPr lang="en-US"/>
          </a:p>
        </p:txBody>
      </p:sp>
    </p:spTree>
    <p:extLst>
      <p:ext uri="{BB962C8B-B14F-4D97-AF65-F5344CB8AC3E}">
        <p14:creationId xmlns:p14="http://schemas.microsoft.com/office/powerpoint/2010/main" val="2184978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EC8532-9247-4F7B-A122-F7C730917542}" type="datetimeFigureOut">
              <a:rPr lang="en-US" smtClean="0"/>
              <a:t>18/7/2019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B0378-84CE-4CA3-A911-B6F39B7B7DAB}" type="slidenum">
              <a:rPr lang="en-US" smtClean="0"/>
              <a:t>‹#›</a:t>
            </a:fld>
            <a:endParaRPr lang="en-US"/>
          </a:p>
        </p:txBody>
      </p:sp>
    </p:spTree>
    <p:extLst>
      <p:ext uri="{BB962C8B-B14F-4D97-AF65-F5344CB8AC3E}">
        <p14:creationId xmlns:p14="http://schemas.microsoft.com/office/powerpoint/2010/main" val="693225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EC8532-9247-4F7B-A122-F7C730917542}" type="datetimeFigureOut">
              <a:rPr lang="en-US" smtClean="0"/>
              <a:t>18/7/2019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B0378-84CE-4CA3-A911-B6F39B7B7DAB}" type="slidenum">
              <a:rPr lang="en-US" smtClean="0"/>
              <a:t>‹#›</a:t>
            </a:fld>
            <a:endParaRPr lang="en-US"/>
          </a:p>
        </p:txBody>
      </p:sp>
    </p:spTree>
    <p:extLst>
      <p:ext uri="{BB962C8B-B14F-4D97-AF65-F5344CB8AC3E}">
        <p14:creationId xmlns:p14="http://schemas.microsoft.com/office/powerpoint/2010/main" val="145770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EC8532-9247-4F7B-A122-F7C730917542}" type="datetimeFigureOut">
              <a:rPr lang="en-US" smtClean="0"/>
              <a:t>18/7/2019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B0378-84CE-4CA3-A911-B6F39B7B7DAB}" type="slidenum">
              <a:rPr lang="en-US" smtClean="0"/>
              <a:t>‹#›</a:t>
            </a:fld>
            <a:endParaRPr lang="en-US"/>
          </a:p>
        </p:txBody>
      </p:sp>
    </p:spTree>
    <p:extLst>
      <p:ext uri="{BB962C8B-B14F-4D97-AF65-F5344CB8AC3E}">
        <p14:creationId xmlns:p14="http://schemas.microsoft.com/office/powerpoint/2010/main" val="2635765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EC8532-9247-4F7B-A122-F7C730917542}" type="datetimeFigureOut">
              <a:rPr lang="en-US" smtClean="0"/>
              <a:t>18/7/2019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AB0378-84CE-4CA3-A911-B6F39B7B7DAB}" type="slidenum">
              <a:rPr lang="en-US" smtClean="0"/>
              <a:t>‹#›</a:t>
            </a:fld>
            <a:endParaRPr lang="en-US"/>
          </a:p>
        </p:txBody>
      </p:sp>
    </p:spTree>
    <p:extLst>
      <p:ext uri="{BB962C8B-B14F-4D97-AF65-F5344CB8AC3E}">
        <p14:creationId xmlns:p14="http://schemas.microsoft.com/office/powerpoint/2010/main" val="224510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EC8532-9247-4F7B-A122-F7C730917542}" type="datetimeFigureOut">
              <a:rPr lang="en-US" smtClean="0"/>
              <a:t>18/7/2019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AB0378-84CE-4CA3-A911-B6F39B7B7DAB}" type="slidenum">
              <a:rPr lang="en-US" smtClean="0"/>
              <a:t>‹#›</a:t>
            </a:fld>
            <a:endParaRPr lang="en-US"/>
          </a:p>
        </p:txBody>
      </p:sp>
    </p:spTree>
    <p:extLst>
      <p:ext uri="{BB962C8B-B14F-4D97-AF65-F5344CB8AC3E}">
        <p14:creationId xmlns:p14="http://schemas.microsoft.com/office/powerpoint/2010/main" val="327121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EC8532-9247-4F7B-A122-F7C730917542}" type="datetimeFigureOut">
              <a:rPr lang="en-US" smtClean="0"/>
              <a:t>18/7/2019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AB0378-84CE-4CA3-A911-B6F39B7B7DAB}" type="slidenum">
              <a:rPr lang="en-US" smtClean="0"/>
              <a:t>‹#›</a:t>
            </a:fld>
            <a:endParaRPr lang="en-US"/>
          </a:p>
        </p:txBody>
      </p:sp>
    </p:spTree>
    <p:extLst>
      <p:ext uri="{BB962C8B-B14F-4D97-AF65-F5344CB8AC3E}">
        <p14:creationId xmlns:p14="http://schemas.microsoft.com/office/powerpoint/2010/main" val="308943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EC8532-9247-4F7B-A122-F7C730917542}" type="datetimeFigureOut">
              <a:rPr lang="en-US" smtClean="0"/>
              <a:t>18/7/2019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AB0378-84CE-4CA3-A911-B6F39B7B7DAB}" type="slidenum">
              <a:rPr lang="en-US" smtClean="0"/>
              <a:t>‹#›</a:t>
            </a:fld>
            <a:endParaRPr lang="en-US"/>
          </a:p>
        </p:txBody>
      </p:sp>
    </p:spTree>
    <p:extLst>
      <p:ext uri="{BB962C8B-B14F-4D97-AF65-F5344CB8AC3E}">
        <p14:creationId xmlns:p14="http://schemas.microsoft.com/office/powerpoint/2010/main" val="2558002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EC8532-9247-4F7B-A122-F7C730917542}" type="datetimeFigureOut">
              <a:rPr lang="en-US" smtClean="0"/>
              <a:t>18/7/2019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AB0378-84CE-4CA3-A911-B6F39B7B7DAB}" type="slidenum">
              <a:rPr lang="en-US" smtClean="0"/>
              <a:t>‹#›</a:t>
            </a:fld>
            <a:endParaRPr lang="en-US"/>
          </a:p>
        </p:txBody>
      </p:sp>
    </p:spTree>
    <p:extLst>
      <p:ext uri="{BB962C8B-B14F-4D97-AF65-F5344CB8AC3E}">
        <p14:creationId xmlns:p14="http://schemas.microsoft.com/office/powerpoint/2010/main" val="2397724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7EC8532-9247-4F7B-A122-F7C730917542}" type="datetimeFigureOut">
              <a:rPr lang="en-US" smtClean="0"/>
              <a:t>18/7/2019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AB0378-84CE-4CA3-A911-B6F39B7B7DAB}" type="slidenum">
              <a:rPr lang="en-US" smtClean="0"/>
              <a:t>‹#›</a:t>
            </a:fld>
            <a:endParaRPr lang="en-US"/>
          </a:p>
        </p:txBody>
      </p:sp>
    </p:spTree>
    <p:extLst>
      <p:ext uri="{BB962C8B-B14F-4D97-AF65-F5344CB8AC3E}">
        <p14:creationId xmlns:p14="http://schemas.microsoft.com/office/powerpoint/2010/main" val="3290963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EC8532-9247-4F7B-A122-F7C730917542}" type="datetimeFigureOut">
              <a:rPr lang="en-US" smtClean="0"/>
              <a:t>18/7/2019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AB0378-84CE-4CA3-A911-B6F39B7B7DAB}" type="slidenum">
              <a:rPr lang="en-US" smtClean="0"/>
              <a:t>‹#›</a:t>
            </a:fld>
            <a:endParaRPr lang="en-US"/>
          </a:p>
        </p:txBody>
      </p:sp>
    </p:spTree>
    <p:extLst>
      <p:ext uri="{BB962C8B-B14F-4D97-AF65-F5344CB8AC3E}">
        <p14:creationId xmlns:p14="http://schemas.microsoft.com/office/powerpoint/2010/main" val="2510018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219497"/>
            <a:ext cx="7766936" cy="883687"/>
          </a:xfrm>
        </p:spPr>
        <p:txBody>
          <a:bodyPr/>
          <a:lstStyle/>
          <a:p>
            <a:pPr algn="ctr"/>
            <a:r>
              <a:rPr lang="en-US" sz="6000" b="1" dirty="0">
                <a:latin typeface="Arial" panose="020B0604020202020204" pitchFamily="34" charset="0"/>
                <a:ea typeface="Aachen" panose="02020500000000000000" pitchFamily="18" charset="0"/>
                <a:cs typeface="Arial" panose="020B0604020202020204" pitchFamily="34" charset="0"/>
              </a:rPr>
              <a:t>Databases and SQL</a:t>
            </a:r>
          </a:p>
        </p:txBody>
      </p:sp>
      <p:sp>
        <p:nvSpPr>
          <p:cNvPr id="3" name="Subtitle 2"/>
          <p:cNvSpPr>
            <a:spLocks noGrp="1"/>
          </p:cNvSpPr>
          <p:nvPr>
            <p:ph type="subTitle" idx="1"/>
          </p:nvPr>
        </p:nvSpPr>
        <p:spPr>
          <a:xfrm>
            <a:off x="1507067" y="592739"/>
            <a:ext cx="7766936" cy="1096899"/>
          </a:xfrm>
        </p:spPr>
        <p:txBody>
          <a:bodyPr/>
          <a:lstStyle/>
          <a:p>
            <a:pPr algn="l"/>
            <a:r>
              <a:rPr lang="en-US" dirty="0" smtClean="0"/>
              <a:t>Bài 9</a:t>
            </a:r>
            <a:endParaRPr lang="en-US" dirty="0"/>
          </a:p>
        </p:txBody>
      </p:sp>
    </p:spTree>
    <p:extLst>
      <p:ext uri="{BB962C8B-B14F-4D97-AF65-F5344CB8AC3E}">
        <p14:creationId xmlns:p14="http://schemas.microsoft.com/office/powerpoint/2010/main" val="263607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0313"/>
          </a:xfrm>
        </p:spPr>
        <p:txBody>
          <a:bodyPr>
            <a:normAutofit/>
          </a:bodyPr>
          <a:lstStyle/>
          <a:p>
            <a:r>
              <a:rPr lang="en-US" sz="3000" b="1" dirty="0">
                <a:latin typeface="Arial" panose="020B0604020202020204" pitchFamily="34" charset="0"/>
                <a:cs typeface="Arial" panose="020B0604020202020204" pitchFamily="34" charset="0"/>
              </a:rPr>
              <a:t>Working with SQL</a:t>
            </a:r>
            <a:endParaRPr lang="en-US" sz="3000" dirty="0"/>
          </a:p>
        </p:txBody>
      </p:sp>
      <p:sp>
        <p:nvSpPr>
          <p:cNvPr id="3" name="Content Placeholder 2"/>
          <p:cNvSpPr>
            <a:spLocks noGrp="1"/>
          </p:cNvSpPr>
          <p:nvPr>
            <p:ph idx="1"/>
          </p:nvPr>
        </p:nvSpPr>
        <p:spPr>
          <a:xfrm>
            <a:off x="677334" y="1504605"/>
            <a:ext cx="8596668" cy="4536758"/>
          </a:xfrm>
        </p:spPr>
        <p:txBody>
          <a:bodyPr>
            <a:normAutofit/>
          </a:bodyPr>
          <a:lstStyle/>
          <a:p>
            <a:r>
              <a:rPr lang="en-US" dirty="0">
                <a:latin typeface="Arial" panose="020B0604020202020204" pitchFamily="34" charset="0"/>
                <a:cs typeface="Arial" panose="020B0604020202020204" pitchFamily="34" charset="0"/>
              </a:rPr>
              <a:t>Inserting New Data: </a:t>
            </a:r>
            <a:endParaRPr lang="en-US" dirty="0" smtClean="0">
              <a:latin typeface="Arial" panose="020B0604020202020204" pitchFamily="34" charset="0"/>
              <a:cs typeface="Arial" panose="020B0604020202020204" pitchFamily="34" charset="0"/>
            </a:endParaRPr>
          </a:p>
          <a:p>
            <a:pPr lvl="1"/>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INSERT statement is used to create new rows in the database. You will need to provide a list of the columns and the values to insert to them. Columns that are marked NOT NULL are mandatory and must have a value specified when you create the row</a:t>
            </a:r>
            <a:r>
              <a:rPr lang="en-US" sz="1800" dirty="0" smtClean="0">
                <a:latin typeface="Arial" panose="020B0604020202020204" pitchFamily="34" charset="0"/>
                <a:cs typeface="Arial" panose="020B0604020202020204" pitchFamily="34" charset="0"/>
              </a:rPr>
              <a:t>.</a:t>
            </a:r>
          </a:p>
          <a:p>
            <a:pPr marL="457200" lvl="1" indent="0">
              <a:buNone/>
            </a:pPr>
            <a:endParaRPr lang="en-US" sz="1800" dirty="0" smtClean="0">
              <a:latin typeface="Arial" panose="020B0604020202020204" pitchFamily="34" charset="0"/>
              <a:cs typeface="Arial" panose="020B0604020202020204" pitchFamily="34" charset="0"/>
            </a:endParaRPr>
          </a:p>
          <a:p>
            <a:pPr marL="457200" lvl="1" indent="0">
              <a:buNone/>
            </a:pPr>
            <a:r>
              <a:rPr lang="en-US" sz="1800" dirty="0" smtClean="0">
                <a:latin typeface="Arial" panose="020B0604020202020204" pitchFamily="34" charset="0"/>
                <a:cs typeface="Arial" panose="020B0604020202020204" pitchFamily="34" charset="0"/>
              </a:rPr>
              <a:t>	INSERT </a:t>
            </a:r>
            <a:r>
              <a:rPr lang="en-US" sz="1800" dirty="0">
                <a:latin typeface="Arial" panose="020B0604020202020204" pitchFamily="34" charset="0"/>
                <a:cs typeface="Arial" panose="020B0604020202020204" pitchFamily="34" charset="0"/>
              </a:rPr>
              <a:t>INTO products</a:t>
            </a:r>
          </a:p>
          <a:p>
            <a:pPr marL="457200" lvl="1" indent="0">
              <a:buNone/>
            </a:pP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(name, price, category_id) VALUES</a:t>
            </a:r>
          </a:p>
          <a:p>
            <a:pPr marL="457200" lvl="1" indent="0">
              <a:buNone/>
            </a:pP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('cheeseburger', 100, 3)</a:t>
            </a:r>
          </a:p>
        </p:txBody>
      </p:sp>
    </p:spTree>
    <p:extLst>
      <p:ext uri="{BB962C8B-B14F-4D97-AF65-F5344CB8AC3E}">
        <p14:creationId xmlns:p14="http://schemas.microsoft.com/office/powerpoint/2010/main" val="414180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062"/>
          </a:xfrm>
        </p:spPr>
        <p:txBody>
          <a:bodyPr/>
          <a:lstStyle/>
          <a:p>
            <a:r>
              <a:rPr lang="en-US" b="1" dirty="0">
                <a:latin typeface="Arial" panose="020B0604020202020204" pitchFamily="34" charset="0"/>
                <a:cs typeface="Arial" panose="020B0604020202020204" pitchFamily="34" charset="0"/>
              </a:rPr>
              <a:t>Working with SQL</a:t>
            </a:r>
            <a:endParaRPr lang="en-US" dirty="0"/>
          </a:p>
        </p:txBody>
      </p:sp>
      <p:sp>
        <p:nvSpPr>
          <p:cNvPr id="3" name="Content Placeholder 2"/>
          <p:cNvSpPr>
            <a:spLocks noGrp="1"/>
          </p:cNvSpPr>
          <p:nvPr>
            <p:ph idx="1"/>
          </p:nvPr>
        </p:nvSpPr>
        <p:spPr>
          <a:xfrm>
            <a:off x="818650" y="1346662"/>
            <a:ext cx="8596668" cy="4511820"/>
          </a:xfrm>
        </p:spPr>
        <p:txBody>
          <a:bodyPr>
            <a:normAutofit/>
          </a:bodyPr>
          <a:lstStyle/>
          <a:p>
            <a:r>
              <a:rPr lang="en-US" dirty="0">
                <a:latin typeface="Arial" panose="020B0604020202020204" pitchFamily="34" charset="0"/>
                <a:cs typeface="Arial" panose="020B0604020202020204" pitchFamily="34" charset="0"/>
              </a:rPr>
              <a:t>Updating </a:t>
            </a:r>
            <a:r>
              <a:rPr lang="en-US" dirty="0" smtClean="0">
                <a:latin typeface="Arial" panose="020B0604020202020204" pitchFamily="34" charset="0"/>
                <a:cs typeface="Arial" panose="020B0604020202020204" pitchFamily="34" charset="0"/>
              </a:rPr>
              <a:t>Data:</a:t>
            </a:r>
          </a:p>
          <a:p>
            <a:pPr lvl="1"/>
            <a:r>
              <a:rPr lang="en-US" sz="1800" dirty="0">
                <a:latin typeface="Arial" panose="020B0604020202020204" pitchFamily="34" charset="0"/>
                <a:cs typeface="Arial" panose="020B0604020202020204" pitchFamily="34" charset="0"/>
              </a:rPr>
              <a:t>The UPDATE statement accepts a list of values similar to the INSERT statement, as well as an optional WHERE clause similar to the SELECT </a:t>
            </a:r>
            <a:r>
              <a:rPr lang="en-US" sz="1800" dirty="0" smtClean="0">
                <a:latin typeface="Arial" panose="020B0604020202020204" pitchFamily="34" charset="0"/>
                <a:cs typeface="Arial" panose="020B0604020202020204" pitchFamily="34" charset="0"/>
              </a:rPr>
              <a:t>statement</a:t>
            </a:r>
          </a:p>
          <a:p>
            <a:pPr lvl="1"/>
            <a:r>
              <a:rPr lang="en-US" sz="1800" dirty="0">
                <a:latin typeface="Arial" panose="020B0604020202020204" pitchFamily="34" charset="0"/>
                <a:cs typeface="Arial" panose="020B0604020202020204" pitchFamily="34" charset="0"/>
              </a:rPr>
              <a:t>You must specify what values to update the existing data to, and the criteria for the rows that must be updated</a:t>
            </a:r>
            <a:r>
              <a:rPr lang="en-US" sz="1800" dirty="0" smtClean="0">
                <a:latin typeface="Arial" panose="020B0604020202020204" pitchFamily="34" charset="0"/>
                <a:cs typeface="Arial" panose="020B0604020202020204" pitchFamily="34" charset="0"/>
              </a:rPr>
              <a:t>.</a:t>
            </a:r>
          </a:p>
          <a:p>
            <a:pPr marL="457200" lvl="1" indent="0">
              <a:buNone/>
            </a:pPr>
            <a:endParaRPr lang="en-US" sz="1800" dirty="0">
              <a:latin typeface="Arial" panose="020B0604020202020204" pitchFamily="34" charset="0"/>
              <a:cs typeface="Arial" panose="020B0604020202020204" pitchFamily="34" charset="0"/>
            </a:endParaRPr>
          </a:p>
          <a:p>
            <a:pPr marL="1314450" lvl="3" indent="0">
              <a:buNone/>
            </a:pPr>
            <a:r>
              <a:rPr lang="en-US" sz="1800" dirty="0">
                <a:latin typeface="Arial" panose="020B0604020202020204" pitchFamily="34" charset="0"/>
                <a:cs typeface="Arial" panose="020B0604020202020204" pitchFamily="34" charset="0"/>
              </a:rPr>
              <a:t>UPDATE products </a:t>
            </a:r>
            <a:endParaRPr lang="en-US" sz="1800" dirty="0" smtClean="0">
              <a:latin typeface="Arial" panose="020B0604020202020204" pitchFamily="34" charset="0"/>
              <a:cs typeface="Arial" panose="020B0604020202020204" pitchFamily="34" charset="0"/>
            </a:endParaRPr>
          </a:p>
          <a:p>
            <a:pPr marL="1314450" lvl="3" indent="0">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SET </a:t>
            </a:r>
            <a:r>
              <a:rPr lang="en-US" sz="1800" dirty="0">
                <a:latin typeface="Arial" panose="020B0604020202020204" pitchFamily="34" charset="0"/>
                <a:cs typeface="Arial" panose="020B0604020202020204" pitchFamily="34" charset="0"/>
              </a:rPr>
              <a:t>price = price + 100 </a:t>
            </a:r>
            <a:endParaRPr lang="en-US" sz="1800" dirty="0" smtClean="0">
              <a:latin typeface="Arial" panose="020B0604020202020204" pitchFamily="34" charset="0"/>
              <a:cs typeface="Arial" panose="020B0604020202020204" pitchFamily="34" charset="0"/>
            </a:endParaRPr>
          </a:p>
          <a:p>
            <a:pPr marL="1314450" lvl="3" indent="0">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WHERE </a:t>
            </a:r>
            <a:r>
              <a:rPr lang="en-US" sz="1800" dirty="0">
                <a:latin typeface="Arial" panose="020B0604020202020204" pitchFamily="34" charset="0"/>
                <a:cs typeface="Arial" panose="020B0604020202020204" pitchFamily="34" charset="0"/>
              </a:rPr>
              <a:t>category_id = 3</a:t>
            </a:r>
            <a:r>
              <a:rPr lang="en-US" sz="1800" dirty="0" smtClean="0">
                <a:latin typeface="Arial" panose="020B0604020202020204" pitchFamily="34" charset="0"/>
                <a:cs typeface="Arial" panose="020B0604020202020204" pitchFamily="34" charset="0"/>
              </a:rPr>
              <a:t>;</a:t>
            </a:r>
          </a:p>
          <a:p>
            <a:pPr marL="1314450" lvl="3"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8382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0560"/>
          </a:xfrm>
        </p:spPr>
        <p:txBody>
          <a:bodyPr>
            <a:normAutofit/>
          </a:bodyPr>
          <a:lstStyle/>
          <a:p>
            <a:r>
              <a:rPr lang="en-US" sz="3000" b="1" dirty="0">
                <a:latin typeface="Arial" panose="020B0604020202020204" pitchFamily="34" charset="0"/>
                <a:cs typeface="Arial" panose="020B0604020202020204" pitchFamily="34" charset="0"/>
              </a:rPr>
              <a:t>Working with SQL</a:t>
            </a:r>
            <a:endParaRPr lang="en-US" sz="3000" dirty="0"/>
          </a:p>
        </p:txBody>
      </p:sp>
      <p:sp>
        <p:nvSpPr>
          <p:cNvPr id="3" name="Content Placeholder 2"/>
          <p:cNvSpPr>
            <a:spLocks noGrp="1"/>
          </p:cNvSpPr>
          <p:nvPr>
            <p:ph idx="1"/>
          </p:nvPr>
        </p:nvSpPr>
        <p:spPr>
          <a:xfrm>
            <a:off x="677334" y="1546167"/>
            <a:ext cx="8596668" cy="4495195"/>
          </a:xfrm>
        </p:spPr>
        <p:txBody>
          <a:bodyPr>
            <a:normAutofit/>
          </a:bodyPr>
          <a:lstStyle/>
          <a:p>
            <a:r>
              <a:rPr lang="en-US" dirty="0">
                <a:latin typeface="Arial" panose="020B0604020202020204" pitchFamily="34" charset="0"/>
                <a:cs typeface="Arial" panose="020B0604020202020204" pitchFamily="34" charset="0"/>
              </a:rPr>
              <a:t>Aggregating </a:t>
            </a:r>
            <a:r>
              <a:rPr lang="en-US" dirty="0" smtClean="0">
                <a:latin typeface="Arial" panose="020B0604020202020204" pitchFamily="34" charset="0"/>
                <a:cs typeface="Arial" panose="020B0604020202020204" pitchFamily="34" charset="0"/>
              </a:rPr>
              <a:t>Data:</a:t>
            </a:r>
          </a:p>
          <a:p>
            <a:pPr lvl="1"/>
            <a:r>
              <a:rPr lang="en-US" sz="1800" dirty="0">
                <a:latin typeface="Arial" panose="020B0604020202020204" pitchFamily="34" charset="0"/>
                <a:cs typeface="Arial" panose="020B0604020202020204" pitchFamily="34" charset="0"/>
              </a:rPr>
              <a:t>You can use the database to perform calculations and send you the results.</a:t>
            </a:r>
          </a:p>
        </p:txBody>
      </p:sp>
      <p:graphicFrame>
        <p:nvGraphicFramePr>
          <p:cNvPr id="4" name="Table 3"/>
          <p:cNvGraphicFramePr>
            <a:graphicFrameLocks noGrp="1"/>
          </p:cNvGraphicFramePr>
          <p:nvPr>
            <p:extLst>
              <p:ext uri="{D42A27DB-BD31-4B8C-83A1-F6EECF244321}">
                <p14:modId xmlns:p14="http://schemas.microsoft.com/office/powerpoint/2010/main" val="1954513803"/>
              </p:ext>
            </p:extLst>
          </p:nvPr>
        </p:nvGraphicFramePr>
        <p:xfrm>
          <a:off x="911668" y="3047229"/>
          <a:ext cx="8128000" cy="2595880"/>
        </p:xfrm>
        <a:graphic>
          <a:graphicData uri="http://schemas.openxmlformats.org/drawingml/2006/table">
            <a:tbl>
              <a:tblPr firstRow="1" bandRow="1">
                <a:tableStyleId>{5C22544A-7EE6-4342-B048-85BDC9FD1C3A}</a:tableStyleId>
              </a:tblPr>
              <a:tblGrid>
                <a:gridCol w="2446674">
                  <a:extLst>
                    <a:ext uri="{9D8B030D-6E8A-4147-A177-3AD203B41FA5}">
                      <a16:colId xmlns:a16="http://schemas.microsoft.com/office/drawing/2014/main" val="2557608796"/>
                    </a:ext>
                  </a:extLst>
                </a:gridCol>
                <a:gridCol w="5681326">
                  <a:extLst>
                    <a:ext uri="{9D8B030D-6E8A-4147-A177-3AD203B41FA5}">
                      <a16:colId xmlns:a16="http://schemas.microsoft.com/office/drawing/2014/main" val="2349282032"/>
                    </a:ext>
                  </a:extLst>
                </a:gridCol>
              </a:tblGrid>
              <a:tr h="370840">
                <a:tc>
                  <a:txBody>
                    <a:bodyPr/>
                    <a:lstStyle/>
                    <a:p>
                      <a:r>
                        <a:rPr lang="en-US" sz="1800" dirty="0" smtClean="0">
                          <a:latin typeface="Arial" panose="020B0604020202020204" pitchFamily="34" charset="0"/>
                          <a:cs typeface="Arial" panose="020B0604020202020204" pitchFamily="34" charset="0"/>
                        </a:rPr>
                        <a:t>Statement</a:t>
                      </a:r>
                      <a:endParaRPr lang="en-US" sz="1800" dirty="0">
                        <a:latin typeface="Arial" panose="020B0604020202020204" pitchFamily="34" charset="0"/>
                        <a:cs typeface="Arial" panose="020B0604020202020204" pitchFamily="34" charset="0"/>
                      </a:endParaRPr>
                    </a:p>
                  </a:txBody>
                  <a:tcPr/>
                </a:tc>
                <a:tc>
                  <a:txBody>
                    <a:bodyPr/>
                    <a:lstStyle/>
                    <a:p>
                      <a:r>
                        <a:rPr lang="en-US" sz="1800" dirty="0" smtClean="0">
                          <a:latin typeface="Arial" panose="020B0604020202020204" pitchFamily="34" charset="0"/>
                          <a:cs typeface="Arial" panose="020B0604020202020204" pitchFamily="34" charset="0"/>
                        </a:rPr>
                        <a:t>Returns</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0052444"/>
                  </a:ext>
                </a:extLst>
              </a:tr>
              <a:tr h="370840">
                <a:tc>
                  <a:txBody>
                    <a:bodyPr/>
                    <a:lstStyle/>
                    <a:p>
                      <a:r>
                        <a:rPr lang="en-US" sz="1800" dirty="0" smtClean="0">
                          <a:latin typeface="Arial" panose="020B0604020202020204" pitchFamily="34" charset="0"/>
                          <a:cs typeface="Arial" panose="020B0604020202020204" pitchFamily="34" charset="0"/>
                        </a:rPr>
                        <a:t>AVG</a:t>
                      </a:r>
                      <a:endParaRPr lang="en-US" sz="1800" dirty="0">
                        <a:latin typeface="Arial" panose="020B0604020202020204" pitchFamily="34" charset="0"/>
                        <a:cs typeface="Arial" panose="020B0604020202020204" pitchFamily="34" charset="0"/>
                      </a:endParaRPr>
                    </a:p>
                  </a:txBody>
                  <a:tcPr/>
                </a:tc>
                <a:tc>
                  <a:txBody>
                    <a:bodyPr/>
                    <a:lstStyle/>
                    <a:p>
                      <a:r>
                        <a:rPr lang="en-US" sz="1800" dirty="0" smtClean="0">
                          <a:latin typeface="Arial" panose="020B0604020202020204" pitchFamily="34" charset="0"/>
                          <a:cs typeface="Arial" panose="020B0604020202020204" pitchFamily="34" charset="0"/>
                        </a:rPr>
                        <a:t>Average value of the data values</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34020952"/>
                  </a:ext>
                </a:extLst>
              </a:tr>
              <a:tr h="370840">
                <a:tc>
                  <a:txBody>
                    <a:bodyPr/>
                    <a:lstStyle/>
                    <a:p>
                      <a:r>
                        <a:rPr lang="en-US" sz="1800" dirty="0" smtClean="0">
                          <a:latin typeface="Arial" panose="020B0604020202020204" pitchFamily="34" charset="0"/>
                          <a:cs typeface="Arial" panose="020B0604020202020204" pitchFamily="34" charset="0"/>
                        </a:rPr>
                        <a:t>SUM</a:t>
                      </a:r>
                      <a:endParaRPr lang="en-US" sz="1800" dirty="0">
                        <a:latin typeface="Arial" panose="020B0604020202020204" pitchFamily="34" charset="0"/>
                        <a:cs typeface="Arial" panose="020B0604020202020204" pitchFamily="34" charset="0"/>
                      </a:endParaRPr>
                    </a:p>
                  </a:txBody>
                  <a:tcPr/>
                </a:tc>
                <a:tc>
                  <a:txBody>
                    <a:bodyPr/>
                    <a:lstStyle/>
                    <a:p>
                      <a:r>
                        <a:rPr lang="en-US" sz="1800" dirty="0" smtClean="0">
                          <a:latin typeface="Arial" panose="020B0604020202020204" pitchFamily="34" charset="0"/>
                          <a:cs typeface="Arial" panose="020B0604020202020204" pitchFamily="34" charset="0"/>
                        </a:rPr>
                        <a:t>Total of all the data values found</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3000581"/>
                  </a:ext>
                </a:extLst>
              </a:tr>
              <a:tr h="370840">
                <a:tc>
                  <a:txBody>
                    <a:bodyPr/>
                    <a:lstStyle/>
                    <a:p>
                      <a:r>
                        <a:rPr lang="en-US" sz="1800" dirty="0" smtClean="0">
                          <a:latin typeface="Arial" panose="020B0604020202020204" pitchFamily="34" charset="0"/>
                          <a:cs typeface="Arial" panose="020B0604020202020204" pitchFamily="34" charset="0"/>
                        </a:rPr>
                        <a:t>COUNT</a:t>
                      </a:r>
                      <a:endParaRPr lang="en-US" sz="1800" dirty="0">
                        <a:latin typeface="Arial" panose="020B0604020202020204" pitchFamily="34" charset="0"/>
                        <a:cs typeface="Arial" panose="020B0604020202020204" pitchFamily="34" charset="0"/>
                      </a:endParaRPr>
                    </a:p>
                  </a:txBody>
                  <a:tcPr/>
                </a:tc>
                <a:tc>
                  <a:txBody>
                    <a:bodyPr/>
                    <a:lstStyle/>
                    <a:p>
                      <a:r>
                        <a:rPr lang="en-US" sz="1800" dirty="0" smtClean="0">
                          <a:latin typeface="Arial" panose="020B0604020202020204" pitchFamily="34" charset="0"/>
                          <a:cs typeface="Arial" panose="020B0604020202020204" pitchFamily="34" charset="0"/>
                        </a:rPr>
                        <a:t>How many records were found</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00483459"/>
                  </a:ext>
                </a:extLst>
              </a:tr>
              <a:tr h="370840">
                <a:tc>
                  <a:txBody>
                    <a:bodyPr/>
                    <a:lstStyle/>
                    <a:p>
                      <a:r>
                        <a:rPr lang="en-US" sz="1800" dirty="0" smtClean="0">
                          <a:latin typeface="Arial" panose="020B0604020202020204" pitchFamily="34" charset="0"/>
                          <a:cs typeface="Arial" panose="020B0604020202020204" pitchFamily="34" charset="0"/>
                        </a:rPr>
                        <a:t>DISTINCT COUNT</a:t>
                      </a:r>
                      <a:endParaRPr lang="en-US" sz="1800" dirty="0">
                        <a:latin typeface="Arial" panose="020B0604020202020204" pitchFamily="34" charset="0"/>
                        <a:cs typeface="Arial" panose="020B0604020202020204" pitchFamily="34" charset="0"/>
                      </a:endParaRPr>
                    </a:p>
                  </a:txBody>
                  <a:tcPr/>
                </a:tc>
                <a:tc>
                  <a:txBody>
                    <a:bodyPr/>
                    <a:lstStyle/>
                    <a:p>
                      <a:r>
                        <a:rPr lang="en-US" sz="1800" dirty="0" smtClean="0">
                          <a:latin typeface="Arial" panose="020B0604020202020204" pitchFamily="34" charset="0"/>
                          <a:cs typeface="Arial" panose="020B0604020202020204" pitchFamily="34" charset="0"/>
                        </a:rPr>
                        <a:t>How many unique records were found</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11205051"/>
                  </a:ext>
                </a:extLst>
              </a:tr>
              <a:tr h="370840">
                <a:tc>
                  <a:txBody>
                    <a:bodyPr/>
                    <a:lstStyle/>
                    <a:p>
                      <a:r>
                        <a:rPr lang="en-US" sz="1800" dirty="0" smtClean="0">
                          <a:latin typeface="Arial" panose="020B0604020202020204" pitchFamily="34" charset="0"/>
                          <a:cs typeface="Arial" panose="020B0604020202020204" pitchFamily="34" charset="0"/>
                        </a:rPr>
                        <a:t>MIN</a:t>
                      </a:r>
                      <a:endParaRPr lang="en-US" sz="1800" dirty="0">
                        <a:latin typeface="Arial" panose="020B0604020202020204" pitchFamily="34" charset="0"/>
                        <a:cs typeface="Arial" panose="020B0604020202020204" pitchFamily="34" charset="0"/>
                      </a:endParaRPr>
                    </a:p>
                  </a:txBody>
                  <a:tcPr/>
                </a:tc>
                <a:tc>
                  <a:txBody>
                    <a:bodyPr/>
                    <a:lstStyle/>
                    <a:p>
                      <a:r>
                        <a:rPr lang="en-US" sz="1800" dirty="0" smtClean="0">
                          <a:latin typeface="Arial" panose="020B0604020202020204" pitchFamily="34" charset="0"/>
                          <a:cs typeface="Arial" panose="020B0604020202020204" pitchFamily="34" charset="0"/>
                        </a:rPr>
                        <a:t>The lowest value in the data set</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95762203"/>
                  </a:ext>
                </a:extLst>
              </a:tr>
              <a:tr h="370840">
                <a:tc>
                  <a:txBody>
                    <a:bodyPr/>
                    <a:lstStyle/>
                    <a:p>
                      <a:r>
                        <a:rPr lang="en-US" sz="1800" dirty="0" smtClean="0">
                          <a:latin typeface="Arial" panose="020B0604020202020204" pitchFamily="34" charset="0"/>
                          <a:cs typeface="Arial" panose="020B0604020202020204" pitchFamily="34" charset="0"/>
                        </a:rPr>
                        <a:t>MAX</a:t>
                      </a:r>
                      <a:endParaRPr lang="en-US" sz="1800" dirty="0">
                        <a:latin typeface="Arial" panose="020B0604020202020204" pitchFamily="34" charset="0"/>
                        <a:cs typeface="Arial" panose="020B0604020202020204" pitchFamily="34" charset="0"/>
                      </a:endParaRPr>
                    </a:p>
                  </a:txBody>
                  <a:tcPr/>
                </a:tc>
                <a:tc>
                  <a:txBody>
                    <a:bodyPr/>
                    <a:lstStyle/>
                    <a:p>
                      <a:r>
                        <a:rPr lang="en-US" sz="1800" dirty="0" smtClean="0">
                          <a:latin typeface="Arial" panose="020B0604020202020204" pitchFamily="34" charset="0"/>
                          <a:cs typeface="Arial" panose="020B0604020202020204" pitchFamily="34" charset="0"/>
                        </a:rPr>
                        <a:t>The highest value in the data set</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9019118"/>
                  </a:ext>
                </a:extLst>
              </a:tr>
            </a:tbl>
          </a:graphicData>
        </a:graphic>
      </p:graphicFrame>
    </p:spTree>
    <p:extLst>
      <p:ext uri="{BB962C8B-B14F-4D97-AF65-F5344CB8AC3E}">
        <p14:creationId xmlns:p14="http://schemas.microsoft.com/office/powerpoint/2010/main" val="2182421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8378"/>
          </a:xfrm>
        </p:spPr>
        <p:txBody>
          <a:bodyPr>
            <a:normAutofit/>
          </a:bodyPr>
          <a:lstStyle/>
          <a:p>
            <a:r>
              <a:rPr lang="en-US" sz="3000" b="1" dirty="0">
                <a:latin typeface="Arial" panose="020B0604020202020204" pitchFamily="34" charset="0"/>
                <a:cs typeface="Arial" panose="020B0604020202020204" pitchFamily="34" charset="0"/>
              </a:rPr>
              <a:t>Working with SQL</a:t>
            </a:r>
            <a:endParaRPr lang="en-US" sz="3000" dirty="0"/>
          </a:p>
        </p:txBody>
      </p:sp>
      <p:sp>
        <p:nvSpPr>
          <p:cNvPr id="3" name="Content Placeholder 2"/>
          <p:cNvSpPr>
            <a:spLocks noGrp="1"/>
          </p:cNvSpPr>
          <p:nvPr>
            <p:ph idx="1"/>
          </p:nvPr>
        </p:nvSpPr>
        <p:spPr>
          <a:xfrm>
            <a:off x="677334" y="1762299"/>
            <a:ext cx="8596668" cy="4279064"/>
          </a:xfrm>
        </p:spPr>
        <p:txBody>
          <a:bodyPr>
            <a:normAutofit/>
          </a:bodyPr>
          <a:lstStyle/>
          <a:p>
            <a:r>
              <a:rPr lang="en-US" dirty="0" smtClean="0">
                <a:latin typeface="Arial" panose="020B0604020202020204" pitchFamily="34" charset="0"/>
                <a:cs typeface="Arial" panose="020B0604020202020204" pitchFamily="34" charset="0"/>
              </a:rPr>
              <a:t>Grouping Data: </a:t>
            </a:r>
          </a:p>
          <a:p>
            <a:pPr lvl="1"/>
            <a:r>
              <a:rPr lang="en-US" sz="1800" dirty="0">
                <a:latin typeface="Arial" panose="020B0604020202020204" pitchFamily="34" charset="0"/>
                <a:cs typeface="Arial" panose="020B0604020202020204" pitchFamily="34" charset="0"/>
              </a:rPr>
              <a:t>You can tell SQL to group data by a column or combination of columns before returning it to you. This is often useful in conjunction with the aggregating </a:t>
            </a:r>
            <a:r>
              <a:rPr lang="en-US" sz="1800" dirty="0" smtClean="0">
                <a:latin typeface="Arial" panose="020B0604020202020204" pitchFamily="34" charset="0"/>
                <a:cs typeface="Arial" panose="020B0604020202020204" pitchFamily="34" charset="0"/>
              </a:rPr>
              <a:t>functions</a:t>
            </a:r>
          </a:p>
          <a:p>
            <a:pPr lvl="1"/>
            <a:endParaRPr lang="en-US" sz="1800" dirty="0">
              <a:latin typeface="Arial" panose="020B0604020202020204" pitchFamily="34" charset="0"/>
              <a:cs typeface="Arial" panose="020B0604020202020204" pitchFamily="34" charset="0"/>
            </a:endParaRPr>
          </a:p>
          <a:p>
            <a:pPr marL="457200" lvl="1" indent="0">
              <a:buNone/>
            </a:pPr>
            <a:r>
              <a:rPr lang="en-US" sz="1800" dirty="0" smtClean="0"/>
              <a:t>	SELECT </a:t>
            </a:r>
            <a:r>
              <a:rPr lang="en-US" sz="1800" dirty="0"/>
              <a:t>email, SUM( sales_value </a:t>
            </a:r>
            <a:r>
              <a:rPr lang="en-US" sz="1800" dirty="0" smtClean="0"/>
              <a:t>)</a:t>
            </a:r>
          </a:p>
          <a:p>
            <a:pPr marL="457200" lvl="1" indent="0">
              <a:buNone/>
            </a:pPr>
            <a:r>
              <a:rPr lang="en-US" sz="1800" dirty="0"/>
              <a:t>	</a:t>
            </a:r>
            <a:r>
              <a:rPr lang="en-US" sz="1800" dirty="0" smtClean="0"/>
              <a:t>	 </a:t>
            </a:r>
            <a:r>
              <a:rPr lang="en-US" sz="1800" dirty="0"/>
              <a:t>FROM `transactions</a:t>
            </a:r>
            <a:r>
              <a:rPr lang="en-US" sz="1800" dirty="0" smtClean="0"/>
              <a:t>`</a:t>
            </a:r>
          </a:p>
          <a:p>
            <a:pPr marL="457200" lvl="1" indent="0">
              <a:buNone/>
            </a:pPr>
            <a:r>
              <a:rPr lang="en-US" sz="1800" dirty="0"/>
              <a:t>	</a:t>
            </a:r>
            <a:r>
              <a:rPr lang="en-US" sz="1800" dirty="0" smtClean="0"/>
              <a:t>	 </a:t>
            </a:r>
            <a:r>
              <a:rPr lang="en-US" sz="1800" dirty="0"/>
              <a:t>GROUP BY email</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3060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687"/>
          </a:xfrm>
        </p:spPr>
        <p:txBody>
          <a:bodyPr>
            <a:normAutofit/>
          </a:bodyPr>
          <a:lstStyle/>
          <a:p>
            <a:r>
              <a:rPr lang="en-US" sz="3000" b="1" dirty="0">
                <a:latin typeface="Arial" panose="020B0604020202020204" pitchFamily="34" charset="0"/>
                <a:cs typeface="Arial" panose="020B0604020202020204" pitchFamily="34" charset="0"/>
              </a:rPr>
              <a:t>Joins</a:t>
            </a:r>
          </a:p>
        </p:txBody>
      </p:sp>
      <p:sp>
        <p:nvSpPr>
          <p:cNvPr id="3" name="Content Placeholder 2"/>
          <p:cNvSpPr>
            <a:spLocks noGrp="1"/>
          </p:cNvSpPr>
          <p:nvPr>
            <p:ph idx="1"/>
          </p:nvPr>
        </p:nvSpPr>
        <p:spPr>
          <a:xfrm>
            <a:off x="677334" y="1454727"/>
            <a:ext cx="8596668" cy="4586635"/>
          </a:xfrm>
        </p:spPr>
        <p:txBody>
          <a:bodyPr>
            <a:normAutofit/>
          </a:bodyPr>
          <a:lstStyle/>
          <a:p>
            <a:r>
              <a:rPr lang="en-US" dirty="0">
                <a:latin typeface="Arial" panose="020B0604020202020204" pitchFamily="34" charset="0"/>
                <a:cs typeface="Arial" panose="020B0604020202020204" pitchFamily="34" charset="0"/>
              </a:rPr>
              <a:t>Joins are used to connect tables based on supplied criteria. This lets you retrieve information from related tables</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Join Types:</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972926" y="2886681"/>
            <a:ext cx="4467225" cy="1533525"/>
          </a:xfrm>
          <a:prstGeom prst="rect">
            <a:avLst/>
          </a:prstGeom>
        </p:spPr>
      </p:pic>
    </p:spTree>
    <p:extLst>
      <p:ext uri="{BB962C8B-B14F-4D97-AF65-F5344CB8AC3E}">
        <p14:creationId xmlns:p14="http://schemas.microsoft.com/office/powerpoint/2010/main" val="1725743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811"/>
          </a:xfrm>
        </p:spPr>
        <p:txBody>
          <a:bodyPr/>
          <a:lstStyle/>
          <a:p>
            <a:r>
              <a:rPr lang="en-US" b="1" dirty="0">
                <a:latin typeface="Arial" panose="020B0604020202020204" pitchFamily="34" charset="0"/>
                <a:cs typeface="Arial" panose="020B0604020202020204" pitchFamily="34" charset="0"/>
              </a:rPr>
              <a:t>Joins</a:t>
            </a:r>
            <a:endParaRPr lang="en-US" dirty="0"/>
          </a:p>
        </p:txBody>
      </p:sp>
      <p:sp>
        <p:nvSpPr>
          <p:cNvPr id="3" name="Content Placeholder 2"/>
          <p:cNvSpPr>
            <a:spLocks noGrp="1"/>
          </p:cNvSpPr>
          <p:nvPr>
            <p:ph idx="1"/>
          </p:nvPr>
        </p:nvSpPr>
        <p:spPr>
          <a:xfrm>
            <a:off x="677334" y="1454727"/>
            <a:ext cx="8596668" cy="4586635"/>
          </a:xfrm>
        </p:spPr>
        <p:txBody>
          <a:bodyPr/>
          <a:lstStyle/>
          <a:p>
            <a:r>
              <a:rPr lang="en-US" dirty="0"/>
              <a:t>Join Types</a:t>
            </a:r>
          </a:p>
        </p:txBody>
      </p:sp>
      <p:pic>
        <p:nvPicPr>
          <p:cNvPr id="4" name="Picture 3"/>
          <p:cNvPicPr>
            <a:picLocks noChangeAspect="1"/>
          </p:cNvPicPr>
          <p:nvPr/>
        </p:nvPicPr>
        <p:blipFill>
          <a:blip r:embed="rId2"/>
          <a:stretch>
            <a:fillRect/>
          </a:stretch>
        </p:blipFill>
        <p:spPr>
          <a:xfrm>
            <a:off x="2708718" y="2271669"/>
            <a:ext cx="4533900" cy="2952750"/>
          </a:xfrm>
          <a:prstGeom prst="rect">
            <a:avLst/>
          </a:prstGeom>
        </p:spPr>
      </p:pic>
    </p:spTree>
    <p:extLst>
      <p:ext uri="{BB962C8B-B14F-4D97-AF65-F5344CB8AC3E}">
        <p14:creationId xmlns:p14="http://schemas.microsoft.com/office/powerpoint/2010/main" val="3073352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0560"/>
          </a:xfrm>
        </p:spPr>
        <p:txBody>
          <a:bodyPr>
            <a:normAutofit/>
          </a:bodyPr>
          <a:lstStyle/>
          <a:p>
            <a:r>
              <a:rPr lang="en-US" sz="3000" b="1" dirty="0">
                <a:latin typeface="Arial" panose="020B0604020202020204" pitchFamily="34" charset="0"/>
                <a:cs typeface="Arial" panose="020B0604020202020204" pitchFamily="34" charset="0"/>
              </a:rPr>
              <a:t>Prepared Statements</a:t>
            </a:r>
          </a:p>
        </p:txBody>
      </p:sp>
      <p:sp>
        <p:nvSpPr>
          <p:cNvPr id="3" name="Content Placeholder 2"/>
          <p:cNvSpPr>
            <a:spLocks noGrp="1"/>
          </p:cNvSpPr>
          <p:nvPr>
            <p:ph idx="1"/>
          </p:nvPr>
        </p:nvSpPr>
        <p:spPr>
          <a:xfrm>
            <a:off x="677334" y="1363287"/>
            <a:ext cx="8596668" cy="4678075"/>
          </a:xfrm>
        </p:spPr>
        <p:txBody>
          <a:bodyPr>
            <a:normAutofit/>
          </a:bodyPr>
          <a:lstStyle/>
          <a:p>
            <a:r>
              <a:rPr lang="en-US" sz="1600" dirty="0">
                <a:latin typeface="Arial" panose="020B0604020202020204" pitchFamily="34" charset="0"/>
                <a:cs typeface="Arial" panose="020B0604020202020204" pitchFamily="34" charset="0"/>
              </a:rPr>
              <a:t>When you issue a command to a SQL engine, it must parse the command in order to execute it. After the statement has been executed, SQL will discard the compiled code with the result that repeated calls with the same SQL command will need to be parsed individually. Obviously, this results in duplicated </a:t>
            </a:r>
            <a:r>
              <a:rPr lang="en-US" sz="1600" dirty="0" smtClean="0">
                <a:latin typeface="Arial" panose="020B0604020202020204" pitchFamily="34" charset="0"/>
                <a:cs typeface="Arial" panose="020B0604020202020204" pitchFamily="34" charset="0"/>
              </a:rPr>
              <a:t>effort.</a:t>
            </a:r>
          </a:p>
          <a:p>
            <a:r>
              <a:rPr lang="en-US" sz="1600" dirty="0">
                <a:latin typeface="Arial" panose="020B0604020202020204" pitchFamily="34" charset="0"/>
                <a:cs typeface="Arial" panose="020B0604020202020204" pitchFamily="34" charset="0"/>
              </a:rPr>
              <a:t>You can save SQL from having to repeat its efforts by using prepared statements that become parsed code templates that SQL stores for multiple reuse</a:t>
            </a:r>
            <a:r>
              <a:rPr lang="en-US" sz="1600" dirty="0" smtClean="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Prepared statements also offer significant security advantages. Parameters are bound to the prepared statement, and are not included as part of the </a:t>
            </a:r>
            <a:r>
              <a:rPr lang="en-US" sz="1600" dirty="0" smtClean="0">
                <a:latin typeface="Arial" panose="020B0604020202020204" pitchFamily="34" charset="0"/>
                <a:cs typeface="Arial" panose="020B0604020202020204" pitchFamily="34" charset="0"/>
              </a:rPr>
              <a:t>code </a:t>
            </a:r>
            <a:r>
              <a:rPr lang="en-US" sz="1600" dirty="0">
                <a:latin typeface="Arial" panose="020B0604020202020204" pitchFamily="34" charset="0"/>
                <a:cs typeface="Arial" panose="020B0604020202020204" pitchFamily="34" charset="0"/>
              </a:rPr>
              <a:t>string</a:t>
            </a:r>
          </a:p>
        </p:txBody>
      </p:sp>
      <p:pic>
        <p:nvPicPr>
          <p:cNvPr id="4" name="Picture 3"/>
          <p:cNvPicPr>
            <a:picLocks noChangeAspect="1"/>
          </p:cNvPicPr>
          <p:nvPr/>
        </p:nvPicPr>
        <p:blipFill>
          <a:blip r:embed="rId2"/>
          <a:stretch>
            <a:fillRect/>
          </a:stretch>
        </p:blipFill>
        <p:spPr>
          <a:xfrm>
            <a:off x="1856597" y="3940233"/>
            <a:ext cx="6631563" cy="2101128"/>
          </a:xfrm>
          <a:prstGeom prst="rect">
            <a:avLst/>
          </a:prstGeom>
        </p:spPr>
      </p:pic>
    </p:spTree>
    <p:extLst>
      <p:ext uri="{BB962C8B-B14F-4D97-AF65-F5344CB8AC3E}">
        <p14:creationId xmlns:p14="http://schemas.microsoft.com/office/powerpoint/2010/main" val="1641255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0436"/>
          </a:xfrm>
        </p:spPr>
        <p:txBody>
          <a:bodyPr>
            <a:normAutofit/>
          </a:bodyPr>
          <a:lstStyle/>
          <a:p>
            <a:r>
              <a:rPr lang="en-US" sz="3000" b="1" dirty="0">
                <a:latin typeface="Arial" panose="020B0604020202020204" pitchFamily="34" charset="0"/>
                <a:cs typeface="Arial" panose="020B0604020202020204" pitchFamily="34" charset="0"/>
              </a:rPr>
              <a:t>Transactions</a:t>
            </a:r>
          </a:p>
        </p:txBody>
      </p:sp>
      <p:sp>
        <p:nvSpPr>
          <p:cNvPr id="3" name="Content Placeholder 2"/>
          <p:cNvSpPr>
            <a:spLocks noGrp="1"/>
          </p:cNvSpPr>
          <p:nvPr>
            <p:ph idx="1"/>
          </p:nvPr>
        </p:nvSpPr>
        <p:spPr>
          <a:xfrm>
            <a:off x="677334" y="2036617"/>
            <a:ext cx="8596668" cy="4004745"/>
          </a:xfrm>
        </p:spPr>
        <p:txBody>
          <a:bodyPr>
            <a:normAutofit/>
          </a:bodyPr>
          <a:lstStyle/>
          <a:p>
            <a:r>
              <a:rPr lang="en-US" dirty="0">
                <a:latin typeface="Arial" panose="020B0604020202020204" pitchFamily="34" charset="0"/>
                <a:cs typeface="Arial" panose="020B0604020202020204" pitchFamily="34" charset="0"/>
              </a:rPr>
              <a:t>A transaction is a set of SQL statements that will either all succeed or else have no </a:t>
            </a:r>
            <a:r>
              <a:rPr lang="en-US" dirty="0" smtClean="0">
                <a:latin typeface="Arial" panose="020B0604020202020204" pitchFamily="34" charset="0"/>
                <a:cs typeface="Arial" panose="020B0604020202020204" pitchFamily="34" charset="0"/>
              </a:rPr>
              <a:t>effect</a:t>
            </a:r>
          </a:p>
          <a:p>
            <a:r>
              <a:rPr lang="en-US" dirty="0">
                <a:latin typeface="Arial" panose="020B0604020202020204" pitchFamily="34" charset="0"/>
                <a:cs typeface="Arial" panose="020B0604020202020204" pitchFamily="34" charset="0"/>
              </a:rPr>
              <a:t>In summary, a transaction is a set of SQL statements that must complete successfully in an “all or nothing” manner. After it runs the database must be in a consistent state and must be recoverable from error</a:t>
            </a:r>
            <a:r>
              <a:rPr lang="en-US"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88944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7185"/>
          </a:xfrm>
        </p:spPr>
        <p:txBody>
          <a:bodyPr/>
          <a:lstStyle/>
          <a:p>
            <a:r>
              <a:rPr lang="en-US" b="1" dirty="0">
                <a:latin typeface="Arial" panose="020B0604020202020204" pitchFamily="34" charset="0"/>
                <a:cs typeface="Arial" panose="020B0604020202020204" pitchFamily="34" charset="0"/>
              </a:rPr>
              <a:t>Transactions</a:t>
            </a:r>
            <a:endParaRPr lang="en-US" dirty="0"/>
          </a:p>
        </p:txBody>
      </p:sp>
      <p:sp>
        <p:nvSpPr>
          <p:cNvPr id="5" name="Content Placeholder 4"/>
          <p:cNvSpPr>
            <a:spLocks noGrp="1"/>
          </p:cNvSpPr>
          <p:nvPr>
            <p:ph idx="1"/>
          </p:nvPr>
        </p:nvSpPr>
        <p:spPr>
          <a:xfrm>
            <a:off x="677334" y="1471353"/>
            <a:ext cx="8596668" cy="4570010"/>
          </a:xfrm>
        </p:spPr>
        <p:txBody>
          <a:bodyPr>
            <a:normAutofit/>
          </a:bodyPr>
          <a:lstStyle/>
          <a:p>
            <a:r>
              <a:rPr lang="en-US" sz="1600" dirty="0">
                <a:latin typeface="Arial" panose="020B0604020202020204" pitchFamily="34" charset="0"/>
                <a:cs typeface="Arial" panose="020B0604020202020204" pitchFamily="34" charset="0"/>
              </a:rPr>
              <a:t>The syntax for transactions varies between vendors, but there are three important statements:</a:t>
            </a:r>
          </a:p>
          <a:p>
            <a:pPr lvl="1"/>
            <a:r>
              <a:rPr lang="en-US" dirty="0">
                <a:latin typeface="Arial" panose="020B0604020202020204" pitchFamily="34" charset="0"/>
                <a:cs typeface="Arial" panose="020B0604020202020204" pitchFamily="34" charset="0"/>
              </a:rPr>
              <a:t>One statement will mark the beginning of the transaction block. The SQL statements following this will be part of the transaction</a:t>
            </a:r>
          </a:p>
          <a:p>
            <a:pPr lvl="1"/>
            <a:r>
              <a:rPr lang="en-US" dirty="0">
                <a:latin typeface="Arial" panose="020B0604020202020204" pitchFamily="34" charset="0"/>
                <a:cs typeface="Arial" panose="020B0604020202020204" pitchFamily="34" charset="0"/>
              </a:rPr>
              <a:t>There are two statements that can end a transaction. One of them will tell SQL to go ahead and make all the changes that the transaction is making.</a:t>
            </a:r>
          </a:p>
          <a:p>
            <a:pPr lvl="1"/>
            <a:r>
              <a:rPr lang="en-US" dirty="0">
                <a:latin typeface="Arial" panose="020B0604020202020204" pitchFamily="34" charset="0"/>
                <a:cs typeface="Arial" panose="020B0604020202020204" pitchFamily="34" charset="0"/>
              </a:rPr>
              <a:t>The other end statement will tell SQL that for whatever reason you want to abandon the transaction and rather revert to the state the database was in when the transaction started.</a:t>
            </a:r>
          </a:p>
          <a:p>
            <a:endParaRPr lang="en-US" sz="1600" dirty="0"/>
          </a:p>
        </p:txBody>
      </p:sp>
      <p:pic>
        <p:nvPicPr>
          <p:cNvPr id="6" name="Picture 5"/>
          <p:cNvPicPr>
            <a:picLocks noChangeAspect="1"/>
          </p:cNvPicPr>
          <p:nvPr/>
        </p:nvPicPr>
        <p:blipFill>
          <a:blip r:embed="rId2"/>
          <a:stretch>
            <a:fillRect/>
          </a:stretch>
        </p:blipFill>
        <p:spPr>
          <a:xfrm>
            <a:off x="2520401" y="4598583"/>
            <a:ext cx="4524375" cy="1019175"/>
          </a:xfrm>
          <a:prstGeom prst="rect">
            <a:avLst/>
          </a:prstGeom>
        </p:spPr>
      </p:pic>
    </p:spTree>
    <p:extLst>
      <p:ext uri="{BB962C8B-B14F-4D97-AF65-F5344CB8AC3E}">
        <p14:creationId xmlns:p14="http://schemas.microsoft.com/office/powerpoint/2010/main" val="95104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7309"/>
          </a:xfrm>
        </p:spPr>
        <p:txBody>
          <a:bodyPr>
            <a:normAutofit/>
          </a:bodyPr>
          <a:lstStyle/>
          <a:p>
            <a:r>
              <a:rPr lang="en-US" sz="3000" b="1" dirty="0">
                <a:latin typeface="Arial" panose="020B0604020202020204" pitchFamily="34" charset="0"/>
                <a:cs typeface="Arial" panose="020B0604020202020204" pitchFamily="34" charset="0"/>
              </a:rPr>
              <a:t>Database Basics</a:t>
            </a:r>
          </a:p>
        </p:txBody>
      </p:sp>
      <p:sp>
        <p:nvSpPr>
          <p:cNvPr id="3" name="Content Placeholder 2"/>
          <p:cNvSpPr>
            <a:spLocks noGrp="1"/>
          </p:cNvSpPr>
          <p:nvPr>
            <p:ph idx="1"/>
          </p:nvPr>
        </p:nvSpPr>
        <p:spPr>
          <a:xfrm>
            <a:off x="677334" y="1396539"/>
            <a:ext cx="8596668" cy="4644824"/>
          </a:xfrm>
        </p:spPr>
        <p:txBody>
          <a:bodyPr>
            <a:normAutofit/>
          </a:bodyPr>
          <a:lstStyle/>
          <a:p>
            <a:r>
              <a:rPr lang="en-US" dirty="0" smtClean="0">
                <a:latin typeface="Arial" panose="020B0604020202020204" pitchFamily="34" charset="0"/>
                <a:cs typeface="Arial" panose="020B0604020202020204" pitchFamily="34" charset="0"/>
              </a:rPr>
              <a:t>Keys: </a:t>
            </a:r>
          </a:p>
          <a:p>
            <a:pPr lvl="1"/>
            <a:r>
              <a:rPr lang="en-US" sz="1800" dirty="0">
                <a:latin typeface="Arial" panose="020B0604020202020204" pitchFamily="34" charset="0"/>
                <a:cs typeface="Arial" panose="020B0604020202020204" pitchFamily="34" charset="0"/>
              </a:rPr>
              <a:t>Keys impose constraints, such as PRIMARY and UNIQUE. </a:t>
            </a:r>
            <a:endParaRPr lang="en-US" sz="1800" dirty="0" smtClean="0">
              <a:latin typeface="Arial" panose="020B0604020202020204" pitchFamily="34" charset="0"/>
              <a:cs typeface="Arial" panose="020B0604020202020204" pitchFamily="34" charset="0"/>
            </a:endParaRPr>
          </a:p>
          <a:p>
            <a:pPr lvl="1"/>
            <a:r>
              <a:rPr lang="en-US" sz="1800" dirty="0" smtClean="0">
                <a:latin typeface="Arial" panose="020B0604020202020204" pitchFamily="34" charset="0"/>
                <a:cs typeface="Arial" panose="020B0604020202020204" pitchFamily="34" charset="0"/>
              </a:rPr>
              <a:t>A </a:t>
            </a:r>
            <a:r>
              <a:rPr lang="en-US" sz="1800" dirty="0">
                <a:latin typeface="Arial" panose="020B0604020202020204" pitchFamily="34" charset="0"/>
                <a:cs typeface="Arial" panose="020B0604020202020204" pitchFamily="34" charset="0"/>
              </a:rPr>
              <a:t>primary key can be defined on either a single or multiple columns</a:t>
            </a:r>
            <a:r>
              <a:rPr lang="en-US" sz="1800" dirty="0" smtClean="0">
                <a:latin typeface="Arial" panose="020B0604020202020204" pitchFamily="34" charset="0"/>
                <a:cs typeface="Arial" panose="020B0604020202020204" pitchFamily="34" charset="0"/>
              </a:rPr>
              <a:t>.</a:t>
            </a:r>
          </a:p>
          <a:p>
            <a:pPr lvl="1"/>
            <a:r>
              <a:rPr lang="en-US" sz="1800" dirty="0">
                <a:latin typeface="Arial" panose="020B0604020202020204" pitchFamily="34" charset="0"/>
                <a:cs typeface="Arial" panose="020B0604020202020204" pitchFamily="34" charset="0"/>
              </a:rPr>
              <a:t>It guarantees that each row in the database will have a unique value combination for the columns in the key </a:t>
            </a:r>
            <a:endParaRPr lang="en-US" sz="1800" dirty="0" smtClean="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A table may have only one primary key. A foreign key can also be defined on either a single or multiple columns. It references the primary key on another table.</a:t>
            </a:r>
          </a:p>
        </p:txBody>
      </p:sp>
      <p:pic>
        <p:nvPicPr>
          <p:cNvPr id="4" name="Picture 3"/>
          <p:cNvPicPr>
            <a:picLocks noChangeAspect="1"/>
          </p:cNvPicPr>
          <p:nvPr/>
        </p:nvPicPr>
        <p:blipFill>
          <a:blip r:embed="rId2"/>
          <a:stretch>
            <a:fillRect/>
          </a:stretch>
        </p:blipFill>
        <p:spPr>
          <a:xfrm>
            <a:off x="3223068" y="4436658"/>
            <a:ext cx="3505200" cy="1343025"/>
          </a:xfrm>
          <a:prstGeom prst="rect">
            <a:avLst/>
          </a:prstGeom>
        </p:spPr>
      </p:pic>
    </p:spTree>
    <p:extLst>
      <p:ext uri="{BB962C8B-B14F-4D97-AF65-F5344CB8AC3E}">
        <p14:creationId xmlns:p14="http://schemas.microsoft.com/office/powerpoint/2010/main" val="2920217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2124"/>
          </a:xfrm>
        </p:spPr>
        <p:txBody>
          <a:bodyPr>
            <a:normAutofit/>
          </a:bodyPr>
          <a:lstStyle/>
          <a:p>
            <a:r>
              <a:rPr lang="en-US" sz="3000" b="1" dirty="0">
                <a:latin typeface="Arial" panose="020B0604020202020204" pitchFamily="34" charset="0"/>
                <a:cs typeface="Arial" panose="020B0604020202020204" pitchFamily="34" charset="0"/>
              </a:rPr>
              <a:t>Database Basics</a:t>
            </a:r>
            <a:endParaRPr lang="en-US" sz="3000" dirty="0"/>
          </a:p>
        </p:txBody>
      </p:sp>
      <p:sp>
        <p:nvSpPr>
          <p:cNvPr id="3" name="Content Placeholder 2"/>
          <p:cNvSpPr>
            <a:spLocks noGrp="1"/>
          </p:cNvSpPr>
          <p:nvPr>
            <p:ph idx="1"/>
          </p:nvPr>
        </p:nvSpPr>
        <p:spPr>
          <a:xfrm>
            <a:off x="677334" y="1562793"/>
            <a:ext cx="8596668" cy="4478569"/>
          </a:xfrm>
        </p:spPr>
        <p:txBody>
          <a:bodyPr>
            <a:normAutofit/>
          </a:bodyPr>
          <a:lstStyle/>
          <a:p>
            <a:r>
              <a:rPr lang="en-US" dirty="0" smtClean="0">
                <a:latin typeface="Arial" panose="020B0604020202020204" pitchFamily="34" charset="0"/>
                <a:cs typeface="Arial" panose="020B0604020202020204" pitchFamily="34" charset="0"/>
              </a:rPr>
              <a:t>Indexes:</a:t>
            </a:r>
          </a:p>
          <a:p>
            <a:pPr lvl="1"/>
            <a:r>
              <a:rPr lang="en-US" sz="1800" dirty="0">
                <a:latin typeface="Arial" panose="020B0604020202020204" pitchFamily="34" charset="0"/>
                <a:cs typeface="Arial" panose="020B0604020202020204" pitchFamily="34" charset="0"/>
              </a:rPr>
              <a:t>Indexes are data structures that are needed to implement the key constraint. Indexes make retrieving records faster. </a:t>
            </a:r>
            <a:endParaRPr lang="en-US" sz="1800" dirty="0" smtClean="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The database engine will create a structure on disk or in memory that contains the data from the indexed columns. </a:t>
            </a:r>
            <a:endParaRPr lang="en-US" sz="1800" dirty="0" smtClean="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Whenever you insert a row into a table, the indexes need to be updated. This adds an overhead to writing</a:t>
            </a:r>
            <a:r>
              <a:rPr lang="en-US" sz="1800" dirty="0" smtClean="0">
                <a:latin typeface="Arial" panose="020B0604020202020204" pitchFamily="34" charset="0"/>
                <a:cs typeface="Arial" panose="020B0604020202020204" pitchFamily="34" charset="0"/>
              </a:rPr>
              <a:t>.</a:t>
            </a:r>
          </a:p>
          <a:p>
            <a:pPr lvl="1"/>
            <a:r>
              <a:rPr lang="en-US" sz="1800" dirty="0">
                <a:latin typeface="Arial" panose="020B0604020202020204" pitchFamily="34" charset="0"/>
                <a:cs typeface="Arial" panose="020B0604020202020204" pitchFamily="34" charset="0"/>
              </a:rPr>
              <a:t>You cannot have a key without an index, but it is possible to index columns that are not keyed. You would do this in cases where you don't want to enforce uniqueness but do want to speed up SELECT statements that include these columns in their WHERE clauses</a:t>
            </a:r>
            <a:r>
              <a:rPr lang="en-US" sz="1800" dirty="0" smtClean="0">
                <a:latin typeface="Arial" panose="020B0604020202020204" pitchFamily="34" charset="0"/>
                <a:cs typeface="Arial" panose="020B0604020202020204" pitchFamily="34" charset="0"/>
              </a:rPr>
              <a:t>.</a:t>
            </a:r>
          </a:p>
          <a:p>
            <a:pPr lvl="1"/>
            <a:r>
              <a:rPr lang="en-US" sz="1800" dirty="0">
                <a:latin typeface="Arial" panose="020B0604020202020204" pitchFamily="34" charset="0"/>
                <a:cs typeface="Arial" panose="020B0604020202020204" pitchFamily="34" charset="0"/>
              </a:rPr>
              <a:t>The binding between keys and indexes is very tight and in MySQL they are considered synonymous.</a:t>
            </a:r>
            <a:endParaRPr lang="en-US" sz="1800"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36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7185"/>
          </a:xfrm>
        </p:spPr>
        <p:txBody>
          <a:bodyPr>
            <a:normAutofit/>
          </a:bodyPr>
          <a:lstStyle/>
          <a:p>
            <a:r>
              <a:rPr lang="en-US" sz="3000" b="1" dirty="0">
                <a:latin typeface="Arial" panose="020B0604020202020204" pitchFamily="34" charset="0"/>
                <a:cs typeface="Arial" panose="020B0604020202020204" pitchFamily="34" charset="0"/>
              </a:rPr>
              <a:t>Database Basics</a:t>
            </a:r>
            <a:endParaRPr lang="en-US" sz="3000" dirty="0"/>
          </a:p>
        </p:txBody>
      </p:sp>
      <p:sp>
        <p:nvSpPr>
          <p:cNvPr id="3" name="Content Placeholder 2"/>
          <p:cNvSpPr>
            <a:spLocks noGrp="1"/>
          </p:cNvSpPr>
          <p:nvPr>
            <p:ph idx="1"/>
          </p:nvPr>
        </p:nvSpPr>
        <p:spPr>
          <a:xfrm>
            <a:off x="677334" y="1429789"/>
            <a:ext cx="8596668" cy="4611573"/>
          </a:xfrm>
        </p:spPr>
        <p:txBody>
          <a:bodyPr>
            <a:normAutofit/>
          </a:bodyPr>
          <a:lstStyle/>
          <a:p>
            <a:r>
              <a:rPr lang="en-US" dirty="0" smtClean="0">
                <a:latin typeface="Arial" panose="020B0604020202020204" pitchFamily="34" charset="0"/>
                <a:ea typeface="Aachen" panose="02020500000000000000" pitchFamily="18" charset="0"/>
                <a:cs typeface="Arial" panose="020B0604020202020204" pitchFamily="34" charset="0"/>
              </a:rPr>
              <a:t>Relationships:</a:t>
            </a:r>
          </a:p>
          <a:p>
            <a:pPr lvl="1"/>
            <a:r>
              <a:rPr lang="en-US" sz="1800" dirty="0">
                <a:latin typeface="Arial" panose="020B0604020202020204" pitchFamily="34" charset="0"/>
                <a:ea typeface="Aachen" panose="02020500000000000000" pitchFamily="18" charset="0"/>
                <a:cs typeface="Arial" panose="020B0604020202020204" pitchFamily="34" charset="0"/>
              </a:rPr>
              <a:t>Relationships are a core feature of relational databases. By declaring how tables are related, you can enforce referential integrity and minimize dirty data</a:t>
            </a:r>
          </a:p>
        </p:txBody>
      </p:sp>
      <p:graphicFrame>
        <p:nvGraphicFramePr>
          <p:cNvPr id="5" name="Table 4"/>
          <p:cNvGraphicFramePr>
            <a:graphicFrameLocks noGrp="1"/>
          </p:cNvGraphicFramePr>
          <p:nvPr>
            <p:extLst>
              <p:ext uri="{D42A27DB-BD31-4B8C-83A1-F6EECF244321}">
                <p14:modId xmlns:p14="http://schemas.microsoft.com/office/powerpoint/2010/main" val="830681830"/>
              </p:ext>
            </p:extLst>
          </p:nvPr>
        </p:nvGraphicFramePr>
        <p:xfrm>
          <a:off x="911668" y="2980727"/>
          <a:ext cx="8128000" cy="2291080"/>
        </p:xfrm>
        <a:graphic>
          <a:graphicData uri="http://schemas.openxmlformats.org/drawingml/2006/table">
            <a:tbl>
              <a:tblPr firstRow="1" bandRow="1">
                <a:tableStyleId>{5C22544A-7EE6-4342-B048-85BDC9FD1C3A}</a:tableStyleId>
              </a:tblPr>
              <a:tblGrid>
                <a:gridCol w="1806594">
                  <a:extLst>
                    <a:ext uri="{9D8B030D-6E8A-4147-A177-3AD203B41FA5}">
                      <a16:colId xmlns:a16="http://schemas.microsoft.com/office/drawing/2014/main" val="1957779842"/>
                    </a:ext>
                  </a:extLst>
                </a:gridCol>
                <a:gridCol w="6321406">
                  <a:extLst>
                    <a:ext uri="{9D8B030D-6E8A-4147-A177-3AD203B41FA5}">
                      <a16:colId xmlns:a16="http://schemas.microsoft.com/office/drawing/2014/main" val="219651396"/>
                    </a:ext>
                  </a:extLst>
                </a:gridCol>
              </a:tblGrid>
              <a:tr h="370840">
                <a:tc>
                  <a:txBody>
                    <a:bodyPr/>
                    <a:lstStyle/>
                    <a:p>
                      <a:r>
                        <a:rPr lang="en-US" dirty="0" smtClean="0"/>
                        <a:t>Relationship</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3044673745"/>
                  </a:ext>
                </a:extLst>
              </a:tr>
              <a:tr h="370840">
                <a:tc>
                  <a:txBody>
                    <a:bodyPr/>
                    <a:lstStyle/>
                    <a:p>
                      <a:r>
                        <a:rPr lang="en-US" dirty="0" smtClean="0"/>
                        <a:t>One-to-one</a:t>
                      </a:r>
                      <a:endParaRPr lang="en-US" dirty="0"/>
                    </a:p>
                  </a:txBody>
                  <a:tcPr/>
                </a:tc>
                <a:tc>
                  <a:txBody>
                    <a:bodyPr/>
                    <a:lstStyle/>
                    <a:p>
                      <a:r>
                        <a:rPr lang="en-US" dirty="0" smtClean="0"/>
                        <a:t>One row in the parent table can reference exactly one row in the child table.</a:t>
                      </a:r>
                      <a:endParaRPr lang="en-US" dirty="0"/>
                    </a:p>
                  </a:txBody>
                  <a:tcPr/>
                </a:tc>
                <a:extLst>
                  <a:ext uri="{0D108BD9-81ED-4DB2-BD59-A6C34878D82A}">
                    <a16:rowId xmlns:a16="http://schemas.microsoft.com/office/drawing/2014/main" val="817269676"/>
                  </a:ext>
                </a:extLst>
              </a:tr>
              <a:tr h="370840">
                <a:tc>
                  <a:txBody>
                    <a:bodyPr/>
                    <a:lstStyle/>
                    <a:p>
                      <a:r>
                        <a:rPr lang="en-US" dirty="0" smtClean="0"/>
                        <a:t>One-to-many</a:t>
                      </a:r>
                      <a:endParaRPr lang="en-US" dirty="0"/>
                    </a:p>
                  </a:txBody>
                  <a:tcPr/>
                </a:tc>
                <a:tc>
                  <a:txBody>
                    <a:bodyPr/>
                    <a:lstStyle/>
                    <a:p>
                      <a:r>
                        <a:rPr lang="en-US" dirty="0" smtClean="0"/>
                        <a:t>One row in the parent table can be referenced by many rows in the child table.</a:t>
                      </a:r>
                      <a:endParaRPr lang="en-US" dirty="0"/>
                    </a:p>
                  </a:txBody>
                  <a:tcPr/>
                </a:tc>
                <a:extLst>
                  <a:ext uri="{0D108BD9-81ED-4DB2-BD59-A6C34878D82A}">
                    <a16:rowId xmlns:a16="http://schemas.microsoft.com/office/drawing/2014/main" val="3212841341"/>
                  </a:ext>
                </a:extLst>
              </a:tr>
              <a:tr h="370840">
                <a:tc>
                  <a:txBody>
                    <a:bodyPr/>
                    <a:lstStyle/>
                    <a:p>
                      <a:r>
                        <a:rPr lang="en-US" dirty="0" smtClean="0"/>
                        <a:t>Many-to-many</a:t>
                      </a:r>
                      <a:endParaRPr lang="en-US" dirty="0"/>
                    </a:p>
                  </a:txBody>
                  <a:tcPr/>
                </a:tc>
                <a:tc>
                  <a:txBody>
                    <a:bodyPr/>
                    <a:lstStyle/>
                    <a:p>
                      <a:r>
                        <a:rPr lang="en-US" dirty="0" smtClean="0"/>
                        <a:t>Any number of rows in the parent table can be referenced by any number of rows in the child table</a:t>
                      </a:r>
                      <a:endParaRPr lang="en-US" dirty="0"/>
                    </a:p>
                  </a:txBody>
                  <a:tcPr/>
                </a:tc>
                <a:extLst>
                  <a:ext uri="{0D108BD9-81ED-4DB2-BD59-A6C34878D82A}">
                    <a16:rowId xmlns:a16="http://schemas.microsoft.com/office/drawing/2014/main" val="3653972718"/>
                  </a:ext>
                </a:extLst>
              </a:tr>
            </a:tbl>
          </a:graphicData>
        </a:graphic>
      </p:graphicFrame>
    </p:spTree>
    <p:extLst>
      <p:ext uri="{BB962C8B-B14F-4D97-AF65-F5344CB8AC3E}">
        <p14:creationId xmlns:p14="http://schemas.microsoft.com/office/powerpoint/2010/main" val="2101257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5745"/>
          </a:xfrm>
        </p:spPr>
        <p:txBody>
          <a:bodyPr>
            <a:normAutofit/>
          </a:bodyPr>
          <a:lstStyle/>
          <a:p>
            <a:r>
              <a:rPr lang="en-US" sz="3000" b="1" dirty="0">
                <a:latin typeface="Arial" panose="020B0604020202020204" pitchFamily="34" charset="0"/>
                <a:cs typeface="Arial" panose="020B0604020202020204" pitchFamily="34" charset="0"/>
              </a:rPr>
              <a:t>SQL Data Types</a:t>
            </a:r>
          </a:p>
        </p:txBody>
      </p:sp>
      <p:sp>
        <p:nvSpPr>
          <p:cNvPr id="3" name="Content Placeholder 2"/>
          <p:cNvSpPr>
            <a:spLocks noGrp="1"/>
          </p:cNvSpPr>
          <p:nvPr>
            <p:ph idx="1"/>
          </p:nvPr>
        </p:nvSpPr>
        <p:spPr>
          <a:xfrm>
            <a:off x="677334" y="1363287"/>
            <a:ext cx="8596668" cy="4678075"/>
          </a:xfrm>
        </p:spPr>
        <p:txBody>
          <a:bodyPr>
            <a:normAutofit/>
          </a:bodyPr>
          <a:lstStyle/>
          <a:p>
            <a:r>
              <a:rPr lang="en-US" dirty="0">
                <a:latin typeface="Arial" panose="020B0604020202020204" pitchFamily="34" charset="0"/>
                <a:cs typeface="Arial" panose="020B0604020202020204" pitchFamily="34" charset="0"/>
              </a:rPr>
              <a:t>Numeric </a:t>
            </a:r>
            <a:r>
              <a:rPr lang="en-US" dirty="0" smtClean="0">
                <a:latin typeface="Arial" panose="020B0604020202020204" pitchFamily="34" charset="0"/>
                <a:cs typeface="Arial" panose="020B0604020202020204" pitchFamily="34" charset="0"/>
              </a:rPr>
              <a:t>Types:</a:t>
            </a:r>
          </a:p>
          <a:p>
            <a:pPr lvl="1"/>
            <a:r>
              <a:rPr lang="en-US" sz="1800" dirty="0">
                <a:latin typeface="Arial" panose="020B0604020202020204" pitchFamily="34" charset="0"/>
                <a:cs typeface="Arial" panose="020B0604020202020204" pitchFamily="34" charset="0"/>
              </a:rPr>
              <a:t>The types of integers vary in the amount of bytes that they take to store their value</a:t>
            </a:r>
          </a:p>
        </p:txBody>
      </p:sp>
      <p:pic>
        <p:nvPicPr>
          <p:cNvPr id="4" name="Picture 3"/>
          <p:cNvPicPr>
            <a:picLocks noChangeAspect="1"/>
          </p:cNvPicPr>
          <p:nvPr/>
        </p:nvPicPr>
        <p:blipFill>
          <a:blip r:embed="rId2"/>
          <a:stretch>
            <a:fillRect/>
          </a:stretch>
        </p:blipFill>
        <p:spPr>
          <a:xfrm>
            <a:off x="2670618" y="2926036"/>
            <a:ext cx="4610100" cy="1552575"/>
          </a:xfrm>
          <a:prstGeom prst="rect">
            <a:avLst/>
          </a:prstGeom>
        </p:spPr>
      </p:pic>
    </p:spTree>
    <p:extLst>
      <p:ext uri="{BB962C8B-B14F-4D97-AF65-F5344CB8AC3E}">
        <p14:creationId xmlns:p14="http://schemas.microsoft.com/office/powerpoint/2010/main" val="319596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0560"/>
          </a:xfrm>
        </p:spPr>
        <p:txBody>
          <a:bodyPr/>
          <a:lstStyle/>
          <a:p>
            <a:r>
              <a:rPr lang="en-US" b="1" dirty="0">
                <a:latin typeface="Arial" panose="020B0604020202020204" pitchFamily="34" charset="0"/>
                <a:cs typeface="Arial" panose="020B0604020202020204" pitchFamily="34" charset="0"/>
              </a:rPr>
              <a:t>SQL Data Types</a:t>
            </a:r>
            <a:endParaRPr lang="en-US" dirty="0"/>
          </a:p>
        </p:txBody>
      </p:sp>
      <p:sp>
        <p:nvSpPr>
          <p:cNvPr id="3" name="Content Placeholder 2"/>
          <p:cNvSpPr>
            <a:spLocks noGrp="1"/>
          </p:cNvSpPr>
          <p:nvPr>
            <p:ph idx="1"/>
          </p:nvPr>
        </p:nvSpPr>
        <p:spPr>
          <a:xfrm>
            <a:off x="677334" y="1587731"/>
            <a:ext cx="8596668" cy="4453631"/>
          </a:xfrm>
        </p:spPr>
        <p:txBody>
          <a:bodyPr>
            <a:normAutofit/>
          </a:bodyPr>
          <a:lstStyle/>
          <a:p>
            <a:r>
              <a:rPr lang="en-US" dirty="0">
                <a:latin typeface="Arial" panose="020B0604020202020204" pitchFamily="34" charset="0"/>
                <a:cs typeface="Arial" panose="020B0604020202020204" pitchFamily="34" charset="0"/>
              </a:rPr>
              <a:t>Character Types: SQL allows for character to be stored either in fixed- or variable-length </a:t>
            </a:r>
            <a:r>
              <a:rPr lang="en-US" dirty="0" smtClean="0">
                <a:latin typeface="Arial" panose="020B0604020202020204" pitchFamily="34" charset="0"/>
                <a:cs typeface="Arial" panose="020B0604020202020204" pitchFamily="34" charset="0"/>
              </a:rPr>
              <a:t>strings</a:t>
            </a:r>
          </a:p>
          <a:p>
            <a:pPr lvl="1"/>
            <a:r>
              <a:rPr lang="en-US" sz="1800" dirty="0">
                <a:latin typeface="Arial" panose="020B0604020202020204" pitchFamily="34" charset="0"/>
                <a:cs typeface="Arial" panose="020B0604020202020204" pitchFamily="34" charset="0"/>
              </a:rPr>
              <a:t>A fixed-length string is always allocated the same number of bytes on disk. This can help speed up read performance in some database implementations. The trade-off is that if a string being stored in a fixed length data store is shorter than the number of characters allocated, you are storing more characters than you have to</a:t>
            </a:r>
            <a:r>
              <a:rPr lang="en-US" sz="1800" dirty="0" smtClean="0">
                <a:latin typeface="Arial" panose="020B0604020202020204" pitchFamily="34" charset="0"/>
                <a:cs typeface="Arial" panose="020B0604020202020204" pitchFamily="34" charset="0"/>
              </a:rPr>
              <a:t>.</a:t>
            </a:r>
          </a:p>
          <a:p>
            <a:pPr lvl="1"/>
            <a:r>
              <a:rPr lang="en-US" sz="1800" dirty="0">
                <a:latin typeface="Arial" panose="020B0604020202020204" pitchFamily="34" charset="0"/>
                <a:cs typeface="Arial" panose="020B0604020202020204" pitchFamily="34" charset="0"/>
              </a:rPr>
              <a:t>Variable-length strings can swell up to the limiting size given to them. The database engine allocates storage according to the length of the string. Database implementations will store the length of the string being stored. This will be at least one character to indicate the end of the string, but in some engines each variable string will incur heavier storage overhead.</a:t>
            </a:r>
          </a:p>
        </p:txBody>
      </p:sp>
    </p:spTree>
    <p:extLst>
      <p:ext uri="{BB962C8B-B14F-4D97-AF65-F5344CB8AC3E}">
        <p14:creationId xmlns:p14="http://schemas.microsoft.com/office/powerpoint/2010/main" val="2415216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8625"/>
          </a:xfrm>
        </p:spPr>
        <p:txBody>
          <a:bodyPr>
            <a:normAutofit/>
          </a:bodyPr>
          <a:lstStyle/>
          <a:p>
            <a:r>
              <a:rPr lang="en-US" sz="3000" b="1" dirty="0">
                <a:latin typeface="Arial" panose="020B0604020202020204" pitchFamily="34" charset="0"/>
                <a:cs typeface="Arial" panose="020B0604020202020204" pitchFamily="34" charset="0"/>
              </a:rPr>
              <a:t>Working with SQL</a:t>
            </a:r>
          </a:p>
        </p:txBody>
      </p:sp>
      <p:sp>
        <p:nvSpPr>
          <p:cNvPr id="3" name="Content Placeholder 2"/>
          <p:cNvSpPr>
            <a:spLocks noGrp="1"/>
          </p:cNvSpPr>
          <p:nvPr>
            <p:ph idx="1"/>
          </p:nvPr>
        </p:nvSpPr>
        <p:spPr>
          <a:xfrm>
            <a:off x="677334" y="1446415"/>
            <a:ext cx="8596668" cy="4594947"/>
          </a:xfrm>
        </p:spPr>
        <p:txBody>
          <a:bodyPr>
            <a:noAutofit/>
          </a:bodyPr>
          <a:lstStyle/>
          <a:p>
            <a:r>
              <a:rPr lang="en-US" sz="1600" dirty="0">
                <a:latin typeface="Arial" panose="020B0604020202020204" pitchFamily="34" charset="0"/>
                <a:cs typeface="Arial" panose="020B0604020202020204" pitchFamily="34" charset="0"/>
              </a:rPr>
              <a:t>Creating a Database and </a:t>
            </a:r>
            <a:r>
              <a:rPr lang="en-US" sz="1600" dirty="0" smtClean="0">
                <a:latin typeface="Arial" panose="020B0604020202020204" pitchFamily="34" charset="0"/>
                <a:cs typeface="Arial" panose="020B0604020202020204" pitchFamily="34" charset="0"/>
              </a:rPr>
              <a:t>Table:</a:t>
            </a:r>
          </a:p>
          <a:p>
            <a:pPr lvl="1"/>
            <a:r>
              <a:rPr lang="en-US" dirty="0">
                <a:latin typeface="Arial" panose="020B0604020202020204" pitchFamily="34" charset="0"/>
                <a:cs typeface="Arial" panose="020B0604020202020204" pitchFamily="34" charset="0"/>
              </a:rPr>
              <a:t>The CREATE statement can be used to create databases and tables. Creating a database is simple; you just specify the name of the database</a:t>
            </a:r>
            <a:r>
              <a:rPr lang="en-US" dirty="0" smtClean="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When creating a table, you can specify a list of the columns you want to store in it. For each column, you specify the name, data type, and attributes</a:t>
            </a:r>
            <a:r>
              <a:rPr lang="en-US" dirty="0" smtClean="0">
                <a:latin typeface="Arial" panose="020B0604020202020204" pitchFamily="34" charset="0"/>
                <a:cs typeface="Arial" panose="020B0604020202020204" pitchFamily="34" charset="0"/>
              </a:rPr>
              <a:t>.</a:t>
            </a:r>
          </a:p>
          <a:p>
            <a:pPr marL="457200" lvl="1" indent="0">
              <a:buNone/>
            </a:pPr>
            <a:r>
              <a:rPr lang="en-US" sz="1400" dirty="0" smtClean="0">
                <a:latin typeface="Arial" panose="020B0604020202020204" pitchFamily="34" charset="0"/>
                <a:cs typeface="Arial" panose="020B0604020202020204" pitchFamily="34" charset="0"/>
              </a:rPr>
              <a:t>	CREATE </a:t>
            </a:r>
            <a:r>
              <a:rPr lang="en-US" sz="1400" dirty="0">
                <a:latin typeface="Arial" panose="020B0604020202020204" pitchFamily="34" charset="0"/>
                <a:cs typeface="Arial" panose="020B0604020202020204" pitchFamily="34" charset="0"/>
              </a:rPr>
              <a:t>DATABASE mydatabase</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857250" lvl="2" indent="0">
              <a:buNone/>
            </a:pPr>
            <a:r>
              <a:rPr lang="en-US" dirty="0" smtClean="0">
                <a:latin typeface="Arial" panose="020B0604020202020204" pitchFamily="34" charset="0"/>
                <a:cs typeface="Arial" panose="020B0604020202020204" pitchFamily="34" charset="0"/>
              </a:rPr>
              <a:t>	CREATE </a:t>
            </a:r>
            <a:r>
              <a:rPr lang="en-US" dirty="0">
                <a:latin typeface="Arial" panose="020B0604020202020204" pitchFamily="34" charset="0"/>
                <a:cs typeface="Arial" panose="020B0604020202020204" pitchFamily="34" charset="0"/>
              </a:rPr>
              <a:t>TABLE IF NOT EXISTS users (</a:t>
            </a:r>
          </a:p>
          <a:p>
            <a:pPr marL="1314450" lvl="3" indent="0">
              <a:buNone/>
            </a:pPr>
            <a:r>
              <a:rPr lang="en-US" sz="1400" dirty="0">
                <a:latin typeface="Arial" panose="020B0604020202020204" pitchFamily="34" charset="0"/>
                <a:cs typeface="Arial" panose="020B0604020202020204" pitchFamily="34" charset="0"/>
              </a:rPr>
              <a:t> id int unsigned NOT NULL AUTO_INCREMENT,</a:t>
            </a:r>
          </a:p>
          <a:p>
            <a:pPr marL="1314450" lvl="3" indent="0">
              <a:buNone/>
            </a:pPr>
            <a:r>
              <a:rPr lang="en-US" sz="1400" dirty="0">
                <a:latin typeface="Arial" panose="020B0604020202020204" pitchFamily="34" charset="0"/>
                <a:cs typeface="Arial" panose="020B0604020202020204" pitchFamily="34" charset="0"/>
              </a:rPr>
              <a:t> name varchar(255) NOT NULL,</a:t>
            </a:r>
          </a:p>
          <a:p>
            <a:pPr marL="1314450" lvl="3" indent="0">
              <a:buNone/>
            </a:pPr>
            <a:r>
              <a:rPr lang="en-US" sz="1400" dirty="0">
                <a:latin typeface="Arial" panose="020B0604020202020204" pitchFamily="34" charset="0"/>
                <a:cs typeface="Arial" panose="020B0604020202020204" pitchFamily="34" charset="0"/>
              </a:rPr>
              <a:t> email varchar(255) NOT NULL,</a:t>
            </a:r>
          </a:p>
          <a:p>
            <a:pPr marL="1314450" lvl="3" indent="0">
              <a:buNone/>
            </a:pPr>
            <a:r>
              <a:rPr lang="en-US" sz="1400" dirty="0">
                <a:latin typeface="Arial" panose="020B0604020202020204" pitchFamily="34" charset="0"/>
                <a:cs typeface="Arial" panose="020B0604020202020204" pitchFamily="34" charset="0"/>
              </a:rPr>
              <a:t> password varchar(60) NOT NULL,</a:t>
            </a:r>
          </a:p>
          <a:p>
            <a:pPr marL="1314450" lvl="3" indent="0">
              <a:buNone/>
            </a:pPr>
            <a:r>
              <a:rPr lang="en-US" sz="1400" dirty="0">
                <a:latin typeface="Arial" panose="020B0604020202020204" pitchFamily="34" charset="0"/>
                <a:cs typeface="Arial" panose="020B0604020202020204" pitchFamily="34" charset="0"/>
              </a:rPr>
              <a:t> PRIMARY KEY (id),</a:t>
            </a:r>
          </a:p>
          <a:p>
            <a:pPr marL="1314450" lvl="3" indent="0">
              <a:buNone/>
            </a:pPr>
            <a:r>
              <a:rPr lang="en-US" sz="1400" dirty="0">
                <a:latin typeface="Arial" panose="020B0604020202020204" pitchFamily="34" charset="0"/>
                <a:cs typeface="Arial" panose="020B0604020202020204" pitchFamily="34" charset="0"/>
              </a:rPr>
              <a:t> UNIQUE KEY users_email_unique (email)</a:t>
            </a:r>
          </a:p>
          <a:p>
            <a:pPr marL="857250" lvl="2" indent="0">
              <a:buNone/>
            </a:pPr>
            <a:r>
              <a:rPr lang="en-US" dirty="0">
                <a:latin typeface="Arial" panose="020B0604020202020204" pitchFamily="34" charset="0"/>
                <a:cs typeface="Arial" panose="020B0604020202020204" pitchFamily="34" charset="0"/>
              </a:rPr>
              <a:t>);</a:t>
            </a:r>
          </a:p>
          <a:p>
            <a:pPr marL="457200" lvl="1"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0447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8625"/>
          </a:xfrm>
        </p:spPr>
        <p:txBody>
          <a:bodyPr>
            <a:normAutofit/>
          </a:bodyPr>
          <a:lstStyle/>
          <a:p>
            <a:r>
              <a:rPr lang="en-US" sz="3000" b="1" dirty="0">
                <a:latin typeface="Arial" panose="020B0604020202020204" pitchFamily="34" charset="0"/>
                <a:cs typeface="Arial" panose="020B0604020202020204" pitchFamily="34" charset="0"/>
              </a:rPr>
              <a:t>Working with SQL</a:t>
            </a:r>
            <a:endParaRPr lang="en-US" sz="3000" b="1" dirty="0"/>
          </a:p>
        </p:txBody>
      </p:sp>
      <p:sp>
        <p:nvSpPr>
          <p:cNvPr id="3" name="Content Placeholder 2"/>
          <p:cNvSpPr>
            <a:spLocks noGrp="1"/>
          </p:cNvSpPr>
          <p:nvPr>
            <p:ph idx="1"/>
          </p:nvPr>
        </p:nvSpPr>
        <p:spPr>
          <a:xfrm>
            <a:off x="677334" y="1745673"/>
            <a:ext cx="8596668" cy="4295689"/>
          </a:xfrm>
        </p:spPr>
        <p:txBody>
          <a:bodyPr>
            <a:normAutofit/>
          </a:bodyPr>
          <a:lstStyle/>
          <a:p>
            <a:r>
              <a:rPr lang="en-US" dirty="0">
                <a:latin typeface="Arial" panose="020B0604020202020204" pitchFamily="34" charset="0"/>
                <a:cs typeface="Arial" panose="020B0604020202020204" pitchFamily="34" charset="0"/>
              </a:rPr>
              <a:t>SQLDropping Database and Tables</a:t>
            </a:r>
            <a:endParaRPr lang="en-US" dirty="0" smtClean="0">
              <a:latin typeface="Arial" panose="020B0604020202020204" pitchFamily="34" charset="0"/>
              <a:cs typeface="Arial" panose="020B0604020202020204" pitchFamily="34" charset="0"/>
            </a:endParaRPr>
          </a:p>
          <a:p>
            <a:pPr lvl="1"/>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inverse of CREATE is the DROP statement</a:t>
            </a:r>
            <a:r>
              <a:rPr lang="en-US" sz="1800" dirty="0" smtClean="0">
                <a:latin typeface="Arial" panose="020B0604020202020204" pitchFamily="34" charset="0"/>
                <a:cs typeface="Arial" panose="020B0604020202020204" pitchFamily="34" charset="0"/>
              </a:rPr>
              <a:t>.</a:t>
            </a:r>
          </a:p>
          <a:p>
            <a:pPr marL="400050" lvl="1" indent="0">
              <a:buNone/>
            </a:pPr>
            <a:endParaRPr lang="en-US" sz="1800" dirty="0">
              <a:latin typeface="Arial" panose="020B0604020202020204" pitchFamily="34" charset="0"/>
              <a:cs typeface="Arial" panose="020B0604020202020204" pitchFamily="34" charset="0"/>
            </a:endParaRPr>
          </a:p>
          <a:p>
            <a:pPr marL="800100" lvl="2" indent="0">
              <a:buNone/>
            </a:pPr>
            <a:r>
              <a:rPr lang="en-US" sz="1800" dirty="0" smtClean="0">
                <a:latin typeface="Arial" panose="020B0604020202020204" pitchFamily="34" charset="0"/>
                <a:cs typeface="Arial" panose="020B0604020202020204" pitchFamily="34" charset="0"/>
              </a:rPr>
              <a:t>	DROP </a:t>
            </a:r>
            <a:r>
              <a:rPr lang="en-US" sz="1800" dirty="0">
                <a:latin typeface="Arial" panose="020B0604020202020204" pitchFamily="34" charset="0"/>
                <a:cs typeface="Arial" panose="020B0604020202020204" pitchFamily="34" charset="0"/>
              </a:rPr>
              <a:t>TABLE category</a:t>
            </a:r>
            <a:r>
              <a:rPr lang="en-US" sz="1800" dirty="0" smtClean="0">
                <a:latin typeface="Arial" panose="020B0604020202020204" pitchFamily="34" charset="0"/>
                <a:cs typeface="Arial" panose="020B0604020202020204" pitchFamily="34" charset="0"/>
              </a:rPr>
              <a:t>;</a:t>
            </a:r>
          </a:p>
          <a:p>
            <a:pPr marL="800100" lvl="2" indent="0">
              <a:buNone/>
            </a:pPr>
            <a:r>
              <a:rPr lang="en-US" sz="1800" dirty="0" smtClean="0">
                <a:latin typeface="Arial" panose="020B0604020202020204" pitchFamily="34" charset="0"/>
                <a:cs typeface="Arial" panose="020B0604020202020204" pitchFamily="34" charset="0"/>
              </a:rPr>
              <a:t>	DROP </a:t>
            </a:r>
            <a:r>
              <a:rPr lang="en-US" sz="1800" dirty="0">
                <a:latin typeface="Arial" panose="020B0604020202020204" pitchFamily="34" charset="0"/>
                <a:cs typeface="Arial" panose="020B0604020202020204" pitchFamily="34" charset="0"/>
              </a:rPr>
              <a:t>DATABASE mydatabase;</a:t>
            </a:r>
          </a:p>
        </p:txBody>
      </p:sp>
    </p:spTree>
    <p:extLst>
      <p:ext uri="{BB962C8B-B14F-4D97-AF65-F5344CB8AC3E}">
        <p14:creationId xmlns:p14="http://schemas.microsoft.com/office/powerpoint/2010/main" val="2617361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6691"/>
          </a:xfrm>
        </p:spPr>
        <p:txBody>
          <a:bodyPr>
            <a:normAutofit/>
          </a:bodyPr>
          <a:lstStyle/>
          <a:p>
            <a:r>
              <a:rPr lang="en-US" sz="3000" b="1" dirty="0">
                <a:latin typeface="Arial" panose="020B0604020202020204" pitchFamily="34" charset="0"/>
                <a:cs typeface="Arial" panose="020B0604020202020204" pitchFamily="34" charset="0"/>
              </a:rPr>
              <a:t>Working with SQL</a:t>
            </a:r>
            <a:endParaRPr lang="en-US" sz="3000" dirty="0"/>
          </a:p>
        </p:txBody>
      </p:sp>
      <p:sp>
        <p:nvSpPr>
          <p:cNvPr id="3" name="Content Placeholder 2"/>
          <p:cNvSpPr>
            <a:spLocks noGrp="1"/>
          </p:cNvSpPr>
          <p:nvPr>
            <p:ph idx="1"/>
          </p:nvPr>
        </p:nvSpPr>
        <p:spPr>
          <a:xfrm>
            <a:off x="677334" y="1645921"/>
            <a:ext cx="8596668" cy="4395442"/>
          </a:xfrm>
        </p:spPr>
        <p:txBody>
          <a:bodyPr>
            <a:normAutofit/>
          </a:bodyPr>
          <a:lstStyle/>
          <a:p>
            <a:r>
              <a:rPr lang="en-US" dirty="0">
                <a:latin typeface="Arial" panose="020B0604020202020204" pitchFamily="34" charset="0"/>
                <a:cs typeface="Arial" panose="020B0604020202020204" pitchFamily="34" charset="0"/>
              </a:rPr>
              <a:t>Retrieving </a:t>
            </a:r>
            <a:r>
              <a:rPr lang="en-US" dirty="0" smtClean="0">
                <a:latin typeface="Arial" panose="020B0604020202020204" pitchFamily="34" charset="0"/>
                <a:cs typeface="Arial" panose="020B0604020202020204" pitchFamily="34" charset="0"/>
              </a:rPr>
              <a:t>Data</a:t>
            </a:r>
          </a:p>
          <a:p>
            <a:pPr lvl="1"/>
            <a:r>
              <a:rPr lang="en-US" sz="1800" dirty="0">
                <a:latin typeface="Arial" panose="020B0604020202020204" pitchFamily="34" charset="0"/>
                <a:cs typeface="Arial" panose="020B0604020202020204" pitchFamily="34" charset="0"/>
              </a:rPr>
              <a:t>The SELECT statement is used to retrieve data. The syntax for SELECT can be very complicated and is one of the statements that differs the most between </a:t>
            </a:r>
            <a:r>
              <a:rPr lang="en-US" sz="1800" dirty="0" smtClean="0">
                <a:latin typeface="Arial" panose="020B0604020202020204" pitchFamily="34" charset="0"/>
                <a:cs typeface="Arial" panose="020B0604020202020204" pitchFamily="34" charset="0"/>
              </a:rPr>
              <a:t>vendors</a:t>
            </a:r>
          </a:p>
          <a:p>
            <a:pPr lvl="1"/>
            <a:r>
              <a:rPr lang="en-US" sz="1800" dirty="0">
                <a:latin typeface="Arial" panose="020B0604020202020204" pitchFamily="34" charset="0"/>
                <a:cs typeface="Arial" panose="020B0604020202020204" pitchFamily="34" charset="0"/>
              </a:rPr>
              <a:t>You can specify multiple column names separated by commas or use the wildcard * to receive all </a:t>
            </a:r>
            <a:r>
              <a:rPr lang="en-US" sz="1800" dirty="0" smtClean="0">
                <a:latin typeface="Arial" panose="020B0604020202020204" pitchFamily="34" charset="0"/>
                <a:cs typeface="Arial" panose="020B0604020202020204" pitchFamily="34" charset="0"/>
              </a:rPr>
              <a:t>columns</a:t>
            </a:r>
          </a:p>
          <a:p>
            <a:pPr lvl="1"/>
            <a:endParaRPr lang="en-US" sz="1800" dirty="0">
              <a:latin typeface="Arial" panose="020B0604020202020204" pitchFamily="34" charset="0"/>
              <a:cs typeface="Arial" panose="020B0604020202020204" pitchFamily="34" charset="0"/>
            </a:endParaRPr>
          </a:p>
          <a:p>
            <a:pPr marL="1314450" lvl="3" indent="0">
              <a:buNone/>
            </a:pPr>
            <a:r>
              <a:rPr lang="en-US" sz="1800" dirty="0" smtClean="0">
                <a:latin typeface="Arial" panose="020B0604020202020204" pitchFamily="34" charset="0"/>
                <a:cs typeface="Arial" panose="020B0604020202020204" pitchFamily="34" charset="0"/>
              </a:rPr>
              <a:t>SELECT name </a:t>
            </a:r>
          </a:p>
          <a:p>
            <a:pPr marL="1314450" lvl="3" indent="0">
              <a:buNone/>
            </a:pPr>
            <a:r>
              <a:rPr lang="en-US" sz="1800" dirty="0" smtClean="0">
                <a:latin typeface="Arial" panose="020B0604020202020204" pitchFamily="34" charset="0"/>
                <a:cs typeface="Arial" panose="020B0604020202020204" pitchFamily="34" charset="0"/>
              </a:rPr>
              <a:t>		FROM products </a:t>
            </a:r>
          </a:p>
          <a:p>
            <a:pPr marL="1314450" lvl="3" indent="0">
              <a:buNone/>
            </a:pPr>
            <a:r>
              <a:rPr lang="en-US" sz="1800" dirty="0" smtClean="0">
                <a:latin typeface="Arial" panose="020B0604020202020204" pitchFamily="34" charset="0"/>
                <a:cs typeface="Arial" panose="020B0604020202020204" pitchFamily="34" charset="0"/>
              </a:rPr>
              <a:t>		WHERE price &gt; 100 </a:t>
            </a:r>
          </a:p>
          <a:p>
            <a:pPr marL="1314450" lvl="3" indent="0">
              <a:buNone/>
            </a:pPr>
            <a:r>
              <a:rPr lang="en-US" sz="1800" dirty="0" smtClean="0">
                <a:latin typeface="Arial" panose="020B0604020202020204" pitchFamily="34" charset="0"/>
                <a:cs typeface="Arial" panose="020B0604020202020204" pitchFamily="34" charset="0"/>
              </a:rPr>
              <a:t>		ORDER BY price DESC</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4643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TotalTime>
  <Words>1137</Words>
  <Application>Microsoft Office PowerPoint</Application>
  <PresentationFormat>Widescreen</PresentationFormat>
  <Paragraphs>117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Aachen</vt:lpstr>
      <vt:lpstr>Arial</vt:lpstr>
      <vt:lpstr>Trebuchet MS</vt:lpstr>
      <vt:lpstr>Wingdings 3</vt:lpstr>
      <vt:lpstr>Facet</vt:lpstr>
      <vt:lpstr>Databases and SQL</vt:lpstr>
      <vt:lpstr>Database Basics</vt:lpstr>
      <vt:lpstr>Database Basics</vt:lpstr>
      <vt:lpstr>Database Basics</vt:lpstr>
      <vt:lpstr>SQL Data Types</vt:lpstr>
      <vt:lpstr>SQL Data Types</vt:lpstr>
      <vt:lpstr>Working with SQL</vt:lpstr>
      <vt:lpstr>Working with SQL</vt:lpstr>
      <vt:lpstr>Working with SQL</vt:lpstr>
      <vt:lpstr>Working with SQL</vt:lpstr>
      <vt:lpstr>Working with SQL</vt:lpstr>
      <vt:lpstr>Working with SQL</vt:lpstr>
      <vt:lpstr>Working with SQL</vt:lpstr>
      <vt:lpstr>Joins</vt:lpstr>
      <vt:lpstr>Joins</vt:lpstr>
      <vt:lpstr>Prepared Statements</vt:lpstr>
      <vt:lpstr>Transactions</vt:lpstr>
      <vt:lpstr>Transactions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and SQL</dc:title>
  <dc:creator>Admin</dc:creator>
  <cp:lastModifiedBy>Admin</cp:lastModifiedBy>
  <cp:revision>8</cp:revision>
  <dcterms:created xsi:type="dcterms:W3CDTF">2019-07-18T07:57:52Z</dcterms:created>
  <dcterms:modified xsi:type="dcterms:W3CDTF">2019-07-18T09:10:31Z</dcterms:modified>
</cp:coreProperties>
</file>