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90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4" r:id="rId17"/>
    <p:sldId id="285" r:id="rId18"/>
    <p:sldId id="286" r:id="rId19"/>
    <p:sldId id="287" r:id="rId20"/>
    <p:sldId id="288" r:id="rId21"/>
    <p:sldId id="283" r:id="rId22"/>
    <p:sldId id="28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26" autoAdjust="0"/>
    <p:restoredTop sz="94660"/>
  </p:normalViewPr>
  <p:slideViewPr>
    <p:cSldViewPr snapToGrid="0">
      <p:cViewPr varScale="1">
        <p:scale>
          <a:sx n="87" d="100"/>
          <a:sy n="87" d="100"/>
        </p:scale>
        <p:origin x="13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A7346-C773-4850-948E-2D3AD0A6B233}" type="datetimeFigureOut">
              <a:rPr lang="en-US" smtClean="0"/>
              <a:t>25/06/2019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498297-60E5-4F42-A82F-5964F172F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086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98297-60E5-4F42-A82F-5964F172FD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109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FC10-9ED1-4E48-B471-2CA3F3F5DC7E}" type="datetime1">
              <a:rPr lang="en-US" smtClean="0"/>
              <a:t>25/06/2019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26F20-7DF4-4574-ACFA-582953F29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88748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58DD0-21D4-486D-B198-41900B3DC56A}" type="datetime1">
              <a:rPr lang="en-US" smtClean="0"/>
              <a:t>25/06/2019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26F20-7DF4-4574-ACFA-582953F29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84557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F516-BFC3-4B1D-BE98-60C2B35C0C12}" type="datetime1">
              <a:rPr lang="en-US" smtClean="0"/>
              <a:t>25/06/2019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26F20-7DF4-4574-ACFA-582953F29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03471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AC22-3939-454F-AAD3-C318319A2AE3}" type="datetime1">
              <a:rPr lang="en-US" smtClean="0"/>
              <a:t>25/06/2019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26F20-7DF4-4574-ACFA-582953F29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875702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021B4-76EA-43AE-9B66-BD8E7B8FE153}" type="datetime1">
              <a:rPr lang="en-US" smtClean="0"/>
              <a:t>25/06/2019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26F20-7DF4-4574-ACFA-582953F29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693561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8606-E5E5-4136-8A1A-D400F46E81C3}" type="datetime1">
              <a:rPr lang="en-US" smtClean="0"/>
              <a:t>25/06/2019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26F20-7DF4-4574-ACFA-582953F29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29007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76FE9-ADD4-437A-9F5A-5D813C5E8A94}" type="datetime1">
              <a:rPr lang="en-US" smtClean="0"/>
              <a:t>25/06/2019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26F20-7DF4-4574-ACFA-582953F29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17143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033C8-B978-4329-8DED-D83D32C7F4FC}" type="datetime1">
              <a:rPr lang="en-US" smtClean="0"/>
              <a:t>25/06/2019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26F20-7DF4-4574-ACFA-582953F29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72039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4256-4746-4F26-BA75-A93503F761F4}" type="datetime1">
              <a:rPr lang="en-US" smtClean="0"/>
              <a:t>25/06/2019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26F20-7DF4-4574-ACFA-582953F29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829075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B98BF-DEC6-4753-B825-F4EBC4F6C316}" type="datetime1">
              <a:rPr lang="en-US" smtClean="0"/>
              <a:t>25/06/2019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26F20-7DF4-4574-ACFA-582953F29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67893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BFAA-DF55-4CE9-A9D6-71EA69321C70}" type="datetime1">
              <a:rPr lang="en-US" smtClean="0"/>
              <a:t>25/06/2019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26F20-7DF4-4574-ACFA-582953F29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491269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D57C5-AE6F-4D7D-892F-1287E31C2DD2}" type="datetime1">
              <a:rPr lang="en-US" smtClean="0"/>
              <a:t>25/06/2019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26F20-7DF4-4574-ACFA-582953F29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53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wipe/>
  </p:transition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Database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F9844-E442-42AF-9881-BC735C1D85F0}" type="datetime1">
              <a:rPr lang="en-US" smtClean="0"/>
              <a:t>25/06/2019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26F20-7DF4-4574-ACFA-582953F29AC1}" type="slidenum">
              <a:rPr lang="en-US" smtClean="0"/>
              <a:t>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610" y="4204515"/>
            <a:ext cx="170497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234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Tìm kiếm có sắp xếp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Sắp xếp các bản ghi theo một thứ tự cho trước</a:t>
            </a:r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r>
              <a:rPr lang="en-US" smtClean="0"/>
              <a:t>Ví dụ: đưa ra danh sách tên các sinh viên theo thứ tự tăng dần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133" y="2449212"/>
            <a:ext cx="5514975" cy="133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322" y="4822353"/>
            <a:ext cx="2524125" cy="1019175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984E8-1759-4B05-81BB-B291511258ED}" type="datetime1">
              <a:rPr lang="en-US" smtClean="0"/>
              <a:t>25/06/2019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26F20-7DF4-4574-ACFA-582953F29AC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2236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Phân nhóm bản ghi (GROUP BY)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Phân nhóm các bản ghi kết ảu theo giá trị của 1 hoặc nhiều thuộc tính</a:t>
            </a:r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r>
              <a:rPr lang="en-US" smtClean="0"/>
              <a:t>Đưa ra tên thanh phố và số sinh viến đến từ thành phố đó</a:t>
            </a:r>
          </a:p>
          <a:p>
            <a:pPr lvl="1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034" y="2725694"/>
            <a:ext cx="4810125" cy="1143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8803" y="4946692"/>
            <a:ext cx="3114675" cy="885825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9E7CF-960B-4160-AC4F-BE5DF33D556A}" type="datetime1">
              <a:rPr lang="en-US" smtClean="0"/>
              <a:t>25/06/2019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26F20-7DF4-4574-ACFA-582953F29AC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967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Điều kiện hiển thị các bản ghi kết quả (GROUP BY … HAVING …)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Lựa chọn các bản ghi kết quả để hiển thị</a:t>
            </a:r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r>
              <a:rPr lang="en-US" smtClean="0"/>
              <a:t>Ví dụ: đưa ra tên các thanh phố có nhiều hơn 3 sinh viên</a:t>
            </a:r>
          </a:p>
          <a:p>
            <a:endParaRPr lang="en-US" smtClean="0"/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488" y="2277269"/>
            <a:ext cx="4016076" cy="15768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968" y="4474947"/>
            <a:ext cx="3574064" cy="1289007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D7CE1-B9AC-4B90-BBBF-4A3DFABA9D1E}" type="datetime1">
              <a:rPr lang="en-US" smtClean="0"/>
              <a:t>25/06/2019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26F20-7DF4-4574-ACFA-582953F29AC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074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phép toán tập hợp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UNION, MINUS, INTERSECT</a:t>
            </a:r>
          </a:p>
          <a:p>
            <a:r>
              <a:rPr lang="en-US" smtClean="0"/>
              <a:t>Ví dụ: đưa ra danh sách tên các môn học không có sinh viên nào tham dự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175171"/>
            <a:ext cx="6400800" cy="278130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CF5BB-9060-4F29-AD0A-3362E48F4047}" type="datetime1">
              <a:rPr lang="en-US" smtClean="0"/>
              <a:t>25/06/2019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26F20-7DF4-4574-ACFA-582953F29AC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3996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Ví dụ: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25625"/>
            <a:ext cx="5067300" cy="1543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0" y="1836393"/>
            <a:ext cx="2743200" cy="2495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1" y="4142892"/>
            <a:ext cx="5755674" cy="1563377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5738-7549-4848-8B69-9036F009B097}" type="datetime1">
              <a:rPr lang="en-US" smtClean="0"/>
              <a:t>25/06/2019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26F20-7DF4-4574-ACFA-582953F29AC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819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Câu hỏi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Đưa ra S# của hãng cung ứng cả 2 mặt hàng ‘P1’ và ‘P2’?</a:t>
            </a:r>
          </a:p>
          <a:p>
            <a:r>
              <a:rPr lang="en-US" smtClean="0"/>
              <a:t>Đưa ra P# không được cung ứng?</a:t>
            </a:r>
          </a:p>
          <a:p>
            <a:r>
              <a:rPr lang="en-US" smtClean="0"/>
              <a:t>Đưa ra P# được cung ứng?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12BD-ECA4-4195-A253-72C76A41ADF9}" type="datetime1">
              <a:rPr lang="en-US" smtClean="0"/>
              <a:t>25/06/2019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26F20-7DF4-4574-ACFA-582953F29AC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536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Truy vấn lồng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Thường được sử dụng để</a:t>
            </a:r>
          </a:p>
          <a:p>
            <a:pPr lvl="1"/>
            <a:r>
              <a:rPr lang="en-US" smtClean="0"/>
              <a:t>Kiểm tra thanh viên tập hợp IN</a:t>
            </a:r>
          </a:p>
          <a:p>
            <a:pPr lvl="1"/>
            <a:r>
              <a:rPr lang="en-US" smtClean="0"/>
              <a:t>So sánh tập hợp </a:t>
            </a:r>
          </a:p>
          <a:p>
            <a:pPr lvl="1"/>
            <a:r>
              <a:rPr lang="en-US" smtClean="0"/>
              <a:t>Kiểm tra các bảng rỗng (EXISTS)</a:t>
            </a:r>
          </a:p>
          <a:p>
            <a:r>
              <a:rPr lang="en-US" smtClean="0"/>
              <a:t>Các câu truy vấn lồng nhau trong mệnh đề WHERE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AC22-3939-454F-AAD3-C318319A2AE3}" type="datetime1">
              <a:rPr lang="en-US" smtClean="0"/>
              <a:t>25/06/2019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26F20-7DF4-4574-ACFA-582953F29AC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6184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Truy vấn lồng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Đưa ra mã số của các hãng cung ứng đồng thời 2 mặt hàng P1 và P2?</a:t>
            </a:r>
          </a:p>
          <a:p>
            <a:endParaRPr lang="en-US"/>
          </a:p>
          <a:p>
            <a:endParaRPr lang="en-US" smtClean="0"/>
          </a:p>
          <a:p>
            <a:r>
              <a:rPr lang="en-US" smtClean="0"/>
              <a:t>Đưa ra tên của các mặt hàng có số lượng lớn nhất?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AC22-3939-454F-AAD3-C318319A2AE3}" type="datetime1">
              <a:rPr lang="en-US" smtClean="0"/>
              <a:t>25/06/2019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26F20-7DF4-4574-ACFA-582953F29AC1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826" y="2232453"/>
            <a:ext cx="1528119" cy="15281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826" y="4320746"/>
            <a:ext cx="1528119" cy="152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7067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hàm thư viện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Các hàm tính toán trên nhóm các bản ghi</a:t>
            </a:r>
          </a:p>
          <a:p>
            <a:pPr lvl="1"/>
            <a:r>
              <a:rPr lang="en-US" smtClean="0"/>
              <a:t>MAX/MIN</a:t>
            </a:r>
          </a:p>
          <a:p>
            <a:pPr lvl="1"/>
            <a:r>
              <a:rPr lang="en-US" smtClean="0"/>
              <a:t>SUM</a:t>
            </a:r>
          </a:p>
          <a:p>
            <a:pPr lvl="1"/>
            <a:r>
              <a:rPr lang="en-US" smtClean="0"/>
              <a:t>AVG</a:t>
            </a:r>
          </a:p>
          <a:p>
            <a:pPr lvl="1"/>
            <a:r>
              <a:rPr lang="en-US" smtClean="0"/>
              <a:t>COUNT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AC22-3939-454F-AAD3-C318319A2AE3}" type="datetime1">
              <a:rPr lang="en-US" smtClean="0"/>
              <a:t>25/06/2019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26F20-7DF4-4574-ACFA-582953F29AC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2528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hàm thư viện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Các hàm tính toán trên bản ghi</a:t>
            </a:r>
          </a:p>
          <a:p>
            <a:pPr lvl="1"/>
            <a:r>
              <a:rPr lang="en-US" smtClean="0"/>
              <a:t>ABS, SQRT, LOG, EXP, SIGN, ROUND</a:t>
            </a:r>
          </a:p>
          <a:p>
            <a:pPr lvl="1"/>
            <a:r>
              <a:rPr lang="en-US" smtClean="0"/>
              <a:t>LEN, LEFT, RIGHT, MID</a:t>
            </a:r>
          </a:p>
          <a:p>
            <a:pPr lvl="1"/>
            <a:r>
              <a:rPr lang="en-US" smtClean="0"/>
              <a:t>DATE, DAY, MONTH, YEAR, HOUR, MINUTE, SECORD</a:t>
            </a:r>
          </a:p>
          <a:p>
            <a:pPr lvl="1"/>
            <a:r>
              <a:rPr lang="en-US" smtClean="0"/>
              <a:t>FORMAT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AC22-3939-454F-AAD3-C318319A2AE3}" type="datetime1">
              <a:rPr lang="en-US" smtClean="0"/>
              <a:t>25/06/2019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26F20-7DF4-4574-ACFA-582953F29AC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7503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0" y="1690689"/>
            <a:ext cx="3069129" cy="3069129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AC22-3939-454F-AAD3-C318319A2AE3}" type="datetime1">
              <a:rPr lang="en-US" smtClean="0"/>
              <a:t>25/06/2019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26F20-7DF4-4574-ACFA-582953F29A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783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Câu hỏi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5648582" cy="4351338"/>
          </a:xfrm>
        </p:spPr>
        <p:txBody>
          <a:bodyPr/>
          <a:lstStyle/>
          <a:p>
            <a:pPr algn="just"/>
            <a:r>
              <a:rPr lang="en-US" smtClean="0"/>
              <a:t>Đưa ra mã số các hãng cung ứng và số lượng trung bình các mặt hàng được cung ứng bởi từng hãng?</a:t>
            </a:r>
          </a:p>
          <a:p>
            <a:pPr algn="just"/>
            <a:endParaRPr lang="en-US" smtClean="0"/>
          </a:p>
          <a:p>
            <a:pPr algn="just"/>
            <a:endParaRPr lang="en-US"/>
          </a:p>
          <a:p>
            <a:pPr algn="just"/>
            <a:r>
              <a:rPr lang="en-US" smtClean="0"/>
              <a:t>Đưa ra mã số các hãng cung ứng mà số lượng mặt hàng trung bình được cung cấp bởi hang đó trong khoảng từ 75 đến 100?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AC22-3939-454F-AAD3-C318319A2AE3}" type="datetime1">
              <a:rPr lang="en-US" smtClean="0"/>
              <a:t>25/06/2019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26F20-7DF4-4574-ACFA-582953F29AC1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870" y="1825625"/>
            <a:ext cx="1342768" cy="13427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270" y="4090988"/>
            <a:ext cx="1342768" cy="134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293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Bài tập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/>
          <a:lstStyle/>
          <a:p>
            <a:r>
              <a:rPr lang="en-US" smtClean="0"/>
              <a:t>Cho CSDL gồm các lược đồ quan hệ:</a:t>
            </a:r>
          </a:p>
          <a:p>
            <a:pPr lvl="1"/>
            <a:r>
              <a:rPr lang="en-US" b="1" smtClean="0"/>
              <a:t>NCC</a:t>
            </a:r>
            <a:r>
              <a:rPr lang="en-US" smtClean="0"/>
              <a:t>(</a:t>
            </a:r>
            <a:r>
              <a:rPr lang="en-US" u="sng" smtClean="0"/>
              <a:t>MSNCC</a:t>
            </a:r>
            <a:r>
              <a:rPr lang="en-US" smtClean="0"/>
              <a:t>, TenNCC, DiaChi)</a:t>
            </a:r>
          </a:p>
          <a:p>
            <a:pPr lvl="1"/>
            <a:r>
              <a:rPr lang="en-US" b="1" smtClean="0"/>
              <a:t>MatHang</a:t>
            </a:r>
            <a:r>
              <a:rPr lang="en-US" smtClean="0"/>
              <a:t>(</a:t>
            </a:r>
            <a:r>
              <a:rPr lang="en-US" u="sng" smtClean="0"/>
              <a:t>MSMH</a:t>
            </a:r>
            <a:r>
              <a:rPr lang="en-US" smtClean="0"/>
              <a:t>, TenMH, MauSac)</a:t>
            </a:r>
          </a:p>
          <a:p>
            <a:pPr lvl="1"/>
            <a:r>
              <a:rPr lang="en-US" b="1" smtClean="0"/>
              <a:t>CungCap</a:t>
            </a:r>
            <a:r>
              <a:rPr lang="en-US" smtClean="0"/>
              <a:t>(</a:t>
            </a:r>
            <a:r>
              <a:rPr lang="en-US" u="sng" smtClean="0"/>
              <a:t>MSNCC</a:t>
            </a:r>
            <a:r>
              <a:rPr lang="en-US" smtClean="0"/>
              <a:t>, MSMH, GiaTien)</a:t>
            </a:r>
          </a:p>
          <a:p>
            <a:r>
              <a:rPr lang="en-US" smtClean="0"/>
              <a:t>Hãy viết các câu SQL biểu diễn các yêu cầu:</a:t>
            </a:r>
          </a:p>
          <a:p>
            <a:pPr lvl="1"/>
            <a:r>
              <a:rPr lang="en-US" smtClean="0"/>
              <a:t>Đưa ra tên của những hãng có cung ứng ít nhất 1 mặt hàng màu đỏ?</a:t>
            </a:r>
          </a:p>
          <a:p>
            <a:pPr lvl="1"/>
            <a:r>
              <a:rPr lang="en-US" smtClean="0"/>
              <a:t>Đưa ra mã số của các hãng có cung ứng ít nhất 1 mặt hàng màu đỏ hoặc 1 mặt hàng màu xanh?</a:t>
            </a:r>
          </a:p>
          <a:p>
            <a:pPr lvl="1"/>
            <a:r>
              <a:rPr lang="en-US" smtClean="0"/>
              <a:t>Đưa ra mã số của hang có cung ứng ít nhất 1 mặt hàng màu đỏ và 1 mặt hàng màu xanh?</a:t>
            </a:r>
          </a:p>
          <a:p>
            <a:pPr lvl="1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EF7B4-E790-4E91-B77D-0954B0F8FD2A}" type="datetime1">
              <a:rPr lang="en-US" smtClean="0"/>
              <a:t>25/06/2019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26F20-7DF4-4574-ACFA-582953F29AC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947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Bài tập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mtClean="0"/>
              <a:t>Đưa ra mã số của hang cung ứng tất cả các mặt hàng màu đỏ?</a:t>
            </a:r>
          </a:p>
          <a:p>
            <a:pPr algn="just"/>
            <a:endParaRPr lang="en-US" smtClean="0"/>
          </a:p>
          <a:p>
            <a:pPr algn="just"/>
            <a:r>
              <a:rPr lang="en-US" smtClean="0"/>
              <a:t>Đưa ra mã số của hang cung ứng tất cả các mặt hàng màu đỏ hoặc tất cả các mặt hàng màu xanh?</a:t>
            </a:r>
          </a:p>
          <a:p>
            <a:pPr algn="just"/>
            <a:endParaRPr lang="en-US" smtClean="0"/>
          </a:p>
          <a:p>
            <a:pPr algn="just"/>
            <a:r>
              <a:rPr lang="en-US" smtClean="0"/>
              <a:t>Đưa ra mã số của mặt hàng được cung cấp bởi ít nhất hai hang cung ứng?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AC22-3939-454F-AAD3-C318319A2AE3}" type="datetime1">
              <a:rPr lang="en-US" smtClean="0"/>
              <a:t>25/06/2019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26F20-7DF4-4574-ACFA-582953F29AC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849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Cú pháp câu lệnh truy vấn SQL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9175" y="2202871"/>
            <a:ext cx="7105650" cy="308610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E98AA-3AFE-419F-ABA0-CC5C2DE7B2DE}" type="datetime1">
              <a:rPr lang="en-US" smtClean="0"/>
              <a:t>25/06/2019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26F20-7DF4-4574-ACFA-582953F29AC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2242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Truy vấn đơn giản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65189"/>
            <a:ext cx="7886700" cy="4611774"/>
          </a:xfrm>
        </p:spPr>
        <p:txBody>
          <a:bodyPr/>
          <a:lstStyle/>
          <a:p>
            <a:r>
              <a:rPr lang="en-US" smtClean="0"/>
              <a:t>Tìm thông tin các cột của bảng</a:t>
            </a:r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r>
              <a:rPr lang="en-US" smtClean="0"/>
              <a:t>Ví dụ: </a:t>
            </a:r>
          </a:p>
          <a:p>
            <a:endParaRPr lang="en-US" smtClean="0"/>
          </a:p>
          <a:p>
            <a:pPr lvl="1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551" y="2071602"/>
            <a:ext cx="5791200" cy="1638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5077" y="3995526"/>
            <a:ext cx="5952739" cy="2316373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78EB-FF0A-4469-8359-C89792D8A2E2}" type="datetime1">
              <a:rPr lang="en-US" smtClean="0"/>
              <a:t>25/06/2019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26F20-7DF4-4574-ACFA-582953F29AC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245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Truy vấn với điều kiện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Chọn các bản ghi</a:t>
            </a:r>
          </a:p>
          <a:p>
            <a:endParaRPr lang="en-US"/>
          </a:p>
          <a:p>
            <a:endParaRPr lang="en-US" smtClean="0"/>
          </a:p>
          <a:p>
            <a:r>
              <a:rPr lang="en-US" smtClean="0"/>
              <a:t>Tìm các sinh viên sống ở Bundoora</a:t>
            </a:r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593" y="2337100"/>
            <a:ext cx="5800725" cy="981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372" y="3829650"/>
            <a:ext cx="3238500" cy="1543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991018"/>
            <a:ext cx="4486275" cy="1019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5358" y="5550395"/>
            <a:ext cx="5743575" cy="1028700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920B-E5CB-4F84-8D36-D770D3ECBEC1}" type="datetime1">
              <a:rPr lang="en-US" smtClean="0"/>
              <a:t>25/06/2019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26F20-7DF4-4574-ACFA-582953F29A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46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Condition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Các phép toán quan hệ: =, !=, &lt;, &gt;, &lt;=, &gt;=</a:t>
            </a:r>
          </a:p>
          <a:p>
            <a:r>
              <a:rPr lang="en-US" smtClean="0"/>
              <a:t>Các phép toán logic: NOT, AND, OR</a:t>
            </a:r>
          </a:p>
          <a:p>
            <a:r>
              <a:rPr lang="en-US" smtClean="0"/>
              <a:t>Phép toán phạm vi: BETWEEN, IN, LIKE</a:t>
            </a:r>
          </a:p>
          <a:p>
            <a:pPr lvl="1"/>
            <a:r>
              <a:rPr lang="en-US" smtClean="0"/>
              <a:t>Kiểu dữ liệu số</a:t>
            </a:r>
          </a:p>
          <a:p>
            <a:pPr lvl="2"/>
            <a:r>
              <a:rPr lang="en-US"/>
              <a:t>a</a:t>
            </a:r>
            <a:r>
              <a:rPr lang="en-US" smtClean="0"/>
              <a:t>ttr BETWEEN val1 AND val2</a:t>
            </a:r>
          </a:p>
          <a:p>
            <a:pPr lvl="2"/>
            <a:r>
              <a:rPr lang="en-US" smtClean="0"/>
              <a:t>attr IN (val1, val2, …)</a:t>
            </a:r>
          </a:p>
          <a:p>
            <a:pPr lvl="1"/>
            <a:r>
              <a:rPr lang="en-US" smtClean="0"/>
              <a:t>Kiểu dữ liệu xâu</a:t>
            </a:r>
          </a:p>
          <a:p>
            <a:pPr lvl="2"/>
            <a:r>
              <a:rPr lang="en-US" smtClean="0"/>
              <a:t>LIKE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BD86F-F1C1-4892-8636-457932727CB4}" type="datetime1">
              <a:rPr lang="en-US" smtClean="0"/>
              <a:t>25/06/2019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26F20-7DF4-4574-ACFA-582953F29AC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107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Đổi tên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Từ khóa AS: </a:t>
            </a:r>
            <a:r>
              <a:rPr lang="en-US" smtClean="0">
                <a:solidFill>
                  <a:srgbClr val="00B050"/>
                </a:solidFill>
              </a:rPr>
              <a:t>&lt;bt&gt; as &lt;tên thay thế&gt;</a:t>
            </a:r>
          </a:p>
          <a:p>
            <a:endParaRPr lang="en-US">
              <a:solidFill>
                <a:srgbClr val="00B050"/>
              </a:solidFill>
            </a:endParaRPr>
          </a:p>
          <a:p>
            <a:endParaRPr lang="en-US" smtClean="0">
              <a:solidFill>
                <a:srgbClr val="00B050"/>
              </a:solidFill>
            </a:endParaRPr>
          </a:p>
          <a:p>
            <a:endParaRPr lang="en-US">
              <a:solidFill>
                <a:srgbClr val="00B050"/>
              </a:solidFill>
            </a:endParaRPr>
          </a:p>
          <a:p>
            <a:r>
              <a:rPr lang="en-US" smtClean="0">
                <a:solidFill>
                  <a:srgbClr val="FF0000"/>
                </a:solidFill>
              </a:rPr>
              <a:t>Còn cách nào khách?</a:t>
            </a:r>
          </a:p>
          <a:p>
            <a:endParaRPr lang="en-US">
              <a:solidFill>
                <a:srgbClr val="00B05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472" y="2470964"/>
            <a:ext cx="5438775" cy="828675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5254-11DB-4D63-B385-E0922AB370D6}" type="datetime1">
              <a:rPr lang="en-US" smtClean="0"/>
              <a:t>25/06/2019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26F20-7DF4-4574-ACFA-582953F29AC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42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Sử dụng biến bộ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Sư dụng từ khóa </a:t>
            </a:r>
            <a:r>
              <a:rPr lang="en-US" smtClean="0">
                <a:solidFill>
                  <a:srgbClr val="00B050"/>
                </a:solidFill>
              </a:rPr>
              <a:t>AS</a:t>
            </a:r>
            <a:r>
              <a:rPr lang="en-US" smtClean="0"/>
              <a:t> trong mệnh đề </a:t>
            </a:r>
            <a:r>
              <a:rPr lang="en-US" smtClean="0">
                <a:solidFill>
                  <a:srgbClr val="00B050"/>
                </a:solidFill>
              </a:rPr>
              <a:t>FROM</a:t>
            </a:r>
          </a:p>
          <a:p>
            <a:pPr lvl="1"/>
            <a:r>
              <a:rPr lang="en-US" smtClean="0">
                <a:solidFill>
                  <a:srgbClr val="00B050"/>
                </a:solidFill>
              </a:rPr>
              <a:t>&lt;tên bảng&gt; [AS] &lt;Tên thay thế&gt;</a:t>
            </a:r>
            <a:endParaRPr lang="en-US">
              <a:solidFill>
                <a:srgbClr val="00B05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169" y="3004108"/>
            <a:ext cx="6486525" cy="1228725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CD66A-014A-4F0E-B276-307F2F1DF2DE}" type="datetime1">
              <a:rPr lang="en-US" smtClean="0"/>
              <a:t>25/06/2019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26F20-7DF4-4574-ACFA-582953F29AC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222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Loại trừ các bản ghi giống nhau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Từ khóa DISTINCT</a:t>
            </a: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195" y="2463114"/>
            <a:ext cx="5334000" cy="76200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30FF5-1158-471F-85D3-3D8012D6B7AE}" type="datetime1">
              <a:rPr lang="en-US" smtClean="0"/>
              <a:t>25/06/2019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26F20-7DF4-4574-ACFA-582953F29AC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631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600</TotalTime>
  <Words>720</Words>
  <Application>Microsoft Office PowerPoint</Application>
  <PresentationFormat>On-screen Show (4:3)</PresentationFormat>
  <Paragraphs>151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Database</vt:lpstr>
      <vt:lpstr>PowerPoint Presentation</vt:lpstr>
      <vt:lpstr>Cú pháp câu lệnh truy vấn SQL</vt:lpstr>
      <vt:lpstr>Truy vấn đơn giản</vt:lpstr>
      <vt:lpstr>Truy vấn với điều kiện</vt:lpstr>
      <vt:lpstr>Condition</vt:lpstr>
      <vt:lpstr>Đổi tên</vt:lpstr>
      <vt:lpstr>Sử dụng biến bộ</vt:lpstr>
      <vt:lpstr>Loại trừ các bản ghi giống nhau</vt:lpstr>
      <vt:lpstr>Tìm kiếm có sắp xếp</vt:lpstr>
      <vt:lpstr>Phân nhóm bản ghi (GROUP BY)</vt:lpstr>
      <vt:lpstr>Điều kiện hiển thị các bản ghi kết quả (GROUP BY … HAVING …)</vt:lpstr>
      <vt:lpstr>Các phép toán tập hợp</vt:lpstr>
      <vt:lpstr>Ví dụ: </vt:lpstr>
      <vt:lpstr>Câu hỏi</vt:lpstr>
      <vt:lpstr>Truy vấn lồng</vt:lpstr>
      <vt:lpstr>Truy vấn lồng</vt:lpstr>
      <vt:lpstr>Các hàm thư viện</vt:lpstr>
      <vt:lpstr>Các hàm thư viện</vt:lpstr>
      <vt:lpstr>Câu hỏi</vt:lpstr>
      <vt:lpstr>Bài tập</vt:lpstr>
      <vt:lpstr>Bài tập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Tuan Le Anh</dc:creator>
  <cp:lastModifiedBy>Tuan Le Anh</cp:lastModifiedBy>
  <cp:revision>187</cp:revision>
  <dcterms:created xsi:type="dcterms:W3CDTF">2019-06-20T09:35:16Z</dcterms:created>
  <dcterms:modified xsi:type="dcterms:W3CDTF">2019-06-25T10:59:19Z</dcterms:modified>
</cp:coreProperties>
</file>