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4"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9" d="100"/>
          <a:sy n="89"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A1B849-0A5B-4928-B8C3-EA55B9834A2F}" type="datetimeFigureOut">
              <a:rPr lang="en-US" smtClean="0"/>
              <a:t>06/09/2019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C3397-424E-431F-91F0-FCF400B2A48E}" type="slidenum">
              <a:rPr lang="en-US" smtClean="0"/>
              <a:t>‹#›</a:t>
            </a:fld>
            <a:endParaRPr lang="en-US"/>
          </a:p>
        </p:txBody>
      </p:sp>
    </p:spTree>
    <p:extLst>
      <p:ext uri="{BB962C8B-B14F-4D97-AF65-F5344CB8AC3E}">
        <p14:creationId xmlns:p14="http://schemas.microsoft.com/office/powerpoint/2010/main" val="3093644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CC3397-424E-431F-91F0-FCF400B2A48E}" type="slidenum">
              <a:rPr lang="en-US" smtClean="0"/>
              <a:t>1</a:t>
            </a:fld>
            <a:endParaRPr lang="en-US"/>
          </a:p>
        </p:txBody>
      </p:sp>
    </p:spTree>
    <p:extLst>
      <p:ext uri="{BB962C8B-B14F-4D97-AF65-F5344CB8AC3E}">
        <p14:creationId xmlns:p14="http://schemas.microsoft.com/office/powerpoint/2010/main" val="3746957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A9B485-5CF1-4A0D-B4BD-A7E3A960E0CD}" type="datetime1">
              <a:rPr lang="en-US" smtClean="0"/>
              <a:t>06/09/2019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32B093-808A-4317-9E00-29C897340334}" type="datetime1">
              <a:rPr lang="en-US" smtClean="0"/>
              <a:t>06/09/2019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B10CBB-D4FA-49BB-A0C6-B663AAE263DC}" type="datetime1">
              <a:rPr lang="en-US" smtClean="0"/>
              <a:t>06/09/2019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AA64B8-9D41-4C6A-93D1-62EE72358530}" type="datetime1">
              <a:rPr lang="en-US" smtClean="0"/>
              <a:t>06/09/2019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1EEEF1-C971-48A5-9F72-3ECD0D9C2406}" type="datetime1">
              <a:rPr lang="en-US" smtClean="0"/>
              <a:t>06/09/2019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C179FD-CF8E-4F19-8023-84AFB33EA0AF}" type="datetime1">
              <a:rPr lang="en-US" smtClean="0"/>
              <a:t>06/09/2019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51E065-D4D3-42A8-A9DF-CC2A5D5C5ADF}" type="datetime1">
              <a:rPr lang="en-US" smtClean="0"/>
              <a:t>06/09/2019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2EDFE2-0154-473A-9815-9ECD663694F8}" type="datetime1">
              <a:rPr lang="en-US" smtClean="0"/>
              <a:t>06/09/2019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9E6D5-984B-4103-9B71-E08914473F1B}" type="datetime1">
              <a:rPr lang="en-US" smtClean="0"/>
              <a:t>06/09/2019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91EEDF-14F1-4010-B7C4-32E3DE22938A}" type="datetime1">
              <a:rPr lang="en-US" smtClean="0"/>
              <a:t>06/09/2019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E9D706-0897-4313-AE9B-3AC5740A606E}" type="datetime1">
              <a:rPr lang="en-US" smtClean="0"/>
              <a:t>06/09/2019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ADC9E4-A811-48EB-B3F4-81E553C4A16B}" type="datetime1">
              <a:rPr lang="en-US" smtClean="0"/>
              <a:t>06/09/2019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6337A3-9DEA-401F-B6AC-3FFAC46EE97B}" type="datetime1">
              <a:rPr lang="en-US" smtClean="0"/>
              <a:t>06/09/2019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B9A6E-D3AC-4E4D-8F9E-4270EDCCBCEE}" type="datetime1">
              <a:rPr lang="en-US" smtClean="0"/>
              <a:t>06/09/2019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E2F73-D76C-47B7-97BA-D38053508B75}" type="datetime1">
              <a:rPr lang="en-US" smtClean="0"/>
              <a:t>06/09/2019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4ABAD-C2BC-429F-9277-4FD20164503A}" type="datetime1">
              <a:rPr lang="en-US" smtClean="0"/>
              <a:t>06/09/2019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8F6898-F410-4783-8EAC-1541A04A69D4}" type="datetime1">
              <a:rPr lang="en-US" smtClean="0"/>
              <a:t>06/09/2019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1447006"/>
            <a:ext cx="8128640" cy="1646302"/>
          </a:xfrm>
        </p:spPr>
        <p:txBody>
          <a:bodyPr/>
          <a:lstStyle/>
          <a:p>
            <a:pPr algn="l"/>
            <a:r>
              <a:rPr lang="en-GB" smtClean="0"/>
              <a:t>Raft Consensus Algorithm</a:t>
            </a:r>
            <a:endParaRPr lang="en-US"/>
          </a:p>
        </p:txBody>
      </p:sp>
      <p:sp>
        <p:nvSpPr>
          <p:cNvPr id="3" name="Subtitle 2"/>
          <p:cNvSpPr>
            <a:spLocks noGrp="1"/>
          </p:cNvSpPr>
          <p:nvPr>
            <p:ph type="subTitle" idx="1"/>
          </p:nvPr>
        </p:nvSpPr>
        <p:spPr>
          <a:xfrm>
            <a:off x="1507067" y="3093305"/>
            <a:ext cx="7766936" cy="1096899"/>
          </a:xfrm>
        </p:spPr>
        <p:txBody>
          <a:bodyPr/>
          <a:lstStyle/>
          <a:p>
            <a:r>
              <a:rPr lang="en-GB" smtClean="0"/>
              <a:t>By Đỗ Mạnh Quang</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4098" name="Picture 2" descr="Káº¿t quáº£ hÃ¬nh áº£nh cho giao hÃ ng tiáº¿t kiá»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2948" y="3920823"/>
            <a:ext cx="5476875" cy="19335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903788" y="6137660"/>
            <a:ext cx="465827" cy="369332"/>
          </a:xfrm>
          <a:prstGeom prst="rect">
            <a:avLst/>
          </a:prstGeom>
          <a:noFill/>
        </p:spPr>
        <p:txBody>
          <a:bodyPr wrap="square" rtlCol="0">
            <a:spAutoFit/>
          </a:bodyPr>
          <a:lstStyle/>
          <a:p>
            <a:r>
              <a:rPr lang="en-GB" smtClean="0"/>
              <a:t>1</a:t>
            </a:r>
            <a:endParaRPr lang="en-US"/>
          </a:p>
        </p:txBody>
      </p:sp>
    </p:spTree>
    <p:extLst>
      <p:ext uri="{BB962C8B-B14F-4D97-AF65-F5344CB8AC3E}">
        <p14:creationId xmlns:p14="http://schemas.microsoft.com/office/powerpoint/2010/main" val="3562543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Nhược điểm của Raft Consensus</a:t>
            </a:r>
            <a:endParaRPr lang="en-US"/>
          </a:p>
        </p:txBody>
      </p:sp>
      <p:sp>
        <p:nvSpPr>
          <p:cNvPr id="3" name="Content Placeholder 2"/>
          <p:cNvSpPr>
            <a:spLocks noGrp="1"/>
          </p:cNvSpPr>
          <p:nvPr>
            <p:ph idx="1"/>
          </p:nvPr>
        </p:nvSpPr>
        <p:spPr/>
        <p:txBody>
          <a:bodyPr/>
          <a:lstStyle/>
          <a:p>
            <a:r>
              <a:rPr lang="vi-VN"/>
              <a:t>Raft là giao thức Lãnh đạo duy nhất. Quá nhiều lưu lượng có thể làm nghẹt hệ thống. Một số biến thể của thuật toán Paxos tồn tại giải quyết nút thắt </a:t>
            </a:r>
            <a:r>
              <a:rPr lang="vi-VN"/>
              <a:t>này</a:t>
            </a:r>
            <a:r>
              <a:rPr lang="vi-VN" smtClean="0"/>
              <a:t>.</a:t>
            </a:r>
            <a:endParaRPr lang="en-GB" smtClean="0"/>
          </a:p>
          <a:p>
            <a:r>
              <a:rPr lang="vi-VN"/>
              <a:t>Raft là một cách tiếp cận chuyên biệt hơn đối với một </a:t>
            </a:r>
            <a:r>
              <a:rPr lang="vi-VN" b="1"/>
              <a:t>tập hợp các vấn đề</a:t>
            </a:r>
            <a:r>
              <a:rPr lang="vi-VN"/>
              <a:t> phát sinh trong việc đạt được sự đồng </a:t>
            </a:r>
            <a:r>
              <a:rPr lang="vi-VN"/>
              <a:t>thuận</a:t>
            </a:r>
            <a:r>
              <a:rPr lang="vi-VN" smtClean="0"/>
              <a:t>.</a:t>
            </a:r>
            <a:endParaRPr lang="en-GB" smtClean="0"/>
          </a:p>
          <a:p>
            <a:r>
              <a:rPr lang="en-GB" smtClean="0"/>
              <a:t>Raft là biến thể của Paxos nên hoạt động đơn giản hơn Paxos.</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TextBox 4"/>
          <p:cNvSpPr txBox="1"/>
          <p:nvPr/>
        </p:nvSpPr>
        <p:spPr>
          <a:xfrm>
            <a:off x="10903788" y="6137660"/>
            <a:ext cx="465827" cy="369332"/>
          </a:xfrm>
          <a:prstGeom prst="rect">
            <a:avLst/>
          </a:prstGeom>
          <a:noFill/>
        </p:spPr>
        <p:txBody>
          <a:bodyPr wrap="square" rtlCol="0">
            <a:spAutoFit/>
          </a:bodyPr>
          <a:lstStyle/>
          <a:p>
            <a:r>
              <a:rPr lang="en-GB" smtClean="0"/>
              <a:t>10</a:t>
            </a:r>
            <a:endParaRPr lang="en-US"/>
          </a:p>
        </p:txBody>
      </p:sp>
    </p:spTree>
    <p:extLst>
      <p:ext uri="{BB962C8B-B14F-4D97-AF65-F5344CB8AC3E}">
        <p14:creationId xmlns:p14="http://schemas.microsoft.com/office/powerpoint/2010/main" val="2972243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Hệ thống 01 node server</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1026" name="Picture 2" descr="https://lh4.googleusercontent.com/ia9EvVh8dxoidpoJfm8KTKFNnHleJxXfaWFANfR8V_SN1cpRC8ncc0DQTyguwx8bXpJWmhir3tpke-Ta08e-xn7VyScaLnR9cnSVRuGZ7eV1FfU6keHGTaYD-MY25WS0kX5PPy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287" y="2392194"/>
            <a:ext cx="6454376" cy="25327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903788" y="6137660"/>
            <a:ext cx="465827" cy="369332"/>
          </a:xfrm>
          <a:prstGeom prst="rect">
            <a:avLst/>
          </a:prstGeom>
          <a:noFill/>
        </p:spPr>
        <p:txBody>
          <a:bodyPr wrap="square" rtlCol="0">
            <a:spAutoFit/>
          </a:bodyPr>
          <a:lstStyle/>
          <a:p>
            <a:r>
              <a:rPr lang="en-GB"/>
              <a:t>2</a:t>
            </a:r>
            <a:endParaRPr lang="en-US"/>
          </a:p>
        </p:txBody>
      </p:sp>
    </p:spTree>
    <p:extLst>
      <p:ext uri="{BB962C8B-B14F-4D97-AF65-F5344CB8AC3E}">
        <p14:creationId xmlns:p14="http://schemas.microsoft.com/office/powerpoint/2010/main" val="2962543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Hệ thống nhiều node server</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Oval 4"/>
          <p:cNvSpPr/>
          <p:nvPr/>
        </p:nvSpPr>
        <p:spPr>
          <a:xfrm>
            <a:off x="1507958" y="2967790"/>
            <a:ext cx="1507957" cy="14598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mtClean="0"/>
              <a:t>Clients</a:t>
            </a:r>
            <a:endParaRPr lang="en-US"/>
          </a:p>
        </p:txBody>
      </p:sp>
      <p:sp>
        <p:nvSpPr>
          <p:cNvPr id="6" name="Oval 5"/>
          <p:cNvSpPr/>
          <p:nvPr/>
        </p:nvSpPr>
        <p:spPr>
          <a:xfrm>
            <a:off x="4050632" y="1507958"/>
            <a:ext cx="1507957" cy="14598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mtClean="0"/>
              <a:t>Server</a:t>
            </a:r>
            <a:endParaRPr lang="en-US"/>
          </a:p>
        </p:txBody>
      </p:sp>
      <p:sp>
        <p:nvSpPr>
          <p:cNvPr id="7" name="Oval 6"/>
          <p:cNvSpPr/>
          <p:nvPr/>
        </p:nvSpPr>
        <p:spPr>
          <a:xfrm>
            <a:off x="4050631" y="3866148"/>
            <a:ext cx="1507957" cy="14598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mtClean="0"/>
              <a:t>Server</a:t>
            </a:r>
            <a:endParaRPr lang="en-US"/>
          </a:p>
        </p:txBody>
      </p:sp>
      <p:sp>
        <p:nvSpPr>
          <p:cNvPr id="8" name="Oval 7"/>
          <p:cNvSpPr/>
          <p:nvPr/>
        </p:nvSpPr>
        <p:spPr>
          <a:xfrm>
            <a:off x="7082706" y="1612232"/>
            <a:ext cx="1507957" cy="14598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mtClean="0"/>
              <a:t>Server</a:t>
            </a:r>
            <a:endParaRPr lang="en-US"/>
          </a:p>
        </p:txBody>
      </p:sp>
      <p:sp>
        <p:nvSpPr>
          <p:cNvPr id="9" name="Oval 8"/>
          <p:cNvSpPr/>
          <p:nvPr/>
        </p:nvSpPr>
        <p:spPr>
          <a:xfrm>
            <a:off x="6970294" y="3866148"/>
            <a:ext cx="1507957" cy="14598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mtClean="0"/>
              <a:t>Server</a:t>
            </a:r>
            <a:endParaRPr lang="en-US"/>
          </a:p>
        </p:txBody>
      </p:sp>
      <p:cxnSp>
        <p:nvCxnSpPr>
          <p:cNvPr id="11" name="Straight Arrow Connector 10"/>
          <p:cNvCxnSpPr>
            <a:stCxn id="5" idx="6"/>
          </p:cNvCxnSpPr>
          <p:nvPr/>
        </p:nvCxnSpPr>
        <p:spPr>
          <a:xfrm flipV="1">
            <a:off x="3015915" y="3400926"/>
            <a:ext cx="2229853" cy="296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73894" y="3152274"/>
            <a:ext cx="569387" cy="369332"/>
          </a:xfrm>
          <a:prstGeom prst="rect">
            <a:avLst/>
          </a:prstGeom>
          <a:noFill/>
        </p:spPr>
        <p:txBody>
          <a:bodyPr wrap="none" rtlCol="0">
            <a:spAutoFit/>
          </a:bodyPr>
          <a:lstStyle/>
          <a:p>
            <a:r>
              <a:rPr lang="en-GB" smtClean="0"/>
              <a:t>???</a:t>
            </a:r>
            <a:endParaRPr lang="en-US"/>
          </a:p>
        </p:txBody>
      </p:sp>
      <p:sp>
        <p:nvSpPr>
          <p:cNvPr id="13" name="TextBox 12"/>
          <p:cNvSpPr txBox="1"/>
          <p:nvPr/>
        </p:nvSpPr>
        <p:spPr>
          <a:xfrm>
            <a:off x="10903788" y="6137660"/>
            <a:ext cx="465827" cy="369332"/>
          </a:xfrm>
          <a:prstGeom prst="rect">
            <a:avLst/>
          </a:prstGeom>
          <a:noFill/>
        </p:spPr>
        <p:txBody>
          <a:bodyPr wrap="square" rtlCol="0">
            <a:spAutoFit/>
          </a:bodyPr>
          <a:lstStyle/>
          <a:p>
            <a:r>
              <a:rPr lang="en-GB"/>
              <a:t>3</a:t>
            </a:r>
            <a:endParaRPr lang="en-US"/>
          </a:p>
        </p:txBody>
      </p:sp>
    </p:spTree>
    <p:extLst>
      <p:ext uri="{BB962C8B-B14F-4D97-AF65-F5344CB8AC3E}">
        <p14:creationId xmlns:p14="http://schemas.microsoft.com/office/powerpoint/2010/main" val="699689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Thuật toán Raft Consensus</a:t>
            </a:r>
            <a:endParaRPr lang="en-US"/>
          </a:p>
        </p:txBody>
      </p:sp>
      <p:sp>
        <p:nvSpPr>
          <p:cNvPr id="3" name="Content Placeholder 2"/>
          <p:cNvSpPr>
            <a:spLocks noGrp="1"/>
          </p:cNvSpPr>
          <p:nvPr>
            <p:ph idx="1"/>
          </p:nvPr>
        </p:nvSpPr>
        <p:spPr/>
        <p:txBody>
          <a:bodyPr/>
          <a:lstStyle/>
          <a:p>
            <a:r>
              <a:rPr lang="en-GB" smtClean="0"/>
              <a:t>Tiền thân là thuật toán Paxos và được phát triển bởi Ph.D Diego vào năm 2014</a:t>
            </a:r>
          </a:p>
          <a:p>
            <a:r>
              <a:rPr lang="en-GB" smtClean="0"/>
              <a:t>Raft là giao thức để thực hiện sự đồng thuận phân tán</a:t>
            </a:r>
          </a:p>
          <a:p>
            <a:r>
              <a:rPr lang="en-GB" smtClean="0"/>
              <a:t>Giải quyết vấn đề bầu cử leader server</a:t>
            </a:r>
          </a:p>
          <a:p>
            <a:r>
              <a:rPr lang="en-GB" smtClean="0"/>
              <a:t>Giải quyết vấn đề Sao lưu dữ liệu</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TextBox 5"/>
          <p:cNvSpPr txBox="1"/>
          <p:nvPr/>
        </p:nvSpPr>
        <p:spPr>
          <a:xfrm>
            <a:off x="10903788" y="6137660"/>
            <a:ext cx="465827" cy="369332"/>
          </a:xfrm>
          <a:prstGeom prst="rect">
            <a:avLst/>
          </a:prstGeom>
          <a:noFill/>
        </p:spPr>
        <p:txBody>
          <a:bodyPr wrap="square" rtlCol="0">
            <a:spAutoFit/>
          </a:bodyPr>
          <a:lstStyle/>
          <a:p>
            <a:r>
              <a:rPr lang="en-GB"/>
              <a:t>4</a:t>
            </a:r>
            <a:endParaRPr lang="en-US"/>
          </a:p>
        </p:txBody>
      </p:sp>
    </p:spTree>
    <p:extLst>
      <p:ext uri="{BB962C8B-B14F-4D97-AF65-F5344CB8AC3E}">
        <p14:creationId xmlns:p14="http://schemas.microsoft.com/office/powerpoint/2010/main" val="4103205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Vấn đề bầu cử leader server</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Oval 4"/>
          <p:cNvSpPr/>
          <p:nvPr/>
        </p:nvSpPr>
        <p:spPr>
          <a:xfrm>
            <a:off x="8311923" y="895267"/>
            <a:ext cx="1507957" cy="14598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mtClean="0"/>
              <a:t>Server</a:t>
            </a:r>
          </a:p>
          <a:p>
            <a:pPr algn="ctr"/>
            <a:r>
              <a:rPr lang="en-GB" smtClean="0"/>
              <a:t>01</a:t>
            </a:r>
            <a:endParaRPr lang="en-US"/>
          </a:p>
        </p:txBody>
      </p:sp>
      <p:sp>
        <p:nvSpPr>
          <p:cNvPr id="6" name="Oval 5"/>
          <p:cNvSpPr/>
          <p:nvPr/>
        </p:nvSpPr>
        <p:spPr>
          <a:xfrm>
            <a:off x="8231148" y="4186990"/>
            <a:ext cx="1507957" cy="14598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mtClean="0"/>
              <a:t>Server</a:t>
            </a:r>
          </a:p>
          <a:p>
            <a:pPr algn="ctr"/>
            <a:r>
              <a:rPr lang="en-GB" smtClean="0"/>
              <a:t>03</a:t>
            </a:r>
            <a:endParaRPr lang="en-US"/>
          </a:p>
        </p:txBody>
      </p:sp>
      <p:sp>
        <p:nvSpPr>
          <p:cNvPr id="7" name="Oval 6"/>
          <p:cNvSpPr/>
          <p:nvPr/>
        </p:nvSpPr>
        <p:spPr>
          <a:xfrm>
            <a:off x="10108191" y="2777749"/>
            <a:ext cx="1507957" cy="14598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mtClean="0"/>
              <a:t>Server</a:t>
            </a:r>
          </a:p>
          <a:p>
            <a:pPr algn="ctr"/>
            <a:r>
              <a:rPr lang="en-GB" smtClean="0"/>
              <a:t>02</a:t>
            </a:r>
            <a:endParaRPr lang="en-US"/>
          </a:p>
        </p:txBody>
      </p:sp>
      <p:pic>
        <p:nvPicPr>
          <p:cNvPr id="2050" name="Picture 2" descr="https://lh5.googleusercontent.com/F-inhi6NmCwD5eEVIXKLt76Pas0vIJEbL--I-FRnWoWleyWhT0nX0jQeTkf2zEJwbwP97MejTJLfemV0SJTeHGzSIdgD637Ic4-8xxO5mCFTM4OBRLEHVU2pxm4sku7rCP8EX4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625182"/>
            <a:ext cx="7504912" cy="44161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903788" y="6137660"/>
            <a:ext cx="465827" cy="369332"/>
          </a:xfrm>
          <a:prstGeom prst="rect">
            <a:avLst/>
          </a:prstGeom>
          <a:noFill/>
        </p:spPr>
        <p:txBody>
          <a:bodyPr wrap="square" rtlCol="0">
            <a:spAutoFit/>
          </a:bodyPr>
          <a:lstStyle/>
          <a:p>
            <a:r>
              <a:rPr lang="en-GB" smtClean="0"/>
              <a:t>5</a:t>
            </a:r>
            <a:endParaRPr lang="en-US"/>
          </a:p>
        </p:txBody>
      </p:sp>
    </p:spTree>
    <p:extLst>
      <p:ext uri="{BB962C8B-B14F-4D97-AF65-F5344CB8AC3E}">
        <p14:creationId xmlns:p14="http://schemas.microsoft.com/office/powerpoint/2010/main" val="4199255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Vấn đề bầu cử chia</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 name="Picture 4"/>
          <p:cNvPicPr>
            <a:picLocks noChangeAspect="1"/>
          </p:cNvPicPr>
          <p:nvPr/>
        </p:nvPicPr>
        <p:blipFill>
          <a:blip r:embed="rId2"/>
          <a:stretch>
            <a:fillRect/>
          </a:stretch>
        </p:blipFill>
        <p:spPr>
          <a:xfrm>
            <a:off x="922486" y="1742536"/>
            <a:ext cx="7505521" cy="4512214"/>
          </a:xfrm>
          <a:prstGeom prst="rect">
            <a:avLst/>
          </a:prstGeom>
        </p:spPr>
      </p:pic>
      <p:sp>
        <p:nvSpPr>
          <p:cNvPr id="6" name="TextBox 5"/>
          <p:cNvSpPr txBox="1"/>
          <p:nvPr/>
        </p:nvSpPr>
        <p:spPr>
          <a:xfrm>
            <a:off x="10903788" y="6137660"/>
            <a:ext cx="465827" cy="369332"/>
          </a:xfrm>
          <a:prstGeom prst="rect">
            <a:avLst/>
          </a:prstGeom>
          <a:noFill/>
        </p:spPr>
        <p:txBody>
          <a:bodyPr wrap="square" rtlCol="0">
            <a:spAutoFit/>
          </a:bodyPr>
          <a:lstStyle/>
          <a:p>
            <a:r>
              <a:rPr lang="en-GB" smtClean="0"/>
              <a:t>6</a:t>
            </a:r>
            <a:endParaRPr lang="en-US"/>
          </a:p>
        </p:txBody>
      </p:sp>
    </p:spTree>
    <p:extLst>
      <p:ext uri="{BB962C8B-B14F-4D97-AF65-F5344CB8AC3E}">
        <p14:creationId xmlns:p14="http://schemas.microsoft.com/office/powerpoint/2010/main" val="1036726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Vấn đề sao lưu dữ liệu</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3074" name="Picture 2" descr="https://lh3.googleusercontent.com/tDpObz6hU2bjbL109ZhyZtArJydCKQ-vwgC5I1nGoe9EmrZxwkyFaF8Fb14vwaa6y2HU07dz9c4lUKijRy5FbfSKK5YKleAEbNSlgNUC1LRlIC1yM9njpqwo9hG1ahHDhwASo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3506" y="364203"/>
            <a:ext cx="4277651" cy="21817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LrysoR4W7FRK1fUbaehfpCvL7EVAtXkiMa7ih1LUhtO5F_7YBfiy34-0a00u4FmC-uCkFFLKZ02Le-3irVlVg6O6R9OfJ7_szvtqfL9sdozrl3G0hapoC2jDIotjJUxN6GioZH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229" y="2791325"/>
            <a:ext cx="9415915" cy="31282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903788" y="6137660"/>
            <a:ext cx="465827" cy="369332"/>
          </a:xfrm>
          <a:prstGeom prst="rect">
            <a:avLst/>
          </a:prstGeom>
          <a:noFill/>
        </p:spPr>
        <p:txBody>
          <a:bodyPr wrap="square" rtlCol="0">
            <a:spAutoFit/>
          </a:bodyPr>
          <a:lstStyle/>
          <a:p>
            <a:r>
              <a:rPr lang="en-GB"/>
              <a:t>7</a:t>
            </a:r>
            <a:endParaRPr lang="en-US"/>
          </a:p>
        </p:txBody>
      </p:sp>
    </p:spTree>
    <p:extLst>
      <p:ext uri="{BB962C8B-B14F-4D97-AF65-F5344CB8AC3E}">
        <p14:creationId xmlns:p14="http://schemas.microsoft.com/office/powerpoint/2010/main" val="2045293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Một số quy tắc của Raft</a:t>
            </a:r>
            <a:endParaRPr lang="en-US"/>
          </a:p>
        </p:txBody>
      </p:sp>
      <p:sp>
        <p:nvSpPr>
          <p:cNvPr id="3" name="Content Placeholder 2"/>
          <p:cNvSpPr>
            <a:spLocks noGrp="1"/>
          </p:cNvSpPr>
          <p:nvPr>
            <p:ph idx="1"/>
          </p:nvPr>
        </p:nvSpPr>
        <p:spPr>
          <a:xfrm>
            <a:off x="677333" y="1780675"/>
            <a:ext cx="9862329" cy="4625812"/>
          </a:xfrm>
        </p:spPr>
        <p:txBody>
          <a:bodyPr>
            <a:normAutofit/>
          </a:bodyPr>
          <a:lstStyle/>
          <a:p>
            <a:r>
              <a:rPr lang="en-US" b="1"/>
              <a:t>Election </a:t>
            </a:r>
            <a:r>
              <a:rPr lang="en-US" b="1" smtClean="0"/>
              <a:t>safety : </a:t>
            </a:r>
            <a:r>
              <a:rPr lang="vi-VN"/>
              <a:t>nhiều nhất </a:t>
            </a:r>
            <a:r>
              <a:rPr lang="vi-VN"/>
              <a:t>một </a:t>
            </a:r>
            <a:r>
              <a:rPr lang="en-GB" smtClean="0"/>
              <a:t>leader </a:t>
            </a:r>
            <a:r>
              <a:rPr lang="vi-VN" smtClean="0"/>
              <a:t>có </a:t>
            </a:r>
            <a:r>
              <a:rPr lang="vi-VN"/>
              <a:t>thể được bầu trong một nhiệm kỳ nhất định.</a:t>
            </a:r>
            <a:endParaRPr lang="en-US" b="1" smtClean="0"/>
          </a:p>
          <a:p>
            <a:r>
              <a:rPr lang="en-US" b="1"/>
              <a:t>Leader </a:t>
            </a:r>
            <a:r>
              <a:rPr lang="en-US" b="1" smtClean="0"/>
              <a:t>Append-Only :  </a:t>
            </a:r>
            <a:r>
              <a:rPr lang="en-US" smtClean="0"/>
              <a:t>leader</a:t>
            </a:r>
            <a:r>
              <a:rPr lang="en-US" b="1" smtClean="0"/>
              <a:t> </a:t>
            </a:r>
            <a:r>
              <a:rPr lang="vi-VN" smtClean="0"/>
              <a:t>chỉ </a:t>
            </a:r>
            <a:r>
              <a:rPr lang="vi-VN"/>
              <a:t>có thể nối các mục mới vào nhật ký của mình (không thể ghi đè hoặc xóa mục nhập).</a:t>
            </a:r>
            <a:endParaRPr lang="en-US" b="1" smtClean="0"/>
          </a:p>
          <a:p>
            <a:r>
              <a:rPr lang="en-US" b="1"/>
              <a:t>Log </a:t>
            </a:r>
            <a:r>
              <a:rPr lang="en-US" b="1" smtClean="0"/>
              <a:t>Matching : </a:t>
            </a:r>
            <a:r>
              <a:rPr lang="en-US"/>
              <a:t>nếu hai nhật ký chứa một mục nhập có </a:t>
            </a:r>
            <a:r>
              <a:rPr lang="en-US"/>
              <a:t>cùng </a:t>
            </a:r>
            <a:r>
              <a:rPr lang="en-US" smtClean="0"/>
              <a:t>index </a:t>
            </a:r>
            <a:r>
              <a:rPr lang="en-US"/>
              <a:t>và </a:t>
            </a:r>
            <a:r>
              <a:rPr lang="en-US" smtClean="0"/>
              <a:t>term, </a:t>
            </a:r>
            <a:r>
              <a:rPr lang="en-US"/>
              <a:t>thì nhật ký đó giống hệt nhau trong tất cả các mục nhập thông qua chỉ mục đã cho</a:t>
            </a:r>
            <a:endParaRPr lang="en-US" b="1" smtClean="0"/>
          </a:p>
          <a:p>
            <a:r>
              <a:rPr lang="en-US" b="1"/>
              <a:t>Leader </a:t>
            </a:r>
            <a:r>
              <a:rPr lang="en-US" b="1" smtClean="0"/>
              <a:t>Completeness : </a:t>
            </a:r>
            <a:r>
              <a:rPr lang="vi-VN"/>
              <a:t>nếu một mục nhật ký được cam kết trong một điều khoản nhất định thì nó sẽ có mặt trong nhật ký của </a:t>
            </a:r>
            <a:r>
              <a:rPr lang="vi-VN"/>
              <a:t>các </a:t>
            </a:r>
            <a:r>
              <a:rPr lang="en-GB" smtClean="0"/>
              <a:t>leader </a:t>
            </a:r>
            <a:r>
              <a:rPr lang="vi-VN" smtClean="0"/>
              <a:t>kể </a:t>
            </a:r>
            <a:r>
              <a:rPr lang="vi-VN"/>
              <a:t>từ </a:t>
            </a:r>
            <a:r>
              <a:rPr lang="en-GB" smtClean="0"/>
              <a:t>term</a:t>
            </a:r>
            <a:r>
              <a:rPr lang="en-GB"/>
              <a:t> </a:t>
            </a:r>
            <a:r>
              <a:rPr lang="en-GB" smtClean="0"/>
              <a:t>hiện tại.</a:t>
            </a:r>
            <a:endParaRPr lang="en-US" b="1" smtClean="0"/>
          </a:p>
          <a:p>
            <a:r>
              <a:rPr lang="en-US" b="1"/>
              <a:t>State </a:t>
            </a:r>
            <a:r>
              <a:rPr lang="en-US" b="1"/>
              <a:t>Machine </a:t>
            </a:r>
            <a:r>
              <a:rPr lang="en-US" b="1" smtClean="0"/>
              <a:t>Safety : </a:t>
            </a:r>
            <a:r>
              <a:rPr lang="en-US"/>
              <a:t>nếu một máy chủ đã áp dụng một mục nhật ký cụ thể cho máy trạng thái của nó, thì không có máy chủ nào khác có thể áp dụng một lệnh khác cho cùng một nhật </a:t>
            </a:r>
            <a:r>
              <a:rPr lang="en-US"/>
              <a:t>ký</a:t>
            </a:r>
            <a:r>
              <a:rPr lang="en-US" smtClean="0"/>
              <a:t>.</a:t>
            </a:r>
          </a:p>
          <a:p>
            <a:r>
              <a:rPr lang="en-US" b="1"/>
              <a:t>Follower </a:t>
            </a:r>
            <a:r>
              <a:rPr lang="en-US" b="1"/>
              <a:t>node </a:t>
            </a:r>
            <a:r>
              <a:rPr lang="en-US" b="1" smtClean="0"/>
              <a:t>crash : </a:t>
            </a:r>
            <a:r>
              <a:rPr lang="vi-VN"/>
              <a:t>Khi follower gặp sự cố, tất cả các yêu cầu được gửi đến nút bị lỗi sẽ bị bỏ </a:t>
            </a:r>
            <a:r>
              <a:rPr lang="vi-VN"/>
              <a:t>qua</a:t>
            </a:r>
            <a:r>
              <a:rPr lang="vi-VN" smtClean="0"/>
              <a:t>.</a:t>
            </a:r>
            <a:r>
              <a:rPr lang="en-GB" smtClean="0"/>
              <a:t> </a:t>
            </a:r>
            <a:r>
              <a:rPr lang="en-US"/>
              <a:t>Khi nút khởi động lại, nó sẽ đồng bộ hóa nhật ký của nó với leader.</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TextBox 4"/>
          <p:cNvSpPr txBox="1"/>
          <p:nvPr/>
        </p:nvSpPr>
        <p:spPr>
          <a:xfrm>
            <a:off x="10903788" y="6137660"/>
            <a:ext cx="465827" cy="369332"/>
          </a:xfrm>
          <a:prstGeom prst="rect">
            <a:avLst/>
          </a:prstGeom>
          <a:noFill/>
        </p:spPr>
        <p:txBody>
          <a:bodyPr wrap="square" rtlCol="0">
            <a:spAutoFit/>
          </a:bodyPr>
          <a:lstStyle/>
          <a:p>
            <a:r>
              <a:rPr lang="en-GB"/>
              <a:t>8</a:t>
            </a:r>
            <a:endParaRPr lang="en-US"/>
          </a:p>
        </p:txBody>
      </p:sp>
    </p:spTree>
    <p:extLst>
      <p:ext uri="{BB962C8B-B14F-4D97-AF65-F5344CB8AC3E}">
        <p14:creationId xmlns:p14="http://schemas.microsoft.com/office/powerpoint/2010/main" val="825959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Ưu điểm của Raft Consensus</a:t>
            </a:r>
            <a:endParaRPr lang="en-US"/>
          </a:p>
        </p:txBody>
      </p:sp>
      <p:sp>
        <p:nvSpPr>
          <p:cNvPr id="3" name="Content Placeholder 2"/>
          <p:cNvSpPr>
            <a:spLocks noGrp="1"/>
          </p:cNvSpPr>
          <p:nvPr>
            <p:ph idx="1"/>
          </p:nvPr>
        </p:nvSpPr>
        <p:spPr/>
        <p:txBody>
          <a:bodyPr/>
          <a:lstStyle/>
          <a:p>
            <a:r>
              <a:rPr lang="en-US"/>
              <a:t>Hệ thống phân tán theo giao thức đồng thuận Raft sẽ vẫn hoạt động ngay cả khi thiểu số các máy chủ bị </a:t>
            </a:r>
            <a:r>
              <a:rPr lang="en-US"/>
              <a:t>lỗi</a:t>
            </a:r>
            <a:r>
              <a:rPr lang="en-US" smtClean="0"/>
              <a:t>.</a:t>
            </a:r>
          </a:p>
          <a:p>
            <a:r>
              <a:rPr lang="vi-VN"/>
              <a:t>Bất kỳ nút nào trong cụm có thể trở thành người dẫn đầu. Vì vậy, nó có một mức độ công bằng nhất </a:t>
            </a:r>
            <a:r>
              <a:rPr lang="vi-VN"/>
              <a:t>định</a:t>
            </a:r>
            <a:r>
              <a:rPr lang="vi-VN" smtClean="0"/>
              <a:t>.</a:t>
            </a:r>
            <a:endParaRPr lang="en-GB" smtClean="0"/>
          </a:p>
          <a:p>
            <a:r>
              <a:rPr lang="vi-VN"/>
              <a:t>Giao thức Raft đã được phân tách thành các biểu tượng con nhỏ hơn có thể được xử lý tương đối độc lập để hiểu rõ hơn, thực hiện, gỡ lỗi, tối ưu hóa hiệu suất cho trường hợp sử dụng cụ </a:t>
            </a:r>
            <a:r>
              <a:rPr lang="vi-VN"/>
              <a:t>thể </a:t>
            </a:r>
            <a:r>
              <a:rPr lang="vi-VN" smtClean="0"/>
              <a:t>hơn</a:t>
            </a:r>
            <a:r>
              <a:rPr lang="en-GB" smtClean="0"/>
              <a:t>.</a:t>
            </a:r>
          </a:p>
          <a:p>
            <a:r>
              <a:rPr lang="en-US"/>
              <a:t>Raft sử dụng RPC (các cuộc gọi thủ tục từ xa) để yêu cầu bỏ phiếu và đồng bộ hóa cụm (sử dụng </a:t>
            </a:r>
            <a:r>
              <a:rPr lang="en-US"/>
              <a:t>AppendEntries</a:t>
            </a:r>
            <a:r>
              <a:rPr lang="en-US" smtClean="0"/>
              <a:t>).</a:t>
            </a:r>
          </a:p>
          <a:p>
            <a:r>
              <a:rPr lang="en-GB" smtClean="0"/>
              <a:t>Dễ hiểu hơn thuật toán Paxos.</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TextBox 4"/>
          <p:cNvSpPr txBox="1"/>
          <p:nvPr/>
        </p:nvSpPr>
        <p:spPr>
          <a:xfrm>
            <a:off x="10903788" y="6137660"/>
            <a:ext cx="465827" cy="369332"/>
          </a:xfrm>
          <a:prstGeom prst="rect">
            <a:avLst/>
          </a:prstGeom>
          <a:noFill/>
        </p:spPr>
        <p:txBody>
          <a:bodyPr wrap="square" rtlCol="0">
            <a:spAutoFit/>
          </a:bodyPr>
          <a:lstStyle/>
          <a:p>
            <a:r>
              <a:rPr lang="en-GB"/>
              <a:t>9</a:t>
            </a:r>
            <a:endParaRPr lang="en-US"/>
          </a:p>
        </p:txBody>
      </p:sp>
    </p:spTree>
    <p:extLst>
      <p:ext uri="{BB962C8B-B14F-4D97-AF65-F5344CB8AC3E}">
        <p14:creationId xmlns:p14="http://schemas.microsoft.com/office/powerpoint/2010/main" val="2891171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50</TotalTime>
  <Words>381</Words>
  <Application>Microsoft Office PowerPoint</Application>
  <PresentationFormat>Widescreen</PresentationFormat>
  <Paragraphs>62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 3</vt:lpstr>
      <vt:lpstr>Facet</vt:lpstr>
      <vt:lpstr>Raft Consensus Algorithm</vt:lpstr>
      <vt:lpstr>Hệ thống 01 node server</vt:lpstr>
      <vt:lpstr>Hệ thống nhiều node server</vt:lpstr>
      <vt:lpstr>Thuật toán Raft Consensus</vt:lpstr>
      <vt:lpstr>Vấn đề bầu cử leader server</vt:lpstr>
      <vt:lpstr>Vấn đề bầu cử chia</vt:lpstr>
      <vt:lpstr>Vấn đề sao lưu dữ liệu</vt:lpstr>
      <vt:lpstr>Một số quy tắc của Raft</vt:lpstr>
      <vt:lpstr>Ưu điểm của Raft Consensus</vt:lpstr>
      <vt:lpstr>Nhược điểm của Raft Consensus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Raft Consensus Algorithm</dc:title>
  <dc:creator>Quang Do Manh</dc:creator>
  <cp:lastModifiedBy>Quang Do Manh</cp:lastModifiedBy>
  <cp:revision>8</cp:revision>
  <dcterms:created xsi:type="dcterms:W3CDTF">2019-09-06T15:45:34Z</dcterms:created>
  <dcterms:modified xsi:type="dcterms:W3CDTF">2019-09-06T16:36:14Z</dcterms:modified>
</cp:coreProperties>
</file>