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260" r:id="rId4"/>
    <p:sldId id="261" r:id="rId5"/>
    <p:sldId id="296" r:id="rId6"/>
    <p:sldId id="297" r:id="rId7"/>
    <p:sldId id="298" r:id="rId8"/>
    <p:sldId id="269" r:id="rId9"/>
    <p:sldId id="267" r:id="rId10"/>
    <p:sldId id="299" r:id="rId11"/>
    <p:sldId id="301" r:id="rId12"/>
    <p:sldId id="302" r:id="rId13"/>
    <p:sldId id="303" r:id="rId14"/>
    <p:sldId id="304" r:id="rId15"/>
    <p:sldId id="310" r:id="rId16"/>
    <p:sldId id="309" r:id="rId17"/>
    <p:sldId id="305" r:id="rId18"/>
    <p:sldId id="311" r:id="rId19"/>
    <p:sldId id="306" r:id="rId20"/>
    <p:sldId id="307" r:id="rId21"/>
    <p:sldId id="270" r:id="rId22"/>
    <p:sldId id="308" r:id="rId23"/>
  </p:sldIdLst>
  <p:sldSz cx="9144000" cy="5143500" type="screen16x9"/>
  <p:notesSz cx="6858000" cy="9144000"/>
  <p:embeddedFontLst>
    <p:embeddedFont>
      <p:font typeface="Anaheim" panose="020B0604020202020204" charset="0"/>
      <p:regular r:id="rId25"/>
      <p:bold r:id="rId26"/>
    </p:embeddedFont>
    <p:embeddedFont>
      <p:font typeface="Libre Franklin" pitchFamily="2" charset="0"/>
      <p:regular r:id="rId27"/>
      <p:bold r:id="rId28"/>
      <p:italic r:id="rId29"/>
      <p:boldItalic r:id="rId30"/>
    </p:embeddedFont>
    <p:embeddedFont>
      <p:font typeface="Raleway" pitchFamily="2" charset="0"/>
      <p:regular r:id="rId31"/>
      <p:bold r:id="rId32"/>
      <p:italic r:id="rId33"/>
      <p:boldItalic r:id="rId34"/>
    </p:embeddedFont>
    <p:embeddedFont>
      <p:font typeface="Sofia Sans" panose="020B0604020202020204" charset="0"/>
      <p:regular r:id="rId35"/>
      <p:bold r:id="rId36"/>
      <p:italic r:id="rId37"/>
      <p:boldItalic r:id="rId38"/>
    </p:embeddedFont>
    <p:embeddedFont>
      <p:font typeface="Sofia Sans SemiBol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95C82-6770-405A-87AC-6E998777C4AA}">
  <a:tblStyle styleId="{EA095C82-6770-405A-87AC-6E998777C4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AEFD23-5964-424E-B4F3-731D5E30FD5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5" autoAdjust="0"/>
    <p:restoredTop sz="94660"/>
  </p:normalViewPr>
  <p:slideViewPr>
    <p:cSldViewPr snapToGrid="0">
      <p:cViewPr varScale="1">
        <p:scale>
          <a:sx n="108" d="100"/>
          <a:sy n="108" d="100"/>
        </p:scale>
        <p:origin x="87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87b6de8b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7b6de8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788503C6-D9BB-5352-B23D-598317841A47}"/>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711C99AB-D546-58B7-5092-74869670C8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E258D9B7-DDA2-29CE-5623-76DDC32BD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88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28A7202A-BDCB-7E7A-911A-0E6568AC66D8}"/>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FEDF1789-A463-4D19-657C-77F94F49C1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C7A60532-113E-34DE-FDD8-28FC9067C3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11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BE023BF6-E6C4-3965-C36B-5682C4802169}"/>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EE87C298-0238-EF0F-515D-CBEC474D70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A7FB6F25-1B71-ED7D-A0B1-3C5C147690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638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6C8E7F7F-C83B-851B-A64C-D59522EE4C02}"/>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2288F59D-8CEF-BA16-545F-9AE78D3EA7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F22C6735-EECD-0FDD-9447-CD9DFFACDB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74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8C4B93ED-2D8B-E2AD-FE74-45EFB75F6751}"/>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98196F08-2AE1-8555-636E-0546E1B709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9D059204-B55E-9413-B450-CD37F3A8D7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276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ABE46086-B205-C211-18C5-B2EB9D8CF60F}"/>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4DAC72FB-1851-6AE5-5656-2BC13F4E8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CE5F8E2D-9734-ED71-89D0-2AC191DB91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791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095076F0-F12F-4A99-55F0-9199E0CC06B9}"/>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76E4CB4B-F972-2A64-8E2B-024829DCD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14E296A2-8AA0-179C-562A-4C5677E069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112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E6C164F7-330E-5879-3DE7-05FBA857F611}"/>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82B2B68C-6ABF-335B-4276-3B8386A4C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A4DD5624-F8C5-3E3B-0DDF-70778AFFE6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155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9B0682A8-6E39-F845-460E-38C434B72956}"/>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0C95A010-83CF-4CF4-1858-85D668E53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C647332C-9569-C994-0251-E180E07496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185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B2078437-D3FD-C724-497E-3D1F0D663F99}"/>
            </a:ext>
          </a:extLst>
        </p:cNvPr>
        <p:cNvGrpSpPr/>
        <p:nvPr/>
      </p:nvGrpSpPr>
      <p:grpSpPr>
        <a:xfrm>
          <a:off x="0" y="0"/>
          <a:ext cx="0" cy="0"/>
          <a:chOff x="0" y="0"/>
          <a:chExt cx="0" cy="0"/>
        </a:xfrm>
      </p:grpSpPr>
      <p:sp>
        <p:nvSpPr>
          <p:cNvPr id="428" name="Google Shape;428;g184d99d1a72_0_242:notes">
            <a:extLst>
              <a:ext uri="{FF2B5EF4-FFF2-40B4-BE49-F238E27FC236}">
                <a16:creationId xmlns:a16="http://schemas.microsoft.com/office/drawing/2014/main" id="{011EED2C-D1E7-5A34-511D-2A11EA20C2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a:extLst>
              <a:ext uri="{FF2B5EF4-FFF2-40B4-BE49-F238E27FC236}">
                <a16:creationId xmlns:a16="http://schemas.microsoft.com/office/drawing/2014/main" id="{540B6027-39EB-6586-076A-40AB0831C1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34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0C38DE18-D9A4-47A7-1296-0B4E3E6CE47F}"/>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DAAD500B-787A-9AF8-44F4-565D33DC53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47483B8A-4DC9-BF07-D56A-095F7FE5FB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49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a:extLst>
            <a:ext uri="{FF2B5EF4-FFF2-40B4-BE49-F238E27FC236}">
              <a16:creationId xmlns:a16="http://schemas.microsoft.com/office/drawing/2014/main" id="{7A6A1892-FFEF-81B3-C9A9-778E1CD2A251}"/>
            </a:ext>
          </a:extLst>
        </p:cNvPr>
        <p:cNvGrpSpPr/>
        <p:nvPr/>
      </p:nvGrpSpPr>
      <p:grpSpPr>
        <a:xfrm>
          <a:off x="0" y="0"/>
          <a:ext cx="0" cy="0"/>
          <a:chOff x="0" y="0"/>
          <a:chExt cx="0" cy="0"/>
        </a:xfrm>
      </p:grpSpPr>
      <p:sp>
        <p:nvSpPr>
          <p:cNvPr id="283" name="Google Shape;283;g287b6de8bcb_0_0:notes">
            <a:extLst>
              <a:ext uri="{FF2B5EF4-FFF2-40B4-BE49-F238E27FC236}">
                <a16:creationId xmlns:a16="http://schemas.microsoft.com/office/drawing/2014/main" id="{FE74201A-28FA-9E12-CB92-7BB9E0BC0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7b6de8bcb_0_0:notes">
            <a:extLst>
              <a:ext uri="{FF2B5EF4-FFF2-40B4-BE49-F238E27FC236}">
                <a16:creationId xmlns:a16="http://schemas.microsoft.com/office/drawing/2014/main" id="{1B25A578-BB55-3160-2C39-09812FEFB3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264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18717A8D-E725-3181-DEC9-B28374D02E05}"/>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F4C605D3-7E6A-C303-43E9-56CEA32DC9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E47E4604-BCCE-275A-4A6C-37BC8591DF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40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09FEC026-DB44-914D-BF66-9785D7E63B79}"/>
            </a:ext>
          </a:extLst>
        </p:cNvPr>
        <p:cNvGrpSpPr/>
        <p:nvPr/>
      </p:nvGrpSpPr>
      <p:grpSpPr>
        <a:xfrm>
          <a:off x="0" y="0"/>
          <a:ext cx="0" cy="0"/>
          <a:chOff x="0" y="0"/>
          <a:chExt cx="0" cy="0"/>
        </a:xfrm>
      </p:grpSpPr>
      <p:sp>
        <p:nvSpPr>
          <p:cNvPr id="341" name="Google Shape;341;g54dda1946d_6_332:notes">
            <a:extLst>
              <a:ext uri="{FF2B5EF4-FFF2-40B4-BE49-F238E27FC236}">
                <a16:creationId xmlns:a16="http://schemas.microsoft.com/office/drawing/2014/main" id="{D9D525C0-80CA-86BE-DAE6-11480BFE5C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4dda1946d_6_332:notes">
            <a:extLst>
              <a:ext uri="{FF2B5EF4-FFF2-40B4-BE49-F238E27FC236}">
                <a16:creationId xmlns:a16="http://schemas.microsoft.com/office/drawing/2014/main" id="{1B4F0766-D331-DA1C-4112-60BF855138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53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DFB9A90B-1DE0-488A-0BAA-F4D9841ADDB3}"/>
            </a:ext>
          </a:extLst>
        </p:cNvPr>
        <p:cNvGrpSpPr/>
        <p:nvPr/>
      </p:nvGrpSpPr>
      <p:grpSpPr>
        <a:xfrm>
          <a:off x="0" y="0"/>
          <a:ext cx="0" cy="0"/>
          <a:chOff x="0" y="0"/>
          <a:chExt cx="0" cy="0"/>
        </a:xfrm>
      </p:grpSpPr>
      <p:sp>
        <p:nvSpPr>
          <p:cNvPr id="330" name="Google Shape;330;g54dda1946d_6_308:notes">
            <a:extLst>
              <a:ext uri="{FF2B5EF4-FFF2-40B4-BE49-F238E27FC236}">
                <a16:creationId xmlns:a16="http://schemas.microsoft.com/office/drawing/2014/main" id="{6C037E28-2661-8436-AF03-F49D6C0252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a:extLst>
              <a:ext uri="{FF2B5EF4-FFF2-40B4-BE49-F238E27FC236}">
                <a16:creationId xmlns:a16="http://schemas.microsoft.com/office/drawing/2014/main" id="{435C562B-F294-2FE2-7C0E-A68F080192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07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625" y="-25"/>
            <a:ext cx="9188400" cy="5143500"/>
            <a:chOff x="-100" y="-9725"/>
            <a:chExt cx="9188400" cy="5143500"/>
          </a:xfrm>
        </p:grpSpPr>
        <p:cxnSp>
          <p:nvCxnSpPr>
            <p:cNvPr id="10" name="Google Shape;10;p2"/>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1" name="Google Shape;11;p2"/>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
        <p:nvSpPr>
          <p:cNvPr id="12" name="Google Shape;12;p2"/>
          <p:cNvSpPr txBox="1">
            <a:spLocks noGrp="1"/>
          </p:cNvSpPr>
          <p:nvPr>
            <p:ph type="ctrTitle"/>
          </p:nvPr>
        </p:nvSpPr>
        <p:spPr>
          <a:xfrm>
            <a:off x="3898750" y="1246575"/>
            <a:ext cx="4532100" cy="2016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4800">
                <a:latin typeface="Sofia Sans"/>
                <a:ea typeface="Sofia Sans"/>
                <a:cs typeface="Sofia Sans"/>
                <a:sym typeface="Sofia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3898750" y="3421125"/>
            <a:ext cx="4532100" cy="4758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lnSpc>
                <a:spcPct val="8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1093100" y="195425"/>
            <a:ext cx="8275575" cy="4107200"/>
            <a:chOff x="1093100" y="195425"/>
            <a:chExt cx="8275575" cy="4107200"/>
          </a:xfrm>
        </p:grpSpPr>
        <p:sp>
          <p:nvSpPr>
            <p:cNvPr id="15" name="Google Shape;15;p2"/>
            <p:cNvSpPr/>
            <p:nvPr/>
          </p:nvSpPr>
          <p:spPr>
            <a:xfrm>
              <a:off x="8781875" y="371582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 name="Google Shape;16;p2"/>
            <p:cNvSpPr/>
            <p:nvPr/>
          </p:nvSpPr>
          <p:spPr>
            <a:xfrm>
              <a:off x="8707525" y="3127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7" name="Google Shape;17;p2"/>
            <p:cNvSpPr/>
            <p:nvPr/>
          </p:nvSpPr>
          <p:spPr>
            <a:xfrm>
              <a:off x="1093100" y="1954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8" name="Google Shape;18;p2"/>
            <p:cNvSpPr/>
            <p:nvPr/>
          </p:nvSpPr>
          <p:spPr>
            <a:xfrm>
              <a:off x="8858125" y="25717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54"/>
        <p:cNvGrpSpPr/>
        <p:nvPr/>
      </p:nvGrpSpPr>
      <p:grpSpPr>
        <a:xfrm>
          <a:off x="0" y="0"/>
          <a:ext cx="0" cy="0"/>
          <a:chOff x="0" y="0"/>
          <a:chExt cx="0" cy="0"/>
        </a:xfrm>
      </p:grpSpPr>
      <p:sp>
        <p:nvSpPr>
          <p:cNvPr id="155" name="Google Shape;155;p15"/>
          <p:cNvSpPr txBox="1">
            <a:spLocks noGrp="1"/>
          </p:cNvSpPr>
          <p:nvPr>
            <p:ph type="title"/>
          </p:nvPr>
        </p:nvSpPr>
        <p:spPr>
          <a:xfrm>
            <a:off x="3810475" y="1270625"/>
            <a:ext cx="4620300" cy="567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6" name="Google Shape;156;p15"/>
          <p:cNvSpPr txBox="1">
            <a:spLocks noGrp="1"/>
          </p:cNvSpPr>
          <p:nvPr>
            <p:ph type="subTitle" idx="1"/>
          </p:nvPr>
        </p:nvSpPr>
        <p:spPr>
          <a:xfrm>
            <a:off x="3810475" y="1810075"/>
            <a:ext cx="4620300" cy="21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grpSp>
        <p:nvGrpSpPr>
          <p:cNvPr id="157" name="Google Shape;157;p15"/>
          <p:cNvGrpSpPr/>
          <p:nvPr/>
        </p:nvGrpSpPr>
        <p:grpSpPr>
          <a:xfrm>
            <a:off x="236675" y="198225"/>
            <a:ext cx="8699200" cy="3897525"/>
            <a:chOff x="236675" y="198225"/>
            <a:chExt cx="8699200" cy="3897525"/>
          </a:xfrm>
        </p:grpSpPr>
        <p:sp>
          <p:nvSpPr>
            <p:cNvPr id="158" name="Google Shape;158;p15"/>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59" name="Google Shape;159;p15"/>
            <p:cNvSpPr/>
            <p:nvPr/>
          </p:nvSpPr>
          <p:spPr>
            <a:xfrm rot="10800000">
              <a:off x="237725" y="2699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60" name="Google Shape;160;p15"/>
            <p:cNvSpPr/>
            <p:nvPr/>
          </p:nvSpPr>
          <p:spPr>
            <a:xfrm rot="10800000">
              <a:off x="236675" y="40177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6"/>
        <p:cNvGrpSpPr/>
        <p:nvPr/>
      </p:nvGrpSpPr>
      <p:grpSpPr>
        <a:xfrm>
          <a:off x="0" y="0"/>
          <a:ext cx="0" cy="0"/>
          <a:chOff x="0" y="0"/>
          <a:chExt cx="0" cy="0"/>
        </a:xfrm>
      </p:grpSpPr>
      <p:grpSp>
        <p:nvGrpSpPr>
          <p:cNvPr id="257" name="Google Shape;257;p22"/>
          <p:cNvGrpSpPr/>
          <p:nvPr/>
        </p:nvGrpSpPr>
        <p:grpSpPr>
          <a:xfrm flipH="1">
            <a:off x="-22200" y="3079850"/>
            <a:ext cx="1556325" cy="1999350"/>
            <a:chOff x="8267750" y="3079850"/>
            <a:chExt cx="1556325" cy="1999350"/>
          </a:xfrm>
        </p:grpSpPr>
        <p:sp>
          <p:nvSpPr>
            <p:cNvPr id="258" name="Google Shape;258;p22"/>
            <p:cNvSpPr/>
            <p:nvPr/>
          </p:nvSpPr>
          <p:spPr>
            <a:xfrm flipH="1">
              <a:off x="8267750" y="4852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59" name="Google Shape;259;p22"/>
            <p:cNvSpPr/>
            <p:nvPr/>
          </p:nvSpPr>
          <p:spPr>
            <a:xfrm flipH="1">
              <a:off x="9266675" y="489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0" name="Google Shape;260;p22"/>
            <p:cNvSpPr/>
            <p:nvPr/>
          </p:nvSpPr>
          <p:spPr>
            <a:xfrm flipH="1">
              <a:off x="9190475" y="3635025"/>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1" name="Google Shape;261;p22"/>
            <p:cNvSpPr/>
            <p:nvPr/>
          </p:nvSpPr>
          <p:spPr>
            <a:xfrm flipH="1">
              <a:off x="9266675" y="30798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2" name="Google Shape;262;p22"/>
            <p:cNvSpPr/>
            <p:nvPr/>
          </p:nvSpPr>
          <p:spPr>
            <a:xfrm flipH="1">
              <a:off x="9359075" y="402282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63" name="Google Shape;263;p22"/>
          <p:cNvGrpSpPr/>
          <p:nvPr/>
        </p:nvGrpSpPr>
        <p:grpSpPr>
          <a:xfrm rot="10800000">
            <a:off x="-22200" y="-9725"/>
            <a:ext cx="9188400" cy="5143500"/>
            <a:chOff x="-100" y="-9725"/>
            <a:chExt cx="9188400" cy="5143500"/>
          </a:xfrm>
        </p:grpSpPr>
        <p:cxnSp>
          <p:nvCxnSpPr>
            <p:cNvPr id="264" name="Google Shape;264;p22"/>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65" name="Google Shape;265;p22"/>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6"/>
        <p:cNvGrpSpPr/>
        <p:nvPr/>
      </p:nvGrpSpPr>
      <p:grpSpPr>
        <a:xfrm>
          <a:off x="0" y="0"/>
          <a:ext cx="0" cy="0"/>
          <a:chOff x="0" y="0"/>
          <a:chExt cx="0" cy="0"/>
        </a:xfrm>
      </p:grpSpPr>
      <p:grpSp>
        <p:nvGrpSpPr>
          <p:cNvPr id="267" name="Google Shape;267;p23"/>
          <p:cNvGrpSpPr/>
          <p:nvPr/>
        </p:nvGrpSpPr>
        <p:grpSpPr>
          <a:xfrm rot="10800000">
            <a:off x="146400" y="82500"/>
            <a:ext cx="2989125" cy="4123875"/>
            <a:chOff x="6666350" y="917675"/>
            <a:chExt cx="2989125" cy="4123875"/>
          </a:xfrm>
        </p:grpSpPr>
        <p:sp>
          <p:nvSpPr>
            <p:cNvPr id="268" name="Google Shape;268;p23"/>
            <p:cNvSpPr/>
            <p:nvPr/>
          </p:nvSpPr>
          <p:spPr>
            <a:xfrm flipH="1">
              <a:off x="9428675" y="39380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9" name="Google Shape;269;p23"/>
            <p:cNvSpPr/>
            <p:nvPr/>
          </p:nvSpPr>
          <p:spPr>
            <a:xfrm flipH="1">
              <a:off x="9266675" y="489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0" name="Google Shape;270;p23"/>
            <p:cNvSpPr/>
            <p:nvPr/>
          </p:nvSpPr>
          <p:spPr>
            <a:xfrm flipH="1">
              <a:off x="8676125" y="49277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1" name="Google Shape;271;p23"/>
            <p:cNvSpPr/>
            <p:nvPr/>
          </p:nvSpPr>
          <p:spPr>
            <a:xfrm flipH="1">
              <a:off x="6666350" y="4794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72" name="Google Shape;272;p23"/>
            <p:cNvSpPr/>
            <p:nvPr/>
          </p:nvSpPr>
          <p:spPr>
            <a:xfrm flipH="1">
              <a:off x="9190475" y="91767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73" name="Google Shape;273;p23"/>
          <p:cNvGrpSpPr/>
          <p:nvPr/>
        </p:nvGrpSpPr>
        <p:grpSpPr>
          <a:xfrm flipH="1">
            <a:off x="-22200" y="-9725"/>
            <a:ext cx="9188400" cy="5153273"/>
            <a:chOff x="-100" y="-9725"/>
            <a:chExt cx="9188400" cy="5143500"/>
          </a:xfrm>
        </p:grpSpPr>
        <p:cxnSp>
          <p:nvCxnSpPr>
            <p:cNvPr id="274" name="Google Shape;274;p2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75" name="Google Shape;275;p2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64825" y="1297988"/>
            <a:ext cx="1474500" cy="841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2" name="Google Shape;22;p3"/>
          <p:cNvGrpSpPr/>
          <p:nvPr/>
        </p:nvGrpSpPr>
        <p:grpSpPr>
          <a:xfrm>
            <a:off x="7814275" y="386450"/>
            <a:ext cx="855450" cy="4590600"/>
            <a:chOff x="7814275" y="386450"/>
            <a:chExt cx="855450" cy="4590600"/>
          </a:xfrm>
        </p:grpSpPr>
        <p:sp>
          <p:nvSpPr>
            <p:cNvPr id="23" name="Google Shape;23;p3"/>
            <p:cNvSpPr/>
            <p:nvPr/>
          </p:nvSpPr>
          <p:spPr>
            <a:xfrm>
              <a:off x="7814275" y="47502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4" name="Google Shape;24;p3"/>
            <p:cNvSpPr/>
            <p:nvPr/>
          </p:nvSpPr>
          <p:spPr>
            <a:xfrm>
              <a:off x="8518225" y="43211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5" name="Google Shape;25;p3"/>
            <p:cNvSpPr/>
            <p:nvPr/>
          </p:nvSpPr>
          <p:spPr>
            <a:xfrm>
              <a:off x="8166250" y="3864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26" name="Google Shape;26;p3"/>
            <p:cNvSpPr/>
            <p:nvPr/>
          </p:nvSpPr>
          <p:spPr>
            <a:xfrm>
              <a:off x="8518225" y="10922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27" name="Google Shape;27;p3"/>
          <p:cNvGrpSpPr/>
          <p:nvPr/>
        </p:nvGrpSpPr>
        <p:grpSpPr>
          <a:xfrm rot="10800000">
            <a:off x="-100" y="-9725"/>
            <a:ext cx="9188400" cy="5143500"/>
            <a:chOff x="-100" y="-9725"/>
            <a:chExt cx="9188400" cy="5143500"/>
          </a:xfrm>
        </p:grpSpPr>
        <p:cxnSp>
          <p:nvCxnSpPr>
            <p:cNvPr id="28" name="Google Shape;28;p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9" name="Google Shape;29;p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1342075" y="3255050"/>
            <a:ext cx="30126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subTitle" idx="2"/>
          </p:nvPr>
        </p:nvSpPr>
        <p:spPr>
          <a:xfrm>
            <a:off x="1342075" y="1592327"/>
            <a:ext cx="30126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3"/>
          </p:nvPr>
        </p:nvSpPr>
        <p:spPr>
          <a:xfrm>
            <a:off x="1342076" y="1222988"/>
            <a:ext cx="3012600" cy="4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 name="Google Shape;45;p5"/>
          <p:cNvSpPr txBox="1">
            <a:spLocks noGrp="1"/>
          </p:cNvSpPr>
          <p:nvPr>
            <p:ph type="subTitle" idx="4"/>
          </p:nvPr>
        </p:nvSpPr>
        <p:spPr>
          <a:xfrm>
            <a:off x="1342076" y="2886309"/>
            <a:ext cx="3012600" cy="4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6" name="Google Shape;46;p5"/>
          <p:cNvGrpSpPr/>
          <p:nvPr/>
        </p:nvGrpSpPr>
        <p:grpSpPr>
          <a:xfrm>
            <a:off x="-100" y="-9725"/>
            <a:ext cx="9188400" cy="5143500"/>
            <a:chOff x="-100" y="-9725"/>
            <a:chExt cx="9188400" cy="5143500"/>
          </a:xfrm>
        </p:grpSpPr>
        <p:cxnSp>
          <p:nvCxnSpPr>
            <p:cNvPr id="47" name="Google Shape;47;p5"/>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48" name="Google Shape;48;p5"/>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grpSp>
        <p:nvGrpSpPr>
          <p:cNvPr id="49" name="Google Shape;49;p5"/>
          <p:cNvGrpSpPr/>
          <p:nvPr/>
        </p:nvGrpSpPr>
        <p:grpSpPr>
          <a:xfrm>
            <a:off x="462875" y="198225"/>
            <a:ext cx="8973075" cy="3528450"/>
            <a:chOff x="462875" y="198225"/>
            <a:chExt cx="8973075" cy="3528450"/>
          </a:xfrm>
        </p:grpSpPr>
        <p:sp>
          <p:nvSpPr>
            <p:cNvPr id="50" name="Google Shape;50;p5"/>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1" name="Google Shape;51;p5"/>
            <p:cNvSpPr/>
            <p:nvPr/>
          </p:nvSpPr>
          <p:spPr>
            <a:xfrm rot="10800000">
              <a:off x="8849150" y="107690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52" name="Google Shape;52;p5"/>
            <p:cNvSpPr/>
            <p:nvPr/>
          </p:nvSpPr>
          <p:spPr>
            <a:xfrm rot="10800000">
              <a:off x="462875" y="364867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5" name="Google Shape;55;p6"/>
          <p:cNvGrpSpPr/>
          <p:nvPr/>
        </p:nvGrpSpPr>
        <p:grpSpPr>
          <a:xfrm rot="10800000">
            <a:off x="-100" y="-9725"/>
            <a:ext cx="9146700" cy="5143500"/>
            <a:chOff x="41600" y="-9725"/>
            <a:chExt cx="9146700" cy="5143500"/>
          </a:xfrm>
        </p:grpSpPr>
        <p:cxnSp>
          <p:nvCxnSpPr>
            <p:cNvPr id="56" name="Google Shape;56;p6"/>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57" name="Google Shape;57;p6"/>
            <p:cNvCxnSpPr/>
            <p:nvPr/>
          </p:nvCxnSpPr>
          <p:spPr>
            <a:xfrm rot="10800000">
              <a:off x="41600" y="4928275"/>
              <a:ext cx="9146700" cy="0"/>
            </a:xfrm>
            <a:prstGeom prst="straightConnector1">
              <a:avLst/>
            </a:prstGeom>
            <a:noFill/>
            <a:ln w="19050" cap="flat" cmpd="sng">
              <a:solidFill>
                <a:schemeClr val="accent2"/>
              </a:solidFill>
              <a:prstDash val="solid"/>
              <a:round/>
              <a:headEnd type="none" w="med" len="med"/>
              <a:tailEnd type="none" w="med" len="med"/>
            </a:ln>
          </p:spPr>
        </p:cxnSp>
      </p:grpSp>
      <p:sp>
        <p:nvSpPr>
          <p:cNvPr id="58" name="Google Shape;58;p6"/>
          <p:cNvSpPr/>
          <p:nvPr/>
        </p:nvSpPr>
        <p:spPr>
          <a:xfrm rot="10800000" flipH="1">
            <a:off x="-3696100" y="479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nvGrpSpPr>
          <p:cNvPr id="59" name="Google Shape;59;p6"/>
          <p:cNvGrpSpPr/>
          <p:nvPr/>
        </p:nvGrpSpPr>
        <p:grpSpPr>
          <a:xfrm>
            <a:off x="236675" y="789100"/>
            <a:ext cx="8531575" cy="4725575"/>
            <a:chOff x="236675" y="789100"/>
            <a:chExt cx="8531575" cy="4725575"/>
          </a:xfrm>
        </p:grpSpPr>
        <p:grpSp>
          <p:nvGrpSpPr>
            <p:cNvPr id="60" name="Google Shape;60;p6"/>
            <p:cNvGrpSpPr/>
            <p:nvPr/>
          </p:nvGrpSpPr>
          <p:grpSpPr>
            <a:xfrm>
              <a:off x="236675" y="789100"/>
              <a:ext cx="8531575" cy="4226125"/>
              <a:chOff x="236675" y="789100"/>
              <a:chExt cx="8531575" cy="4226125"/>
            </a:xfrm>
          </p:grpSpPr>
          <p:grpSp>
            <p:nvGrpSpPr>
              <p:cNvPr id="61" name="Google Shape;61;p6"/>
              <p:cNvGrpSpPr/>
              <p:nvPr/>
            </p:nvGrpSpPr>
            <p:grpSpPr>
              <a:xfrm>
                <a:off x="236675" y="789100"/>
                <a:ext cx="6388575" cy="4226125"/>
                <a:chOff x="236675" y="789100"/>
                <a:chExt cx="6388575" cy="4226125"/>
              </a:xfrm>
            </p:grpSpPr>
            <p:sp>
              <p:nvSpPr>
                <p:cNvPr id="62" name="Google Shape;62;p6"/>
                <p:cNvSpPr/>
                <p:nvPr/>
              </p:nvSpPr>
              <p:spPr>
                <a:xfrm>
                  <a:off x="236675" y="463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3" name="Google Shape;63;p6"/>
                <p:cNvSpPr/>
                <p:nvPr/>
              </p:nvSpPr>
              <p:spPr>
                <a:xfrm>
                  <a:off x="297650" y="7891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4" name="Google Shape;64;p6"/>
                <p:cNvSpPr/>
                <p:nvPr/>
              </p:nvSpPr>
              <p:spPr>
                <a:xfrm>
                  <a:off x="6473750" y="4785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5" name="Google Shape;65;p6"/>
                <p:cNvSpPr/>
                <p:nvPr/>
              </p:nvSpPr>
              <p:spPr>
                <a:xfrm>
                  <a:off x="4024150" y="493722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66" name="Google Shape;66;p6"/>
              <p:cNvSpPr/>
              <p:nvPr/>
            </p:nvSpPr>
            <p:spPr>
              <a:xfrm rot="10800000">
                <a:off x="463475" y="184600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67" name="Google Shape;67;p6"/>
              <p:cNvSpPr/>
              <p:nvPr/>
            </p:nvSpPr>
            <p:spPr>
              <a:xfrm rot="10800000">
                <a:off x="8616750" y="36119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68" name="Google Shape;68;p6"/>
            <p:cNvSpPr/>
            <p:nvPr/>
          </p:nvSpPr>
          <p:spPr>
            <a:xfrm>
              <a:off x="2129850" y="4927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4" name="Google Shape;84;p8"/>
          <p:cNvGrpSpPr/>
          <p:nvPr/>
        </p:nvGrpSpPr>
        <p:grpSpPr>
          <a:xfrm>
            <a:off x="6863521" y="2951897"/>
            <a:ext cx="2316450" cy="2212375"/>
            <a:chOff x="7507625" y="2942125"/>
            <a:chExt cx="2316450" cy="2212375"/>
          </a:xfrm>
        </p:grpSpPr>
        <p:sp>
          <p:nvSpPr>
            <p:cNvPr id="85" name="Google Shape;85;p8"/>
            <p:cNvSpPr/>
            <p:nvPr/>
          </p:nvSpPr>
          <p:spPr>
            <a:xfrm flipH="1">
              <a:off x="7507625" y="49277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6" name="Google Shape;86;p8"/>
            <p:cNvSpPr/>
            <p:nvPr/>
          </p:nvSpPr>
          <p:spPr>
            <a:xfrm flipH="1">
              <a:off x="9452600" y="3884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7" name="Google Shape;87;p8"/>
            <p:cNvSpPr/>
            <p:nvPr/>
          </p:nvSpPr>
          <p:spPr>
            <a:xfrm flipH="1">
              <a:off x="8407600" y="49653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8" name="Google Shape;88;p8"/>
            <p:cNvSpPr/>
            <p:nvPr/>
          </p:nvSpPr>
          <p:spPr>
            <a:xfrm flipH="1">
              <a:off x="9551375" y="29421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89" name="Google Shape;89;p8"/>
            <p:cNvSpPr/>
            <p:nvPr/>
          </p:nvSpPr>
          <p:spPr>
            <a:xfrm flipH="1">
              <a:off x="9359075" y="425717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90" name="Google Shape;90;p8"/>
          <p:cNvGrpSpPr/>
          <p:nvPr/>
        </p:nvGrpSpPr>
        <p:grpSpPr>
          <a:xfrm rot="10800000" flipH="1">
            <a:off x="-8429" y="-9725"/>
            <a:ext cx="9188400" cy="5153273"/>
            <a:chOff x="-100" y="-9725"/>
            <a:chExt cx="9188400" cy="5143500"/>
          </a:xfrm>
        </p:grpSpPr>
        <p:cxnSp>
          <p:nvCxnSpPr>
            <p:cNvPr id="91" name="Google Shape;91;p8"/>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92" name="Google Shape;92;p8"/>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6" name="Google Shape;96;p9"/>
          <p:cNvGrpSpPr/>
          <p:nvPr/>
        </p:nvGrpSpPr>
        <p:grpSpPr>
          <a:xfrm>
            <a:off x="-22200" y="297350"/>
            <a:ext cx="2982725" cy="4781850"/>
            <a:chOff x="-22200" y="297350"/>
            <a:chExt cx="2982725" cy="4781850"/>
          </a:xfrm>
        </p:grpSpPr>
        <p:sp>
          <p:nvSpPr>
            <p:cNvPr id="97" name="Google Shape;97;p9"/>
            <p:cNvSpPr/>
            <p:nvPr/>
          </p:nvSpPr>
          <p:spPr>
            <a:xfrm flipH="1">
              <a:off x="2733725" y="4852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8" name="Google Shape;98;p9"/>
            <p:cNvSpPr/>
            <p:nvPr/>
          </p:nvSpPr>
          <p:spPr>
            <a:xfrm flipH="1">
              <a:off x="913250" y="29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99" name="Google Shape;99;p9"/>
            <p:cNvSpPr/>
            <p:nvPr/>
          </p:nvSpPr>
          <p:spPr>
            <a:xfrm flipH="1">
              <a:off x="466325" y="15681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0" name="Google Shape;100;p9"/>
            <p:cNvSpPr/>
            <p:nvPr/>
          </p:nvSpPr>
          <p:spPr>
            <a:xfrm flipH="1">
              <a:off x="913250" y="47753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01" name="Google Shape;101;p9"/>
            <p:cNvSpPr/>
            <p:nvPr/>
          </p:nvSpPr>
          <p:spPr>
            <a:xfrm flipH="1">
              <a:off x="-22200" y="238452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102" name="Google Shape;102;p9"/>
          <p:cNvGrpSpPr/>
          <p:nvPr/>
        </p:nvGrpSpPr>
        <p:grpSpPr>
          <a:xfrm rot="10800000">
            <a:off x="-22200" y="-9725"/>
            <a:ext cx="9188400" cy="5143500"/>
            <a:chOff x="-100" y="-9725"/>
            <a:chExt cx="9188400" cy="5143500"/>
          </a:xfrm>
        </p:grpSpPr>
        <p:cxnSp>
          <p:nvCxnSpPr>
            <p:cNvPr id="103" name="Google Shape;103;p9"/>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04" name="Google Shape;104;p9"/>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13"/>
          <p:cNvSpPr txBox="1">
            <a:spLocks noGrp="1"/>
          </p:cNvSpPr>
          <p:nvPr>
            <p:ph type="title" idx="2" hasCustomPrompt="1"/>
          </p:nvPr>
        </p:nvSpPr>
        <p:spPr>
          <a:xfrm>
            <a:off x="1618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3" hasCustomPrompt="1"/>
          </p:nvPr>
        </p:nvSpPr>
        <p:spPr>
          <a:xfrm>
            <a:off x="1618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4" hasCustomPrompt="1"/>
          </p:nvPr>
        </p:nvSpPr>
        <p:spPr>
          <a:xfrm>
            <a:off x="4204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5" hasCustomPrompt="1"/>
          </p:nvPr>
        </p:nvSpPr>
        <p:spPr>
          <a:xfrm>
            <a:off x="4204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6" hasCustomPrompt="1"/>
          </p:nvPr>
        </p:nvSpPr>
        <p:spPr>
          <a:xfrm>
            <a:off x="6790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7" hasCustomPrompt="1"/>
          </p:nvPr>
        </p:nvSpPr>
        <p:spPr>
          <a:xfrm>
            <a:off x="6790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
          </p:nvPr>
        </p:nvSpPr>
        <p:spPr>
          <a:xfrm>
            <a:off x="720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4" name="Google Shape;124;p13"/>
          <p:cNvSpPr txBox="1">
            <a:spLocks noGrp="1"/>
          </p:cNvSpPr>
          <p:nvPr>
            <p:ph type="subTitle" idx="8"/>
          </p:nvPr>
        </p:nvSpPr>
        <p:spPr>
          <a:xfrm>
            <a:off x="3306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5" name="Google Shape;125;p13"/>
          <p:cNvSpPr txBox="1">
            <a:spLocks noGrp="1"/>
          </p:cNvSpPr>
          <p:nvPr>
            <p:ph type="subTitle" idx="9"/>
          </p:nvPr>
        </p:nvSpPr>
        <p:spPr>
          <a:xfrm>
            <a:off x="5892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6" name="Google Shape;126;p13"/>
          <p:cNvSpPr txBox="1">
            <a:spLocks noGrp="1"/>
          </p:cNvSpPr>
          <p:nvPr>
            <p:ph type="subTitle" idx="13"/>
          </p:nvPr>
        </p:nvSpPr>
        <p:spPr>
          <a:xfrm>
            <a:off x="720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7" name="Google Shape;127;p13"/>
          <p:cNvSpPr txBox="1">
            <a:spLocks noGrp="1"/>
          </p:cNvSpPr>
          <p:nvPr>
            <p:ph type="subTitle" idx="14"/>
          </p:nvPr>
        </p:nvSpPr>
        <p:spPr>
          <a:xfrm>
            <a:off x="3306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8" name="Google Shape;128;p13"/>
          <p:cNvSpPr txBox="1">
            <a:spLocks noGrp="1"/>
          </p:cNvSpPr>
          <p:nvPr>
            <p:ph type="subTitle" idx="15"/>
          </p:nvPr>
        </p:nvSpPr>
        <p:spPr>
          <a:xfrm>
            <a:off x="5892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9" name="Google Shape;129;p13"/>
          <p:cNvSpPr/>
          <p:nvPr/>
        </p:nvSpPr>
        <p:spPr>
          <a:xfrm>
            <a:off x="-3639025" y="-1269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nvGrpSpPr>
          <p:cNvPr id="130" name="Google Shape;130;p13"/>
          <p:cNvGrpSpPr/>
          <p:nvPr/>
        </p:nvGrpSpPr>
        <p:grpSpPr>
          <a:xfrm>
            <a:off x="162425" y="53900"/>
            <a:ext cx="8613450" cy="4786650"/>
            <a:chOff x="162425" y="53900"/>
            <a:chExt cx="8613450" cy="4786650"/>
          </a:xfrm>
        </p:grpSpPr>
        <p:sp>
          <p:nvSpPr>
            <p:cNvPr id="131" name="Google Shape;131;p13"/>
            <p:cNvSpPr/>
            <p:nvPr/>
          </p:nvSpPr>
          <p:spPr>
            <a:xfrm flipH="1">
              <a:off x="872475" y="539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2" name="Google Shape;132;p13"/>
            <p:cNvSpPr/>
            <p:nvPr/>
          </p:nvSpPr>
          <p:spPr>
            <a:xfrm flipH="1">
              <a:off x="7762250" y="4689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3" name="Google Shape;133;p13"/>
            <p:cNvSpPr/>
            <p:nvPr/>
          </p:nvSpPr>
          <p:spPr>
            <a:xfrm flipH="1">
              <a:off x="7686050" y="1292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4" name="Google Shape;134;p13"/>
            <p:cNvSpPr/>
            <p:nvPr/>
          </p:nvSpPr>
          <p:spPr>
            <a:xfrm flipH="1">
              <a:off x="8624375" y="19284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135" name="Google Shape;135;p13"/>
            <p:cNvSpPr/>
            <p:nvPr/>
          </p:nvSpPr>
          <p:spPr>
            <a:xfrm flipH="1">
              <a:off x="162425" y="34569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grpSp>
        <p:nvGrpSpPr>
          <p:cNvPr id="136" name="Google Shape;136;p13"/>
          <p:cNvGrpSpPr/>
          <p:nvPr/>
        </p:nvGrpSpPr>
        <p:grpSpPr>
          <a:xfrm flipH="1">
            <a:off x="-100" y="-9725"/>
            <a:ext cx="9188400" cy="5143500"/>
            <a:chOff x="-100" y="-9725"/>
            <a:chExt cx="9188400" cy="5143500"/>
          </a:xfrm>
        </p:grpSpPr>
        <p:cxnSp>
          <p:nvCxnSpPr>
            <p:cNvPr id="137" name="Google Shape;137;p1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38" name="Google Shape;138;p1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1pPr>
            <a:lvl2pPr lvl="1"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2pPr>
            <a:lvl3pPr lvl="2"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3pPr>
            <a:lvl4pPr lvl="3"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4pPr>
            <a:lvl5pPr lvl="4"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5pPr>
            <a:lvl6pPr lvl="5"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6pPr>
            <a:lvl7pPr lvl="6"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7pPr>
            <a:lvl8pPr lvl="7"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8pPr>
            <a:lvl9pPr lvl="8"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1pPr>
            <a:lvl2pPr marL="914400" lvl="1"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2pPr>
            <a:lvl3pPr marL="1371600" lvl="2"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3pPr>
            <a:lvl4pPr marL="1828800" lvl="3"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4pPr>
            <a:lvl5pPr marL="2286000" lvl="4"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5pPr>
            <a:lvl6pPr marL="2743200" lvl="5"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6pPr>
            <a:lvl7pPr marL="3200400" lvl="6"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7pPr>
            <a:lvl8pPr marL="3657600" lvl="7"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8pPr>
            <a:lvl9pPr marL="4114800" lvl="8"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8" r:id="rId8"/>
    <p:sldLayoutId id="2147483659" r:id="rId9"/>
    <p:sldLayoutId id="2147483661"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ctrTitle"/>
          </p:nvPr>
        </p:nvSpPr>
        <p:spPr>
          <a:xfrm>
            <a:off x="3942012" y="976119"/>
            <a:ext cx="4532100" cy="20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t>Analysis of Crime Occurrences in Los Angeles dating back to 2020</a:t>
            </a:r>
            <a:endParaRPr sz="4000" b="1" dirty="0"/>
          </a:p>
        </p:txBody>
      </p:sp>
      <p:sp>
        <p:nvSpPr>
          <p:cNvPr id="287" name="Google Shape;287;p27"/>
          <p:cNvSpPr txBox="1">
            <a:spLocks noGrp="1"/>
          </p:cNvSpPr>
          <p:nvPr>
            <p:ph type="subTitle" idx="1"/>
          </p:nvPr>
        </p:nvSpPr>
        <p:spPr>
          <a:xfrm>
            <a:off x="4868216" y="3207667"/>
            <a:ext cx="3301284" cy="13308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Do, Ngan</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Instructors</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Professor Hong, Lingzi</a:t>
            </a:r>
          </a:p>
          <a:p>
            <a:pPr marL="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TA Anik, Anirban Saha</a:t>
            </a:r>
          </a:p>
          <a:p>
            <a:pPr marL="0" indent="0" algn="l"/>
            <a:r>
              <a:rPr lang="en-US" sz="1200"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DTSC 3010 Section 020</a:t>
            </a:r>
          </a:p>
          <a:p>
            <a:pPr marL="0" indent="0" algn="l"/>
            <a:r>
              <a:rPr lang="en-US" sz="1200" dirty="0">
                <a:latin typeface="Times New Roman" panose="02020603050405020304" pitchFamily="18" charset="0"/>
                <a:cs typeface="Times New Roman" panose="02020603050405020304" pitchFamily="18" charset="0"/>
              </a:rPr>
              <a:t>Date</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12-10-2024</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pic>
        <p:nvPicPr>
          <p:cNvPr id="288" name="Google Shape;288;p27"/>
          <p:cNvPicPr preferRelativeResize="0"/>
          <p:nvPr/>
        </p:nvPicPr>
        <p:blipFill>
          <a:blip r:embed="rId3">
            <a:alphaModFix/>
          </a:blip>
          <a:stretch>
            <a:fillRect/>
          </a:stretch>
        </p:blipFill>
        <p:spPr>
          <a:xfrm>
            <a:off x="669888" y="757212"/>
            <a:ext cx="3117649" cy="3566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6F9AA6F7-8866-9C8B-BD95-6886B682E6BC}"/>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7F82B03D-0C38-D753-4F2A-21B79C393AD2}"/>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7270424C-0032-5855-7254-3F43D338AD91}"/>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Exploratory Data Analysis</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002AF9B4-B53A-66E9-4E0F-D5DF42C17DC1}"/>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336" name="Google Shape;336;p31">
            <a:extLst>
              <a:ext uri="{FF2B5EF4-FFF2-40B4-BE49-F238E27FC236}">
                <a16:creationId xmlns:a16="http://schemas.microsoft.com/office/drawing/2014/main" id="{E6199C86-60C0-3246-AA85-5B101EC70D7B}"/>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7DECBA67-76B6-864A-3137-2E85C9485E1E}"/>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6F8044B6-E000-C060-3C81-F9EC83F04B78}"/>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6650C076-4741-2DA4-B810-85A95C679E9B}"/>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2878835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0B8EE9C7-AFDB-6EEC-4590-A22682174235}"/>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57E3D54B-6506-DCA6-E132-2BE02E845BC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433" name="Google Shape;433;p38">
            <a:extLst>
              <a:ext uri="{FF2B5EF4-FFF2-40B4-BE49-F238E27FC236}">
                <a16:creationId xmlns:a16="http://schemas.microsoft.com/office/drawing/2014/main" id="{80108CBB-331B-E03A-9283-B270756B3B17}"/>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82E94ABA-9819-2F07-59EA-25EC819386F6}"/>
              </a:ext>
            </a:extLst>
          </p:cNvPr>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To understand the target variable:</a:t>
            </a:r>
          </a:p>
          <a:p>
            <a:pPr marL="0" marR="0" indent="0">
              <a:lnSpc>
                <a:spcPct val="115000"/>
              </a:lnSpc>
              <a:spcAft>
                <a:spcPts val="1000"/>
              </a:spcAft>
              <a:buNone/>
            </a:pP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i="1" dirty="0">
                <a:effectLst/>
                <a:latin typeface="Times New Roman" panose="02020603050405020304" pitchFamily="18" charset="0"/>
                <a:ea typeface="DengXian" panose="02010600030101010101" pitchFamily="2" charset="-122"/>
              </a:rPr>
              <a:t>ggplot2 library (</a:t>
            </a:r>
            <a:r>
              <a:rPr lang="en-US" sz="1800" i="1" dirty="0" err="1">
                <a:effectLst/>
                <a:latin typeface="Times New Roman" panose="02020603050405020304" pitchFamily="18" charset="0"/>
                <a:ea typeface="DengXian" panose="02010600030101010101" pitchFamily="2" charset="-122"/>
              </a:rPr>
              <a:t>geom_bar</a:t>
            </a:r>
            <a:r>
              <a:rPr lang="en-US" sz="1800" i="1" dirty="0">
                <a:effectLst/>
                <a:latin typeface="Times New Roman" panose="02020603050405020304" pitchFamily="18" charset="0"/>
                <a:ea typeface="DengXian" panose="02010600030101010101" pitchFamily="2" charset="-122"/>
              </a:rPr>
              <a:t>).</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Google Shape;434;p38">
            <a:extLst>
              <a:ext uri="{FF2B5EF4-FFF2-40B4-BE49-F238E27FC236}">
                <a16:creationId xmlns:a16="http://schemas.microsoft.com/office/drawing/2014/main" id="{0325D782-CDC3-85B5-1697-80224DDB4ACD}"/>
              </a:ext>
            </a:extLst>
          </p:cNvPr>
          <p:cNvSpPr txBox="1">
            <a:spLocks/>
          </p:cNvSpPr>
          <p:nvPr/>
        </p:nvSpPr>
        <p:spPr>
          <a:xfrm>
            <a:off x="667655" y="2129784"/>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To understand the categorical variables:</a:t>
            </a:r>
          </a:p>
          <a:p>
            <a:pPr marL="0" indent="0">
              <a:lnSpc>
                <a:spcPct val="115000"/>
              </a:lnSpc>
              <a:spcAft>
                <a:spcPts val="1000"/>
              </a:spcAft>
              <a:buNone/>
            </a:pP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chisq.test</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function, ggplot2 library (</a:t>
            </a: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geom_bar</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functions in </a:t>
            </a: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dplyr</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library.</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15000"/>
              </a:lnSpc>
              <a:spcAft>
                <a:spcPts val="1000"/>
              </a:spcAft>
              <a:buNone/>
            </a:pP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Google Shape;434;p38">
            <a:extLst>
              <a:ext uri="{FF2B5EF4-FFF2-40B4-BE49-F238E27FC236}">
                <a16:creationId xmlns:a16="http://schemas.microsoft.com/office/drawing/2014/main" id="{8F968FF1-8511-2860-DEC8-011D494A03D6}"/>
              </a:ext>
            </a:extLst>
          </p:cNvPr>
          <p:cNvSpPr txBox="1">
            <a:spLocks/>
          </p:cNvSpPr>
          <p:nvPr/>
        </p:nvSpPr>
        <p:spPr>
          <a:xfrm>
            <a:off x="667654" y="3065147"/>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To understand the continuous variables:</a:t>
            </a:r>
          </a:p>
          <a:p>
            <a:pPr marL="0" marR="0" lvl="0" indent="0">
              <a:lnSpc>
                <a:spcPct val="115000"/>
              </a:lnSpc>
              <a:buNone/>
            </a:pP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ggplot2 library(</a:t>
            </a: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geom_density</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i="1" dirty="0" err="1">
                <a:effectLst/>
                <a:latin typeface="Times New Roman" panose="02020603050405020304" pitchFamily="18" charset="0"/>
                <a:ea typeface="DengXian" panose="02010600030101010101" pitchFamily="2" charset="-122"/>
                <a:cs typeface="Times New Roman" panose="02020603050405020304" pitchFamily="18" charset="0"/>
              </a:rPr>
              <a:t>geom_smooth</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15000"/>
              </a:lnSpc>
              <a:spcAft>
                <a:spcPts val="100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15000"/>
              </a:lnSpc>
              <a:spcAft>
                <a:spcPts val="1000"/>
              </a:spcAft>
              <a:buNone/>
            </a:pP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943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8CA5A5CD-C261-E198-9A4B-1A27F303D725}"/>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6D338086-6679-47CA-B250-3B3BFDDA603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433" name="Google Shape;433;p38">
            <a:extLst>
              <a:ext uri="{FF2B5EF4-FFF2-40B4-BE49-F238E27FC236}">
                <a16:creationId xmlns:a16="http://schemas.microsoft.com/office/drawing/2014/main" id="{406A8D6C-1298-BC43-CE5E-0E79E8326625}"/>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DDE74F36-E688-0FDB-BCEA-D1764663C6E2}"/>
              </a:ext>
            </a:extLst>
          </p:cNvPr>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T-test</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Google Shape;434;p38">
            <a:extLst>
              <a:ext uri="{FF2B5EF4-FFF2-40B4-BE49-F238E27FC236}">
                <a16:creationId xmlns:a16="http://schemas.microsoft.com/office/drawing/2014/main" id="{9FDBD972-35CB-0400-DA7E-16489148A410}"/>
              </a:ext>
            </a:extLst>
          </p:cNvPr>
          <p:cNvSpPr txBox="1">
            <a:spLocks/>
          </p:cNvSpPr>
          <p:nvPr/>
        </p:nvSpPr>
        <p:spPr>
          <a:xfrm>
            <a:off x="667655" y="2129784"/>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ANOVA test</a:t>
            </a:r>
          </a:p>
          <a:p>
            <a:pPr marL="0" indent="0">
              <a:lnSpc>
                <a:spcPct val="115000"/>
              </a:lnSpc>
              <a:spcAft>
                <a:spcPts val="1000"/>
              </a:spcAft>
              <a:buNone/>
            </a:pP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Google Shape;434;p38">
            <a:extLst>
              <a:ext uri="{FF2B5EF4-FFF2-40B4-BE49-F238E27FC236}">
                <a16:creationId xmlns:a16="http://schemas.microsoft.com/office/drawing/2014/main" id="{0AE510B5-6369-3B4F-BA94-93F74D7C8D98}"/>
              </a:ext>
            </a:extLst>
          </p:cNvPr>
          <p:cNvSpPr txBox="1">
            <a:spLocks/>
          </p:cNvSpPr>
          <p:nvPr/>
        </p:nvSpPr>
        <p:spPr>
          <a:xfrm>
            <a:off x="667654" y="3065147"/>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indent="0">
              <a:lnSpc>
                <a:spcPct val="115000"/>
              </a:lnSpc>
              <a:spcAft>
                <a:spcPts val="1000"/>
              </a:spcAft>
              <a:buNone/>
            </a:pP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708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C514F5B8-96B8-1AFC-3085-61BE0E0FEA32}"/>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6D85FD28-9302-00D3-B6DB-B83B6AD336FD}"/>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2373F67B-5212-80BB-32E5-B7112DE0DF0C}"/>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Models</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89831C79-697A-C6E8-DBDB-10437E83654D}"/>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336" name="Google Shape;336;p31">
            <a:extLst>
              <a:ext uri="{FF2B5EF4-FFF2-40B4-BE49-F238E27FC236}">
                <a16:creationId xmlns:a16="http://schemas.microsoft.com/office/drawing/2014/main" id="{A8261C5B-F504-278F-9A54-1666EBFC4FB6}"/>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E718C753-9A74-463E-B1BF-4C5C768D4A8E}"/>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BA528667-5AD7-AE4B-9639-685395FD7B0A}"/>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456D8D34-A95C-5C59-818C-F57BFB5DD14D}"/>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47203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DBF1BDB7-8C64-8936-8D9F-9755DEE0DDBF}"/>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73CD3ECE-E65A-DF2B-3C04-96BCD0AE723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433" name="Google Shape;433;p38">
            <a:extLst>
              <a:ext uri="{FF2B5EF4-FFF2-40B4-BE49-F238E27FC236}">
                <a16:creationId xmlns:a16="http://schemas.microsoft.com/office/drawing/2014/main" id="{09506B0B-ABAB-32E6-06CA-F3645C88F33F}"/>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38B1A147-1310-39EC-4701-4AFEBAAD17CD}"/>
              </a:ext>
            </a:extLst>
          </p:cNvPr>
          <p:cNvSpPr txBox="1">
            <a:spLocks noGrp="1"/>
          </p:cNvSpPr>
          <p:nvPr>
            <p:ph type="subTitle" idx="4294967295"/>
          </p:nvPr>
        </p:nvSpPr>
        <p:spPr>
          <a:xfrm>
            <a:off x="714036" y="900802"/>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Support Vector Machine</a:t>
            </a:r>
          </a:p>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Decision </a:t>
            </a:r>
            <a:r>
              <a:rPr lang="en-US" sz="1800" dirty="0">
                <a:latin typeface="Times New Roman" panose="02020603050405020304" pitchFamily="18" charset="0"/>
                <a:ea typeface="DengXian" panose="02010600030101010101" pitchFamily="2" charset="-122"/>
                <a:cs typeface="Times New Roman" panose="02020603050405020304" pitchFamily="18" charset="0"/>
              </a:rPr>
              <a:t>Tree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99713BF3-B1D4-3AEC-DE1E-116F7353EA93}"/>
              </a:ext>
            </a:extLst>
          </p:cNvPr>
          <p:cNvSpPr txBox="1">
            <a:spLocks/>
          </p:cNvSpPr>
          <p:nvPr/>
        </p:nvSpPr>
        <p:spPr>
          <a:xfrm>
            <a:off x="714035" y="1764291"/>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Random Forest</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B305E313-37E6-20BE-44B9-32B4F64F2134}"/>
              </a:ext>
            </a:extLst>
          </p:cNvPr>
          <p:cNvSpPr txBox="1">
            <a:spLocks/>
          </p:cNvSpPr>
          <p:nvPr/>
        </p:nvSpPr>
        <p:spPr>
          <a:xfrm>
            <a:off x="1231640" y="2627780"/>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500" i="1" dirty="0">
                <a:effectLst/>
                <a:latin typeface="Libre Franklin" pitchFamily="2" charset="0"/>
                <a:ea typeface="DengXian" panose="02010600030101010101" pitchFamily="2" charset="-122"/>
              </a:rPr>
              <a:t>Classify crime types based on Victim demographics and crime locations.</a:t>
            </a:r>
          </a:p>
          <a:p>
            <a:endParaRPr lang="en-US" sz="1500" i="1" dirty="0">
              <a:effectLst/>
              <a:latin typeface="Libre Franklin" pitchFamily="2" charset="0"/>
              <a:ea typeface="DengXian" panose="02010600030101010101" pitchFamily="2" charset="-122"/>
            </a:endParaRPr>
          </a:p>
          <a:p>
            <a:r>
              <a:rPr lang="en-US" sz="1500" i="1" dirty="0">
                <a:latin typeface="Libre Franklin" pitchFamily="2" charset="0"/>
                <a:ea typeface="DengXian" panose="02010600030101010101" pitchFamily="2" charset="-122"/>
              </a:rPr>
              <a:t>The</a:t>
            </a:r>
            <a:r>
              <a:rPr lang="en-US" sz="1500" i="1" dirty="0">
                <a:effectLst/>
                <a:latin typeface="Libre Franklin" pitchFamily="2" charset="0"/>
                <a:ea typeface="DengXian" panose="02010600030101010101" pitchFamily="2" charset="-122"/>
              </a:rPr>
              <a:t> comparison about the performance between these models.</a:t>
            </a:r>
            <a:endParaRPr lang="en-US" sz="1500" i="1" dirty="0">
              <a:latin typeface="Libre Franklin" pitchFamily="2" charset="0"/>
            </a:endParaRPr>
          </a:p>
        </p:txBody>
      </p:sp>
    </p:spTree>
    <p:extLst>
      <p:ext uri="{BB962C8B-B14F-4D97-AF65-F5344CB8AC3E}">
        <p14:creationId xmlns:p14="http://schemas.microsoft.com/office/powerpoint/2010/main" val="39070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08484593-0DCB-4211-574D-5892F7B9F110}"/>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535439CF-5DF3-5065-0D7B-E85BDA9818B5}"/>
              </a:ext>
            </a:extLst>
          </p:cNvPr>
          <p:cNvSpPr txBox="1">
            <a:spLocks noGrp="1"/>
          </p:cNvSpPr>
          <p:nvPr>
            <p:ph type="title"/>
          </p:nvPr>
        </p:nvSpPr>
        <p:spPr>
          <a:xfrm>
            <a:off x="719999" y="445025"/>
            <a:ext cx="7911583" cy="572700"/>
          </a:xfrm>
          <a:prstGeom prst="rect">
            <a:avLst/>
          </a:prstGeom>
        </p:spPr>
        <p:txBody>
          <a:bodyPr spcFirstLastPara="1" wrap="square" lIns="91425" tIns="91425" rIns="91425" bIns="91425" anchor="t" anchorCtr="0">
            <a:noAutofit/>
          </a:bodyPr>
          <a:lstStyle/>
          <a:p>
            <a:r>
              <a:rPr lang="en-US" sz="1600" b="1" i="1" dirty="0">
                <a:effectLst/>
                <a:latin typeface="Libre Franklin" pitchFamily="2" charset="0"/>
                <a:ea typeface="DengXian" panose="02010600030101010101" pitchFamily="2" charset="-122"/>
              </a:rPr>
              <a:t>WHY: Classify crime types based on Victim demographics and crime locations.</a:t>
            </a:r>
          </a:p>
        </p:txBody>
      </p:sp>
      <p:sp>
        <p:nvSpPr>
          <p:cNvPr id="433" name="Google Shape;433;p38">
            <a:extLst>
              <a:ext uri="{FF2B5EF4-FFF2-40B4-BE49-F238E27FC236}">
                <a16:creationId xmlns:a16="http://schemas.microsoft.com/office/drawing/2014/main" id="{4FB1DC31-A04C-1E7C-45A0-E93DD95F1516}"/>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424E3281-8990-FF44-2CEA-64CA06739A44}"/>
              </a:ext>
            </a:extLst>
          </p:cNvPr>
          <p:cNvSpPr txBox="1">
            <a:spLocks noGrp="1"/>
          </p:cNvSpPr>
          <p:nvPr>
            <p:ph type="subTitle" idx="4294967295"/>
          </p:nvPr>
        </p:nvSpPr>
        <p:spPr>
          <a:xfrm>
            <a:off x="714036" y="900802"/>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rPr>
              <a:t>Enacting preventative measures</a:t>
            </a:r>
          </a:p>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rPr>
              <a:t>Investigating effectively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63D0FC96-7A64-79AB-A734-B8C17C521DF3}"/>
              </a:ext>
            </a:extLst>
          </p:cNvPr>
          <p:cNvSpPr txBox="1">
            <a:spLocks/>
          </p:cNvSpPr>
          <p:nvPr/>
        </p:nvSpPr>
        <p:spPr>
          <a:xfrm>
            <a:off x="714035" y="1818680"/>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effectLst/>
                <a:latin typeface="Times New Roman" panose="02020603050405020304" pitchFamily="18" charset="0"/>
                <a:ea typeface="DengXian" panose="02010600030101010101" pitchFamily="2" charset="-122"/>
              </a:rPr>
              <a:t>Improving resource allocation</a:t>
            </a:r>
            <a:endParaRPr lang="en-US" sz="1800" dirty="0">
              <a:latin typeface="Times New Roman" panose="02020603050405020304" pitchFamily="18" charset="0"/>
              <a:ea typeface="DengXian" panose="02010600030101010101" pitchFamily="2" charset="-122"/>
              <a:cs typeface="Times New Roman" panose="02020603050405020304" pitchFamily="18" charset="0"/>
            </a:endParaRP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94896937-0D78-B8A2-1D42-AC93261977AE}"/>
              </a:ext>
            </a:extLst>
          </p:cNvPr>
          <p:cNvSpPr txBox="1">
            <a:spLocks/>
          </p:cNvSpPr>
          <p:nvPr/>
        </p:nvSpPr>
        <p:spPr>
          <a:xfrm>
            <a:off x="1231640" y="2627780"/>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500" i="1" dirty="0">
              <a:latin typeface="Libre Franklin" pitchFamily="2" charset="0"/>
            </a:endParaRPr>
          </a:p>
        </p:txBody>
      </p:sp>
    </p:spTree>
    <p:extLst>
      <p:ext uri="{BB962C8B-B14F-4D97-AF65-F5344CB8AC3E}">
        <p14:creationId xmlns:p14="http://schemas.microsoft.com/office/powerpoint/2010/main" val="320399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FF503B98-0349-5B50-A9C5-0B81C3A3E366}"/>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27E2F1B9-18CA-109B-DB5B-CDE8D7B5BED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433" name="Google Shape;433;p38">
            <a:extLst>
              <a:ext uri="{FF2B5EF4-FFF2-40B4-BE49-F238E27FC236}">
                <a16:creationId xmlns:a16="http://schemas.microsoft.com/office/drawing/2014/main" id="{9C66A1C4-356B-5392-645D-6DD04445E8C6}"/>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2" name="Google Shape;434;p38">
            <a:extLst>
              <a:ext uri="{FF2B5EF4-FFF2-40B4-BE49-F238E27FC236}">
                <a16:creationId xmlns:a16="http://schemas.microsoft.com/office/drawing/2014/main" id="{2BDAD521-D0ED-1326-3CE9-7A75E98729E8}"/>
              </a:ext>
            </a:extLst>
          </p:cNvPr>
          <p:cNvSpPr txBox="1">
            <a:spLocks/>
          </p:cNvSpPr>
          <p:nvPr/>
        </p:nvSpPr>
        <p:spPr>
          <a:xfrm>
            <a:off x="1478244" y="1611570"/>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2400" b="1" dirty="0">
                <a:latin typeface="Times New Roman" panose="02020603050405020304" pitchFamily="18" charset="0"/>
                <a:ea typeface="DengXian" panose="02010600030101010101" pitchFamily="2" charset="-122"/>
                <a:cs typeface="Times New Roman" panose="02020603050405020304" pitchFamily="18" charset="0"/>
              </a:rPr>
              <a:t>Random Forest: has the best accuracy</a:t>
            </a:r>
          </a:p>
          <a:p>
            <a:pPr marL="0" indent="0">
              <a:lnSpc>
                <a:spcPct val="115000"/>
              </a:lnSpc>
              <a:spcAft>
                <a:spcPts val="1000"/>
              </a:spcAft>
              <a:buFont typeface="Libre Franklin"/>
              <a:buNone/>
            </a:pPr>
            <a:r>
              <a:rPr lang="en-US" sz="2400" b="1" dirty="0">
                <a:latin typeface="Times New Roman" panose="02020603050405020304" pitchFamily="18" charset="0"/>
                <a:ea typeface="DengXian" panose="02010600030101010101" pitchFamily="2" charset="-122"/>
                <a:cs typeface="Times New Roman" panose="02020603050405020304" pitchFamily="18" charset="0"/>
              </a:rPr>
              <a:t>	</a:t>
            </a:r>
            <a:endParaRPr lang="en-US" sz="2400" b="1"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C9CBFFCF-A83B-8074-6AEB-6C0E593035DE}"/>
              </a:ext>
            </a:extLst>
          </p:cNvPr>
          <p:cNvSpPr txBox="1">
            <a:spLocks/>
          </p:cNvSpPr>
          <p:nvPr/>
        </p:nvSpPr>
        <p:spPr>
          <a:xfrm>
            <a:off x="1907501" y="2482006"/>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i="1" dirty="0">
                <a:effectLst/>
                <a:latin typeface="Times New Roman" panose="02020603050405020304" pitchFamily="18" charset="0"/>
                <a:ea typeface="DengXian" panose="02010600030101010101" pitchFamily="2" charset="-122"/>
              </a:rPr>
              <a:t>Combining predictions from multiple decision trees</a:t>
            </a:r>
          </a:p>
          <a:p>
            <a:pPr marL="285750" indent="-285750">
              <a:buFont typeface="Symbol" panose="05050102010706020507" pitchFamily="18" charset="2"/>
              <a:buChar char="Þ"/>
            </a:pPr>
            <a:r>
              <a:rPr lang="en-US" sz="1800" i="1" dirty="0">
                <a:effectLst/>
                <a:latin typeface="Times New Roman" panose="02020603050405020304" pitchFamily="18" charset="0"/>
                <a:ea typeface="DengXian" panose="02010600030101010101" pitchFamily="2" charset="-122"/>
              </a:rPr>
              <a:t>decreasing overfitting problems </a:t>
            </a:r>
          </a:p>
          <a:p>
            <a:pPr marL="285750" indent="-285750">
              <a:buFont typeface="Symbol" panose="05050102010706020507" pitchFamily="18" charset="2"/>
              <a:buChar char="Þ"/>
            </a:pPr>
            <a:r>
              <a:rPr lang="en-US" sz="1800" i="1" dirty="0">
                <a:latin typeface="Times New Roman" panose="02020603050405020304" pitchFamily="18" charset="0"/>
                <a:ea typeface="DengXian" panose="02010600030101010101" pitchFamily="2" charset="-122"/>
              </a:rPr>
              <a:t>i</a:t>
            </a:r>
            <a:r>
              <a:rPr lang="en-US" sz="1800" i="1" dirty="0">
                <a:effectLst/>
                <a:latin typeface="Times New Roman" panose="02020603050405020304" pitchFamily="18" charset="0"/>
                <a:ea typeface="DengXian" panose="02010600030101010101" pitchFamily="2" charset="-122"/>
              </a:rPr>
              <a:t>ncreasing good generalization of data</a:t>
            </a:r>
            <a:endParaRPr lang="en-US" sz="1500" i="1" dirty="0">
              <a:latin typeface="Libre Franklin" pitchFamily="2" charset="0"/>
            </a:endParaRPr>
          </a:p>
        </p:txBody>
      </p:sp>
    </p:spTree>
    <p:extLst>
      <p:ext uri="{BB962C8B-B14F-4D97-AF65-F5344CB8AC3E}">
        <p14:creationId xmlns:p14="http://schemas.microsoft.com/office/powerpoint/2010/main" val="185307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B5990FE1-2C89-39D7-3448-A358A765FDEA}"/>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6885D3FE-82C2-603F-7104-124617362B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433" name="Google Shape;433;p38">
            <a:extLst>
              <a:ext uri="{FF2B5EF4-FFF2-40B4-BE49-F238E27FC236}">
                <a16:creationId xmlns:a16="http://schemas.microsoft.com/office/drawing/2014/main" id="{6FE50AF5-9F74-D561-7653-1C932F979276}"/>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FEB724DE-7350-15CE-77BD-EF899815725D}"/>
              </a:ext>
            </a:extLst>
          </p:cNvPr>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indent="0">
              <a:lnSpc>
                <a:spcPct val="115000"/>
              </a:lnSpc>
              <a:spcAft>
                <a:spcPts val="1000"/>
              </a:spcAft>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8CBED16D-E929-619D-5A62-A1A20B593D5D}"/>
              </a:ext>
            </a:extLst>
          </p:cNvPr>
          <p:cNvSpPr txBox="1">
            <a:spLocks/>
          </p:cNvSpPr>
          <p:nvPr/>
        </p:nvSpPr>
        <p:spPr>
          <a:xfrm>
            <a:off x="758211" y="1670602"/>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Logistic Regression</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EB477E4B-6473-30D6-51DA-6260D547CF54}"/>
              </a:ext>
            </a:extLst>
          </p:cNvPr>
          <p:cNvSpPr txBox="1">
            <a:spLocks/>
          </p:cNvSpPr>
          <p:nvPr/>
        </p:nvSpPr>
        <p:spPr>
          <a:xfrm>
            <a:off x="1222806" y="2278806"/>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lvl="0">
              <a:lnSpc>
                <a:spcPct val="115000"/>
              </a:lnSpc>
              <a:spcAft>
                <a:spcPts val="1000"/>
              </a:spcAft>
            </a:pPr>
            <a:r>
              <a:rPr lang="en-US" sz="1500" dirty="0">
                <a:effectLst/>
                <a:latin typeface="Libre Franklin" pitchFamily="2" charset="0"/>
                <a:ea typeface="DengXian" panose="02010600030101010101" pitchFamily="2" charset="-122"/>
                <a:cs typeface="Times New Roman" panose="02020603050405020304" pitchFamily="18" charset="0"/>
              </a:rPr>
              <a:t>Classify </a:t>
            </a:r>
            <a:r>
              <a:rPr lang="en-US" sz="1500" dirty="0" err="1">
                <a:effectLst/>
                <a:latin typeface="Libre Franklin" pitchFamily="2" charset="0"/>
                <a:ea typeface="DengXian" panose="02010600030101010101" pitchFamily="2" charset="-122"/>
                <a:cs typeface="Times New Roman" panose="02020603050405020304" pitchFamily="18" charset="0"/>
              </a:rPr>
              <a:t>Time.to.reports</a:t>
            </a:r>
            <a:r>
              <a:rPr lang="en-US" sz="1500" dirty="0">
                <a:effectLst/>
                <a:latin typeface="Libre Franklin" pitchFamily="2" charset="0"/>
                <a:ea typeface="DengXian" panose="02010600030101010101" pitchFamily="2" charset="-122"/>
                <a:cs typeface="Times New Roman" panose="02020603050405020304" pitchFamily="18" charset="0"/>
              </a:rPr>
              <a:t> as Delayed (&gt;30 days) or Timely (&lt;= 30days)</a:t>
            </a:r>
          </a:p>
          <a:p>
            <a:endParaRPr lang="en-US" sz="1500" i="1" dirty="0">
              <a:effectLst/>
              <a:latin typeface="Libre Franklin" pitchFamily="2" charset="0"/>
              <a:ea typeface="DengXian" panose="02010600030101010101" pitchFamily="2" charset="-122"/>
            </a:endParaRPr>
          </a:p>
        </p:txBody>
      </p:sp>
    </p:spTree>
    <p:extLst>
      <p:ext uri="{BB962C8B-B14F-4D97-AF65-F5344CB8AC3E}">
        <p14:creationId xmlns:p14="http://schemas.microsoft.com/office/powerpoint/2010/main" val="2693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F415F6F2-B9D1-6885-D860-028F604542BB}"/>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EDB1E31A-71B9-97E9-80EF-A8816B1BB13C}"/>
              </a:ext>
            </a:extLst>
          </p:cNvPr>
          <p:cNvSpPr txBox="1">
            <a:spLocks noGrp="1"/>
          </p:cNvSpPr>
          <p:nvPr>
            <p:ph type="title"/>
          </p:nvPr>
        </p:nvSpPr>
        <p:spPr>
          <a:xfrm>
            <a:off x="719999" y="445025"/>
            <a:ext cx="7911583" cy="572700"/>
          </a:xfrm>
          <a:prstGeom prst="rect">
            <a:avLst/>
          </a:prstGeom>
        </p:spPr>
        <p:txBody>
          <a:bodyPr spcFirstLastPara="1" wrap="square" lIns="91425" tIns="91425" rIns="91425" bIns="91425" anchor="t" anchorCtr="0">
            <a:noAutofit/>
          </a:bodyPr>
          <a:lstStyle/>
          <a:p>
            <a:r>
              <a:rPr lang="en-US" sz="1600" b="1" i="1" dirty="0">
                <a:effectLst/>
                <a:latin typeface="Libre Franklin" pitchFamily="2" charset="0"/>
                <a:ea typeface="DengXian" panose="02010600030101010101" pitchFamily="2" charset="-122"/>
              </a:rPr>
              <a:t>WHY: </a:t>
            </a:r>
            <a:r>
              <a:rPr lang="en-US" sz="1600" b="1" dirty="0">
                <a:effectLst/>
                <a:latin typeface="Libre Franklin" pitchFamily="2" charset="0"/>
                <a:ea typeface="DengXian" panose="02010600030101010101" pitchFamily="2" charset="-122"/>
                <a:cs typeface="Times New Roman" panose="02020603050405020304" pitchFamily="18" charset="0"/>
              </a:rPr>
              <a:t>Classify </a:t>
            </a:r>
            <a:r>
              <a:rPr lang="en-US" sz="1600" b="1" dirty="0" err="1">
                <a:effectLst/>
                <a:latin typeface="Libre Franklin" pitchFamily="2" charset="0"/>
                <a:ea typeface="DengXian" panose="02010600030101010101" pitchFamily="2" charset="-122"/>
                <a:cs typeface="Times New Roman" panose="02020603050405020304" pitchFamily="18" charset="0"/>
              </a:rPr>
              <a:t>Time.to.reports</a:t>
            </a:r>
            <a:r>
              <a:rPr lang="en-US" sz="1600" b="1" dirty="0">
                <a:effectLst/>
                <a:latin typeface="Libre Franklin" pitchFamily="2" charset="0"/>
                <a:ea typeface="DengXian" panose="02010600030101010101" pitchFamily="2" charset="-122"/>
                <a:cs typeface="Times New Roman" panose="02020603050405020304" pitchFamily="18" charset="0"/>
              </a:rPr>
              <a:t> as Delayed (&gt;30 days) or Timely (&lt;= 30days)?</a:t>
            </a:r>
            <a:br>
              <a:rPr lang="en-US" sz="1600" b="1" dirty="0">
                <a:effectLst/>
                <a:latin typeface="Libre Franklin" pitchFamily="2" charset="0"/>
                <a:ea typeface="DengXian" panose="02010600030101010101" pitchFamily="2" charset="-122"/>
                <a:cs typeface="Times New Roman" panose="02020603050405020304" pitchFamily="18" charset="0"/>
              </a:rPr>
            </a:br>
            <a:endParaRPr lang="en-US" sz="1600" b="1" i="1" dirty="0">
              <a:effectLst/>
              <a:latin typeface="Libre Franklin" pitchFamily="2" charset="0"/>
              <a:ea typeface="DengXian" panose="02010600030101010101" pitchFamily="2" charset="-122"/>
            </a:endParaRPr>
          </a:p>
        </p:txBody>
      </p:sp>
      <p:sp>
        <p:nvSpPr>
          <p:cNvPr id="433" name="Google Shape;433;p38">
            <a:extLst>
              <a:ext uri="{FF2B5EF4-FFF2-40B4-BE49-F238E27FC236}">
                <a16:creationId xmlns:a16="http://schemas.microsoft.com/office/drawing/2014/main" id="{88E002DC-CC34-DE35-2CEF-056C777BE820}"/>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A3931BB5-6A43-41FD-5AD5-9E83B625D8B3}"/>
              </a:ext>
            </a:extLst>
          </p:cNvPr>
          <p:cNvSpPr txBox="1">
            <a:spLocks noGrp="1"/>
          </p:cNvSpPr>
          <p:nvPr>
            <p:ph type="subTitle" idx="4294967295"/>
          </p:nvPr>
        </p:nvSpPr>
        <p:spPr>
          <a:xfrm>
            <a:off x="714036" y="900802"/>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rPr>
              <a:t>Allocating resources</a:t>
            </a:r>
          </a:p>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rPr>
              <a:t>Improving the function of law enforcement agencies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ADCB2B12-8BC8-5BDC-56EE-068574B0FD85}"/>
              </a:ext>
            </a:extLst>
          </p:cNvPr>
          <p:cNvSpPr txBox="1">
            <a:spLocks/>
          </p:cNvSpPr>
          <p:nvPr/>
        </p:nvSpPr>
        <p:spPr>
          <a:xfrm>
            <a:off x="714036" y="1899978"/>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effectLst/>
                <a:latin typeface="Times New Roman" panose="02020603050405020304" pitchFamily="18" charset="0"/>
                <a:ea typeface="DengXian" panose="02010600030101010101" pitchFamily="2" charset="-122"/>
              </a:rPr>
              <a:t>Preventing Crimes</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B613FABF-CD31-AF55-81D9-3953DE253ABF}"/>
              </a:ext>
            </a:extLst>
          </p:cNvPr>
          <p:cNvSpPr txBox="1">
            <a:spLocks/>
          </p:cNvSpPr>
          <p:nvPr/>
        </p:nvSpPr>
        <p:spPr>
          <a:xfrm>
            <a:off x="1231640" y="2627780"/>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500" i="1" dirty="0">
              <a:latin typeface="Libre Franklin" pitchFamily="2" charset="0"/>
            </a:endParaRPr>
          </a:p>
        </p:txBody>
      </p:sp>
    </p:spTree>
    <p:extLst>
      <p:ext uri="{BB962C8B-B14F-4D97-AF65-F5344CB8AC3E}">
        <p14:creationId xmlns:p14="http://schemas.microsoft.com/office/powerpoint/2010/main" val="353361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ACBFA349-6FE1-690F-EA9D-8CC41D4C191D}"/>
            </a:ext>
          </a:extLst>
        </p:cNvPr>
        <p:cNvGrpSpPr/>
        <p:nvPr/>
      </p:nvGrpSpPr>
      <p:grpSpPr>
        <a:xfrm>
          <a:off x="0" y="0"/>
          <a:ext cx="0" cy="0"/>
          <a:chOff x="0" y="0"/>
          <a:chExt cx="0" cy="0"/>
        </a:xfrm>
      </p:grpSpPr>
      <p:sp>
        <p:nvSpPr>
          <p:cNvPr id="431" name="Google Shape;431;p38">
            <a:extLst>
              <a:ext uri="{FF2B5EF4-FFF2-40B4-BE49-F238E27FC236}">
                <a16:creationId xmlns:a16="http://schemas.microsoft.com/office/drawing/2014/main" id="{D78DC5AA-C86A-4878-AF52-551F1787F43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433" name="Google Shape;433;p38">
            <a:extLst>
              <a:ext uri="{FF2B5EF4-FFF2-40B4-BE49-F238E27FC236}">
                <a16:creationId xmlns:a16="http://schemas.microsoft.com/office/drawing/2014/main" id="{EBC053D8-6B1F-D5E6-1739-150EFD5AC9E9}"/>
              </a:ext>
            </a:extLst>
          </p:cNvPr>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a:extLst>
              <a:ext uri="{FF2B5EF4-FFF2-40B4-BE49-F238E27FC236}">
                <a16:creationId xmlns:a16="http://schemas.microsoft.com/office/drawing/2014/main" id="{2406DE7A-A64D-0305-3771-C86F7263C4AA}"/>
              </a:ext>
            </a:extLst>
          </p:cNvPr>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indent="0">
              <a:lnSpc>
                <a:spcPct val="115000"/>
              </a:lnSpc>
              <a:spcAft>
                <a:spcPts val="100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To evaluate the performance</a:t>
            </a:r>
          </a:p>
        </p:txBody>
      </p:sp>
      <p:sp>
        <p:nvSpPr>
          <p:cNvPr id="2" name="Google Shape;434;p38">
            <a:extLst>
              <a:ext uri="{FF2B5EF4-FFF2-40B4-BE49-F238E27FC236}">
                <a16:creationId xmlns:a16="http://schemas.microsoft.com/office/drawing/2014/main" id="{6116613E-8DC0-17A0-315C-44F2C2A7063E}"/>
              </a:ext>
            </a:extLst>
          </p:cNvPr>
          <p:cNvSpPr txBox="1">
            <a:spLocks/>
          </p:cNvSpPr>
          <p:nvPr/>
        </p:nvSpPr>
        <p:spPr>
          <a:xfrm>
            <a:off x="758211" y="1670602"/>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Confusion Matrix</a:t>
            </a:r>
          </a:p>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Summary metrics</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 name="Google Shape;346;p32">
            <a:extLst>
              <a:ext uri="{FF2B5EF4-FFF2-40B4-BE49-F238E27FC236}">
                <a16:creationId xmlns:a16="http://schemas.microsoft.com/office/drawing/2014/main" id="{CC33D99D-DA28-579B-9B24-67F3156AD087}"/>
              </a:ext>
            </a:extLst>
          </p:cNvPr>
          <p:cNvSpPr txBox="1">
            <a:spLocks/>
          </p:cNvSpPr>
          <p:nvPr/>
        </p:nvSpPr>
        <p:spPr>
          <a:xfrm>
            <a:off x="1222806" y="2278806"/>
            <a:ext cx="6370690" cy="1213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500" i="1" dirty="0">
              <a:effectLst/>
              <a:latin typeface="Libre Franklin" pitchFamily="2" charset="0"/>
              <a:ea typeface="DengXian" panose="02010600030101010101" pitchFamily="2" charset="-122"/>
            </a:endParaRPr>
          </a:p>
        </p:txBody>
      </p:sp>
    </p:spTree>
    <p:extLst>
      <p:ext uri="{BB962C8B-B14F-4D97-AF65-F5344CB8AC3E}">
        <p14:creationId xmlns:p14="http://schemas.microsoft.com/office/powerpoint/2010/main" val="174323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Categories</a:t>
            </a:r>
            <a:endParaRPr dirty="0"/>
          </a:p>
        </p:txBody>
      </p:sp>
      <p:sp>
        <p:nvSpPr>
          <p:cNvPr id="308" name="Google Shape;308;p29"/>
          <p:cNvSpPr txBox="1">
            <a:spLocks noGrp="1"/>
          </p:cNvSpPr>
          <p:nvPr>
            <p:ph type="title" idx="2"/>
          </p:nvPr>
        </p:nvSpPr>
        <p:spPr>
          <a:xfrm>
            <a:off x="1618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09" name="Google Shape;309;p29"/>
          <p:cNvSpPr txBox="1">
            <a:spLocks noGrp="1"/>
          </p:cNvSpPr>
          <p:nvPr>
            <p:ph type="title" idx="3"/>
          </p:nvPr>
        </p:nvSpPr>
        <p:spPr>
          <a:xfrm>
            <a:off x="16186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0" name="Google Shape;310;p29"/>
          <p:cNvSpPr txBox="1">
            <a:spLocks noGrp="1"/>
          </p:cNvSpPr>
          <p:nvPr>
            <p:ph type="title" idx="4"/>
          </p:nvPr>
        </p:nvSpPr>
        <p:spPr>
          <a:xfrm>
            <a:off x="4204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1" name="Google Shape;311;p29"/>
          <p:cNvSpPr txBox="1">
            <a:spLocks noGrp="1"/>
          </p:cNvSpPr>
          <p:nvPr>
            <p:ph type="title" idx="5"/>
          </p:nvPr>
        </p:nvSpPr>
        <p:spPr>
          <a:xfrm>
            <a:off x="42046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2" name="Google Shape;312;p29"/>
          <p:cNvSpPr txBox="1">
            <a:spLocks noGrp="1"/>
          </p:cNvSpPr>
          <p:nvPr>
            <p:ph type="title" idx="6"/>
          </p:nvPr>
        </p:nvSpPr>
        <p:spPr>
          <a:xfrm>
            <a:off x="6790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3" name="Google Shape;313;p29"/>
          <p:cNvSpPr txBox="1">
            <a:spLocks noGrp="1"/>
          </p:cNvSpPr>
          <p:nvPr>
            <p:ph type="title" idx="7"/>
          </p:nvPr>
        </p:nvSpPr>
        <p:spPr>
          <a:xfrm>
            <a:off x="67906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4" name="Google Shape;314;p29"/>
          <p:cNvSpPr txBox="1">
            <a:spLocks noGrp="1"/>
          </p:cNvSpPr>
          <p:nvPr>
            <p:ph type="subTitle" idx="1"/>
          </p:nvPr>
        </p:nvSpPr>
        <p:spPr>
          <a:xfrm>
            <a:off x="720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315" name="Google Shape;315;p29"/>
          <p:cNvSpPr txBox="1">
            <a:spLocks noGrp="1"/>
          </p:cNvSpPr>
          <p:nvPr>
            <p:ph type="subTitle" idx="8"/>
          </p:nvPr>
        </p:nvSpPr>
        <p:spPr>
          <a:xfrm>
            <a:off x="3306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16" name="Google Shape;316;p29"/>
          <p:cNvSpPr txBox="1">
            <a:spLocks noGrp="1"/>
          </p:cNvSpPr>
          <p:nvPr>
            <p:ph type="subTitle" idx="9"/>
          </p:nvPr>
        </p:nvSpPr>
        <p:spPr>
          <a:xfrm>
            <a:off x="5892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information</a:t>
            </a:r>
            <a:endParaRPr dirty="0"/>
          </a:p>
        </p:txBody>
      </p:sp>
      <p:sp>
        <p:nvSpPr>
          <p:cNvPr id="317" name="Google Shape;317;p29"/>
          <p:cNvSpPr txBox="1">
            <a:spLocks noGrp="1"/>
          </p:cNvSpPr>
          <p:nvPr>
            <p:ph type="subTitle" idx="13"/>
          </p:nvPr>
        </p:nvSpPr>
        <p:spPr>
          <a:xfrm>
            <a:off x="720000" y="3391139"/>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 process</a:t>
            </a:r>
            <a:endParaRPr dirty="0"/>
          </a:p>
        </p:txBody>
      </p:sp>
      <p:sp>
        <p:nvSpPr>
          <p:cNvPr id="318" name="Google Shape;318;p29"/>
          <p:cNvSpPr txBox="1">
            <a:spLocks noGrp="1"/>
          </p:cNvSpPr>
          <p:nvPr>
            <p:ph type="subTitle" idx="14"/>
          </p:nvPr>
        </p:nvSpPr>
        <p:spPr>
          <a:xfrm>
            <a:off x="3306000" y="3391139"/>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a:t>
            </a:r>
            <a:endParaRPr dirty="0"/>
          </a:p>
        </p:txBody>
      </p:sp>
      <p:sp>
        <p:nvSpPr>
          <p:cNvPr id="319" name="Google Shape;319;p29"/>
          <p:cNvSpPr txBox="1">
            <a:spLocks noGrp="1"/>
          </p:cNvSpPr>
          <p:nvPr>
            <p:ph type="subTitle" idx="15"/>
          </p:nvPr>
        </p:nvSpPr>
        <p:spPr>
          <a:xfrm>
            <a:off x="5892000" y="3391139"/>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 of learning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E89C6523-1CA4-9D1B-5278-0E71BFC6F0C2}"/>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EA80801B-E62C-4B52-B6AE-F8CE432D3B21}"/>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B4322AF0-8AB5-4BFD-6AB4-D8482DAD8E7E}"/>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Summary</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D5403B58-0391-1A33-2546-96F606191218}"/>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336" name="Google Shape;336;p31">
            <a:extLst>
              <a:ext uri="{FF2B5EF4-FFF2-40B4-BE49-F238E27FC236}">
                <a16:creationId xmlns:a16="http://schemas.microsoft.com/office/drawing/2014/main" id="{2211FBB4-F8EB-1ABB-BC1C-CF60B985AFC9}"/>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6AE841FF-1E81-F579-3AD1-4D0F9682EFCC}"/>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D0ADB98D-E542-5958-3861-B8664903FA18}"/>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9907E786-ED03-1B20-56B2-83EAD1F2C4E4}"/>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2090305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a:spLocks noGrp="1"/>
          </p:cNvSpPr>
          <p:nvPr>
            <p:ph type="title"/>
          </p:nvPr>
        </p:nvSpPr>
        <p:spPr>
          <a:xfrm>
            <a:off x="0" y="6392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Gaining valuable insights in crime in LA</a:t>
            </a:r>
            <a:endParaRPr dirty="0"/>
          </a:p>
        </p:txBody>
      </p:sp>
      <p:sp>
        <p:nvSpPr>
          <p:cNvPr id="464" name="Google Shape;464;p41"/>
          <p:cNvSpPr/>
          <p:nvPr/>
        </p:nvSpPr>
        <p:spPr>
          <a:xfrm>
            <a:off x="1499413" y="1471492"/>
            <a:ext cx="242100" cy="2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3463313" y="1471567"/>
            <a:ext cx="242100" cy="2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5427213" y="1471566"/>
            <a:ext cx="242100" cy="2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txBox="1"/>
          <p:nvPr/>
        </p:nvSpPr>
        <p:spPr>
          <a:xfrm flipH="1">
            <a:off x="714313" y="17880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Libre Franklin"/>
                <a:ea typeface="Libre Franklin"/>
                <a:cs typeface="Libre Franklin"/>
                <a:sym typeface="Libre Franklin"/>
              </a:rPr>
              <a:t>Demographic factors </a:t>
            </a:r>
            <a:endParaRPr sz="1200" dirty="0">
              <a:solidFill>
                <a:schemeClr val="dk1"/>
              </a:solidFill>
              <a:latin typeface="Libre Franklin"/>
              <a:ea typeface="Libre Franklin"/>
              <a:cs typeface="Libre Franklin"/>
              <a:sym typeface="Libre Franklin"/>
            </a:endParaRPr>
          </a:p>
        </p:txBody>
      </p:sp>
      <p:sp>
        <p:nvSpPr>
          <p:cNvPr id="469" name="Google Shape;469;p41"/>
          <p:cNvSpPr txBox="1"/>
          <p:nvPr/>
        </p:nvSpPr>
        <p:spPr>
          <a:xfrm flipH="1">
            <a:off x="2678213" y="17880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Libre Franklin"/>
                <a:ea typeface="Libre Franklin"/>
                <a:cs typeface="Libre Franklin"/>
                <a:sym typeface="Libre Franklin"/>
              </a:rPr>
              <a:t>Geographic factors</a:t>
            </a:r>
            <a:endParaRPr sz="1200" dirty="0">
              <a:solidFill>
                <a:schemeClr val="dk1"/>
              </a:solidFill>
              <a:latin typeface="Libre Franklin"/>
              <a:ea typeface="Libre Franklin"/>
              <a:cs typeface="Libre Franklin"/>
              <a:sym typeface="Libre Franklin"/>
            </a:endParaRPr>
          </a:p>
        </p:txBody>
      </p:sp>
      <p:sp>
        <p:nvSpPr>
          <p:cNvPr id="470" name="Google Shape;470;p41"/>
          <p:cNvSpPr txBox="1"/>
          <p:nvPr/>
        </p:nvSpPr>
        <p:spPr>
          <a:xfrm flipH="1">
            <a:off x="4642113" y="17880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Libre Franklin"/>
                <a:ea typeface="Libre Franklin"/>
                <a:cs typeface="Libre Franklin"/>
                <a:sym typeface="Libre Franklin"/>
              </a:rPr>
              <a:t>Temporal trends</a:t>
            </a:r>
            <a:endParaRPr sz="1200" dirty="0">
              <a:solidFill>
                <a:schemeClr val="dk1"/>
              </a:solidFill>
              <a:latin typeface="Libre Franklin"/>
              <a:ea typeface="Libre Franklin"/>
              <a:cs typeface="Libre Franklin"/>
              <a:sym typeface="Libre Franklin"/>
            </a:endParaRPr>
          </a:p>
        </p:txBody>
      </p:sp>
      <p:sp>
        <p:nvSpPr>
          <p:cNvPr id="471" name="Google Shape;471;p41"/>
          <p:cNvSpPr txBox="1"/>
          <p:nvPr/>
        </p:nvSpPr>
        <p:spPr>
          <a:xfrm flipH="1">
            <a:off x="6606013" y="17880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cxnSp>
        <p:nvCxnSpPr>
          <p:cNvPr id="472" name="Google Shape;472;p41"/>
          <p:cNvCxnSpPr>
            <a:stCxn id="464" idx="6"/>
            <a:endCxn id="465" idx="2"/>
          </p:cNvCxnSpPr>
          <p:nvPr/>
        </p:nvCxnSpPr>
        <p:spPr>
          <a:xfrm>
            <a:off x="1741513" y="1592542"/>
            <a:ext cx="1721700" cy="0"/>
          </a:xfrm>
          <a:prstGeom prst="straightConnector1">
            <a:avLst/>
          </a:prstGeom>
          <a:noFill/>
          <a:ln w="19050" cap="flat" cmpd="sng">
            <a:solidFill>
              <a:schemeClr val="accent2"/>
            </a:solidFill>
            <a:prstDash val="solid"/>
            <a:round/>
            <a:headEnd type="none" w="med" len="med"/>
            <a:tailEnd type="none" w="med" len="med"/>
          </a:ln>
        </p:spPr>
      </p:cxnSp>
      <p:cxnSp>
        <p:nvCxnSpPr>
          <p:cNvPr id="473" name="Google Shape;473;p41"/>
          <p:cNvCxnSpPr>
            <a:stCxn id="465" idx="6"/>
            <a:endCxn id="466" idx="2"/>
          </p:cNvCxnSpPr>
          <p:nvPr/>
        </p:nvCxnSpPr>
        <p:spPr>
          <a:xfrm>
            <a:off x="3705413" y="1592617"/>
            <a:ext cx="1721700" cy="0"/>
          </a:xfrm>
          <a:prstGeom prst="straightConnector1">
            <a:avLst/>
          </a:prstGeom>
          <a:noFill/>
          <a:ln w="19050" cap="flat" cmpd="sng">
            <a:solidFill>
              <a:schemeClr val="accent2"/>
            </a:solidFill>
            <a:prstDash val="solid"/>
            <a:round/>
            <a:headEnd type="none" w="med" len="med"/>
            <a:tailEnd type="none" w="med" len="med"/>
          </a:ln>
        </p:spPr>
      </p:cxnSp>
      <p:cxnSp>
        <p:nvCxnSpPr>
          <p:cNvPr id="475" name="Google Shape;475;p41"/>
          <p:cNvCxnSpPr>
            <a:stCxn id="464" idx="4"/>
            <a:endCxn id="468" idx="0"/>
          </p:cNvCxnSpPr>
          <p:nvPr/>
        </p:nvCxnSpPr>
        <p:spPr>
          <a:xfrm>
            <a:off x="1620463" y="1713592"/>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76" name="Google Shape;476;p41"/>
          <p:cNvCxnSpPr>
            <a:stCxn id="465" idx="4"/>
            <a:endCxn id="469" idx="0"/>
          </p:cNvCxnSpPr>
          <p:nvPr/>
        </p:nvCxnSpPr>
        <p:spPr>
          <a:xfrm>
            <a:off x="3584363" y="1713667"/>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77" name="Google Shape;477;p41"/>
          <p:cNvCxnSpPr>
            <a:stCxn id="466" idx="4"/>
            <a:endCxn id="470" idx="0"/>
          </p:cNvCxnSpPr>
          <p:nvPr/>
        </p:nvCxnSpPr>
        <p:spPr>
          <a:xfrm>
            <a:off x="5548263" y="1713666"/>
            <a:ext cx="0" cy="74400"/>
          </a:xfrm>
          <a:prstGeom prst="straightConnector1">
            <a:avLst/>
          </a:prstGeom>
          <a:noFill/>
          <a:ln w="19050" cap="flat" cmpd="sng">
            <a:solidFill>
              <a:schemeClr val="accent2"/>
            </a:solidFill>
            <a:prstDash val="solid"/>
            <a:round/>
            <a:headEnd type="none" w="med" len="med"/>
            <a:tailEnd type="none" w="med" len="med"/>
          </a:ln>
        </p:spPr>
      </p:cxnSp>
      <p:sp>
        <p:nvSpPr>
          <p:cNvPr id="483" name="Google Shape;483;p41"/>
          <p:cNvSpPr txBox="1"/>
          <p:nvPr/>
        </p:nvSpPr>
        <p:spPr>
          <a:xfrm flipH="1">
            <a:off x="714313" y="34252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sp>
        <p:nvSpPr>
          <p:cNvPr id="484" name="Google Shape;484;p41"/>
          <p:cNvSpPr txBox="1"/>
          <p:nvPr/>
        </p:nvSpPr>
        <p:spPr>
          <a:xfrm flipH="1">
            <a:off x="2678213" y="34252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sp>
        <p:nvSpPr>
          <p:cNvPr id="485" name="Google Shape;485;p41"/>
          <p:cNvSpPr txBox="1"/>
          <p:nvPr/>
        </p:nvSpPr>
        <p:spPr>
          <a:xfrm flipH="1">
            <a:off x="4642113" y="34252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sp>
        <p:nvSpPr>
          <p:cNvPr id="486" name="Google Shape;486;p41"/>
          <p:cNvSpPr txBox="1"/>
          <p:nvPr/>
        </p:nvSpPr>
        <p:spPr>
          <a:xfrm flipH="1">
            <a:off x="6606013" y="3425229"/>
            <a:ext cx="1812300" cy="8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Libre Franklin"/>
              <a:ea typeface="Libre Franklin"/>
              <a:cs typeface="Libre Franklin"/>
              <a:sym typeface="Libre Franklin"/>
            </a:endParaRPr>
          </a:p>
        </p:txBody>
      </p:sp>
      <p:cxnSp>
        <p:nvCxnSpPr>
          <p:cNvPr id="490" name="Google Shape;490;p41"/>
          <p:cNvCxnSpPr>
            <a:cxnSpLocks/>
            <a:endCxn id="483" idx="0"/>
          </p:cNvCxnSpPr>
          <p:nvPr/>
        </p:nvCxnSpPr>
        <p:spPr>
          <a:xfrm>
            <a:off x="1620463" y="3350830"/>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91" name="Google Shape;491;p41"/>
          <p:cNvCxnSpPr>
            <a:cxnSpLocks/>
            <a:endCxn id="484" idx="0"/>
          </p:cNvCxnSpPr>
          <p:nvPr/>
        </p:nvCxnSpPr>
        <p:spPr>
          <a:xfrm>
            <a:off x="3584363" y="3350830"/>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92" name="Google Shape;492;p41"/>
          <p:cNvCxnSpPr>
            <a:cxnSpLocks/>
            <a:endCxn id="485" idx="0"/>
          </p:cNvCxnSpPr>
          <p:nvPr/>
        </p:nvCxnSpPr>
        <p:spPr>
          <a:xfrm>
            <a:off x="5548263" y="3350828"/>
            <a:ext cx="0" cy="74400"/>
          </a:xfrm>
          <a:prstGeom prst="straightConnector1">
            <a:avLst/>
          </a:prstGeom>
          <a:noFill/>
          <a:ln w="19050" cap="flat" cmpd="sng">
            <a:solidFill>
              <a:schemeClr val="accent2"/>
            </a:solidFill>
            <a:prstDash val="solid"/>
            <a:round/>
            <a:headEnd type="none" w="med" len="med"/>
            <a:tailEnd type="none" w="med" len="med"/>
          </a:ln>
        </p:spPr>
      </p:cxnSp>
      <p:cxnSp>
        <p:nvCxnSpPr>
          <p:cNvPr id="493" name="Google Shape;493;p41"/>
          <p:cNvCxnSpPr>
            <a:cxnSpLocks/>
            <a:endCxn id="486" idx="0"/>
          </p:cNvCxnSpPr>
          <p:nvPr/>
        </p:nvCxnSpPr>
        <p:spPr>
          <a:xfrm>
            <a:off x="7512163" y="3350829"/>
            <a:ext cx="0" cy="74400"/>
          </a:xfrm>
          <a:prstGeom prst="straightConnector1">
            <a:avLst/>
          </a:prstGeom>
          <a:noFill/>
          <a:ln w="19050" cap="flat" cmpd="sng">
            <a:solidFill>
              <a:schemeClr val="accent2"/>
            </a:solidFill>
            <a:prstDash val="solid"/>
            <a:round/>
            <a:headEnd type="none" w="med" len="med"/>
            <a:tailEnd type="none" w="med" len="med"/>
          </a:ln>
        </p:spPr>
      </p:cxnSp>
      <p:sp>
        <p:nvSpPr>
          <p:cNvPr id="2" name="Google Shape;463;p41">
            <a:extLst>
              <a:ext uri="{FF2B5EF4-FFF2-40B4-BE49-F238E27FC236}">
                <a16:creationId xmlns:a16="http://schemas.microsoft.com/office/drawing/2014/main" id="{62B7539D-2472-40E1-DA4F-2D37451EBF5D}"/>
              </a:ext>
            </a:extLst>
          </p:cNvPr>
          <p:cNvSpPr txBox="1">
            <a:spLocks/>
          </p:cNvSpPr>
          <p:nvPr/>
        </p:nvSpPr>
        <p:spPr>
          <a:xfrm>
            <a:off x="576788" y="2815328"/>
            <a:ext cx="910613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000"/>
              <a:buFont typeface="Sofia Sans SemiBold"/>
              <a:buNone/>
              <a:defRPr sz="3000" b="0" i="0" u="none" strike="noStrike" cap="none">
                <a:solidFill>
                  <a:schemeClr val="dk1"/>
                </a:solidFill>
                <a:latin typeface="Sofia Sans SemiBold"/>
                <a:ea typeface="Sofia Sans SemiBold"/>
                <a:cs typeface="Sofia Sans SemiBold"/>
                <a:sym typeface="Sofia Sans SemiBold"/>
              </a:defRPr>
            </a:lvl9pPr>
          </a:lstStyle>
          <a:p>
            <a:pPr algn="l"/>
            <a:r>
              <a:rPr lang="en-US" dirty="0"/>
              <a:t>The importance of leveraging data to discover actionable insights.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a:extLst>
            <a:ext uri="{FF2B5EF4-FFF2-40B4-BE49-F238E27FC236}">
              <a16:creationId xmlns:a16="http://schemas.microsoft.com/office/drawing/2014/main" id="{A66926F5-7AA5-D70C-6DAA-F2350615101B}"/>
            </a:ext>
          </a:extLst>
        </p:cNvPr>
        <p:cNvGrpSpPr/>
        <p:nvPr/>
      </p:nvGrpSpPr>
      <p:grpSpPr>
        <a:xfrm>
          <a:off x="0" y="0"/>
          <a:ext cx="0" cy="0"/>
          <a:chOff x="0" y="0"/>
          <a:chExt cx="0" cy="0"/>
        </a:xfrm>
      </p:grpSpPr>
      <p:sp>
        <p:nvSpPr>
          <p:cNvPr id="286" name="Google Shape;286;p27">
            <a:extLst>
              <a:ext uri="{FF2B5EF4-FFF2-40B4-BE49-F238E27FC236}">
                <a16:creationId xmlns:a16="http://schemas.microsoft.com/office/drawing/2014/main" id="{01EC0EDF-0D56-DB96-54A3-A1D50EC8ED84}"/>
              </a:ext>
            </a:extLst>
          </p:cNvPr>
          <p:cNvSpPr txBox="1">
            <a:spLocks noGrp="1"/>
          </p:cNvSpPr>
          <p:nvPr>
            <p:ph type="ctrTitle"/>
          </p:nvPr>
        </p:nvSpPr>
        <p:spPr>
          <a:xfrm>
            <a:off x="4089650" y="-251238"/>
            <a:ext cx="4532100" cy="201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000" b="1" dirty="0"/>
              <a:t>THANKS!</a:t>
            </a:r>
          </a:p>
        </p:txBody>
      </p:sp>
      <p:sp>
        <p:nvSpPr>
          <p:cNvPr id="4" name="Google Shape;555;p46">
            <a:extLst>
              <a:ext uri="{FF2B5EF4-FFF2-40B4-BE49-F238E27FC236}">
                <a16:creationId xmlns:a16="http://schemas.microsoft.com/office/drawing/2014/main" id="{B04E87CC-1CAC-2C5F-E1CA-086FF3F41D28}"/>
              </a:ext>
            </a:extLst>
          </p:cNvPr>
          <p:cNvSpPr txBox="1">
            <a:spLocks/>
          </p:cNvSpPr>
          <p:nvPr/>
        </p:nvSpPr>
        <p:spPr>
          <a:xfrm>
            <a:off x="4014789" y="2062919"/>
            <a:ext cx="5367337" cy="1655885"/>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80000"/>
              </a:lnSpc>
              <a:spcBef>
                <a:spcPts val="0"/>
              </a:spcBef>
              <a:spcAft>
                <a:spcPts val="0"/>
              </a:spcAft>
              <a:buClr>
                <a:schemeClr val="dk1"/>
              </a:buClr>
              <a:buSzPts val="1200"/>
              <a:buFont typeface="Libre Franklin"/>
              <a:buNone/>
              <a:defRPr sz="1600" b="0" i="0" u="none" strike="noStrike" cap="none">
                <a:solidFill>
                  <a:schemeClr val="dk1"/>
                </a:solidFill>
                <a:latin typeface="Libre Franklin"/>
                <a:ea typeface="Libre Franklin"/>
                <a:cs typeface="Libre Franklin"/>
                <a:sym typeface="Libre Franklin"/>
              </a:defRPr>
            </a:lvl1pPr>
            <a:lvl2pPr marL="914400" marR="0" lvl="1"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2pPr>
            <a:lvl3pPr marL="1371600" marR="0" lvl="2"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3pPr>
            <a:lvl4pPr marL="1828800" marR="0" lvl="3"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4pPr>
            <a:lvl5pPr marL="2286000" marR="0" lvl="4"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5pPr>
            <a:lvl6pPr marL="2743200" marR="0" lvl="5"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6pPr>
            <a:lvl7pPr marL="3200400" marR="0" lvl="6"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7pPr>
            <a:lvl8pPr marL="3657600" marR="0" lvl="7"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8pPr>
            <a:lvl9pPr marL="4114800" marR="0" lvl="8" indent="-304800" algn="ctr" rtl="0">
              <a:lnSpc>
                <a:spcPct val="100000"/>
              </a:lnSpc>
              <a:spcBef>
                <a:spcPts val="0"/>
              </a:spcBef>
              <a:spcAft>
                <a:spcPts val="0"/>
              </a:spcAft>
              <a:buClr>
                <a:schemeClr val="dk1"/>
              </a:buClr>
              <a:buSzPts val="1800"/>
              <a:buFont typeface="Libre Franklin"/>
              <a:buNone/>
              <a:defRPr sz="1800" b="0" i="0" u="none" strike="noStrike" cap="none">
                <a:solidFill>
                  <a:schemeClr val="dk1"/>
                </a:solidFill>
                <a:latin typeface="Libre Franklin"/>
                <a:ea typeface="Libre Franklin"/>
                <a:cs typeface="Libre Franklin"/>
                <a:sym typeface="Libre Franklin"/>
              </a:defRPr>
            </a:lvl9pPr>
          </a:lstStyle>
          <a:p>
            <a:pPr marL="0" indent="0" algn="l"/>
            <a:r>
              <a:rPr lang="en-US" b="1" dirty="0"/>
              <a:t>Do you have any questions?</a:t>
            </a:r>
          </a:p>
          <a:p>
            <a:pPr marL="0" indent="0" algn="l"/>
            <a:endParaRPr lang="en-US" b="1" dirty="0"/>
          </a:p>
          <a:p>
            <a:pPr marL="0" indent="0" algn="l"/>
            <a:r>
              <a:rPr lang="en-US" dirty="0"/>
              <a:t>NganDo2@my.unt.edu</a:t>
            </a:r>
          </a:p>
          <a:p>
            <a:pPr marL="0" indent="0" algn="l"/>
            <a:r>
              <a:rPr lang="en-US" dirty="0"/>
              <a:t>4692162956</a:t>
            </a:r>
          </a:p>
          <a:p>
            <a:pPr marL="0" indent="0" algn="l"/>
            <a:r>
              <a:rPr lang="en-US" dirty="0"/>
              <a:t>https://www.linkedin.com/in/kacie-do-5041bb323/</a:t>
            </a:r>
          </a:p>
        </p:txBody>
      </p:sp>
      <p:pic>
        <p:nvPicPr>
          <p:cNvPr id="5" name="Google Shape;557;p46">
            <a:extLst>
              <a:ext uri="{FF2B5EF4-FFF2-40B4-BE49-F238E27FC236}">
                <a16:creationId xmlns:a16="http://schemas.microsoft.com/office/drawing/2014/main" id="{A3D75DCD-8590-23D7-FDD1-A3C317A1A7E9}"/>
              </a:ext>
            </a:extLst>
          </p:cNvPr>
          <p:cNvPicPr preferRelativeResize="0"/>
          <p:nvPr/>
        </p:nvPicPr>
        <p:blipFill>
          <a:blip r:embed="rId3">
            <a:alphaModFix/>
          </a:blip>
          <a:stretch>
            <a:fillRect/>
          </a:stretch>
        </p:blipFill>
        <p:spPr>
          <a:xfrm>
            <a:off x="804963" y="1210125"/>
            <a:ext cx="2757388" cy="2258652"/>
          </a:xfrm>
          <a:prstGeom prst="rect">
            <a:avLst/>
          </a:prstGeom>
          <a:noFill/>
          <a:ln>
            <a:noFill/>
          </a:ln>
        </p:spPr>
      </p:pic>
    </p:spTree>
    <p:extLst>
      <p:ext uri="{BB962C8B-B14F-4D97-AF65-F5344CB8AC3E}">
        <p14:creationId xmlns:p14="http://schemas.microsoft.com/office/powerpoint/2010/main" val="279052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Abstract</a:t>
            </a:r>
            <a:endParaRPr dirty="0">
              <a:latin typeface="Sofia Sans"/>
              <a:ea typeface="Sofia Sans"/>
              <a:cs typeface="Sofia Sans"/>
              <a:sym typeface="Sofia Sans"/>
            </a:endParaRPr>
          </a:p>
        </p:txBody>
      </p:sp>
      <p:sp>
        <p:nvSpPr>
          <p:cNvPr id="335" name="Google Shape;335;p31"/>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336" name="Google Shape;336;p31"/>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p:cNvGrpSpPr/>
          <p:nvPr/>
        </p:nvGrpSpPr>
        <p:grpSpPr>
          <a:xfrm>
            <a:off x="1808250" y="703950"/>
            <a:ext cx="1272750" cy="1059825"/>
            <a:chOff x="1808250" y="703950"/>
            <a:chExt cx="1272750" cy="1059825"/>
          </a:xfrm>
        </p:grpSpPr>
        <p:sp>
          <p:nvSpPr>
            <p:cNvPr id="338" name="Google Shape;338;p31"/>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2"/>
          <p:cNvSpPr txBox="1">
            <a:spLocks noGrp="1"/>
          </p:cNvSpPr>
          <p:nvPr>
            <p:ph type="subTitle" idx="4"/>
          </p:nvPr>
        </p:nvSpPr>
        <p:spPr>
          <a:xfrm>
            <a:off x="1713668" y="3259463"/>
            <a:ext cx="3012600" cy="4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500" dirty="0"/>
              <a:t>Demographic factors</a:t>
            </a:r>
          </a:p>
          <a:p>
            <a:pPr marL="0" lvl="0" indent="0" algn="l" rtl="0">
              <a:spcBef>
                <a:spcPts val="0"/>
              </a:spcBef>
              <a:spcAft>
                <a:spcPts val="0"/>
              </a:spcAft>
              <a:buNone/>
            </a:pPr>
            <a:r>
              <a:rPr lang="en" sz="1500" dirty="0"/>
              <a:t>Location</a:t>
            </a:r>
          </a:p>
          <a:p>
            <a:pPr marL="0" lvl="0" indent="0" algn="l" rtl="0">
              <a:spcBef>
                <a:spcPts val="0"/>
              </a:spcBef>
              <a:spcAft>
                <a:spcPts val="0"/>
              </a:spcAft>
              <a:buNone/>
            </a:pPr>
            <a:r>
              <a:rPr lang="en" sz="1500" dirty="0"/>
              <a:t>Time</a:t>
            </a:r>
            <a:endParaRPr sz="1500" dirty="0"/>
          </a:p>
        </p:txBody>
      </p:sp>
      <p:sp>
        <p:nvSpPr>
          <p:cNvPr id="345" name="Google Shape;34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sp>
        <p:nvSpPr>
          <p:cNvPr id="346" name="Google Shape;346;p32"/>
          <p:cNvSpPr txBox="1">
            <a:spLocks noGrp="1"/>
          </p:cNvSpPr>
          <p:nvPr>
            <p:ph type="subTitle" idx="1"/>
          </p:nvPr>
        </p:nvSpPr>
        <p:spPr>
          <a:xfrm>
            <a:off x="1342075" y="3786200"/>
            <a:ext cx="3012600" cy="12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=&gt; Supporting in developing targeted crime prevention strategies</a:t>
            </a:r>
            <a:endParaRPr dirty="0"/>
          </a:p>
        </p:txBody>
      </p:sp>
      <p:sp>
        <p:nvSpPr>
          <p:cNvPr id="347" name="Google Shape;347;p32"/>
          <p:cNvSpPr txBox="1">
            <a:spLocks noGrp="1"/>
          </p:cNvSpPr>
          <p:nvPr>
            <p:ph type="subTitle" idx="2"/>
          </p:nvPr>
        </p:nvSpPr>
        <p:spPr>
          <a:xfrm>
            <a:off x="1342075" y="1592327"/>
            <a:ext cx="3012600" cy="12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Examining the patterns in crime occurrences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Predicting crime types, </a:t>
            </a:r>
          </a:p>
          <a:p>
            <a:pPr marL="0" lvl="0" indent="0" algn="l" rtl="0">
              <a:spcBef>
                <a:spcPts val="0"/>
              </a:spcBef>
              <a:spcAft>
                <a:spcPts val="0"/>
              </a:spcAft>
              <a:buNone/>
            </a:pPr>
            <a:r>
              <a:rPr lang="en-US" dirty="0"/>
              <a:t>Identify whether crime reports (timely/delayed) based on:</a:t>
            </a:r>
            <a:endParaRPr dirty="0"/>
          </a:p>
        </p:txBody>
      </p:sp>
      <p:sp>
        <p:nvSpPr>
          <p:cNvPr id="348" name="Google Shape;348;p32"/>
          <p:cNvSpPr txBox="1">
            <a:spLocks noGrp="1"/>
          </p:cNvSpPr>
          <p:nvPr>
            <p:ph type="subTitle" idx="3"/>
          </p:nvPr>
        </p:nvSpPr>
        <p:spPr>
          <a:xfrm>
            <a:off x="1342076" y="1222988"/>
            <a:ext cx="3012600" cy="4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My aim</a:t>
            </a:r>
            <a:endParaRPr sz="2400" dirty="0"/>
          </a:p>
        </p:txBody>
      </p:sp>
      <p:sp>
        <p:nvSpPr>
          <p:cNvPr id="349" name="Google Shape;349;p32"/>
          <p:cNvSpPr/>
          <p:nvPr/>
        </p:nvSpPr>
        <p:spPr>
          <a:xfrm rot="10800000" flipH="1">
            <a:off x="5620375" y="3186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0" name="Google Shape;350;p32"/>
          <p:cNvSpPr/>
          <p:nvPr/>
        </p:nvSpPr>
        <p:spPr>
          <a:xfrm rot="10800000">
            <a:off x="7893450" y="13299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1" name="Google Shape;351;p32"/>
          <p:cNvSpPr/>
          <p:nvPr/>
        </p:nvSpPr>
        <p:spPr>
          <a:xfrm rot="10800000">
            <a:off x="827525" y="431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52" name="Google Shape;352;p32"/>
          <p:cNvPicPr preferRelativeResize="0"/>
          <p:nvPr/>
        </p:nvPicPr>
        <p:blipFill>
          <a:blip r:embed="rId3">
            <a:alphaModFix/>
          </a:blip>
          <a:stretch>
            <a:fillRect/>
          </a:stretch>
        </p:blipFill>
        <p:spPr>
          <a:xfrm>
            <a:off x="5575820" y="1306800"/>
            <a:ext cx="1872803" cy="3253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70C0FF6C-D893-C3BE-5B15-AF553F35668B}"/>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8A92E00F-1B4A-84BC-4E28-A5213B73A2ED}"/>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7B3FEAA0-1342-9B1D-6467-3B8C538CA087}"/>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Introduction</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A3900BD0-F22B-11A4-9682-3FA68174C536}"/>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336" name="Google Shape;336;p31">
            <a:extLst>
              <a:ext uri="{FF2B5EF4-FFF2-40B4-BE49-F238E27FC236}">
                <a16:creationId xmlns:a16="http://schemas.microsoft.com/office/drawing/2014/main" id="{0B4B9D40-AC3D-80B3-6783-40C54582A8B7}"/>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0989634A-1418-6AEC-23CC-4C4C50B47FB4}"/>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D23E6D70-40F4-2F01-FADB-64CF086DD254}"/>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0CA25727-CF4E-AA68-D9A3-2CCCE3E6FE1E}"/>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212278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5931D043-78B9-22BD-D29E-276D7B9EAD36}"/>
            </a:ext>
          </a:extLst>
        </p:cNvPr>
        <p:cNvGrpSpPr/>
        <p:nvPr/>
      </p:nvGrpSpPr>
      <p:grpSpPr>
        <a:xfrm>
          <a:off x="0" y="0"/>
          <a:ext cx="0" cy="0"/>
          <a:chOff x="0" y="0"/>
          <a:chExt cx="0" cy="0"/>
        </a:xfrm>
      </p:grpSpPr>
      <p:sp>
        <p:nvSpPr>
          <p:cNvPr id="345" name="Google Shape;345;p32">
            <a:extLst>
              <a:ext uri="{FF2B5EF4-FFF2-40B4-BE49-F238E27FC236}">
                <a16:creationId xmlns:a16="http://schemas.microsoft.com/office/drawing/2014/main" id="{02CE0535-44D0-D65A-F77C-3F76F428C41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research question:</a:t>
            </a:r>
            <a:endParaRPr dirty="0"/>
          </a:p>
        </p:txBody>
      </p:sp>
      <p:sp>
        <p:nvSpPr>
          <p:cNvPr id="348" name="Google Shape;348;p32">
            <a:extLst>
              <a:ext uri="{FF2B5EF4-FFF2-40B4-BE49-F238E27FC236}">
                <a16:creationId xmlns:a16="http://schemas.microsoft.com/office/drawing/2014/main" id="{B2A6D5E5-E770-98E3-ADE2-9A2D9DFA6085}"/>
              </a:ext>
            </a:extLst>
          </p:cNvPr>
          <p:cNvSpPr txBox="1">
            <a:spLocks noGrp="1"/>
          </p:cNvSpPr>
          <p:nvPr>
            <p:ph type="subTitle" idx="3"/>
          </p:nvPr>
        </p:nvSpPr>
        <p:spPr>
          <a:xfrm>
            <a:off x="903274" y="2886461"/>
            <a:ext cx="4396717" cy="44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i="1" dirty="0">
                <a:effectLst/>
                <a:latin typeface="Times New Roman" panose="02020603050405020304" pitchFamily="18" charset="0"/>
                <a:ea typeface="DengXian" panose="02010600030101010101" pitchFamily="2" charset="-122"/>
              </a:rPr>
              <a:t>“</a:t>
            </a:r>
            <a:r>
              <a:rPr lang="en-US" sz="1800" i="1" dirty="0">
                <a:effectLst/>
                <a:latin typeface="Times New Roman" panose="02020603050405020304" pitchFamily="18" charset="0"/>
                <a:ea typeface="DengXian" panose="02010600030101010101" pitchFamily="2" charset="-122"/>
              </a:rPr>
              <a:t>What are the key patterns in crime occurrences, and How can we predict crime types and identify whether crime reports are timely or delayed based on demographic factors, location, and times?</a:t>
            </a:r>
            <a:r>
              <a:rPr lang="en-US" sz="1800" dirty="0">
                <a:effectLst/>
                <a:latin typeface="Times New Roman" panose="02020603050405020304" pitchFamily="18" charset="0"/>
                <a:ea typeface="DengXian" panose="02010600030101010101" pitchFamily="2" charset="-122"/>
              </a:rPr>
              <a:t> </a:t>
            </a:r>
            <a:r>
              <a:rPr lang="en-US" sz="2200" i="1" dirty="0">
                <a:effectLst/>
                <a:latin typeface="Times New Roman" panose="02020603050405020304" pitchFamily="18" charset="0"/>
                <a:ea typeface="DengXian" panose="02010600030101010101" pitchFamily="2" charset="-122"/>
              </a:rPr>
              <a:t>“</a:t>
            </a:r>
            <a:endParaRPr sz="2200" i="1" dirty="0"/>
          </a:p>
        </p:txBody>
      </p:sp>
      <p:sp>
        <p:nvSpPr>
          <p:cNvPr id="349" name="Google Shape;349;p32">
            <a:extLst>
              <a:ext uri="{FF2B5EF4-FFF2-40B4-BE49-F238E27FC236}">
                <a16:creationId xmlns:a16="http://schemas.microsoft.com/office/drawing/2014/main" id="{94D29B74-6088-A5AD-E8D5-44C520D44402}"/>
              </a:ext>
            </a:extLst>
          </p:cNvPr>
          <p:cNvSpPr/>
          <p:nvPr/>
        </p:nvSpPr>
        <p:spPr>
          <a:xfrm rot="10800000" flipH="1">
            <a:off x="5620375" y="3186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0" name="Google Shape;350;p32">
            <a:extLst>
              <a:ext uri="{FF2B5EF4-FFF2-40B4-BE49-F238E27FC236}">
                <a16:creationId xmlns:a16="http://schemas.microsoft.com/office/drawing/2014/main" id="{1714E729-74FB-97D6-2D57-EE17F71F3EA8}"/>
              </a:ext>
            </a:extLst>
          </p:cNvPr>
          <p:cNvSpPr/>
          <p:nvPr/>
        </p:nvSpPr>
        <p:spPr>
          <a:xfrm rot="10800000">
            <a:off x="7893450" y="13299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51" name="Google Shape;351;p32">
            <a:extLst>
              <a:ext uri="{FF2B5EF4-FFF2-40B4-BE49-F238E27FC236}">
                <a16:creationId xmlns:a16="http://schemas.microsoft.com/office/drawing/2014/main" id="{115B3D6A-C214-9B41-D6C5-88B4128F49AB}"/>
              </a:ext>
            </a:extLst>
          </p:cNvPr>
          <p:cNvSpPr/>
          <p:nvPr/>
        </p:nvSpPr>
        <p:spPr>
          <a:xfrm rot="10800000">
            <a:off x="827525" y="431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52" name="Google Shape;352;p32">
            <a:extLst>
              <a:ext uri="{FF2B5EF4-FFF2-40B4-BE49-F238E27FC236}">
                <a16:creationId xmlns:a16="http://schemas.microsoft.com/office/drawing/2014/main" id="{BDEB97AA-4DA2-D651-461D-7175341255EA}"/>
              </a:ext>
            </a:extLst>
          </p:cNvPr>
          <p:cNvPicPr preferRelativeResize="0"/>
          <p:nvPr/>
        </p:nvPicPr>
        <p:blipFill>
          <a:blip r:embed="rId3">
            <a:alphaModFix/>
          </a:blip>
          <a:stretch>
            <a:fillRect/>
          </a:stretch>
        </p:blipFill>
        <p:spPr>
          <a:xfrm>
            <a:off x="5575820" y="1306800"/>
            <a:ext cx="1872803" cy="3253151"/>
          </a:xfrm>
          <a:prstGeom prst="rect">
            <a:avLst/>
          </a:prstGeom>
          <a:noFill/>
          <a:ln>
            <a:noFill/>
          </a:ln>
        </p:spPr>
      </p:pic>
      <p:sp>
        <p:nvSpPr>
          <p:cNvPr id="6" name="Google Shape;346;p32">
            <a:extLst>
              <a:ext uri="{FF2B5EF4-FFF2-40B4-BE49-F238E27FC236}">
                <a16:creationId xmlns:a16="http://schemas.microsoft.com/office/drawing/2014/main" id="{AA31B868-EE23-0CC2-F354-17FEA5CBC0E8}"/>
              </a:ext>
            </a:extLst>
          </p:cNvPr>
          <p:cNvSpPr txBox="1">
            <a:spLocks noGrp="1"/>
          </p:cNvSpPr>
          <p:nvPr>
            <p:ph type="subTitle" idx="1"/>
          </p:nvPr>
        </p:nvSpPr>
        <p:spPr>
          <a:xfrm>
            <a:off x="604076" y="3786200"/>
            <a:ext cx="4833830" cy="12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=&gt; Essential for law enforcement agencies and making policies</a:t>
            </a:r>
            <a:endParaRPr b="1" dirty="0"/>
          </a:p>
        </p:txBody>
      </p:sp>
    </p:spTree>
    <p:extLst>
      <p:ext uri="{BB962C8B-B14F-4D97-AF65-F5344CB8AC3E}">
        <p14:creationId xmlns:p14="http://schemas.microsoft.com/office/powerpoint/2010/main" val="294586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8B4C0098-0B90-BD26-D98C-412152062256}"/>
            </a:ext>
          </a:extLst>
        </p:cNvPr>
        <p:cNvGrpSpPr/>
        <p:nvPr/>
      </p:nvGrpSpPr>
      <p:grpSpPr>
        <a:xfrm>
          <a:off x="0" y="0"/>
          <a:ext cx="0" cy="0"/>
          <a:chOff x="0" y="0"/>
          <a:chExt cx="0" cy="0"/>
        </a:xfrm>
      </p:grpSpPr>
      <p:sp>
        <p:nvSpPr>
          <p:cNvPr id="333" name="Google Shape;333;p31">
            <a:extLst>
              <a:ext uri="{FF2B5EF4-FFF2-40B4-BE49-F238E27FC236}">
                <a16:creationId xmlns:a16="http://schemas.microsoft.com/office/drawing/2014/main" id="{29D761B1-A3DF-55F5-DA04-C48663170F9D}"/>
              </a:ext>
            </a:extLst>
          </p:cNvPr>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4" name="Google Shape;334;p31">
            <a:extLst>
              <a:ext uri="{FF2B5EF4-FFF2-40B4-BE49-F238E27FC236}">
                <a16:creationId xmlns:a16="http://schemas.microsoft.com/office/drawing/2014/main" id="{4651A4DA-F55B-66CA-022E-A4DF61A8F6BE}"/>
              </a:ext>
            </a:extLst>
          </p:cNvPr>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Sofia Sans"/>
                <a:ea typeface="Sofia Sans"/>
                <a:cs typeface="Sofia Sans"/>
                <a:sym typeface="Sofia Sans"/>
              </a:rPr>
              <a:t>Dataset</a:t>
            </a:r>
            <a:endParaRPr dirty="0">
              <a:latin typeface="Sofia Sans"/>
              <a:ea typeface="Sofia Sans"/>
              <a:cs typeface="Sofia Sans"/>
              <a:sym typeface="Sofia Sans"/>
            </a:endParaRPr>
          </a:p>
        </p:txBody>
      </p:sp>
      <p:sp>
        <p:nvSpPr>
          <p:cNvPr id="335" name="Google Shape;335;p31">
            <a:extLst>
              <a:ext uri="{FF2B5EF4-FFF2-40B4-BE49-F238E27FC236}">
                <a16:creationId xmlns:a16="http://schemas.microsoft.com/office/drawing/2014/main" id="{33D0EDDE-B5CF-4971-9E8B-3BC4241FD9F0}"/>
              </a:ext>
            </a:extLst>
          </p:cNvPr>
          <p:cNvSpPr txBox="1">
            <a:spLocks noGrp="1"/>
          </p:cNvSpPr>
          <p:nvPr>
            <p:ph type="title" idx="2"/>
          </p:nvPr>
        </p:nvSpPr>
        <p:spPr>
          <a:xfrm>
            <a:off x="5764825" y="1297988"/>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336" name="Google Shape;336;p31">
            <a:extLst>
              <a:ext uri="{FF2B5EF4-FFF2-40B4-BE49-F238E27FC236}">
                <a16:creationId xmlns:a16="http://schemas.microsoft.com/office/drawing/2014/main" id="{90A1720F-63D3-9C0A-70B2-215E9A44CFF8}"/>
              </a:ext>
            </a:extLst>
          </p:cNvPr>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a:extLst>
              <a:ext uri="{FF2B5EF4-FFF2-40B4-BE49-F238E27FC236}">
                <a16:creationId xmlns:a16="http://schemas.microsoft.com/office/drawing/2014/main" id="{81837A55-51D9-7206-1A5F-43C0CBFB8B0F}"/>
              </a:ext>
            </a:extLst>
          </p:cNvPr>
          <p:cNvGrpSpPr/>
          <p:nvPr/>
        </p:nvGrpSpPr>
        <p:grpSpPr>
          <a:xfrm>
            <a:off x="1808250" y="703950"/>
            <a:ext cx="1272750" cy="1059825"/>
            <a:chOff x="1808250" y="703950"/>
            <a:chExt cx="1272750" cy="1059825"/>
          </a:xfrm>
        </p:grpSpPr>
        <p:sp>
          <p:nvSpPr>
            <p:cNvPr id="338" name="Google Shape;338;p31">
              <a:extLst>
                <a:ext uri="{FF2B5EF4-FFF2-40B4-BE49-F238E27FC236}">
                  <a16:creationId xmlns:a16="http://schemas.microsoft.com/office/drawing/2014/main" id="{5ADCA891-60DE-80F1-E0C6-196E0DC7B83D}"/>
                </a:ext>
              </a:extLst>
            </p:cNvPr>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339" name="Google Shape;339;p31">
              <a:extLst>
                <a:ext uri="{FF2B5EF4-FFF2-40B4-BE49-F238E27FC236}">
                  <a16:creationId xmlns:a16="http://schemas.microsoft.com/office/drawing/2014/main" id="{59A47AB8-CDAA-4B5B-799A-EB53C733987A}"/>
                </a:ext>
              </a:extLst>
            </p:cNvPr>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Tree>
    <p:extLst>
      <p:ext uri="{BB962C8B-B14F-4D97-AF65-F5344CB8AC3E}">
        <p14:creationId xmlns:p14="http://schemas.microsoft.com/office/powerpoint/2010/main" val="331016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0"/>
          <p:cNvSpPr/>
          <p:nvPr/>
        </p:nvSpPr>
        <p:spPr>
          <a:xfrm rot="10800000" flipH="1">
            <a:off x="-1031150" y="15066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47" name="Google Shape;447;p40"/>
          <p:cNvSpPr txBox="1">
            <a:spLocks noGrp="1"/>
          </p:cNvSpPr>
          <p:nvPr>
            <p:ph type="title"/>
          </p:nvPr>
        </p:nvSpPr>
        <p:spPr>
          <a:xfrm>
            <a:off x="3810475" y="1270625"/>
            <a:ext cx="4620300" cy="5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to show in a mockup</a:t>
            </a:r>
            <a:endParaRPr dirty="0"/>
          </a:p>
        </p:txBody>
      </p:sp>
      <p:sp>
        <p:nvSpPr>
          <p:cNvPr id="448" name="Google Shape;448;p40"/>
          <p:cNvSpPr txBox="1">
            <a:spLocks noGrp="1"/>
          </p:cNvSpPr>
          <p:nvPr>
            <p:ph type="subTitle" idx="1"/>
          </p:nvPr>
        </p:nvSpPr>
        <p:spPr>
          <a:xfrm>
            <a:off x="3810475" y="1810075"/>
            <a:ext cx="4620300" cy="2139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endParaRPr dirty="0"/>
          </a:p>
        </p:txBody>
      </p:sp>
      <p:pic>
        <p:nvPicPr>
          <p:cNvPr id="454" name="Google Shape;454;p40"/>
          <p:cNvPicPr preferRelativeResize="0"/>
          <p:nvPr/>
        </p:nvPicPr>
        <p:blipFill>
          <a:blip r:embed="rId3">
            <a:alphaModFix/>
          </a:blip>
          <a:stretch>
            <a:fillRect/>
          </a:stretch>
        </p:blipFill>
        <p:spPr>
          <a:xfrm>
            <a:off x="477050" y="2787650"/>
            <a:ext cx="1719401" cy="2206551"/>
          </a:xfrm>
          <a:prstGeom prst="rect">
            <a:avLst/>
          </a:prstGeom>
          <a:noFill/>
          <a:ln>
            <a:noFill/>
          </a:ln>
        </p:spPr>
      </p:pic>
      <p:grpSp>
        <p:nvGrpSpPr>
          <p:cNvPr id="455" name="Google Shape;455;p40"/>
          <p:cNvGrpSpPr/>
          <p:nvPr/>
        </p:nvGrpSpPr>
        <p:grpSpPr>
          <a:xfrm>
            <a:off x="7983875" y="3195325"/>
            <a:ext cx="4184100" cy="4184100"/>
            <a:chOff x="7983875" y="3195325"/>
            <a:chExt cx="4184100" cy="4184100"/>
          </a:xfrm>
        </p:grpSpPr>
        <p:sp>
          <p:nvSpPr>
            <p:cNvPr id="456" name="Google Shape;456;p40"/>
            <p:cNvSpPr/>
            <p:nvPr/>
          </p:nvSpPr>
          <p:spPr>
            <a:xfrm rot="10800000" flipH="1">
              <a:off x="7983875" y="3195325"/>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sp>
          <p:nvSpPr>
            <p:cNvPr id="457" name="Google Shape;457;p40"/>
            <p:cNvSpPr/>
            <p:nvPr/>
          </p:nvSpPr>
          <p:spPr>
            <a:xfrm rot="10800000">
              <a:off x="8197575" y="3546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grpSp>
      <p:sp>
        <p:nvSpPr>
          <p:cNvPr id="458" name="Google Shape;458;p40"/>
          <p:cNvSpPr/>
          <p:nvPr/>
        </p:nvSpPr>
        <p:spPr>
          <a:xfrm rot="10800000">
            <a:off x="713225" y="4288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83680BC0-3236-D919-4F03-1FDC975ABC19}"/>
              </a:ext>
            </a:extLst>
          </p:cNvPr>
          <p:cNvPicPr>
            <a:picLocks noChangeAspect="1"/>
          </p:cNvPicPr>
          <p:nvPr/>
        </p:nvPicPr>
        <p:blipFill>
          <a:blip r:embed="rId4"/>
          <a:stretch>
            <a:fillRect/>
          </a:stretch>
        </p:blipFill>
        <p:spPr>
          <a:xfrm>
            <a:off x="1112853" y="886280"/>
            <a:ext cx="6656962" cy="3478245"/>
          </a:xfrm>
          <a:prstGeom prst="rect">
            <a:avLst/>
          </a:prstGeom>
        </p:spPr>
      </p:pic>
      <p:sp>
        <p:nvSpPr>
          <p:cNvPr id="5" name="Google Shape;346;p32">
            <a:extLst>
              <a:ext uri="{FF2B5EF4-FFF2-40B4-BE49-F238E27FC236}">
                <a16:creationId xmlns:a16="http://schemas.microsoft.com/office/drawing/2014/main" id="{81E5FB7A-DD08-38B0-CC31-0D1DE6994EC3}"/>
              </a:ext>
            </a:extLst>
          </p:cNvPr>
          <p:cNvSpPr txBox="1">
            <a:spLocks/>
          </p:cNvSpPr>
          <p:nvPr/>
        </p:nvSpPr>
        <p:spPr>
          <a:xfrm>
            <a:off x="469113" y="259175"/>
            <a:ext cx="8175722" cy="121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AutoNum type="arabicPeriod"/>
              <a:defRPr sz="1200" b="0" i="0" u="none" strike="noStrike" cap="none">
                <a:solidFill>
                  <a:schemeClr val="dk1"/>
                </a:solidFill>
                <a:latin typeface="Libre Franklin"/>
                <a:ea typeface="Libre Franklin"/>
                <a:cs typeface="Libre Franklin"/>
                <a:sym typeface="Libre Franklin"/>
              </a:defRPr>
            </a:lvl1pPr>
            <a:lvl2pPr marL="914400" marR="0" lvl="1" indent="-304800" algn="ctr" rtl="0">
              <a:lnSpc>
                <a:spcPct val="100000"/>
              </a:lnSpc>
              <a:spcBef>
                <a:spcPts val="0"/>
              </a:spcBef>
              <a:spcAft>
                <a:spcPts val="0"/>
              </a:spcAft>
              <a:buClr>
                <a:schemeClr val="dk1"/>
              </a:buClr>
              <a:buSzPts val="1200"/>
              <a:buFont typeface="Libre Franklin"/>
              <a:buAutoNum type="alphaLcPeriod"/>
              <a:defRPr sz="1200" b="0" i="0" u="none" strike="noStrike" cap="none">
                <a:solidFill>
                  <a:schemeClr val="dk1"/>
                </a:solidFill>
                <a:latin typeface="Libre Franklin"/>
                <a:ea typeface="Libre Franklin"/>
                <a:cs typeface="Libre Franklin"/>
                <a:sym typeface="Libre Franklin"/>
              </a:defRPr>
            </a:lvl2pPr>
            <a:lvl3pPr marL="1371600" marR="0" lvl="2" indent="-304800" algn="ctr" rtl="0">
              <a:lnSpc>
                <a:spcPct val="100000"/>
              </a:lnSpc>
              <a:spcBef>
                <a:spcPts val="0"/>
              </a:spcBef>
              <a:spcAft>
                <a:spcPts val="0"/>
              </a:spcAft>
              <a:buClr>
                <a:schemeClr val="dk1"/>
              </a:buClr>
              <a:buSzPts val="1200"/>
              <a:buFont typeface="Libre Franklin"/>
              <a:buAutoNum type="romanLcPeriod"/>
              <a:defRPr sz="1200" b="0" i="0" u="none" strike="noStrike" cap="none">
                <a:solidFill>
                  <a:schemeClr val="dk1"/>
                </a:solidFill>
                <a:latin typeface="Libre Franklin"/>
                <a:ea typeface="Libre Franklin"/>
                <a:cs typeface="Libre Franklin"/>
                <a:sym typeface="Libre Franklin"/>
              </a:defRPr>
            </a:lvl3pPr>
            <a:lvl4pPr marL="1828800" marR="0" lvl="3" indent="-304800" algn="ctr" rtl="0">
              <a:lnSpc>
                <a:spcPct val="100000"/>
              </a:lnSpc>
              <a:spcBef>
                <a:spcPts val="0"/>
              </a:spcBef>
              <a:spcAft>
                <a:spcPts val="0"/>
              </a:spcAft>
              <a:buClr>
                <a:schemeClr val="dk1"/>
              </a:buClr>
              <a:buSzPts val="1200"/>
              <a:buFont typeface="Libre Franklin"/>
              <a:buAutoNum type="arabicPeriod"/>
              <a:defRPr sz="1200" b="0" i="0" u="none" strike="noStrike" cap="none">
                <a:solidFill>
                  <a:schemeClr val="dk1"/>
                </a:solidFill>
                <a:latin typeface="Libre Franklin"/>
                <a:ea typeface="Libre Franklin"/>
                <a:cs typeface="Libre Franklin"/>
                <a:sym typeface="Libre Franklin"/>
              </a:defRPr>
            </a:lvl4pPr>
            <a:lvl5pPr marL="2286000" marR="0" lvl="4" indent="-304800" algn="ctr" rtl="0">
              <a:lnSpc>
                <a:spcPct val="100000"/>
              </a:lnSpc>
              <a:spcBef>
                <a:spcPts val="0"/>
              </a:spcBef>
              <a:spcAft>
                <a:spcPts val="0"/>
              </a:spcAft>
              <a:buClr>
                <a:schemeClr val="dk1"/>
              </a:buClr>
              <a:buSzPts val="1200"/>
              <a:buFont typeface="Libre Franklin"/>
              <a:buAutoNum type="alphaLcPeriod"/>
              <a:defRPr sz="1200" b="0" i="0" u="none" strike="noStrike" cap="none">
                <a:solidFill>
                  <a:schemeClr val="dk1"/>
                </a:solidFill>
                <a:latin typeface="Libre Franklin"/>
                <a:ea typeface="Libre Franklin"/>
                <a:cs typeface="Libre Franklin"/>
                <a:sym typeface="Libre Franklin"/>
              </a:defRPr>
            </a:lvl5pPr>
            <a:lvl6pPr marL="2743200" marR="0" lvl="5" indent="-304800" algn="ctr" rtl="0">
              <a:lnSpc>
                <a:spcPct val="100000"/>
              </a:lnSpc>
              <a:spcBef>
                <a:spcPts val="0"/>
              </a:spcBef>
              <a:spcAft>
                <a:spcPts val="0"/>
              </a:spcAft>
              <a:buClr>
                <a:schemeClr val="dk1"/>
              </a:buClr>
              <a:buSzPts val="1200"/>
              <a:buFont typeface="Libre Franklin"/>
              <a:buAutoNum type="romanLcPeriod"/>
              <a:defRPr sz="1200" b="0" i="0" u="none" strike="noStrike" cap="none">
                <a:solidFill>
                  <a:schemeClr val="dk1"/>
                </a:solidFill>
                <a:latin typeface="Libre Franklin"/>
                <a:ea typeface="Libre Franklin"/>
                <a:cs typeface="Libre Franklin"/>
                <a:sym typeface="Libre Franklin"/>
              </a:defRPr>
            </a:lvl6pPr>
            <a:lvl7pPr marL="3200400" marR="0" lvl="6" indent="-304800" algn="ctr" rtl="0">
              <a:lnSpc>
                <a:spcPct val="100000"/>
              </a:lnSpc>
              <a:spcBef>
                <a:spcPts val="0"/>
              </a:spcBef>
              <a:spcAft>
                <a:spcPts val="0"/>
              </a:spcAft>
              <a:buClr>
                <a:schemeClr val="dk1"/>
              </a:buClr>
              <a:buSzPts val="1200"/>
              <a:buFont typeface="Libre Franklin"/>
              <a:buAutoNum type="arabicPeriod"/>
              <a:defRPr sz="1200" b="0" i="0" u="none" strike="noStrike" cap="none">
                <a:solidFill>
                  <a:schemeClr val="dk1"/>
                </a:solidFill>
                <a:latin typeface="Libre Franklin"/>
                <a:ea typeface="Libre Franklin"/>
                <a:cs typeface="Libre Franklin"/>
                <a:sym typeface="Libre Franklin"/>
              </a:defRPr>
            </a:lvl7pPr>
            <a:lvl8pPr marL="3657600" marR="0" lvl="7" indent="-304800" algn="ctr" rtl="0">
              <a:lnSpc>
                <a:spcPct val="100000"/>
              </a:lnSpc>
              <a:spcBef>
                <a:spcPts val="0"/>
              </a:spcBef>
              <a:spcAft>
                <a:spcPts val="0"/>
              </a:spcAft>
              <a:buClr>
                <a:schemeClr val="dk1"/>
              </a:buClr>
              <a:buSzPts val="1200"/>
              <a:buFont typeface="Libre Franklin"/>
              <a:buAutoNum type="alphaLcPeriod"/>
              <a:defRPr sz="1200" b="0" i="0" u="none" strike="noStrike" cap="none">
                <a:solidFill>
                  <a:schemeClr val="dk1"/>
                </a:solidFill>
                <a:latin typeface="Libre Franklin"/>
                <a:ea typeface="Libre Franklin"/>
                <a:cs typeface="Libre Franklin"/>
                <a:sym typeface="Libre Franklin"/>
              </a:defRPr>
            </a:lvl8pPr>
            <a:lvl9pPr marL="4114800" marR="0" lvl="8" indent="-304800" algn="ctr" rtl="0">
              <a:lnSpc>
                <a:spcPct val="100000"/>
              </a:lnSpc>
              <a:spcBef>
                <a:spcPts val="0"/>
              </a:spcBef>
              <a:spcAft>
                <a:spcPts val="0"/>
              </a:spcAft>
              <a:buClr>
                <a:schemeClr val="dk1"/>
              </a:buClr>
              <a:buSzPts val="1200"/>
              <a:buFont typeface="Libre Franklin"/>
              <a:buAutoNum type="romanLcPeriod"/>
              <a:defRPr sz="1200" b="0" i="0" u="none" strike="noStrike" cap="none">
                <a:solidFill>
                  <a:schemeClr val="dk1"/>
                </a:solidFill>
                <a:latin typeface="Libre Franklin"/>
                <a:ea typeface="Libre Franklin"/>
                <a:cs typeface="Libre Franklin"/>
                <a:sym typeface="Libre Franklin"/>
              </a:defRPr>
            </a:lvl9pPr>
          </a:lstStyle>
          <a:p>
            <a:pPr marL="0" indent="0">
              <a:buFont typeface="Libre Franklin"/>
              <a:buNone/>
            </a:pPr>
            <a:r>
              <a:rPr lang="en-US" b="1" dirty="0"/>
              <a:t>Link:  https://data.lacity.org/Public-Safety/Crime-Data-from-2020-to-Present/2nrs-mtv8/about_data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433" name="Google Shape;433;p38"/>
          <p:cNvSpPr txBox="1"/>
          <p:nvPr/>
        </p:nvSpPr>
        <p:spPr>
          <a:xfrm>
            <a:off x="4572000" y="4206375"/>
            <a:ext cx="3852000" cy="44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b="1" u="sng" dirty="0">
              <a:solidFill>
                <a:schemeClr val="dk1"/>
              </a:solidFill>
              <a:latin typeface="Libre Franklin"/>
              <a:ea typeface="Libre Franklin"/>
              <a:cs typeface="Libre Franklin"/>
              <a:sym typeface="Libre Franklin"/>
            </a:endParaRPr>
          </a:p>
        </p:txBody>
      </p:sp>
      <p:sp>
        <p:nvSpPr>
          <p:cNvPr id="434" name="Google Shape;434;p38"/>
          <p:cNvSpPr txBox="1">
            <a:spLocks noGrp="1"/>
          </p:cNvSpPr>
          <p:nvPr>
            <p:ph type="subTitle" idx="4294967295"/>
          </p:nvPr>
        </p:nvSpPr>
        <p:spPr>
          <a:xfrm>
            <a:off x="714038" y="1155750"/>
            <a:ext cx="8005891" cy="1416000"/>
          </a:xfrm>
          <a:prstGeom prst="rect">
            <a:avLst/>
          </a:prstGeom>
        </p:spPr>
        <p:txBody>
          <a:bodyPr spcFirstLastPara="1" wrap="square" lIns="91425" tIns="91425" rIns="91425" bIns="91425" anchor="t" anchorCtr="0">
            <a:noAutofit/>
          </a:bodyPr>
          <a:lstStyle/>
          <a:p>
            <a:pPr marL="0" marR="0">
              <a:lnSpc>
                <a:spcPct val="115000"/>
              </a:lnSpc>
              <a:spcAft>
                <a:spcPts val="10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Some </a:t>
            </a:r>
            <a:r>
              <a:rPr lang="en-US" sz="1800" dirty="0">
                <a:latin typeface="Times New Roman" panose="02020603050405020304" pitchFamily="18" charset="0"/>
                <a:ea typeface="DengXia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eatures:</a:t>
            </a:r>
          </a:p>
          <a:p>
            <a:pPr marL="0" marR="0" indent="0">
              <a:lnSpc>
                <a:spcPct val="115000"/>
              </a:lnSpc>
              <a:spcAft>
                <a:spcPts val="1000"/>
              </a:spcAft>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Victim Age, Descent, Sex for analyzing demographics, </a:t>
            </a:r>
          </a:p>
          <a:p>
            <a:pPr marL="0" marR="0" indent="0">
              <a:lnSpc>
                <a:spcPct val="115000"/>
              </a:lnSpc>
              <a:spcAft>
                <a:spcPts val="1000"/>
              </a:spcAft>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Area, Longitude, Latitude, and Time </a:t>
            </a:r>
            <a:r>
              <a:rPr lang="en-US" sz="1800" dirty="0">
                <a:latin typeface="Times New Roman" panose="02020603050405020304" pitchFamily="18" charset="0"/>
                <a:ea typeface="DengXian" panose="02010600030101010101" pitchFamily="2" charset="-122"/>
                <a:cs typeface="Times New Roman" panose="02020603050405020304" pitchFamily="18" charset="0"/>
              </a:rPr>
              <a:t>for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exploring spatial and temporal trends.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Google Shape;434;p38">
            <a:extLst>
              <a:ext uri="{FF2B5EF4-FFF2-40B4-BE49-F238E27FC236}">
                <a16:creationId xmlns:a16="http://schemas.microsoft.com/office/drawing/2014/main" id="{064668D2-63A4-1908-5783-EBFE9E637687}"/>
              </a:ext>
            </a:extLst>
          </p:cNvPr>
          <p:cNvSpPr txBox="1">
            <a:spLocks/>
          </p:cNvSpPr>
          <p:nvPr/>
        </p:nvSpPr>
        <p:spPr>
          <a:xfrm>
            <a:off x="714037" y="2571750"/>
            <a:ext cx="8005891" cy="141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1pPr>
            <a:lvl2pPr marL="914400" marR="0" lvl="1"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2pPr>
            <a:lvl3pPr marL="1371600" marR="0" lvl="2"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3pPr>
            <a:lvl4pPr marL="1828800" marR="0" lvl="3"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4pPr>
            <a:lvl5pPr marL="2286000" marR="0" lvl="4"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5pPr>
            <a:lvl6pPr marL="2743200" marR="0" lvl="5"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6pPr>
            <a:lvl7pPr marL="3200400" marR="0" lvl="6"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7pPr>
            <a:lvl8pPr marL="3657600" marR="0" lvl="7"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8pPr>
            <a:lvl9pPr marL="4114800" marR="0" lvl="8" indent="-304800" algn="l" rtl="0">
              <a:lnSpc>
                <a:spcPct val="100000"/>
              </a:lnSpc>
              <a:spcBef>
                <a:spcPts val="0"/>
              </a:spcBef>
              <a:spcAft>
                <a:spcPts val="0"/>
              </a:spcAft>
              <a:buClr>
                <a:schemeClr val="dk1"/>
              </a:buClr>
              <a:buSzPts val="1200"/>
              <a:buFont typeface="Libre Franklin"/>
              <a:buChar char="■"/>
              <a:defRPr sz="1200" b="0" i="0" u="none" strike="noStrike" cap="none">
                <a:solidFill>
                  <a:schemeClr val="dk1"/>
                </a:solidFill>
                <a:latin typeface="Libre Franklin"/>
                <a:ea typeface="Libre Franklin"/>
                <a:cs typeface="Libre Franklin"/>
                <a:sym typeface="Libre Franklin"/>
              </a:defRPr>
            </a:lvl9pPr>
          </a:lstStyle>
          <a:p>
            <a:pPr marL="0">
              <a:lnSpc>
                <a:spcPct val="115000"/>
              </a:lnSpc>
              <a:spcAft>
                <a:spcPts val="1000"/>
              </a:spcAft>
            </a:pPr>
            <a:r>
              <a:rPr lang="en-US" sz="1800" dirty="0">
                <a:latin typeface="Times New Roman" panose="02020603050405020304" pitchFamily="18" charset="0"/>
                <a:ea typeface="DengXian" panose="02010600030101010101" pitchFamily="2" charset="-122"/>
                <a:cs typeface="Times New Roman" panose="02020603050405020304" pitchFamily="18" charset="0"/>
              </a:rPr>
              <a:t>After preprocessing:</a:t>
            </a:r>
          </a:p>
          <a:p>
            <a:pPr marL="0" indent="0">
              <a:lnSpc>
                <a:spcPct val="115000"/>
              </a:lnSpc>
              <a:spcAft>
                <a:spcPts val="1000"/>
              </a:spcAft>
              <a:buFont typeface="Libre Franklin"/>
              <a:buNone/>
            </a:pPr>
            <a:r>
              <a:rPr lang="en-US" sz="1800" dirty="0">
                <a:latin typeface="Times New Roman" panose="02020603050405020304" pitchFamily="18" charset="0"/>
                <a:ea typeface="DengXian" panose="02010600030101010101" pitchFamily="2" charset="-122"/>
                <a:cs typeface="Times New Roman" panose="02020603050405020304" pitchFamily="18" charset="0"/>
              </a:rPr>
              <a:t> 24 columns:</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20 original column	</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4 new columns: </a:t>
            </a:r>
            <a:r>
              <a:rPr lang="en-US" sz="1300" dirty="0" err="1">
                <a:latin typeface="Times New Roman" panose="02020603050405020304" pitchFamily="18" charset="0"/>
                <a:ea typeface="DengXian" panose="02010600030101010101" pitchFamily="2" charset="-122"/>
                <a:cs typeface="Times New Roman" panose="02020603050405020304" pitchFamily="18" charset="0"/>
              </a:rPr>
              <a:t>Time_to_reports</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r>
              <a:rPr lang="en-US" sz="1300" dirty="0" err="1">
                <a:latin typeface="Times New Roman" panose="02020603050405020304" pitchFamily="18" charset="0"/>
                <a:ea typeface="DengXian" panose="02010600030101010101" pitchFamily="2" charset="-122"/>
                <a:cs typeface="Times New Roman" panose="02020603050405020304" pitchFamily="18" charset="0"/>
              </a:rPr>
              <a:t>Delayed_Report</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r>
              <a:rPr lang="en-US" sz="1300" dirty="0" err="1">
                <a:latin typeface="Times New Roman" panose="02020603050405020304" pitchFamily="18" charset="0"/>
                <a:ea typeface="DengXian" panose="02010600030101010101" pitchFamily="2" charset="-122"/>
                <a:cs typeface="Times New Roman" panose="02020603050405020304" pitchFamily="18" charset="0"/>
              </a:rPr>
              <a:t>Time_Slots_Happening</a:t>
            </a:r>
            <a:r>
              <a:rPr lang="en-US" sz="1300" dirty="0">
                <a:latin typeface="Times New Roman" panose="02020603050405020304" pitchFamily="18" charset="0"/>
                <a:ea typeface="DengXian" panose="02010600030101010101" pitchFamily="2" charset="-122"/>
                <a:cs typeface="Times New Roman" panose="02020603050405020304" pitchFamily="18" charset="0"/>
              </a:rPr>
              <a:t>, </a:t>
            </a:r>
            <a:r>
              <a:rPr lang="en-US" sz="1300" dirty="0" err="1">
                <a:effectLst/>
                <a:latin typeface="Times New Roman" panose="02020603050405020304" pitchFamily="18" charset="0"/>
                <a:ea typeface="DengXian" panose="02010600030101010101" pitchFamily="2" charset="-122"/>
              </a:rPr>
              <a:t>Weekdays_of_DateRptd</a:t>
            </a:r>
            <a:r>
              <a:rPr lang="en-US" sz="1300" dirty="0">
                <a:latin typeface="Times New Roman" panose="02020603050405020304" pitchFamily="18" charset="0"/>
                <a:ea typeface="DengXian" panose="02010600030101010101" pitchFamily="2" charset="-122"/>
                <a:cs typeface="Times New Roman" panose="02020603050405020304" pitchFamily="18" charset="0"/>
              </a:rPr>
              <a:t>)</a:t>
            </a:r>
          </a:p>
          <a:p>
            <a:pPr marL="0" indent="0">
              <a:lnSpc>
                <a:spcPct val="115000"/>
              </a:lnSpc>
              <a:spcAft>
                <a:spcPts val="1000"/>
              </a:spcAft>
              <a:buFont typeface="Libre Franklin"/>
              <a:buNone/>
            </a:pPr>
            <a:r>
              <a:rPr lang="en-US" sz="1800" dirty="0">
                <a:latin typeface="Times New Roman" panose="02020603050405020304" pitchFamily="18" charset="0"/>
                <a:ea typeface="DengXian" panose="02010600030101010101" pitchFamily="2" charset="-122"/>
                <a:cs typeface="Times New Roman" panose="02020603050405020304" pitchFamily="18" charset="0"/>
              </a:rPr>
              <a:t> 9,999 rows:</a:t>
            </a:r>
          </a:p>
          <a:p>
            <a:pPr marL="0" indent="0">
              <a:lnSpc>
                <a:spcPct val="115000"/>
              </a:lnSpc>
              <a:spcAft>
                <a:spcPts val="1000"/>
              </a:spcAft>
              <a:buFont typeface="Libre Franklin"/>
              <a:buNone/>
            </a:pPr>
            <a:r>
              <a:rPr lang="en-US" sz="1300" dirty="0">
                <a:latin typeface="Times New Roman" panose="02020603050405020304" pitchFamily="18" charset="0"/>
                <a:ea typeface="DengXian" panose="02010600030101010101" pitchFamily="2" charset="-122"/>
                <a:cs typeface="Times New Roman" panose="02020603050405020304" pitchFamily="18" charset="0"/>
              </a:rPr>
              <a:t>	Reducing dataset size by taking top 3 crime types for </a:t>
            </a:r>
            <a:r>
              <a:rPr lang="en-US" sz="1300" dirty="0" err="1">
                <a:latin typeface="Times New Roman" panose="02020603050405020304" pitchFamily="18" charset="0"/>
                <a:ea typeface="DengXian" panose="02010600030101010101" pitchFamily="2" charset="-122"/>
                <a:cs typeface="Times New Roman" panose="02020603050405020304" pitchFamily="18" charset="0"/>
              </a:rPr>
              <a:t>Crm.Cd.Desc</a:t>
            </a:r>
            <a:endParaRPr lang="en-US" sz="130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g Data Analytics Project Proposal by Slidesgo">
  <a:themeElements>
    <a:clrScheme name="Simple Light">
      <a:dk1>
        <a:srgbClr val="1F0F61"/>
      </a:dk1>
      <a:lt1>
        <a:srgbClr val="FCF1FC"/>
      </a:lt1>
      <a:dk2>
        <a:srgbClr val="EEE9F5"/>
      </a:dk2>
      <a:lt2>
        <a:srgbClr val="EEC0FB"/>
      </a:lt2>
      <a:accent1>
        <a:srgbClr val="6B5DA3"/>
      </a:accent1>
      <a:accent2>
        <a:srgbClr val="7B7BBE"/>
      </a:accent2>
      <a:accent3>
        <a:srgbClr val="FFFFFF"/>
      </a:accent3>
      <a:accent4>
        <a:srgbClr val="FFFFFF"/>
      </a:accent4>
      <a:accent5>
        <a:srgbClr val="FFFFFF"/>
      </a:accent5>
      <a:accent6>
        <a:srgbClr val="FFFFFF"/>
      </a:accent6>
      <a:hlink>
        <a:srgbClr val="1F0F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109</TotalTime>
  <Words>517</Words>
  <Application>Microsoft Office PowerPoint</Application>
  <PresentationFormat>On-screen Show (16:9)</PresentationFormat>
  <Paragraphs>108</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Anaheim</vt:lpstr>
      <vt:lpstr>Sofia Sans SemiBold</vt:lpstr>
      <vt:lpstr>Libre Franklin</vt:lpstr>
      <vt:lpstr>Raleway</vt:lpstr>
      <vt:lpstr>Calibri</vt:lpstr>
      <vt:lpstr>Arial</vt:lpstr>
      <vt:lpstr>Times New Roman</vt:lpstr>
      <vt:lpstr>Symbol</vt:lpstr>
      <vt:lpstr>Sofia Sans</vt:lpstr>
      <vt:lpstr>Big Data Analytics Project Proposal by Slidesgo</vt:lpstr>
      <vt:lpstr>Analysis of Crime Occurrences in Los Angeles dating back to 2020</vt:lpstr>
      <vt:lpstr>Categories</vt:lpstr>
      <vt:lpstr>Abstract</vt:lpstr>
      <vt:lpstr>Abstract</vt:lpstr>
      <vt:lpstr>Introduction</vt:lpstr>
      <vt:lpstr>The research question:</vt:lpstr>
      <vt:lpstr>Dataset</vt:lpstr>
      <vt:lpstr>What to show in a mockup</vt:lpstr>
      <vt:lpstr>Dataset</vt:lpstr>
      <vt:lpstr>Exploratory Data Analysis</vt:lpstr>
      <vt:lpstr>EDA</vt:lpstr>
      <vt:lpstr>EDA</vt:lpstr>
      <vt:lpstr>Models</vt:lpstr>
      <vt:lpstr>Models</vt:lpstr>
      <vt:lpstr>WHY: Classify crime types based on Victim demographics and crime locations.</vt:lpstr>
      <vt:lpstr>Models</vt:lpstr>
      <vt:lpstr>Models</vt:lpstr>
      <vt:lpstr>WHY: Classify Time.to.reports as Delayed (&gt;30 days) or Timely (&lt;= 30days)? </vt:lpstr>
      <vt:lpstr>Models</vt:lpstr>
      <vt:lpstr>Summary</vt:lpstr>
      <vt:lpstr>Gaining valuable insights in crime in LA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Do, Ngan</cp:lastModifiedBy>
  <cp:revision>5</cp:revision>
  <dcterms:modified xsi:type="dcterms:W3CDTF">2024-12-04T18:38:48Z</dcterms:modified>
</cp:coreProperties>
</file>