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Economica"/>
      <p:regular r:id="rId42"/>
      <p:bold r:id="rId43"/>
      <p:italic r:id="rId44"/>
      <p:boldItalic r:id="rId45"/>
    </p:embeddedFon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Economica-regular.fntdata"/><Relationship Id="rId41" Type="http://schemas.openxmlformats.org/officeDocument/2006/relationships/slide" Target="slides/slide36.xml"/><Relationship Id="rId44" Type="http://schemas.openxmlformats.org/officeDocument/2006/relationships/font" Target="fonts/Economica-italic.fntdata"/><Relationship Id="rId43" Type="http://schemas.openxmlformats.org/officeDocument/2006/relationships/font" Target="fonts/Economica-bold.fntdata"/><Relationship Id="rId46" Type="http://schemas.openxmlformats.org/officeDocument/2006/relationships/font" Target="fonts/OpenSans-regular.fntdata"/><Relationship Id="rId45" Type="http://schemas.openxmlformats.org/officeDocument/2006/relationships/font" Target="fonts/Economic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bd347c97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bd347c97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bd347c97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bd347c97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bed3750d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bed3750d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bed3750d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bed3750d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c5eaeaf1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c5eaeaf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c13bac90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3c13bac90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1a552105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1a552105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1a552105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1a552105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10a5a8ba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10a5a8ba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10a5a8ba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10a5a8ba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10a5a8ba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10a5a8ba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1a552105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1a552105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10a5a8ba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10a5a8ba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10a5a8ba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10a5a8ba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10a5a8ba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10a5a8ba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10a5a8ba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10a5a8ba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10a5a8ba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10a5a8ba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3c13bac90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3c13bac90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1a552105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1a552105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1a552105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1a552105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10a5a8ba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10a5a8ba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3b847446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3b847446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1a552105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1a552105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1a552105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1a552105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1c2f675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1c2f675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1c2f6753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1c2f6753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1a552105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1a552105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3c5eaeaf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3c5eaeaf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3c13bac90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3c13bac90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bed3750d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bed3750d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bed3750d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bed3750d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b8474461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b8474461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b8474461e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3b8474461e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bd347c9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bd347c9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1a552105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1a552105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536800" y="1242200"/>
            <a:ext cx="40704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Medical Report Summarizer</a:t>
            </a:r>
            <a:endParaRPr sz="36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667000" y="2830250"/>
            <a:ext cx="3810000" cy="11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Winta Yoseph, Kacie Do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#13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DTSC 4050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Dr. Yang Zhang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Problem 1: Unstructured data</a:t>
            </a:r>
            <a:endParaRPr b="1" sz="3600"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TextRank addresses?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Graph-based 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Contextual relevance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Relies on word relationships rather than needing structured input</a:t>
            </a:r>
            <a:endParaRPr/>
          </a:p>
        </p:txBody>
      </p:sp>
      <p:pic>
        <p:nvPicPr>
          <p:cNvPr id="126" name="Google Shape;126;p22" title="T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000" y="2460370"/>
            <a:ext cx="2547825" cy="167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4126200" y="2709713"/>
            <a:ext cx="3766500" cy="13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Node =  sentence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Edge = cosine similarity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1478250" y="3928500"/>
            <a:ext cx="21666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1123875" y="3928500"/>
            <a:ext cx="25479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Visualization of TextRank in this project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579175"/>
            <a:ext cx="8520600" cy="90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1" lang="en" sz="3600"/>
              <a:t>Problem 2: Predetermined keywords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8323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TextRank helps?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need for predefined vocabulary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Finds most important sentences based on the context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Better for free-text medical report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3058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preprocessing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Applying TextRank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Summarization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000" y="1093326"/>
            <a:ext cx="5184300" cy="240475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3483000" y="4667350"/>
            <a:ext cx="57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Source: https://www.analyticsvidhya.com/blog/2018/11/introduction-text-summarization-textrank-python/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4850100" y="3447450"/>
            <a:ext cx="44043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Workflow of TextRank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Using TextRank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 unstructured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dependency on keywords by eliminated the need for manually defined terms -&gt; ensuring the broader capture of relevant concepts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708750" y="832300"/>
            <a:ext cx="7637700" cy="3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Assessing Model Performance: TextRank 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225225"/>
            <a:ext cx="85206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ROUGE: Comparing computer-generated summaries to reference summaries written by humans (in this project, healthcare professional) to measure the accuracy and similarity of the summarization.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ROUGE Metric Scoring: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ROUGE-N – Measures the overlap between the computer-generated summary and the reference summary.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ROUGE-1: Single word (</a:t>
            </a:r>
            <a:r>
              <a:rPr lang="en"/>
              <a:t>Unigram) </a:t>
            </a:r>
            <a:r>
              <a:rPr lang="en"/>
              <a:t>overlap</a:t>
            </a:r>
            <a:endParaRPr/>
          </a:p>
          <a:p>
            <a:pPr indent="-31718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ROUGE-2: 2 word (</a:t>
            </a:r>
            <a:r>
              <a:rPr lang="en"/>
              <a:t>Bigram</a:t>
            </a:r>
            <a:r>
              <a:rPr lang="en"/>
              <a:t>) overlap</a:t>
            </a:r>
            <a:endParaRPr/>
          </a:p>
          <a:p>
            <a:pPr indent="-31718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ROUGE-L – Measures the longest common subsequence (LCS) between the generated summary and reference summary for comparison </a:t>
            </a:r>
            <a:endParaRPr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734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Score range</a:t>
            </a:r>
            <a:r>
              <a:rPr lang="en" sz="16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: 0.0-1.0</a:t>
            </a:r>
            <a:endParaRPr sz="160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34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Perfect score: 1.0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Assessing Models Performance: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ROUGE metric example</a:t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601" y="1643325"/>
            <a:ext cx="4125026" cy="277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 txBox="1"/>
          <p:nvPr/>
        </p:nvSpPr>
        <p:spPr>
          <a:xfrm>
            <a:off x="202500" y="4720975"/>
            <a:ext cx="79482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Mehta, Ashwinee &amp; Sanikommu, Bhargavi. (2022). Extractive Document Summarization. 10.13140/RG.2.2.23249.40804. 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2146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(Generated Summaries) TextRank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02" y="1161375"/>
            <a:ext cx="5602224" cy="3481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5700375" y="1535275"/>
            <a:ext cx="3767700" cy="27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Clean text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Split into sentences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Calculate cosine similarity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Build graph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Apply model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Return top 15 most important sentences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2146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(Generated Summaries) TextRank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37" y="1171825"/>
            <a:ext cx="3756275" cy="361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724" y="1095625"/>
            <a:ext cx="3882726" cy="376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(Generated Summaries) TextRank Cont.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00" y="1225225"/>
            <a:ext cx="8624200" cy="20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1134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ROUGE </a:t>
            </a:r>
            <a:r>
              <a:rPr lang="en"/>
              <a:t>Evaluation</a:t>
            </a:r>
            <a:r>
              <a:rPr lang="en"/>
              <a:t> Model (TextRank)</a:t>
            </a:r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80500"/>
            <a:ext cx="3452625" cy="38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1"/>
          <p:cNvSpPr txBox="1"/>
          <p:nvPr/>
        </p:nvSpPr>
        <p:spPr>
          <a:xfrm>
            <a:off x="311700" y="820125"/>
            <a:ext cx="5751000" cy="23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Gold standard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Summaries from our medical expert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Contents: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378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75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15"/>
              <a:buChar char="●"/>
            </a:pPr>
            <a:r>
              <a:rPr lang="en" sz="1215"/>
              <a:t>Introduction</a:t>
            </a:r>
            <a:endParaRPr sz="1215"/>
          </a:p>
          <a:p>
            <a:pPr indent="-30575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15"/>
              <a:buChar char="●"/>
            </a:pPr>
            <a:r>
              <a:rPr lang="en" sz="1215"/>
              <a:t>Example of Medical Report</a:t>
            </a:r>
            <a:endParaRPr sz="1215"/>
          </a:p>
          <a:p>
            <a:pPr indent="-30575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15"/>
              <a:buChar char="●"/>
            </a:pPr>
            <a:r>
              <a:rPr lang="en" sz="1215"/>
              <a:t>Goal</a:t>
            </a:r>
            <a:endParaRPr sz="1215"/>
          </a:p>
          <a:p>
            <a:pPr indent="-30575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15"/>
              <a:buChar char="●"/>
            </a:pPr>
            <a:r>
              <a:rPr lang="en" sz="1215"/>
              <a:t>Existing Methodologies</a:t>
            </a:r>
            <a:endParaRPr sz="1215"/>
          </a:p>
          <a:p>
            <a:pPr indent="-30575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15"/>
              <a:buChar char="●"/>
            </a:pPr>
            <a:r>
              <a:rPr lang="en" sz="1215"/>
              <a:t>Current Limitations</a:t>
            </a:r>
            <a:endParaRPr sz="1215"/>
          </a:p>
          <a:p>
            <a:pPr indent="-30575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15"/>
              <a:buChar char="●"/>
            </a:pPr>
            <a:r>
              <a:rPr lang="en" sz="1215"/>
              <a:t>Proposed Methodology I: TextRank</a:t>
            </a:r>
            <a:endParaRPr sz="1215"/>
          </a:p>
          <a:p>
            <a:pPr indent="-30575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15"/>
              <a:buChar char="●"/>
            </a:pPr>
            <a:r>
              <a:rPr lang="en" sz="1215"/>
              <a:t>Problem 1: Unstructured Data</a:t>
            </a:r>
            <a:endParaRPr sz="1215"/>
          </a:p>
          <a:p>
            <a:pPr indent="-30575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15"/>
              <a:buChar char="●"/>
            </a:pPr>
            <a:r>
              <a:rPr lang="en" sz="1215"/>
              <a:t>Problem 2: Predetermined Keywords</a:t>
            </a:r>
            <a:endParaRPr sz="1215"/>
          </a:p>
          <a:p>
            <a:pPr indent="-30575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15"/>
              <a:buChar char="●"/>
            </a:pPr>
            <a:r>
              <a:rPr lang="en" sz="1215"/>
              <a:t>Workflow</a:t>
            </a:r>
            <a:endParaRPr sz="1215"/>
          </a:p>
          <a:p>
            <a:pPr indent="-30575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15"/>
              <a:buChar char="●"/>
            </a:pPr>
            <a:r>
              <a:rPr lang="en" sz="1215"/>
              <a:t>Benefits of Using TextRank</a:t>
            </a:r>
            <a:endParaRPr sz="1215"/>
          </a:p>
          <a:p>
            <a:pPr indent="-30575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15"/>
              <a:buChar char="●"/>
            </a:pPr>
            <a:r>
              <a:rPr lang="en" sz="1215"/>
              <a:t>Assessing Model Performance: TextRank</a:t>
            </a:r>
            <a:endParaRPr sz="1215"/>
          </a:p>
          <a:p>
            <a:pPr indent="-30575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15"/>
              <a:buChar char="●"/>
            </a:pPr>
            <a:r>
              <a:rPr lang="en" sz="1215"/>
              <a:t>Results (Generated Summaries)</a:t>
            </a:r>
            <a:endParaRPr sz="1215"/>
          </a:p>
          <a:p>
            <a:pPr indent="-30575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15"/>
              <a:buChar char="●"/>
            </a:pPr>
            <a:r>
              <a:rPr lang="en" sz="1215"/>
              <a:t>ROUGE Evaluation Model</a:t>
            </a:r>
            <a:endParaRPr sz="1215"/>
          </a:p>
          <a:p>
            <a:pPr indent="-30575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15"/>
              <a:buChar char="●"/>
            </a:pPr>
            <a:r>
              <a:rPr lang="en" sz="1215"/>
              <a:t>Average ROUGE Scores</a:t>
            </a:r>
            <a:endParaRPr sz="1215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15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14"/>
          </a:p>
        </p:txBody>
      </p:sp>
      <p:sp>
        <p:nvSpPr>
          <p:cNvPr id="70" name="Google Shape;70;p14"/>
          <p:cNvSpPr txBox="1"/>
          <p:nvPr/>
        </p:nvSpPr>
        <p:spPr>
          <a:xfrm>
            <a:off x="4336025" y="1225225"/>
            <a:ext cx="3714300" cy="28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75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Open Sans"/>
              <a:buChar char="●"/>
            </a:pPr>
            <a:r>
              <a:rPr lang="en" sz="1215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Visualization of Average Scores</a:t>
            </a:r>
            <a:endParaRPr sz="1215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575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Open Sans"/>
              <a:buChar char="●"/>
            </a:pPr>
            <a:r>
              <a:rPr lang="en" sz="1215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Precision Score Analysis</a:t>
            </a:r>
            <a:endParaRPr sz="1215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575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Open Sans"/>
              <a:buChar char="●"/>
            </a:pPr>
            <a:r>
              <a:rPr lang="en" sz="1215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Recall Score Analysis</a:t>
            </a:r>
            <a:endParaRPr sz="1215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575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Open Sans"/>
              <a:buChar char="●"/>
            </a:pPr>
            <a:r>
              <a:rPr lang="en" sz="1215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F1 Score Analysis</a:t>
            </a:r>
            <a:endParaRPr sz="1215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575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Open Sans"/>
              <a:buChar char="●"/>
            </a:pPr>
            <a:r>
              <a:rPr lang="en" sz="1215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Results (NER) Scispacy</a:t>
            </a:r>
            <a:endParaRPr sz="1215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575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Open Sans"/>
              <a:buChar char="●"/>
            </a:pPr>
            <a:r>
              <a:rPr lang="en" sz="1215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Evaluate Model Scispacy</a:t>
            </a:r>
            <a:endParaRPr sz="1215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575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Open Sans"/>
              <a:buChar char="●"/>
            </a:pPr>
            <a:r>
              <a:rPr lang="en" sz="1215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Limitations</a:t>
            </a:r>
            <a:endParaRPr sz="1215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575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Open Sans"/>
              <a:buChar char="●"/>
            </a:pPr>
            <a:r>
              <a:rPr lang="en" sz="1215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Proposed Methodology II: Scispacy</a:t>
            </a:r>
            <a:endParaRPr sz="1215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575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Open Sans"/>
              <a:buChar char="●"/>
            </a:pPr>
            <a:r>
              <a:rPr lang="en" sz="1215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Problem 3: Lack of Domain Specific Awareness</a:t>
            </a:r>
            <a:endParaRPr sz="1215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575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Open Sans"/>
              <a:buChar char="●"/>
            </a:pPr>
            <a:r>
              <a:rPr lang="en" sz="1215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Findings</a:t>
            </a:r>
            <a:endParaRPr sz="1215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575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Open Sans"/>
              <a:buChar char="●"/>
            </a:pPr>
            <a:r>
              <a:rPr lang="en" sz="1215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Conclusion</a:t>
            </a:r>
            <a:endParaRPr sz="1215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575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Open Sans"/>
              <a:buChar char="●"/>
            </a:pPr>
            <a:r>
              <a:rPr lang="en" sz="1215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  <a:endParaRPr sz="1215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ROUGE Evaluation Model (TextRank)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2" title="Screenshot 2025-04-29 at 1.12.46 AM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91" y="1225225"/>
            <a:ext cx="8177382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of Average Scores (TextRank)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125" y="1302846"/>
            <a:ext cx="5377500" cy="292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of Average Scores (TextRank)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123" y="1293675"/>
            <a:ext cx="5181849" cy="353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Score Analysis:</a:t>
            </a:r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Precision score is the proportion of words in the generated summary that are also in the reference summary.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</a:rPr>
              <a:t>Average ROUGE-1 P1: 0.6507 </a:t>
            </a:r>
            <a:endParaRPr b="1"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Unigram (single word) overlap = 65.07%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</a:rPr>
              <a:t>Average ROUGE-2 P1: 0.3309 </a:t>
            </a:r>
            <a:endParaRPr b="1"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Bigram (2 word) overlap = 33.09%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</a:rPr>
              <a:t>Average ROUGE-L P1: 0.2833</a:t>
            </a:r>
            <a:endParaRPr b="1"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Char char="○"/>
            </a:pPr>
            <a:r>
              <a:rPr lang="en" sz="1600"/>
              <a:t>Longest Common Subsequence (LCS) = 28.33%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Score Analysis:</a:t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</a:rPr>
              <a:t>The Recall score is </a:t>
            </a:r>
            <a:r>
              <a:rPr lang="en" sz="1600"/>
              <a:t>proportion of words in the reference summary that are also in the generated summary.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</a:rPr>
              <a:t>Average ROUGE-1 R1: 0.4804 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Unigram (single word) overlap = 48.04%</a:t>
            </a:r>
            <a:endParaRPr b="1"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Char char="●"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</a:rPr>
              <a:t>Average ROUGE-2 R1: 0.2413 </a:t>
            </a:r>
            <a:endParaRPr b="1"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Bigram (2 word) overlap = 24.13%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1F1F1F"/>
                </a:solidFill>
                <a:highlight>
                  <a:srgbClr val="FFFFFF"/>
                </a:highlight>
              </a:rPr>
              <a:t>Average ROUGE-L R1: 0.2140</a:t>
            </a:r>
            <a:endParaRPr b="1"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/>
              <a:t>Longest Common Subsequence (LCS) = 21.40%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311700" y="2546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 Score Analysis: 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311700" y="1085925"/>
            <a:ext cx="8520600" cy="3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The F1 Score balances both the precision and recall scores using the harmonic mean.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600"/>
              <a:t>Average ROUGE-1 F1: 0.5467</a:t>
            </a:r>
            <a:endParaRPr b="1" sz="16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Unigram (single word) overlap = 54.67%</a:t>
            </a:r>
            <a:endParaRPr sz="16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This indicates that the generated summaries captured a large amount of key words from the original summaries.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600"/>
              <a:t>Average ROUGE-2 F1: 0.2761</a:t>
            </a:r>
            <a:endParaRPr b="1" sz="16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Bigram (2 word) overlap = 27.61%</a:t>
            </a:r>
            <a:endParaRPr sz="16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ROUGE-1 scores are typically lower than ROUGE-1 as bigrams are harder to match.</a:t>
            </a:r>
            <a:endParaRPr sz="16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This indicates a moderate level of matching phrases between the generated and original summaries.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600"/>
              <a:t>Average ROUGE-L F1: 0.2411</a:t>
            </a:r>
            <a:endParaRPr b="1" sz="1600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87500"/>
              <a:buChar char="○"/>
            </a:pPr>
            <a:r>
              <a:rPr lang="en" sz="1600"/>
              <a:t>L</a:t>
            </a:r>
            <a:r>
              <a:rPr lang="en" sz="1600"/>
              <a:t>ongest Common Subsequence (LCS) = 24.11%</a:t>
            </a:r>
            <a:endParaRPr sz="16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This indicates that the generated summaries moderately matched the sentence structure of the original summaries.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ROUGE Metric Limitations: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Lexical overlap: ROUGE only looks for words or n-grams and does not understand the meaning of the text.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Extractive/longer summaries are preferred as they </a:t>
            </a:r>
            <a:r>
              <a:rPr lang="en"/>
              <a:t>preserve</a:t>
            </a:r>
            <a:r>
              <a:rPr lang="en"/>
              <a:t> </a:t>
            </a:r>
            <a:r>
              <a:rPr lang="en"/>
              <a:t>original</a:t>
            </a:r>
            <a:r>
              <a:rPr lang="en"/>
              <a:t> words and phrases. This can cause abstractive/paraphrased summaries to receive lower scores, despite having accurate information.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Scoring can vary based on the gold standard as each medical professional has a unique style of summarizing data.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ROUGE does not score grammar or punctuation which can cause </a:t>
            </a:r>
            <a:r>
              <a:rPr lang="en"/>
              <a:t>poorly</a:t>
            </a:r>
            <a:r>
              <a:rPr lang="en"/>
              <a:t> written summaries to receive higher scores.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Methodology: </a:t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311700" y="10371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200"/>
              <a:buChar char="●"/>
            </a:pPr>
            <a:r>
              <a:rPr b="1" lang="en" sz="2200">
                <a:solidFill>
                  <a:srgbClr val="990000"/>
                </a:solidFill>
              </a:rPr>
              <a:t>II. Scispacy</a:t>
            </a:r>
            <a:endParaRPr b="1" sz="22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 summarizing the medical text using TextRank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Scispacy (an extension built on top of Spacy) is trained on biomedical 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-&gt; focuses on </a:t>
            </a:r>
            <a:r>
              <a:rPr b="1" lang="en"/>
              <a:t>biomedical and scientific texts.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Problem 3: Lack of domain specific awareness</a:t>
            </a:r>
            <a:endParaRPr b="1" sz="3600"/>
          </a:p>
        </p:txBody>
      </p:sp>
      <p:sp>
        <p:nvSpPr>
          <p:cNvPr id="252" name="Google Shape;252;p4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Scispacy addresses?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Detect and extract named entities such as diseases, chemicals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Specifically recognize medical terminology using NER tags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domain specific awareness to the summaries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Example:</a:t>
            </a:r>
            <a:endParaRPr/>
          </a:p>
        </p:txBody>
      </p:sp>
      <p:sp>
        <p:nvSpPr>
          <p:cNvPr id="253" name="Google Shape;253;p40"/>
          <p:cNvSpPr txBox="1"/>
          <p:nvPr/>
        </p:nvSpPr>
        <p:spPr>
          <a:xfrm>
            <a:off x="1478250" y="3928500"/>
            <a:ext cx="21666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4" name="Google Shape;25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2250" y="2478650"/>
            <a:ext cx="4881376" cy="217857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0"/>
          <p:cNvSpPr txBox="1"/>
          <p:nvPr/>
        </p:nvSpPr>
        <p:spPr>
          <a:xfrm>
            <a:off x="2612250" y="4778725"/>
            <a:ext cx="65319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Source: https://medium.com/@MansiKukreja/clinical-text-negation-handling-using-negspacy-and-scispacy-233ce69ab2ac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(NER) Scispacy</a:t>
            </a:r>
            <a:endParaRPr/>
          </a:p>
        </p:txBody>
      </p:sp>
      <p:sp>
        <p:nvSpPr>
          <p:cNvPr id="261" name="Google Shape;261;p4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238" y="1039988"/>
            <a:ext cx="631507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250" y="1814475"/>
            <a:ext cx="535305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250" y="3581033"/>
            <a:ext cx="6315074" cy="1451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236725" y="1149025"/>
            <a:ext cx="8595600" cy="3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Domain: </a:t>
            </a:r>
            <a:r>
              <a:rPr lang="en"/>
              <a:t>Data science and Natural Language Processing (NLP) in healthcare settings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Patient medical </a:t>
            </a:r>
            <a:r>
              <a:rPr lang="en"/>
              <a:t>reports</a:t>
            </a:r>
            <a:r>
              <a:rPr lang="en"/>
              <a:t> are often too long and complex which can delay medical diagnosis and treatment. The average physician spends approximately 16 minutes and 14 seconds </a:t>
            </a:r>
            <a:r>
              <a:rPr lang="en"/>
              <a:t>reviewing</a:t>
            </a:r>
            <a:r>
              <a:rPr lang="en"/>
              <a:t> Electronic Health Records (EHRs) for each patient. This does not take into account the time spent updating medical records.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Medical reports are subject to human errors such as typos. Because of this, h</a:t>
            </a:r>
            <a:r>
              <a:rPr lang="en"/>
              <a:t>ealthcare professionals spend a lot of time trying to understand and confirm the </a:t>
            </a:r>
            <a:r>
              <a:rPr lang="en"/>
              <a:t>contents</a:t>
            </a:r>
            <a:r>
              <a:rPr lang="en"/>
              <a:t> of medical reports written by their colleagues. This can lead to </a:t>
            </a:r>
            <a:r>
              <a:rPr lang="en"/>
              <a:t>misinterpretation which can compromise their ability to deliver quality healthcare.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Depending on the health concern, the amount of time it takes to view and fully comprehend medical records can </a:t>
            </a:r>
            <a:r>
              <a:rPr lang="en"/>
              <a:t>significantly</a:t>
            </a:r>
            <a:r>
              <a:rPr lang="en"/>
              <a:t> impact patient outcomes.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(NER) Scispacy</a:t>
            </a:r>
            <a:endParaRPr/>
          </a:p>
        </p:txBody>
      </p:sp>
      <p:sp>
        <p:nvSpPr>
          <p:cNvPr id="270" name="Google Shape;270;p4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498499"/>
            <a:ext cx="8304476" cy="162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Model Scispacy</a:t>
            </a:r>
            <a:endParaRPr/>
          </a:p>
        </p:txBody>
      </p:sp>
      <p:sp>
        <p:nvSpPr>
          <p:cNvPr id="277" name="Google Shape;277;p4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138" y="1182725"/>
            <a:ext cx="7086474" cy="160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3"/>
          <p:cNvSpPr txBox="1"/>
          <p:nvPr/>
        </p:nvSpPr>
        <p:spPr>
          <a:xfrm>
            <a:off x="111900" y="2956500"/>
            <a:ext cx="89202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Finding: 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-"/>
            </a:pPr>
            <a:r>
              <a:rPr i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High precision=&gt; most of the identified entities in the summary are correct. </a:t>
            </a:r>
            <a:endParaRPr i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-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Low recall =&gt; a loss in term coverage, which is especially critical in medical contexts where completeness matters.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Limitations:</a:t>
            </a:r>
            <a:endParaRPr/>
          </a:p>
        </p:txBody>
      </p:sp>
      <p:sp>
        <p:nvSpPr>
          <p:cNvPr id="285" name="Google Shape;285;p4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TextRank is extractive purely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=&gt; generating summaries that may lack of coherence</a:t>
            </a:r>
            <a:endParaRPr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Typo errors and noisy data still present in the output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=&gt; </a:t>
            </a:r>
            <a:r>
              <a:rPr i="1" lang="en"/>
              <a:t>post-processing step is essential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 process: This project focuses on developing and demonstrating the workflow of the entire process, rather than statistically proving its effectiveness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=&gt; </a:t>
            </a:r>
            <a:r>
              <a:rPr i="1" lang="en"/>
              <a:t>collaboration with more medical experts to generate high quality reference summaries is essential</a:t>
            </a:r>
            <a:endParaRPr i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From Our Method:</a:t>
            </a:r>
            <a:endParaRPr/>
          </a:p>
        </p:txBody>
      </p:sp>
      <p:sp>
        <p:nvSpPr>
          <p:cNvPr id="291" name="Google Shape;291;p4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the low score of recall from Scispacy model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=&gt; </a:t>
            </a:r>
            <a:r>
              <a:rPr lang="en"/>
              <a:t>TextRank helps reduce noise and focuses on key sentences,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it also removes some essential biomedical entities that the summarization algorithm doesn't consider central.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</a:t>
            </a:r>
            <a:r>
              <a:rPr lang="en"/>
              <a:t>approach would be</a:t>
            </a:r>
            <a:r>
              <a:rPr b="1" lang="en"/>
              <a:t> ideal</a:t>
            </a:r>
            <a:r>
              <a:rPr lang="en"/>
              <a:t> for </a:t>
            </a:r>
            <a:r>
              <a:rPr b="1" lang="en"/>
              <a:t>fast</a:t>
            </a:r>
            <a:r>
              <a:rPr lang="en"/>
              <a:t> or </a:t>
            </a:r>
            <a:r>
              <a:rPr b="1" lang="en"/>
              <a:t>high-precision</a:t>
            </a:r>
            <a:r>
              <a:rPr lang="en"/>
              <a:t> extraction, (e.g. quick reviews), but </a:t>
            </a:r>
            <a:r>
              <a:rPr b="1" lang="en"/>
              <a:t>not ideal</a:t>
            </a:r>
            <a:r>
              <a:rPr lang="en"/>
              <a:t> where </a:t>
            </a:r>
            <a:r>
              <a:rPr b="1" lang="en"/>
              <a:t>full coverage</a:t>
            </a:r>
            <a:r>
              <a:rPr lang="en"/>
              <a:t> is </a:t>
            </a:r>
            <a:r>
              <a:rPr b="1" lang="en"/>
              <a:t>required</a:t>
            </a:r>
            <a:r>
              <a:rPr lang="en"/>
              <a:t> (e.g. in comprehensive patient history analysis)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297" name="Google Shape;297;p4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Workflow:</a:t>
            </a:r>
            <a:endParaRPr i="1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/>
              <a:t> </a:t>
            </a:r>
            <a:r>
              <a:rPr b="1" i="1" lang="en"/>
              <a:t>Medical Report =&gt; TextRank Summary =&gt; Scispacy NER =&gt; Biomedical Term Highlighted</a:t>
            </a:r>
            <a:endParaRPr b="1"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/>
              <a:t>approach</a:t>
            </a:r>
            <a:r>
              <a:rPr lang="en"/>
              <a:t> in this project offers a transparent pipeline, making it useful and easier for medical professionals to understand why certain contents is prioritized in summary.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also helps accelerate workflows and assist in medical decision making by providing more reliable information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303" name="Google Shape;303;p4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https://www.epic.com/software/ai/</a:t>
            </a:r>
            <a:endParaRPr/>
          </a:p>
          <a:p>
            <a:pPr indent="-3175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https://dsce.ibm.com/wizard/watsonx/results/watsonx-health-report-assistant</a:t>
            </a:r>
            <a:endParaRPr/>
          </a:p>
          <a:p>
            <a:pPr indent="-3175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https://aws.amazon.com/comprehend/medical/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https://pmc.ncbi.nlm.nih.gov/articles/PMC9719781/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https://ieeexplore.ieee.org/stamp/stamp.jsp?tp=&amp;arnumber=9453071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https://papers.ssrn.com/sol3/papers.cfm?abstract_id=4395306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https://www.forbes.com/sites/brucelee/2020/01/13/electronic-health-records-here-is-how-much-time-doctors-are-spending-with-them/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https://ieeexplore.ieee.org/document/10134303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https://www.ibm.com/docs/en/watsonx/saas?topic=metrics-rouge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/>
          <p:nvPr>
            <p:ph type="title"/>
          </p:nvPr>
        </p:nvSpPr>
        <p:spPr>
          <a:xfrm>
            <a:off x="311700" y="19067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</a:t>
            </a:r>
            <a:endParaRPr sz="5000"/>
          </a:p>
        </p:txBody>
      </p:sp>
      <p:sp>
        <p:nvSpPr>
          <p:cNvPr id="309" name="Google Shape;309;p4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72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Medical Report 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8520600" cy="3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Source: Kaggle.com and MTSamples.com - collected by medical transcriptionists for reference purposes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500" y="835925"/>
            <a:ext cx="4768874" cy="37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844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program that uses Natural Language Processing to summarize medical reports and detect biomedical terms which will help accelerate the everyday functions within healthcare facilities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600" y="2495544"/>
            <a:ext cx="2955551" cy="230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Methodologies: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Epic Systems: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Generative AI implemented into electronic health record (EHR)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Follows HIPAA regulations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IBM Health Report Assistant: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database that allows healthcare professionals to </a:t>
            </a:r>
            <a:r>
              <a:rPr lang="en"/>
              <a:t>upload</a:t>
            </a:r>
            <a:r>
              <a:rPr lang="en"/>
              <a:t> and store medical reports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Transforms complex medical reports into summaries that can be easily interpreted by both patients and healthcare workers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Includes a chatbot that patients can use to ask questions regarding their health and/or treatment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Amazon Comprehend Medical: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Natural Language Processing (NLP) to extract text from </a:t>
            </a:r>
            <a:r>
              <a:rPr lang="en"/>
              <a:t>complex</a:t>
            </a:r>
            <a:r>
              <a:rPr lang="en"/>
              <a:t> medical records and create simplified summaries to </a:t>
            </a:r>
            <a:r>
              <a:rPr lang="en"/>
              <a:t>expedite</a:t>
            </a:r>
            <a:r>
              <a:rPr lang="en"/>
              <a:t> healthcare and medical insurance processes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Limitations: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03725"/>
            <a:ext cx="8520600" cy="19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Problem 1</a:t>
            </a:r>
            <a:r>
              <a:rPr lang="en"/>
              <a:t>: NLP does not work well with unstructured medical report data or free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Problem 2</a:t>
            </a:r>
            <a:r>
              <a:rPr lang="en"/>
              <a:t>: Some NLP’s are limited to predetermined keywords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Problem 3</a:t>
            </a:r>
            <a:r>
              <a:rPr lang="en"/>
              <a:t>: </a:t>
            </a:r>
            <a:r>
              <a:rPr lang="en"/>
              <a:t>Lack of domain-specific awareness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Methodology: 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0371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200"/>
              <a:buChar char="●"/>
            </a:pPr>
            <a:r>
              <a:rPr b="1" lang="en" sz="2200">
                <a:solidFill>
                  <a:srgbClr val="990000"/>
                </a:solidFill>
              </a:rPr>
              <a:t>I.  TextRank</a:t>
            </a:r>
            <a:endParaRPr b="1" sz="2200">
              <a:solidFill>
                <a:srgbClr val="99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200"/>
              <a:buChar char="●"/>
            </a:pPr>
            <a:r>
              <a:rPr b="1" lang="en" sz="2200">
                <a:solidFill>
                  <a:srgbClr val="990000"/>
                </a:solidFill>
              </a:rPr>
              <a:t>II. Scispacy</a:t>
            </a:r>
            <a:endParaRPr b="1" sz="2200">
              <a:solidFill>
                <a:srgbClr val="99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311700" y="4579225"/>
            <a:ext cx="81507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2340325" y="4314975"/>
            <a:ext cx="43458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Methodology: 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03717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200"/>
              <a:buChar char="●"/>
            </a:pPr>
            <a:r>
              <a:rPr b="1" lang="en" sz="2200">
                <a:solidFill>
                  <a:srgbClr val="990000"/>
                </a:solidFill>
              </a:rPr>
              <a:t>I. TextRank</a:t>
            </a:r>
            <a:endParaRPr b="1" sz="2200">
              <a:solidFill>
                <a:srgbClr val="99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graph based ranking algorithm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 by analyzing the relationships between words or phrases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Aimed at creating concise summaries without needing predefined keywords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1325" y="2369251"/>
            <a:ext cx="2847425" cy="20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311700" y="4579225"/>
            <a:ext cx="81507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Source: A patent keywords extraction method using TextRank model with prior public knowledge - Scientific Figure on ResearchGate. Available from: https://www.researchgate.net/figure/An-example-of-patent-TextRank-network_fig2_350472445 [accessed 29 Apr 2025]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2340325" y="4314975"/>
            <a:ext cx="43458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implementation of classic TextRank model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