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1" r:id="rId5"/>
    <p:sldId id="262" r:id="rId6"/>
    <p:sldId id="263" r:id="rId7"/>
    <p:sldId id="273" r:id="rId8"/>
    <p:sldId id="271" r:id="rId9"/>
    <p:sldId id="272" r:id="rId10"/>
    <p:sldId id="265" r:id="rId11"/>
    <p:sldId id="275" r:id="rId12"/>
    <p:sldId id="278" r:id="rId13"/>
    <p:sldId id="276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3C2"/>
    <a:srgbClr val="A83677"/>
    <a:srgbClr val="FFFFFF"/>
    <a:srgbClr val="FECF48"/>
    <a:srgbClr val="EE4455"/>
    <a:srgbClr val="FBEF59"/>
    <a:srgbClr val="5CC1A7"/>
    <a:srgbClr val="68B8A0"/>
    <a:srgbClr val="F6F172"/>
    <a:srgbClr val="E79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CF8D8-C395-4408-B25E-36C1DFCBE05E}" type="datetimeFigureOut">
              <a:rPr lang="vi-VN" smtClean="0"/>
              <a:t>05/12/2022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03AF7-17E9-439A-8767-D3B8AA5656A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155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1E4F-568B-FF05-81BF-2372D68EB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EC1D8-DEF2-4749-34FB-5745FEE5C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08A69-32E9-55B0-6BBD-8311C05C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4130-E783-47E1-9F01-57D52C542842}" type="datetimeFigureOut">
              <a:rPr lang="vi-VN" smtClean="0"/>
              <a:t>05/12/2022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5F59B-E822-9E1E-F48A-CF36F899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407C9-A473-380A-050C-6635606E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C3B9-D461-45CE-AB82-C9F97EA4D85D}" type="slidenum">
              <a:rPr lang="vi-VN" smtClean="0"/>
              <a:t>‹#›</a:t>
            </a:fld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560AEF-971B-11E4-72B5-D24D9635DCFF}"/>
              </a:ext>
            </a:extLst>
          </p:cNvPr>
          <p:cNvSpPr txBox="1"/>
          <p:nvPr userDrawn="1"/>
        </p:nvSpPr>
        <p:spPr>
          <a:xfrm>
            <a:off x="162724" y="6402084"/>
            <a:ext cx="2723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Nguyễn Minh Thông – TE6419</a:t>
            </a:r>
            <a:endParaRPr lang="vi-VN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0002DD-09CD-7508-B1D4-651A16D3E192}"/>
              </a:ext>
            </a:extLst>
          </p:cNvPr>
          <p:cNvGrpSpPr/>
          <p:nvPr userDrawn="1"/>
        </p:nvGrpSpPr>
        <p:grpSpPr>
          <a:xfrm>
            <a:off x="8974241" y="246802"/>
            <a:ext cx="2711072" cy="422473"/>
            <a:chOff x="8635616" y="184324"/>
            <a:chExt cx="2711072" cy="42247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B966DB-7462-4597-0E4C-B1643E38E6AA}"/>
                </a:ext>
              </a:extLst>
            </p:cNvPr>
            <p:cNvSpPr/>
            <p:nvPr/>
          </p:nvSpPr>
          <p:spPr>
            <a:xfrm>
              <a:off x="8635616" y="311106"/>
              <a:ext cx="261920" cy="261920"/>
            </a:xfrm>
            <a:prstGeom prst="ellipse">
              <a:avLst/>
            </a:prstGeom>
            <a:solidFill>
              <a:srgbClr val="5CC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19A289C-4FAE-552E-3E55-E8723A0E3C95}"/>
                </a:ext>
              </a:extLst>
            </p:cNvPr>
            <p:cNvSpPr/>
            <p:nvPr/>
          </p:nvSpPr>
          <p:spPr>
            <a:xfrm>
              <a:off x="9004300" y="311105"/>
              <a:ext cx="2139188" cy="26192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CC1A7"/>
                </a:gs>
                <a:gs pos="100000">
                  <a:srgbClr val="FBEF5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93DA7A37-545D-B36F-B9D9-4B3E116EC6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" t="12323" r="58937" b="11984"/>
            <a:stretch/>
          </p:blipFill>
          <p:spPr>
            <a:xfrm>
              <a:off x="10884408" y="184324"/>
              <a:ext cx="462280" cy="42247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EB9953-3D46-4E32-3EB1-FE2DA4BBA2C7}"/>
                </a:ext>
              </a:extLst>
            </p:cNvPr>
            <p:cNvSpPr txBox="1"/>
            <p:nvPr/>
          </p:nvSpPr>
          <p:spPr>
            <a:xfrm>
              <a:off x="9004300" y="318954"/>
              <a:ext cx="19155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b="1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BÀI 9: ỨNG DỤNG VẼ HÌNH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850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E87C-96EC-22DB-57B1-91311F42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5F5B7-10BB-1F3D-2F2F-1502FBDEF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583F-BBFF-A63C-C629-C622C55E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4130-E783-47E1-9F01-57D52C542842}" type="datetimeFigureOut">
              <a:rPr lang="vi-VN" smtClean="0"/>
              <a:t>05/12/2022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9E0D0-F4B3-F5FA-364C-90A44F67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3F4EF-49E7-2708-109C-D1BED66A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C3B9-D461-45CE-AB82-C9F97EA4D85D}" type="slidenum">
              <a:rPr lang="vi-VN" smtClean="0"/>
              <a:t>‹#›</a:t>
            </a:fld>
            <a:endParaRPr lang="vi-V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D9E5F1-CB56-6657-FF95-DC0B282CDFAA}"/>
              </a:ext>
            </a:extLst>
          </p:cNvPr>
          <p:cNvGrpSpPr/>
          <p:nvPr userDrawn="1"/>
        </p:nvGrpSpPr>
        <p:grpSpPr>
          <a:xfrm>
            <a:off x="8974241" y="246802"/>
            <a:ext cx="2711072" cy="422473"/>
            <a:chOff x="8635616" y="184324"/>
            <a:chExt cx="2711072" cy="42247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2CBCEDB-0F13-CFB0-09F6-312512E1D7B1}"/>
                </a:ext>
              </a:extLst>
            </p:cNvPr>
            <p:cNvSpPr/>
            <p:nvPr/>
          </p:nvSpPr>
          <p:spPr>
            <a:xfrm>
              <a:off x="8635616" y="311106"/>
              <a:ext cx="261920" cy="261920"/>
            </a:xfrm>
            <a:prstGeom prst="ellipse">
              <a:avLst/>
            </a:prstGeom>
            <a:solidFill>
              <a:srgbClr val="5CC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1439427-6CAD-F64C-BF5E-DD05FE3EA0FC}"/>
                </a:ext>
              </a:extLst>
            </p:cNvPr>
            <p:cNvSpPr/>
            <p:nvPr/>
          </p:nvSpPr>
          <p:spPr>
            <a:xfrm>
              <a:off x="9004300" y="311105"/>
              <a:ext cx="2139188" cy="26192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CC1A7"/>
                </a:gs>
                <a:gs pos="100000">
                  <a:srgbClr val="FBEF5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005A60CF-2153-8DB3-483B-DB1654E7D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" t="12323" r="58937" b="11984"/>
            <a:stretch/>
          </p:blipFill>
          <p:spPr>
            <a:xfrm>
              <a:off x="10884408" y="184324"/>
              <a:ext cx="462280" cy="42247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9DFC05-121B-3884-E510-20C1FFD12805}"/>
                </a:ext>
              </a:extLst>
            </p:cNvPr>
            <p:cNvSpPr txBox="1"/>
            <p:nvPr/>
          </p:nvSpPr>
          <p:spPr>
            <a:xfrm>
              <a:off x="9004300" y="318954"/>
              <a:ext cx="19155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b="1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BÀI 9: ỨNG DỤNG VẼ HÌNH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1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CDBBB-BF07-DECD-3777-0796B50B4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6B1D7-CFF0-88FF-9283-40A777AE5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39FFD-4678-6D9C-0413-C259BB20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4130-E783-47E1-9F01-57D52C542842}" type="datetimeFigureOut">
              <a:rPr lang="vi-VN" smtClean="0"/>
              <a:t>05/12/2022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606E4-E8A9-78D0-5A51-ED04B8D7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0A8D1-382A-9F0A-19A1-26AF0F32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C3B9-D461-45CE-AB82-C9F97EA4D85D}" type="slidenum">
              <a:rPr lang="vi-VN" smtClean="0"/>
              <a:t>‹#›</a:t>
            </a:fld>
            <a:endParaRPr lang="vi-V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4762BC-3116-5875-252F-F0416BE3CD54}"/>
              </a:ext>
            </a:extLst>
          </p:cNvPr>
          <p:cNvGrpSpPr/>
          <p:nvPr userDrawn="1"/>
        </p:nvGrpSpPr>
        <p:grpSpPr>
          <a:xfrm>
            <a:off x="8974241" y="246802"/>
            <a:ext cx="2711072" cy="422473"/>
            <a:chOff x="8635616" y="184324"/>
            <a:chExt cx="2711072" cy="42247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81BFD9-5ADC-49F7-7685-29A9C7F8E990}"/>
                </a:ext>
              </a:extLst>
            </p:cNvPr>
            <p:cNvSpPr/>
            <p:nvPr/>
          </p:nvSpPr>
          <p:spPr>
            <a:xfrm>
              <a:off x="8635616" y="311106"/>
              <a:ext cx="261920" cy="261920"/>
            </a:xfrm>
            <a:prstGeom prst="ellipse">
              <a:avLst/>
            </a:prstGeom>
            <a:solidFill>
              <a:srgbClr val="5CC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6CD06D4-565C-002D-334C-9638AD4E3785}"/>
                </a:ext>
              </a:extLst>
            </p:cNvPr>
            <p:cNvSpPr/>
            <p:nvPr/>
          </p:nvSpPr>
          <p:spPr>
            <a:xfrm>
              <a:off x="9004300" y="311105"/>
              <a:ext cx="2139188" cy="26192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CC1A7"/>
                </a:gs>
                <a:gs pos="100000">
                  <a:srgbClr val="FBEF5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B8B8922A-AD51-CE2B-06CB-CB7723BF9D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" t="12323" r="58937" b="11984"/>
            <a:stretch/>
          </p:blipFill>
          <p:spPr>
            <a:xfrm>
              <a:off x="10884408" y="184324"/>
              <a:ext cx="462280" cy="42247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5201BF-4612-8224-7133-325EBE611FC8}"/>
                </a:ext>
              </a:extLst>
            </p:cNvPr>
            <p:cNvSpPr txBox="1"/>
            <p:nvPr/>
          </p:nvSpPr>
          <p:spPr>
            <a:xfrm>
              <a:off x="9004300" y="318954"/>
              <a:ext cx="19155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b="1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BÀI 9: ỨNG DỤNG VẼ HÌNH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65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6CC8-15BA-891A-E821-3E3DA364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36D90-4F28-B172-9F17-6E2823CA4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DCBB4-98C9-D21D-D290-1677D013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4130-E783-47E1-9F01-57D52C542842}" type="datetimeFigureOut">
              <a:rPr lang="vi-VN" smtClean="0"/>
              <a:t>05/12/2022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6F5B1-E143-F8AF-9632-7A49737E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6ECCD-E647-CEE3-19C2-79F575EA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C3B9-D461-45CE-AB82-C9F97EA4D85D}" type="slidenum">
              <a:rPr lang="vi-VN" smtClean="0"/>
              <a:t>‹#›</a:t>
            </a:fld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3B66D6-CF41-1CEA-D057-171231A418AB}"/>
              </a:ext>
            </a:extLst>
          </p:cNvPr>
          <p:cNvSpPr txBox="1"/>
          <p:nvPr userDrawn="1"/>
        </p:nvSpPr>
        <p:spPr>
          <a:xfrm>
            <a:off x="162724" y="6402084"/>
            <a:ext cx="2723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Nguyễn Minh Thông – TE6419</a:t>
            </a:r>
            <a:endParaRPr lang="vi-VN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F104DE-9B73-C590-4BC6-F546E7CDC20A}"/>
              </a:ext>
            </a:extLst>
          </p:cNvPr>
          <p:cNvGrpSpPr/>
          <p:nvPr userDrawn="1"/>
        </p:nvGrpSpPr>
        <p:grpSpPr>
          <a:xfrm>
            <a:off x="8974241" y="246802"/>
            <a:ext cx="2711072" cy="422473"/>
            <a:chOff x="8635616" y="184324"/>
            <a:chExt cx="2711072" cy="42247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013020C-05D4-027B-F0A1-2D6BB28F6014}"/>
                </a:ext>
              </a:extLst>
            </p:cNvPr>
            <p:cNvSpPr/>
            <p:nvPr/>
          </p:nvSpPr>
          <p:spPr>
            <a:xfrm>
              <a:off x="8635616" y="311106"/>
              <a:ext cx="261920" cy="261920"/>
            </a:xfrm>
            <a:prstGeom prst="ellipse">
              <a:avLst/>
            </a:prstGeom>
            <a:solidFill>
              <a:srgbClr val="5CC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3A9DE20-B825-07E9-EA44-0C51BDEBB5E1}"/>
                </a:ext>
              </a:extLst>
            </p:cNvPr>
            <p:cNvSpPr/>
            <p:nvPr/>
          </p:nvSpPr>
          <p:spPr>
            <a:xfrm>
              <a:off x="9004300" y="311105"/>
              <a:ext cx="2139188" cy="26192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CC1A7"/>
                </a:gs>
                <a:gs pos="100000">
                  <a:srgbClr val="FBEF5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16" name="Picture 15" descr="Logo&#10;&#10;Description automatically generated">
              <a:extLst>
                <a:ext uri="{FF2B5EF4-FFF2-40B4-BE49-F238E27FC236}">
                  <a16:creationId xmlns:a16="http://schemas.microsoft.com/office/drawing/2014/main" id="{48E32A24-C240-1DBA-7228-73C1E1BA68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" t="12323" r="58937" b="11984"/>
            <a:stretch/>
          </p:blipFill>
          <p:spPr>
            <a:xfrm>
              <a:off x="10884408" y="184324"/>
              <a:ext cx="462280" cy="42247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768FF6-C3CD-2911-4E52-DF2BDBBBBD3B}"/>
                </a:ext>
              </a:extLst>
            </p:cNvPr>
            <p:cNvSpPr txBox="1"/>
            <p:nvPr/>
          </p:nvSpPr>
          <p:spPr>
            <a:xfrm>
              <a:off x="9004300" y="318954"/>
              <a:ext cx="19155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b="1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BÀI 9: ỨNG DỤNG VẼ HÌNH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33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02F9-1AE4-2539-F4B4-BD6342BC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CD188-5978-105B-2D7E-EE77F0068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B1FB9-83BD-6ED7-702A-92EFCB4E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4130-E783-47E1-9F01-57D52C542842}" type="datetimeFigureOut">
              <a:rPr lang="vi-VN" smtClean="0"/>
              <a:t>05/12/2022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2A133-0D8E-EEF7-23B3-425CDBB0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53AB-0523-98BF-8746-3B4627DB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C3B9-D461-45CE-AB82-C9F97EA4D85D}" type="slidenum">
              <a:rPr lang="vi-VN" smtClean="0"/>
              <a:t>‹#›</a:t>
            </a:fld>
            <a:endParaRPr lang="vi-V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7FFE3E-135E-3162-8E23-9B7D0BC9F0C8}"/>
              </a:ext>
            </a:extLst>
          </p:cNvPr>
          <p:cNvGrpSpPr/>
          <p:nvPr userDrawn="1"/>
        </p:nvGrpSpPr>
        <p:grpSpPr>
          <a:xfrm>
            <a:off x="8974241" y="246802"/>
            <a:ext cx="2711072" cy="422473"/>
            <a:chOff x="8635616" y="184324"/>
            <a:chExt cx="2711072" cy="42247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A2F5415-3ACF-2AEF-9B4A-20FAD09E37DE}"/>
                </a:ext>
              </a:extLst>
            </p:cNvPr>
            <p:cNvSpPr/>
            <p:nvPr/>
          </p:nvSpPr>
          <p:spPr>
            <a:xfrm>
              <a:off x="8635616" y="311106"/>
              <a:ext cx="261920" cy="261920"/>
            </a:xfrm>
            <a:prstGeom prst="ellipse">
              <a:avLst/>
            </a:prstGeom>
            <a:solidFill>
              <a:srgbClr val="5CC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165CD62-B112-793D-DA71-B9A944EFE4F3}"/>
                </a:ext>
              </a:extLst>
            </p:cNvPr>
            <p:cNvSpPr/>
            <p:nvPr/>
          </p:nvSpPr>
          <p:spPr>
            <a:xfrm>
              <a:off x="9004300" y="311105"/>
              <a:ext cx="2139188" cy="26192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CC1A7"/>
                </a:gs>
                <a:gs pos="100000">
                  <a:srgbClr val="FBEF5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5A0CF093-0F2A-CF7D-0436-77A03D846A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" t="12323" r="58937" b="11984"/>
            <a:stretch/>
          </p:blipFill>
          <p:spPr>
            <a:xfrm>
              <a:off x="10884408" y="184324"/>
              <a:ext cx="462280" cy="42247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2A31AD-2D16-1FA6-BBC1-E658EB90A328}"/>
                </a:ext>
              </a:extLst>
            </p:cNvPr>
            <p:cNvSpPr txBox="1"/>
            <p:nvPr/>
          </p:nvSpPr>
          <p:spPr>
            <a:xfrm>
              <a:off x="9004300" y="318954"/>
              <a:ext cx="19155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b="1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BÀI 9: ỨNG DỤNG VẼ HÌNH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7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A0EB-CA14-5023-62DE-A05D84F8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3E323-65B9-A20D-EE81-5410F0454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AB2AC-9C93-87E5-6142-0FB5E8DB8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6D2C-F8CD-0C35-695B-B3774A75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4130-E783-47E1-9F01-57D52C542842}" type="datetimeFigureOut">
              <a:rPr lang="vi-VN" smtClean="0"/>
              <a:t>05/12/2022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AAF28-F653-E8A8-F624-F2CB887E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16C02-42CC-62DD-0844-9A76D938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C3B9-D461-45CE-AB82-C9F97EA4D85D}" type="slidenum">
              <a:rPr lang="vi-VN" smtClean="0"/>
              <a:t>‹#›</a:t>
            </a:fld>
            <a:endParaRPr lang="vi-V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F12695-887F-2EC5-728E-E88603CAF9CD}"/>
              </a:ext>
            </a:extLst>
          </p:cNvPr>
          <p:cNvGrpSpPr/>
          <p:nvPr userDrawn="1"/>
        </p:nvGrpSpPr>
        <p:grpSpPr>
          <a:xfrm>
            <a:off x="8974241" y="246802"/>
            <a:ext cx="2711072" cy="422473"/>
            <a:chOff x="8635616" y="184324"/>
            <a:chExt cx="2711072" cy="42247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A3919C7-3474-C288-0574-3A3C2DEA0260}"/>
                </a:ext>
              </a:extLst>
            </p:cNvPr>
            <p:cNvSpPr/>
            <p:nvPr/>
          </p:nvSpPr>
          <p:spPr>
            <a:xfrm>
              <a:off x="8635616" y="311106"/>
              <a:ext cx="261920" cy="261920"/>
            </a:xfrm>
            <a:prstGeom prst="ellipse">
              <a:avLst/>
            </a:prstGeom>
            <a:solidFill>
              <a:srgbClr val="5CC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11EDA20-119F-DA0E-29A9-63E084994427}"/>
                </a:ext>
              </a:extLst>
            </p:cNvPr>
            <p:cNvSpPr/>
            <p:nvPr/>
          </p:nvSpPr>
          <p:spPr>
            <a:xfrm>
              <a:off x="9004300" y="311105"/>
              <a:ext cx="2139188" cy="26192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CC1A7"/>
                </a:gs>
                <a:gs pos="100000">
                  <a:srgbClr val="FBEF5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7E12B790-64E5-020E-0AEB-062C68BC5B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" t="12323" r="58937" b="11984"/>
            <a:stretch/>
          </p:blipFill>
          <p:spPr>
            <a:xfrm>
              <a:off x="10884408" y="184324"/>
              <a:ext cx="462280" cy="42247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E7FB48-31D9-9637-94D4-8F5D4FFC78BA}"/>
                </a:ext>
              </a:extLst>
            </p:cNvPr>
            <p:cNvSpPr txBox="1"/>
            <p:nvPr/>
          </p:nvSpPr>
          <p:spPr>
            <a:xfrm>
              <a:off x="9004300" y="318954"/>
              <a:ext cx="19155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b="1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BÀI 9: ỨNG DỤNG VẼ HÌNH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215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9860-6E0B-3814-70D1-67468453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5B1C6-B934-5D14-81C4-1539B18E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AC80E-8FCE-C0E1-329E-5B1EE3D2C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BDD75-DE87-8DF8-4167-6DB21006F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60F84-D9B1-7E4C-880E-8EAAF56AE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D266E-CE9D-BEF7-ADEF-A9CBABC4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4130-E783-47E1-9F01-57D52C542842}" type="datetimeFigureOut">
              <a:rPr lang="vi-VN" smtClean="0"/>
              <a:t>05/12/2022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4D837-109F-AA2F-88DE-91392658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B6812-6275-471D-CD02-9166AEC1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C3B9-D461-45CE-AB82-C9F97EA4D85D}" type="slidenum">
              <a:rPr lang="vi-VN" smtClean="0"/>
              <a:t>‹#›</a:t>
            </a:fld>
            <a:endParaRPr lang="vi-V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41F565-60D0-81BB-69E3-63C7E262235D}"/>
              </a:ext>
            </a:extLst>
          </p:cNvPr>
          <p:cNvGrpSpPr/>
          <p:nvPr userDrawn="1"/>
        </p:nvGrpSpPr>
        <p:grpSpPr>
          <a:xfrm>
            <a:off x="8974241" y="246802"/>
            <a:ext cx="2711072" cy="422473"/>
            <a:chOff x="8635616" y="184324"/>
            <a:chExt cx="2711072" cy="42247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C7C7A6-50D0-0A86-7A1E-2D3AEB232931}"/>
                </a:ext>
              </a:extLst>
            </p:cNvPr>
            <p:cNvSpPr/>
            <p:nvPr/>
          </p:nvSpPr>
          <p:spPr>
            <a:xfrm>
              <a:off x="8635616" y="311106"/>
              <a:ext cx="261920" cy="261920"/>
            </a:xfrm>
            <a:prstGeom prst="ellipse">
              <a:avLst/>
            </a:prstGeom>
            <a:solidFill>
              <a:srgbClr val="5CC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95AE3FE-5073-9D37-AFD5-898F0E41C534}"/>
                </a:ext>
              </a:extLst>
            </p:cNvPr>
            <p:cNvSpPr/>
            <p:nvPr/>
          </p:nvSpPr>
          <p:spPr>
            <a:xfrm>
              <a:off x="9004300" y="311105"/>
              <a:ext cx="2139188" cy="26192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CC1A7"/>
                </a:gs>
                <a:gs pos="100000">
                  <a:srgbClr val="FBEF5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CB7B05F-39C7-1C3E-5202-8C126D3E9D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" t="12323" r="58937" b="11984"/>
            <a:stretch/>
          </p:blipFill>
          <p:spPr>
            <a:xfrm>
              <a:off x="10884408" y="184324"/>
              <a:ext cx="462280" cy="42247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774640-84DB-CD38-1906-1352FF064E27}"/>
                </a:ext>
              </a:extLst>
            </p:cNvPr>
            <p:cNvSpPr txBox="1"/>
            <p:nvPr/>
          </p:nvSpPr>
          <p:spPr>
            <a:xfrm>
              <a:off x="9004300" y="318954"/>
              <a:ext cx="19155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b="1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BÀI 9: ỨNG DỤNG VẼ HÌNH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00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9BF8-3240-303D-F669-2EC8524B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C4C7D-934B-C6E3-B55E-D36E5B31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4130-E783-47E1-9F01-57D52C542842}" type="datetimeFigureOut">
              <a:rPr lang="vi-VN" smtClean="0"/>
              <a:t>05/12/2022</a:t>
            </a:fld>
            <a:endParaRPr lang="vi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07CB9-87BD-700C-85BB-C55DE57CDDC1}"/>
              </a:ext>
            </a:extLst>
          </p:cNvPr>
          <p:cNvSpPr/>
          <p:nvPr userDrawn="1"/>
        </p:nvSpPr>
        <p:spPr>
          <a:xfrm>
            <a:off x="0" y="-136526"/>
            <a:ext cx="12192000" cy="6994525"/>
          </a:xfrm>
          <a:prstGeom prst="rect">
            <a:avLst/>
          </a:prstGeom>
          <a:gradFill flip="none" rotWithShape="1">
            <a:gsLst>
              <a:gs pos="0">
                <a:srgbClr val="5CC1A7"/>
              </a:gs>
              <a:gs pos="100000">
                <a:srgbClr val="FBEF5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06E66-832D-5FA2-FA87-DC53AB18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A092E-D74C-73BE-2753-0CD9942A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C3B9-D461-45CE-AB82-C9F97EA4D85D}" type="slidenum">
              <a:rPr lang="vi-VN" smtClean="0"/>
              <a:t>‹#›</a:t>
            </a:fld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EFF1D4-B223-7ACA-31A3-900ECA02F72D}"/>
              </a:ext>
            </a:extLst>
          </p:cNvPr>
          <p:cNvSpPr txBox="1"/>
          <p:nvPr userDrawn="1"/>
        </p:nvSpPr>
        <p:spPr>
          <a:xfrm>
            <a:off x="162724" y="6402084"/>
            <a:ext cx="2723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Nguyễn Minh Thông – TE6419</a:t>
            </a:r>
            <a:endParaRPr lang="vi-VN" sz="1600" b="1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C3136A-B52D-4F25-174A-DB7C9F7CCA9A}"/>
              </a:ext>
            </a:extLst>
          </p:cNvPr>
          <p:cNvGrpSpPr/>
          <p:nvPr userDrawn="1"/>
        </p:nvGrpSpPr>
        <p:grpSpPr>
          <a:xfrm>
            <a:off x="8974241" y="246802"/>
            <a:ext cx="2711072" cy="422473"/>
            <a:chOff x="8635616" y="184324"/>
            <a:chExt cx="2711072" cy="42247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29D7CD0-31C0-6472-1A8F-18DFE87801C1}"/>
                </a:ext>
              </a:extLst>
            </p:cNvPr>
            <p:cNvSpPr/>
            <p:nvPr/>
          </p:nvSpPr>
          <p:spPr>
            <a:xfrm>
              <a:off x="8635616" y="311106"/>
              <a:ext cx="261920" cy="261920"/>
            </a:xfrm>
            <a:prstGeom prst="ellipse">
              <a:avLst/>
            </a:prstGeom>
            <a:solidFill>
              <a:srgbClr val="5CC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063A177-1D07-AE9E-8850-B556EFEC7360}"/>
                </a:ext>
              </a:extLst>
            </p:cNvPr>
            <p:cNvSpPr/>
            <p:nvPr/>
          </p:nvSpPr>
          <p:spPr>
            <a:xfrm>
              <a:off x="9004300" y="311105"/>
              <a:ext cx="2139188" cy="26192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CC1A7"/>
                </a:gs>
                <a:gs pos="100000">
                  <a:srgbClr val="FBEF5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16" name="Picture 15" descr="Logo&#10;&#10;Description automatically generated">
              <a:extLst>
                <a:ext uri="{FF2B5EF4-FFF2-40B4-BE49-F238E27FC236}">
                  <a16:creationId xmlns:a16="http://schemas.microsoft.com/office/drawing/2014/main" id="{29BF2EA4-AED0-5E38-D5EF-EBD5E534B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" t="12323" r="58937" b="11984"/>
            <a:stretch/>
          </p:blipFill>
          <p:spPr>
            <a:xfrm>
              <a:off x="10884408" y="184324"/>
              <a:ext cx="462280" cy="42247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4B6277-FC76-8744-DB76-BC7C598422BC}"/>
                </a:ext>
              </a:extLst>
            </p:cNvPr>
            <p:cNvSpPr txBox="1"/>
            <p:nvPr/>
          </p:nvSpPr>
          <p:spPr>
            <a:xfrm>
              <a:off x="9004300" y="318954"/>
              <a:ext cx="19155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b="1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BÀI 9: ỨNG DỤNG VẼ HÌNH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49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71EEF-ED61-287D-DC9B-7E24087D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4130-E783-47E1-9F01-57D52C542842}" type="datetimeFigureOut">
              <a:rPr lang="vi-VN" smtClean="0"/>
              <a:t>05/12/2022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BB293-D056-0E3E-70C2-A4DE88E7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08A69-EB2F-17F3-2D82-96BCFC11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C3B9-D461-45CE-AB82-C9F97EA4D85D}" type="slidenum">
              <a:rPr lang="vi-VN" smtClean="0"/>
              <a:t>‹#›</a:t>
            </a:fld>
            <a:endParaRPr lang="vi-V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80AC1F-B2CF-C523-72B6-6CFEB17F2218}"/>
              </a:ext>
            </a:extLst>
          </p:cNvPr>
          <p:cNvGrpSpPr/>
          <p:nvPr userDrawn="1"/>
        </p:nvGrpSpPr>
        <p:grpSpPr>
          <a:xfrm>
            <a:off x="8974241" y="246802"/>
            <a:ext cx="2711072" cy="422473"/>
            <a:chOff x="8635616" y="184324"/>
            <a:chExt cx="2711072" cy="4224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F6727AF-4DB1-4604-8B7A-34B8D6963EBF}"/>
                </a:ext>
              </a:extLst>
            </p:cNvPr>
            <p:cNvSpPr/>
            <p:nvPr/>
          </p:nvSpPr>
          <p:spPr>
            <a:xfrm>
              <a:off x="8635616" y="311106"/>
              <a:ext cx="261920" cy="261920"/>
            </a:xfrm>
            <a:prstGeom prst="ellipse">
              <a:avLst/>
            </a:prstGeom>
            <a:solidFill>
              <a:srgbClr val="5CC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E4DA976-6075-67BA-E4FC-ECA63C3D7A42}"/>
                </a:ext>
              </a:extLst>
            </p:cNvPr>
            <p:cNvSpPr/>
            <p:nvPr/>
          </p:nvSpPr>
          <p:spPr>
            <a:xfrm>
              <a:off x="9004300" y="311105"/>
              <a:ext cx="2139188" cy="26192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CC1A7"/>
                </a:gs>
                <a:gs pos="100000">
                  <a:srgbClr val="FBEF5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0E71F655-0F5B-EE4E-05D8-E33F6CC72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" t="12323" r="58937" b="11984"/>
            <a:stretch/>
          </p:blipFill>
          <p:spPr>
            <a:xfrm>
              <a:off x="10884408" y="184324"/>
              <a:ext cx="462280" cy="42247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2F517B-62B5-16C6-70FC-2AAC25C1B9AB}"/>
                </a:ext>
              </a:extLst>
            </p:cNvPr>
            <p:cNvSpPr txBox="1"/>
            <p:nvPr/>
          </p:nvSpPr>
          <p:spPr>
            <a:xfrm>
              <a:off x="9004300" y="318954"/>
              <a:ext cx="19155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b="1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BÀI 9: ỨNG DỤNG VẼ HÌNH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20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DF78-B42B-9D18-7644-53C053AC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C6DD1-D8A1-87F1-A2AB-DA94BB36D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4B8F5-F3AD-11FB-5BF7-0297221BA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FD795-0C3B-2B4F-2F32-C618715C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4130-E783-47E1-9F01-57D52C542842}" type="datetimeFigureOut">
              <a:rPr lang="vi-VN" smtClean="0"/>
              <a:t>05/12/2022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447C0-781B-B361-BD9A-7B5911A3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003CF-8AD4-195F-64B3-212BBEB7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C3B9-D461-45CE-AB82-C9F97EA4D85D}" type="slidenum">
              <a:rPr lang="vi-VN" smtClean="0"/>
              <a:t>‹#›</a:t>
            </a:fld>
            <a:endParaRPr lang="vi-V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45D0E3-41EB-C63B-4F58-8E42EDADE43D}"/>
              </a:ext>
            </a:extLst>
          </p:cNvPr>
          <p:cNvGrpSpPr/>
          <p:nvPr userDrawn="1"/>
        </p:nvGrpSpPr>
        <p:grpSpPr>
          <a:xfrm>
            <a:off x="8974241" y="246802"/>
            <a:ext cx="2711072" cy="422473"/>
            <a:chOff x="8635616" y="184324"/>
            <a:chExt cx="2711072" cy="42247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C5EE3B-8522-FB16-F383-EDD5B49102F8}"/>
                </a:ext>
              </a:extLst>
            </p:cNvPr>
            <p:cNvSpPr/>
            <p:nvPr/>
          </p:nvSpPr>
          <p:spPr>
            <a:xfrm>
              <a:off x="8635616" y="311106"/>
              <a:ext cx="261920" cy="261920"/>
            </a:xfrm>
            <a:prstGeom prst="ellipse">
              <a:avLst/>
            </a:prstGeom>
            <a:solidFill>
              <a:srgbClr val="5CC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8D24B21-959A-C7B8-2661-23D7FAA577D1}"/>
                </a:ext>
              </a:extLst>
            </p:cNvPr>
            <p:cNvSpPr/>
            <p:nvPr/>
          </p:nvSpPr>
          <p:spPr>
            <a:xfrm>
              <a:off x="9004300" y="311105"/>
              <a:ext cx="2139188" cy="26192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CC1A7"/>
                </a:gs>
                <a:gs pos="100000">
                  <a:srgbClr val="FBEF5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FB9572DF-AE7B-D236-1507-33000AF18B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" t="12323" r="58937" b="11984"/>
            <a:stretch/>
          </p:blipFill>
          <p:spPr>
            <a:xfrm>
              <a:off x="10884408" y="184324"/>
              <a:ext cx="462280" cy="42247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72D016-535E-DAFA-61D4-A3D6D6FE6947}"/>
                </a:ext>
              </a:extLst>
            </p:cNvPr>
            <p:cNvSpPr txBox="1"/>
            <p:nvPr/>
          </p:nvSpPr>
          <p:spPr>
            <a:xfrm>
              <a:off x="9004300" y="318954"/>
              <a:ext cx="19155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b="1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BÀI 9: ỨNG DỤNG VẼ HÌNH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716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0C16-A043-1A67-7AC7-A0CDDB42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1933C-1EA2-59BD-6B51-849EA164D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729B3-B104-C8E5-3488-8322409AB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85F9-A822-0486-999B-A449A36F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4130-E783-47E1-9F01-57D52C542842}" type="datetimeFigureOut">
              <a:rPr lang="vi-VN" smtClean="0"/>
              <a:t>05/12/2022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9E56D-B3AC-8555-4A7D-88AFAC7F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7EFF5-67C8-7966-ED0F-C16FE26A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C3B9-D461-45CE-AB82-C9F97EA4D85D}" type="slidenum">
              <a:rPr lang="vi-VN" smtClean="0"/>
              <a:t>‹#›</a:t>
            </a:fld>
            <a:endParaRPr lang="vi-V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64D760-6F32-8038-4F47-2E872161D161}"/>
              </a:ext>
            </a:extLst>
          </p:cNvPr>
          <p:cNvGrpSpPr/>
          <p:nvPr userDrawn="1"/>
        </p:nvGrpSpPr>
        <p:grpSpPr>
          <a:xfrm>
            <a:off x="8974241" y="246802"/>
            <a:ext cx="2711072" cy="422473"/>
            <a:chOff x="8635616" y="184324"/>
            <a:chExt cx="2711072" cy="42247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E5CA3A-C981-7068-ABC6-67A897033780}"/>
                </a:ext>
              </a:extLst>
            </p:cNvPr>
            <p:cNvSpPr/>
            <p:nvPr/>
          </p:nvSpPr>
          <p:spPr>
            <a:xfrm>
              <a:off x="8635616" y="311106"/>
              <a:ext cx="261920" cy="261920"/>
            </a:xfrm>
            <a:prstGeom prst="ellipse">
              <a:avLst/>
            </a:prstGeom>
            <a:solidFill>
              <a:srgbClr val="5CC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12A2CDA-CE6F-E321-5F6A-2DC082CFE195}"/>
                </a:ext>
              </a:extLst>
            </p:cNvPr>
            <p:cNvSpPr/>
            <p:nvPr/>
          </p:nvSpPr>
          <p:spPr>
            <a:xfrm>
              <a:off x="9004300" y="311105"/>
              <a:ext cx="2139188" cy="26192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CC1A7"/>
                </a:gs>
                <a:gs pos="100000">
                  <a:srgbClr val="FBEF5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BDA662C0-AF23-483A-C478-B1A981B37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" t="12323" r="58937" b="11984"/>
            <a:stretch/>
          </p:blipFill>
          <p:spPr>
            <a:xfrm>
              <a:off x="10884408" y="184324"/>
              <a:ext cx="462280" cy="42247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10A690-BF9D-F7A5-54D4-5CEC371DBB0C}"/>
                </a:ext>
              </a:extLst>
            </p:cNvPr>
            <p:cNvSpPr txBox="1"/>
            <p:nvPr/>
          </p:nvSpPr>
          <p:spPr>
            <a:xfrm>
              <a:off x="9004300" y="318954"/>
              <a:ext cx="19155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b="1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BÀI 9: ỨNG DỤNG VẼ HÌNH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465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B9E02-E67C-A0C2-6D09-CECFBAA0B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682DC-E39A-C4DC-ADCC-0C10ADDA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8BD4-3881-2EF0-30E8-62BFEE210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44130-E783-47E1-9F01-57D52C542842}" type="datetimeFigureOut">
              <a:rPr lang="vi-VN" smtClean="0"/>
              <a:t>05/12/2022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768B6-D05A-9556-DDEF-717C2B9BE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54C03-0612-AFC5-55C5-A23BE87A2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C3B9-D461-45CE-AB82-C9F97EA4D85D}" type="slidenum">
              <a:rPr lang="vi-VN" smtClean="0"/>
              <a:t>‹#›</a:t>
            </a:fld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40172-AB94-FE4A-BA47-0CAC8D06D786}"/>
              </a:ext>
            </a:extLst>
          </p:cNvPr>
          <p:cNvSpPr txBox="1"/>
          <p:nvPr userDrawn="1"/>
        </p:nvSpPr>
        <p:spPr>
          <a:xfrm>
            <a:off x="162724" y="6402084"/>
            <a:ext cx="2723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Nguyễn Minh Thông – TE6419</a:t>
            </a:r>
            <a:endParaRPr lang="vi-VN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7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OAq2X-0FbGM?feature=oembed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1A875FE-5627-4A23-188F-A58C6F93B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03" y="4807089"/>
            <a:ext cx="1180678" cy="5581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A8B951-B73F-E5F2-03F2-D354C805274C}"/>
              </a:ext>
            </a:extLst>
          </p:cNvPr>
          <p:cNvSpPr txBox="1"/>
          <p:nvPr/>
        </p:nvSpPr>
        <p:spPr>
          <a:xfrm>
            <a:off x="3097421" y="5197060"/>
            <a:ext cx="6147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BÀI </a:t>
            </a:r>
            <a:r>
              <a:rPr lang="en-US" sz="3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9</a:t>
            </a:r>
            <a:r>
              <a:rPr lang="vi-VN" sz="3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en-US" sz="3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Ứ</a:t>
            </a:r>
            <a:r>
              <a:rPr lang="vi-VN" sz="3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NG DỤNG </a:t>
            </a:r>
            <a:r>
              <a:rPr lang="en-US" sz="3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VẼ HÌNH</a:t>
            </a:r>
            <a:endParaRPr lang="vi-VN" sz="36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AC4EF6-D7B5-5A5B-36C8-3924AC9A362D}"/>
              </a:ext>
            </a:extLst>
          </p:cNvPr>
          <p:cNvSpPr txBox="1"/>
          <p:nvPr/>
        </p:nvSpPr>
        <p:spPr>
          <a:xfrm>
            <a:off x="712955" y="5924532"/>
            <a:ext cx="10766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Khóa học : </a:t>
            </a:r>
            <a:r>
              <a:rPr lang="vi-VN" sz="3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“SIÊU NHÂN LẬP TRÌNH WEB” </a:t>
            </a:r>
            <a:r>
              <a:rPr lang="vi-VN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học phần </a:t>
            </a:r>
            <a:r>
              <a:rPr lang="en-US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  <a:endParaRPr lang="vi-VN" sz="3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9DD60645-80BD-60A7-78DD-AB45D4E25F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6" b="17014"/>
          <a:stretch/>
        </p:blipFill>
        <p:spPr>
          <a:xfrm>
            <a:off x="-2" y="-1"/>
            <a:ext cx="12192000" cy="424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D22B3DE-0E4E-C320-A9CB-331697B37C8E}"/>
              </a:ext>
            </a:extLst>
          </p:cNvPr>
          <p:cNvGrpSpPr/>
          <p:nvPr/>
        </p:nvGrpSpPr>
        <p:grpSpPr>
          <a:xfrm>
            <a:off x="535328" y="257984"/>
            <a:ext cx="4422751" cy="486871"/>
            <a:chOff x="535328" y="257984"/>
            <a:chExt cx="4422751" cy="486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B29218-25E5-4CD2-02F5-9533E76F17BD}"/>
                </a:ext>
              </a:extLst>
            </p:cNvPr>
            <p:cNvSpPr txBox="1"/>
            <p:nvPr/>
          </p:nvSpPr>
          <p:spPr>
            <a:xfrm>
              <a:off x="535328" y="257984"/>
              <a:ext cx="442275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20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KHÁI NIỆM, KIẾN THỨC BUỔI HỌC</a:t>
              </a:r>
              <a:endParaRPr lang="vi-VN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7D127B-A9AC-6263-8BBF-206810852CEA}"/>
                </a:ext>
              </a:extLst>
            </p:cNvPr>
            <p:cNvSpPr/>
            <p:nvPr/>
          </p:nvSpPr>
          <p:spPr>
            <a:xfrm>
              <a:off x="640080" y="680458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E79D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6EA85B9-26C6-E4D7-ABBE-0C8CF5C72FBF}"/>
                </a:ext>
              </a:extLst>
            </p:cNvPr>
            <p:cNvSpPr/>
            <p:nvPr/>
          </p:nvSpPr>
          <p:spPr>
            <a:xfrm>
              <a:off x="943737" y="680457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F6F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76B5AA6-FEA4-841C-CE41-B28CB2D0472D}"/>
                </a:ext>
              </a:extLst>
            </p:cNvPr>
            <p:cNvSpPr/>
            <p:nvPr/>
          </p:nvSpPr>
          <p:spPr>
            <a:xfrm>
              <a:off x="1270254" y="680457"/>
              <a:ext cx="1029716" cy="64396"/>
            </a:xfrm>
            <a:prstGeom prst="roundRect">
              <a:avLst>
                <a:gd name="adj" fmla="val 50000"/>
              </a:avLst>
            </a:prstGeom>
            <a:solidFill>
              <a:srgbClr val="68B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CCB2CCD-00D7-D17F-C1B5-C4E3942238D6}"/>
              </a:ext>
            </a:extLst>
          </p:cNvPr>
          <p:cNvSpPr txBox="1"/>
          <p:nvPr/>
        </p:nvSpPr>
        <p:spPr>
          <a:xfrm>
            <a:off x="535328" y="2191541"/>
            <a:ext cx="44227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Xây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dựng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giao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diện</a:t>
            </a:r>
            <a:endParaRPr lang="en-US" sz="3200" b="1" dirty="0">
              <a:solidFill>
                <a:prstClr val="black"/>
              </a:solidFill>
              <a:latin typeface="Quicksand" panose="00000500000000000000" pitchFamily="2" charset="0"/>
            </a:endParaRPr>
          </a:p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Ứng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dụng</a:t>
            </a:r>
            <a:endParaRPr lang="vi-VN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F4DEC-E4D0-C0DF-11AD-F7777104E5B5}"/>
              </a:ext>
            </a:extLst>
          </p:cNvPr>
          <p:cNvSpPr txBox="1"/>
          <p:nvPr/>
        </p:nvSpPr>
        <p:spPr>
          <a:xfrm>
            <a:off x="535328" y="3417036"/>
            <a:ext cx="403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 err="1">
                <a:effectLst/>
                <a:latin typeface="Quicksand" panose="00000500000000000000" pitchFamily="2" charset="0"/>
              </a:rPr>
              <a:t>Chèn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Quicksand" panose="00000500000000000000" pitchFamily="2" charset="0"/>
              </a:rPr>
              <a:t>các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Quicksand" panose="00000500000000000000" pitchFamily="2" charset="0"/>
              </a:rPr>
              <a:t>thư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Quicksand" panose="00000500000000000000" pitchFamily="2" charset="0"/>
              </a:rPr>
              <a:t>viện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Quicksand" panose="00000500000000000000" pitchFamily="2" charset="0"/>
              </a:rPr>
              <a:t>cần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Quicksand" panose="00000500000000000000" pitchFamily="2" charset="0"/>
              </a:rPr>
              <a:t>thiết</a:t>
            </a:r>
            <a:endParaRPr lang="vi-VN" sz="2400" b="0" i="0" dirty="0">
              <a:effectLst/>
              <a:latin typeface="Quicksand" panose="00000500000000000000" pitchFamily="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6A1D787-6DC3-9B5C-661B-5C86F5C88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591" y="2238397"/>
            <a:ext cx="5858304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from 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tkinter 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import 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*</a:t>
            </a:r>
            <a:br>
              <a:rPr kumimoji="0" lang="vi-VN" altLang="vi-V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from 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tkinter.ttk 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import 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Scale</a:t>
            </a:r>
            <a:br>
              <a:rPr kumimoji="0" lang="vi-VN" altLang="vi-V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from 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tkinter 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import 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colorchooser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filedialog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messagebox</a:t>
            </a:r>
            <a:br>
              <a:rPr kumimoji="0" lang="vi-VN" altLang="vi-V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import 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PIL.ImageGrab 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as 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ImageGrab</a:t>
            </a:r>
            <a:endParaRPr kumimoji="0" lang="vi-VN" altLang="vi-V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6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D22B3DE-0E4E-C320-A9CB-331697B37C8E}"/>
              </a:ext>
            </a:extLst>
          </p:cNvPr>
          <p:cNvGrpSpPr/>
          <p:nvPr/>
        </p:nvGrpSpPr>
        <p:grpSpPr>
          <a:xfrm>
            <a:off x="535328" y="257984"/>
            <a:ext cx="4422751" cy="486871"/>
            <a:chOff x="535328" y="257984"/>
            <a:chExt cx="4422751" cy="486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B29218-25E5-4CD2-02F5-9533E76F17BD}"/>
                </a:ext>
              </a:extLst>
            </p:cNvPr>
            <p:cNvSpPr txBox="1"/>
            <p:nvPr/>
          </p:nvSpPr>
          <p:spPr>
            <a:xfrm>
              <a:off x="535328" y="257984"/>
              <a:ext cx="442275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20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KHÁI NIỆM, KIẾN THỨC BUỔI HỌC</a:t>
              </a:r>
              <a:endParaRPr lang="vi-VN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7D127B-A9AC-6263-8BBF-206810852CEA}"/>
                </a:ext>
              </a:extLst>
            </p:cNvPr>
            <p:cNvSpPr/>
            <p:nvPr/>
          </p:nvSpPr>
          <p:spPr>
            <a:xfrm>
              <a:off x="640080" y="680458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E79D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6EA85B9-26C6-E4D7-ABBE-0C8CF5C72FBF}"/>
                </a:ext>
              </a:extLst>
            </p:cNvPr>
            <p:cNvSpPr/>
            <p:nvPr/>
          </p:nvSpPr>
          <p:spPr>
            <a:xfrm>
              <a:off x="943737" y="680457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F6F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76B5AA6-FEA4-841C-CE41-B28CB2D0472D}"/>
                </a:ext>
              </a:extLst>
            </p:cNvPr>
            <p:cNvSpPr/>
            <p:nvPr/>
          </p:nvSpPr>
          <p:spPr>
            <a:xfrm>
              <a:off x="1270254" y="680457"/>
              <a:ext cx="1029716" cy="64396"/>
            </a:xfrm>
            <a:prstGeom prst="roundRect">
              <a:avLst>
                <a:gd name="adj" fmla="val 50000"/>
              </a:avLst>
            </a:prstGeom>
            <a:solidFill>
              <a:srgbClr val="68B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CCB2CCD-00D7-D17F-C1B5-C4E3942238D6}"/>
              </a:ext>
            </a:extLst>
          </p:cNvPr>
          <p:cNvSpPr txBox="1"/>
          <p:nvPr/>
        </p:nvSpPr>
        <p:spPr>
          <a:xfrm>
            <a:off x="535328" y="2191541"/>
            <a:ext cx="44227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Xây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dựng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giao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diện</a:t>
            </a:r>
            <a:endParaRPr lang="en-US" sz="3200" b="1" dirty="0">
              <a:solidFill>
                <a:prstClr val="black"/>
              </a:solidFill>
              <a:latin typeface="Quicksand" panose="00000500000000000000" pitchFamily="2" charset="0"/>
            </a:endParaRPr>
          </a:p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Ứng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dụng</a:t>
            </a:r>
            <a:endParaRPr lang="vi-VN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F4DEC-E4D0-C0DF-11AD-F7777104E5B5}"/>
              </a:ext>
            </a:extLst>
          </p:cNvPr>
          <p:cNvSpPr txBox="1"/>
          <p:nvPr/>
        </p:nvSpPr>
        <p:spPr>
          <a:xfrm>
            <a:off x="535328" y="3417036"/>
            <a:ext cx="40389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 err="1">
                <a:effectLst/>
                <a:latin typeface="Quicksand" panose="00000500000000000000" pitchFamily="2" charset="0"/>
              </a:rPr>
              <a:t>Khởi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Quicksand" panose="00000500000000000000" pitchFamily="2" charset="0"/>
              </a:rPr>
              <a:t>tạo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Quicksand" panose="00000500000000000000" pitchFamily="2" charset="0"/>
              </a:rPr>
              <a:t>lớp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Quicksand" panose="00000500000000000000" pitchFamily="2" charset="0"/>
              </a:rPr>
              <a:t>vẽ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Quicksand" panose="00000500000000000000" pitchFamily="2" charset="0"/>
              </a:rPr>
              <a:t>hình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Quicksand" panose="00000500000000000000" pitchFamily="2" charset="0"/>
              </a:rPr>
              <a:t>và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Quicksand" panose="00000500000000000000" pitchFamily="2" charset="0"/>
              </a:rPr>
              <a:t>khai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Quicksand" panose="00000500000000000000" pitchFamily="2" charset="0"/>
              </a:rPr>
              <a:t>báo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Quicksand" panose="00000500000000000000" pitchFamily="2" charset="0"/>
              </a:rPr>
              <a:t>các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Quicksand" panose="00000500000000000000" pitchFamily="2" charset="0"/>
              </a:rPr>
              <a:t>thuộc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Quicksand" panose="00000500000000000000" pitchFamily="2" charset="0"/>
              </a:rPr>
              <a:t>tính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Quicksand" panose="00000500000000000000" pitchFamily="2" charset="0"/>
              </a:rPr>
              <a:t>cần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Quicksand" panose="00000500000000000000" pitchFamily="2" charset="0"/>
              </a:rPr>
              <a:t>thiết</a:t>
            </a:r>
            <a:endParaRPr lang="vi-VN" sz="2400" b="0" i="0" dirty="0">
              <a:effectLst/>
              <a:latin typeface="Quicksand" panose="000005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297BDD-8609-BF78-27FD-8D1B06BD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933" y="2503440"/>
            <a:ext cx="6750996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class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Draw():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Fira Code" panose="020B0809050000020004" pitchFamily="49" charset="0"/>
              </a:rPr>
              <a:t>__init__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root):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.root = root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.root.title(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Ứ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NG D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Ụ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NG V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Ẽ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 HÌNH"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.root.geometry(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"860x580"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.root.configure(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background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"white"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.pointer =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"black"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.erase =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"white"</a:t>
            </a:r>
            <a:endParaRPr kumimoji="0" lang="vi-VN" altLang="vi-V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47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D22B3DE-0E4E-C320-A9CB-331697B37C8E}"/>
              </a:ext>
            </a:extLst>
          </p:cNvPr>
          <p:cNvGrpSpPr/>
          <p:nvPr/>
        </p:nvGrpSpPr>
        <p:grpSpPr>
          <a:xfrm>
            <a:off x="535328" y="257984"/>
            <a:ext cx="4422751" cy="486871"/>
            <a:chOff x="535328" y="257984"/>
            <a:chExt cx="4422751" cy="486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B29218-25E5-4CD2-02F5-9533E76F17BD}"/>
                </a:ext>
              </a:extLst>
            </p:cNvPr>
            <p:cNvSpPr txBox="1"/>
            <p:nvPr/>
          </p:nvSpPr>
          <p:spPr>
            <a:xfrm>
              <a:off x="535328" y="257984"/>
              <a:ext cx="442275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20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KHÁI NIỆM, KIẾN THỨC BUỔI HỌC</a:t>
              </a:r>
              <a:endParaRPr lang="vi-VN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7D127B-A9AC-6263-8BBF-206810852CEA}"/>
                </a:ext>
              </a:extLst>
            </p:cNvPr>
            <p:cNvSpPr/>
            <p:nvPr/>
          </p:nvSpPr>
          <p:spPr>
            <a:xfrm>
              <a:off x="640080" y="680458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E79D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6EA85B9-26C6-E4D7-ABBE-0C8CF5C72FBF}"/>
                </a:ext>
              </a:extLst>
            </p:cNvPr>
            <p:cNvSpPr/>
            <p:nvPr/>
          </p:nvSpPr>
          <p:spPr>
            <a:xfrm>
              <a:off x="943737" y="680457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F6F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76B5AA6-FEA4-841C-CE41-B28CB2D0472D}"/>
                </a:ext>
              </a:extLst>
            </p:cNvPr>
            <p:cNvSpPr/>
            <p:nvPr/>
          </p:nvSpPr>
          <p:spPr>
            <a:xfrm>
              <a:off x="1270254" y="680457"/>
              <a:ext cx="1029716" cy="64396"/>
            </a:xfrm>
            <a:prstGeom prst="roundRect">
              <a:avLst>
                <a:gd name="adj" fmla="val 50000"/>
              </a:avLst>
            </a:prstGeom>
            <a:solidFill>
              <a:srgbClr val="68B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CCB2CCD-00D7-D17F-C1B5-C4E3942238D6}"/>
              </a:ext>
            </a:extLst>
          </p:cNvPr>
          <p:cNvSpPr txBox="1"/>
          <p:nvPr/>
        </p:nvSpPr>
        <p:spPr>
          <a:xfrm>
            <a:off x="495308" y="926300"/>
            <a:ext cx="44227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Xây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dựng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giao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diện</a:t>
            </a:r>
            <a:endParaRPr lang="en-US" sz="3200" b="1" dirty="0">
              <a:solidFill>
                <a:prstClr val="black"/>
              </a:solidFill>
              <a:latin typeface="Quicksand" panose="00000500000000000000" pitchFamily="2" charset="0"/>
            </a:endParaRPr>
          </a:p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Ứng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dụng</a:t>
            </a:r>
            <a:endParaRPr lang="vi-VN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F4DEC-E4D0-C0DF-11AD-F7777104E5B5}"/>
              </a:ext>
            </a:extLst>
          </p:cNvPr>
          <p:cNvSpPr txBox="1"/>
          <p:nvPr/>
        </p:nvSpPr>
        <p:spPr>
          <a:xfrm>
            <a:off x="425699" y="2022558"/>
            <a:ext cx="111502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 err="1">
                <a:effectLst/>
                <a:latin typeface="Quicksand" panose="00000500000000000000" pitchFamily="2" charset="0"/>
              </a:rPr>
              <a:t>tag_configuration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:</a:t>
            </a:r>
            <a:r>
              <a:rPr lang="vi-VN" sz="2400" b="0" i="0" dirty="0">
                <a:effectLst/>
                <a:latin typeface="Quicksand" panose="00000500000000000000" pitchFamily="2" charset="0"/>
              </a:rPr>
              <a:t> sử dụng phương pháp này để định cấu hình thuộc tính thẻ, </a:t>
            </a:r>
          </a:p>
          <a:p>
            <a:pPr algn="just"/>
            <a:r>
              <a:rPr lang="vi-VN" sz="2400" b="0" i="0" dirty="0">
                <a:effectLst/>
                <a:latin typeface="Quicksand" panose="00000500000000000000" pitchFamily="2" charset="0"/>
              </a:rPr>
              <a:t>bao gồm căn chỉnh (giữa, trái hoặc phải), tab (thuộc tính này có cùng chức năng với thuộc tính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vi-VN" sz="2400" b="0" i="0" dirty="0">
                <a:effectLst/>
                <a:latin typeface="Quicksand" panose="00000500000000000000" pitchFamily="2" charset="0"/>
              </a:rPr>
              <a:t>của tab tiện ích Văn bản) và gạch chân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vi-VN" sz="2400" b="0" i="0" dirty="0">
                <a:effectLst/>
                <a:latin typeface="Quicksand" panose="00000500000000000000" pitchFamily="2" charset="0"/>
              </a:rPr>
              <a:t>(được sử dụng để gạch dưới văn bản được gắn thẻ)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endParaRPr lang="vi-VN" sz="2400" b="0" i="0" dirty="0">
              <a:effectLst/>
              <a:latin typeface="Quicksan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EFFBEE-C34E-AC1E-883C-4428F5D9ACBC}"/>
              </a:ext>
            </a:extLst>
          </p:cNvPr>
          <p:cNvSpPr/>
          <p:nvPr/>
        </p:nvSpPr>
        <p:spPr>
          <a:xfrm>
            <a:off x="1199769" y="3842425"/>
            <a:ext cx="9913973" cy="21789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7B6F1-8878-A757-93D0-12836C23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54" y="4107298"/>
            <a:ext cx="9119461" cy="144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4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D22B3DE-0E4E-C320-A9CB-331697B37C8E}"/>
              </a:ext>
            </a:extLst>
          </p:cNvPr>
          <p:cNvGrpSpPr/>
          <p:nvPr/>
        </p:nvGrpSpPr>
        <p:grpSpPr>
          <a:xfrm>
            <a:off x="535328" y="257984"/>
            <a:ext cx="4422751" cy="486871"/>
            <a:chOff x="535328" y="257984"/>
            <a:chExt cx="4422751" cy="486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B29218-25E5-4CD2-02F5-9533E76F17BD}"/>
                </a:ext>
              </a:extLst>
            </p:cNvPr>
            <p:cNvSpPr txBox="1"/>
            <p:nvPr/>
          </p:nvSpPr>
          <p:spPr>
            <a:xfrm>
              <a:off x="535328" y="257984"/>
              <a:ext cx="442275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20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KHÁI NIỆM, KIẾN THỨC BUỔI HỌC</a:t>
              </a:r>
              <a:endParaRPr lang="vi-VN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7D127B-A9AC-6263-8BBF-206810852CEA}"/>
                </a:ext>
              </a:extLst>
            </p:cNvPr>
            <p:cNvSpPr/>
            <p:nvPr/>
          </p:nvSpPr>
          <p:spPr>
            <a:xfrm>
              <a:off x="640080" y="680458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E79D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6EA85B9-26C6-E4D7-ABBE-0C8CF5C72FBF}"/>
                </a:ext>
              </a:extLst>
            </p:cNvPr>
            <p:cNvSpPr/>
            <p:nvPr/>
          </p:nvSpPr>
          <p:spPr>
            <a:xfrm>
              <a:off x="943737" y="680457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F6F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76B5AA6-FEA4-841C-CE41-B28CB2D0472D}"/>
                </a:ext>
              </a:extLst>
            </p:cNvPr>
            <p:cNvSpPr/>
            <p:nvPr/>
          </p:nvSpPr>
          <p:spPr>
            <a:xfrm>
              <a:off x="1270254" y="680457"/>
              <a:ext cx="1029716" cy="64396"/>
            </a:xfrm>
            <a:prstGeom prst="roundRect">
              <a:avLst>
                <a:gd name="adj" fmla="val 50000"/>
              </a:avLst>
            </a:prstGeom>
            <a:solidFill>
              <a:srgbClr val="68B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CCB2CCD-00D7-D17F-C1B5-C4E3942238D6}"/>
              </a:ext>
            </a:extLst>
          </p:cNvPr>
          <p:cNvSpPr txBox="1"/>
          <p:nvPr/>
        </p:nvSpPr>
        <p:spPr>
          <a:xfrm>
            <a:off x="495308" y="926300"/>
            <a:ext cx="44227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Xây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dựng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giao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diện</a:t>
            </a:r>
            <a:endParaRPr lang="en-US" sz="3200" b="1" dirty="0">
              <a:solidFill>
                <a:prstClr val="black"/>
              </a:solidFill>
              <a:latin typeface="Quicksand" panose="00000500000000000000" pitchFamily="2" charset="0"/>
            </a:endParaRPr>
          </a:p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Ứng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dụng</a:t>
            </a:r>
            <a:endParaRPr lang="vi-VN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F4DEC-E4D0-C0DF-11AD-F7777104E5B5}"/>
              </a:ext>
            </a:extLst>
          </p:cNvPr>
          <p:cNvSpPr txBox="1"/>
          <p:nvPr/>
        </p:nvSpPr>
        <p:spPr>
          <a:xfrm>
            <a:off x="425699" y="2022558"/>
            <a:ext cx="45619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 err="1">
                <a:effectLst/>
                <a:latin typeface="Quicksand" panose="00000500000000000000" pitchFamily="2" charset="0"/>
              </a:rPr>
              <a:t>tag_configuration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:</a:t>
            </a:r>
            <a:r>
              <a:rPr lang="vi-VN" sz="2400" b="0" i="0" dirty="0">
                <a:effectLst/>
                <a:latin typeface="Quicksand" panose="00000500000000000000" pitchFamily="2" charset="0"/>
              </a:rPr>
              <a:t> sử dụng phương pháp này để định cấu hình thuộc tính thẻ, </a:t>
            </a:r>
          </a:p>
          <a:p>
            <a:pPr algn="just"/>
            <a:r>
              <a:rPr lang="vi-VN" sz="2400" b="0" i="0" dirty="0">
                <a:effectLst/>
                <a:latin typeface="Quicksand" panose="00000500000000000000" pitchFamily="2" charset="0"/>
              </a:rPr>
              <a:t>bao gồm căn chỉnh (giữa, trái hoặc phải), tab (thuộc tính này có cùng chức năng với thuộc tính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vi-VN" sz="2400" b="0" i="0" dirty="0">
                <a:effectLst/>
                <a:latin typeface="Quicksand" panose="00000500000000000000" pitchFamily="2" charset="0"/>
              </a:rPr>
              <a:t>của tab tiện ích Văn bản) và gạch chân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vi-VN" sz="2400" b="0" i="0" dirty="0">
                <a:effectLst/>
                <a:latin typeface="Quicksand" panose="00000500000000000000" pitchFamily="2" charset="0"/>
              </a:rPr>
              <a:t>(được sử dụng để gạch dưới văn bản được gắn thẻ)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endParaRPr lang="vi-VN" sz="2400" b="0" i="0" dirty="0">
              <a:effectLst/>
              <a:latin typeface="Quicksand" panose="00000500000000000000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13E30D-81A2-31CE-355C-721D4E098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505" y="2114891"/>
            <a:ext cx="5635557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text = Text(root)</a:t>
            </a: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text.tag_configure(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"tag_name"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justify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'center'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</a:t>
            </a: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font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=(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'arial'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25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background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'#292826'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foreground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'white'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# Thêm n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ộ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i dung</a:t>
            </a: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text.insert(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"1.0"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Ứ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NG D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Ụ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NG V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Ẽ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 HÌNH"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# Thêm th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ẻ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 cho văn b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ả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n sau</a:t>
            </a: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text.tag_add(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"tag_name"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"1.0"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"end"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text.pack()</a:t>
            </a:r>
            <a:endParaRPr kumimoji="0" lang="vi-VN" altLang="vi-V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0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1DEB3B-E323-F7C4-A2B9-60686D265BD9}"/>
              </a:ext>
            </a:extLst>
          </p:cNvPr>
          <p:cNvSpPr/>
          <p:nvPr/>
        </p:nvSpPr>
        <p:spPr>
          <a:xfrm>
            <a:off x="535328" y="2681101"/>
            <a:ext cx="2917991" cy="37586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22B3DE-0E4E-C320-A9CB-331697B37C8E}"/>
              </a:ext>
            </a:extLst>
          </p:cNvPr>
          <p:cNvGrpSpPr/>
          <p:nvPr/>
        </p:nvGrpSpPr>
        <p:grpSpPr>
          <a:xfrm>
            <a:off x="535328" y="257984"/>
            <a:ext cx="4422751" cy="486871"/>
            <a:chOff x="535328" y="257984"/>
            <a:chExt cx="4422751" cy="486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B29218-25E5-4CD2-02F5-9533E76F17BD}"/>
                </a:ext>
              </a:extLst>
            </p:cNvPr>
            <p:cNvSpPr txBox="1"/>
            <p:nvPr/>
          </p:nvSpPr>
          <p:spPr>
            <a:xfrm>
              <a:off x="535328" y="257984"/>
              <a:ext cx="442275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20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KHÁI NIỆM, KIẾN THỨC BUỔI HỌC</a:t>
              </a:r>
              <a:endParaRPr lang="vi-VN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7D127B-A9AC-6263-8BBF-206810852CEA}"/>
                </a:ext>
              </a:extLst>
            </p:cNvPr>
            <p:cNvSpPr/>
            <p:nvPr/>
          </p:nvSpPr>
          <p:spPr>
            <a:xfrm>
              <a:off x="640080" y="680458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E79D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6EA85B9-26C6-E4D7-ABBE-0C8CF5C72FBF}"/>
                </a:ext>
              </a:extLst>
            </p:cNvPr>
            <p:cNvSpPr/>
            <p:nvPr/>
          </p:nvSpPr>
          <p:spPr>
            <a:xfrm>
              <a:off x="943737" y="680457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F6F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76B5AA6-FEA4-841C-CE41-B28CB2D0472D}"/>
                </a:ext>
              </a:extLst>
            </p:cNvPr>
            <p:cNvSpPr/>
            <p:nvPr/>
          </p:nvSpPr>
          <p:spPr>
            <a:xfrm>
              <a:off x="1270254" y="680457"/>
              <a:ext cx="1029716" cy="64396"/>
            </a:xfrm>
            <a:prstGeom prst="roundRect">
              <a:avLst>
                <a:gd name="adj" fmla="val 50000"/>
              </a:avLst>
            </a:prstGeom>
            <a:solidFill>
              <a:srgbClr val="68B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CCB2CCD-00D7-D17F-C1B5-C4E3942238D6}"/>
              </a:ext>
            </a:extLst>
          </p:cNvPr>
          <p:cNvSpPr txBox="1"/>
          <p:nvPr/>
        </p:nvSpPr>
        <p:spPr>
          <a:xfrm>
            <a:off x="495308" y="926300"/>
            <a:ext cx="44227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Xây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dựng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giao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diện</a:t>
            </a:r>
            <a:endParaRPr lang="en-US" sz="3200" b="1" dirty="0">
              <a:solidFill>
                <a:prstClr val="black"/>
              </a:solidFill>
              <a:latin typeface="Quicksand" panose="00000500000000000000" pitchFamily="2" charset="0"/>
            </a:endParaRPr>
          </a:p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Ứng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dụng</a:t>
            </a:r>
            <a:endParaRPr lang="vi-VN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F4DEC-E4D0-C0DF-11AD-F7777104E5B5}"/>
              </a:ext>
            </a:extLst>
          </p:cNvPr>
          <p:cNvSpPr txBox="1"/>
          <p:nvPr/>
        </p:nvSpPr>
        <p:spPr>
          <a:xfrm>
            <a:off x="465719" y="2040891"/>
            <a:ext cx="45619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0" dirty="0" err="1">
                <a:effectLst/>
                <a:latin typeface="Quicksand" panose="00000500000000000000" pitchFamily="2" charset="0"/>
              </a:rPr>
              <a:t>Tạo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khung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chọn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màu</a:t>
            </a:r>
            <a:endParaRPr lang="vi-VN" sz="2400" i="0" dirty="0">
              <a:effectLst/>
              <a:latin typeface="Quicksand" panose="00000500000000000000" pitchFamily="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CBBEAB-FFA7-C40D-9D39-F9C3BED11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681" y="1283894"/>
            <a:ext cx="5900522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# 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ạ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o khung ch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ọ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n màu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.pick_color = LabelFrame(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.root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'Màu'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font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=(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'arial'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15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bd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relief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=RIDGE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bg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"white"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.pick_color.place(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80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height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200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colors = [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'blue'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'red'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'green'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'orange'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'violet'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'black'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'yellow'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'purple'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'pink'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'gold'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'brown'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         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'indigo'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]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i = j =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for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color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in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colors: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Button(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.pick_color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bg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=color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bd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relief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=RIDGE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          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command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lambda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col=color: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.select_color(col)).grid(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row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=i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column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=j)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i +=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1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if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i ==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6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: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    i =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j =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1</a:t>
            </a:r>
            <a:endParaRPr kumimoji="0" lang="vi-VN" altLang="vi-V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802AD5-B198-4627-1CC9-985D4ADC5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254" y="2821975"/>
            <a:ext cx="1402729" cy="357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93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1DEB3B-E323-F7C4-A2B9-60686D265BD9}"/>
              </a:ext>
            </a:extLst>
          </p:cNvPr>
          <p:cNvSpPr/>
          <p:nvPr/>
        </p:nvSpPr>
        <p:spPr>
          <a:xfrm>
            <a:off x="535328" y="2681101"/>
            <a:ext cx="2917991" cy="37586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22B3DE-0E4E-C320-A9CB-331697B37C8E}"/>
              </a:ext>
            </a:extLst>
          </p:cNvPr>
          <p:cNvGrpSpPr/>
          <p:nvPr/>
        </p:nvGrpSpPr>
        <p:grpSpPr>
          <a:xfrm>
            <a:off x="535328" y="257984"/>
            <a:ext cx="4422751" cy="486871"/>
            <a:chOff x="535328" y="257984"/>
            <a:chExt cx="4422751" cy="486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B29218-25E5-4CD2-02F5-9533E76F17BD}"/>
                </a:ext>
              </a:extLst>
            </p:cNvPr>
            <p:cNvSpPr txBox="1"/>
            <p:nvPr/>
          </p:nvSpPr>
          <p:spPr>
            <a:xfrm>
              <a:off x="535328" y="257984"/>
              <a:ext cx="442275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20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KHÁI NIỆM, KIẾN THỨC BUỔI HỌC</a:t>
              </a:r>
              <a:endParaRPr lang="vi-VN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7D127B-A9AC-6263-8BBF-206810852CEA}"/>
                </a:ext>
              </a:extLst>
            </p:cNvPr>
            <p:cNvSpPr/>
            <p:nvPr/>
          </p:nvSpPr>
          <p:spPr>
            <a:xfrm>
              <a:off x="640080" y="680458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E79D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6EA85B9-26C6-E4D7-ABBE-0C8CF5C72FBF}"/>
                </a:ext>
              </a:extLst>
            </p:cNvPr>
            <p:cNvSpPr/>
            <p:nvPr/>
          </p:nvSpPr>
          <p:spPr>
            <a:xfrm>
              <a:off x="943737" y="680457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F6F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76B5AA6-FEA4-841C-CE41-B28CB2D0472D}"/>
                </a:ext>
              </a:extLst>
            </p:cNvPr>
            <p:cNvSpPr/>
            <p:nvPr/>
          </p:nvSpPr>
          <p:spPr>
            <a:xfrm>
              <a:off x="1270254" y="680457"/>
              <a:ext cx="1029716" cy="64396"/>
            </a:xfrm>
            <a:prstGeom prst="roundRect">
              <a:avLst>
                <a:gd name="adj" fmla="val 50000"/>
              </a:avLst>
            </a:prstGeom>
            <a:solidFill>
              <a:srgbClr val="68B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CCB2CCD-00D7-D17F-C1B5-C4E3942238D6}"/>
              </a:ext>
            </a:extLst>
          </p:cNvPr>
          <p:cNvSpPr txBox="1"/>
          <p:nvPr/>
        </p:nvSpPr>
        <p:spPr>
          <a:xfrm>
            <a:off x="495308" y="926300"/>
            <a:ext cx="44227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Xây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dựng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giao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diện</a:t>
            </a:r>
            <a:endParaRPr lang="en-US" sz="3200" b="1" dirty="0">
              <a:solidFill>
                <a:prstClr val="black"/>
              </a:solidFill>
              <a:latin typeface="Quicksand" panose="00000500000000000000" pitchFamily="2" charset="0"/>
            </a:endParaRPr>
          </a:p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Ứng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dụng</a:t>
            </a:r>
            <a:endParaRPr lang="vi-VN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F4DEC-E4D0-C0DF-11AD-F7777104E5B5}"/>
              </a:ext>
            </a:extLst>
          </p:cNvPr>
          <p:cNvSpPr txBox="1"/>
          <p:nvPr/>
        </p:nvSpPr>
        <p:spPr>
          <a:xfrm>
            <a:off x="465719" y="2040891"/>
            <a:ext cx="45619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0" dirty="0" err="1">
                <a:effectLst/>
                <a:latin typeface="Quicksand" panose="00000500000000000000" pitchFamily="2" charset="0"/>
              </a:rPr>
              <a:t>Tạo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các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nút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xử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lý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sự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kiện</a:t>
            </a:r>
            <a:endParaRPr lang="vi-VN" sz="2400" i="0" dirty="0">
              <a:effectLst/>
              <a:latin typeface="Quicksand" panose="000005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3BFE1A-054A-B318-357C-416065170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13" y="1916556"/>
            <a:ext cx="5428035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# T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ạ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o nút t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ẩ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y</a:t>
            </a: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.eraser_btn = Button(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.root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"T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ẩ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y"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bd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bg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'white'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command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.eraser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9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relief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=RIDGE)</a:t>
            </a: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.eraser_btn.place(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230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# T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ạ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o nút xóa toàn b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ộ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 màn hình</a:t>
            </a: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.clear_screen = Button(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.root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"Xóa h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ế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t"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bd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bg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'white'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</a:t>
            </a: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                          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command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lambda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.background.delete(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'all'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9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relief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=RIDGE)</a:t>
            </a: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.clear_screen.place(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260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endParaRPr kumimoji="0" lang="vi-VN" altLang="vi-V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310C63-F429-E243-F1D1-04B1F48CF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67" y="3139979"/>
            <a:ext cx="1812912" cy="284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2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1DEB3B-E323-F7C4-A2B9-60686D265BD9}"/>
              </a:ext>
            </a:extLst>
          </p:cNvPr>
          <p:cNvSpPr/>
          <p:nvPr/>
        </p:nvSpPr>
        <p:spPr>
          <a:xfrm>
            <a:off x="535328" y="2681101"/>
            <a:ext cx="2917991" cy="37586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22B3DE-0E4E-C320-A9CB-331697B37C8E}"/>
              </a:ext>
            </a:extLst>
          </p:cNvPr>
          <p:cNvGrpSpPr/>
          <p:nvPr/>
        </p:nvGrpSpPr>
        <p:grpSpPr>
          <a:xfrm>
            <a:off x="535328" y="257984"/>
            <a:ext cx="4422751" cy="486871"/>
            <a:chOff x="535328" y="257984"/>
            <a:chExt cx="4422751" cy="486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B29218-25E5-4CD2-02F5-9533E76F17BD}"/>
                </a:ext>
              </a:extLst>
            </p:cNvPr>
            <p:cNvSpPr txBox="1"/>
            <p:nvPr/>
          </p:nvSpPr>
          <p:spPr>
            <a:xfrm>
              <a:off x="535328" y="257984"/>
              <a:ext cx="442275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20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KHÁI NIỆM, KIẾN THỨC BUỔI HỌC</a:t>
              </a:r>
              <a:endParaRPr lang="vi-VN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7D127B-A9AC-6263-8BBF-206810852CEA}"/>
                </a:ext>
              </a:extLst>
            </p:cNvPr>
            <p:cNvSpPr/>
            <p:nvPr/>
          </p:nvSpPr>
          <p:spPr>
            <a:xfrm>
              <a:off x="640080" y="680458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E79D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6EA85B9-26C6-E4D7-ABBE-0C8CF5C72FBF}"/>
                </a:ext>
              </a:extLst>
            </p:cNvPr>
            <p:cNvSpPr/>
            <p:nvPr/>
          </p:nvSpPr>
          <p:spPr>
            <a:xfrm>
              <a:off x="943737" y="680457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F6F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76B5AA6-FEA4-841C-CE41-B28CB2D0472D}"/>
                </a:ext>
              </a:extLst>
            </p:cNvPr>
            <p:cNvSpPr/>
            <p:nvPr/>
          </p:nvSpPr>
          <p:spPr>
            <a:xfrm>
              <a:off x="1270254" y="680457"/>
              <a:ext cx="1029716" cy="64396"/>
            </a:xfrm>
            <a:prstGeom prst="roundRect">
              <a:avLst>
                <a:gd name="adj" fmla="val 50000"/>
              </a:avLst>
            </a:prstGeom>
            <a:solidFill>
              <a:srgbClr val="68B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CCB2CCD-00D7-D17F-C1B5-C4E3942238D6}"/>
              </a:ext>
            </a:extLst>
          </p:cNvPr>
          <p:cNvSpPr txBox="1"/>
          <p:nvPr/>
        </p:nvSpPr>
        <p:spPr>
          <a:xfrm>
            <a:off x="495308" y="926300"/>
            <a:ext cx="44227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Xây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dựng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giao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diện</a:t>
            </a:r>
            <a:endParaRPr lang="en-US" sz="3200" b="1" dirty="0">
              <a:solidFill>
                <a:prstClr val="black"/>
              </a:solidFill>
              <a:latin typeface="Quicksand" panose="00000500000000000000" pitchFamily="2" charset="0"/>
            </a:endParaRPr>
          </a:p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Ứng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dụng</a:t>
            </a:r>
            <a:endParaRPr lang="vi-VN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F4DEC-E4D0-C0DF-11AD-F7777104E5B5}"/>
              </a:ext>
            </a:extLst>
          </p:cNvPr>
          <p:cNvSpPr txBox="1"/>
          <p:nvPr/>
        </p:nvSpPr>
        <p:spPr>
          <a:xfrm>
            <a:off x="465719" y="2040891"/>
            <a:ext cx="45619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0" dirty="0" err="1">
                <a:effectLst/>
                <a:latin typeface="Quicksand" panose="00000500000000000000" pitchFamily="2" charset="0"/>
              </a:rPr>
              <a:t>Tạo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các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nút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xử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lý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sự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kiện</a:t>
            </a:r>
            <a:endParaRPr lang="vi-VN" sz="2400" i="0" dirty="0">
              <a:effectLst/>
              <a:latin typeface="Quicksand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310C63-F429-E243-F1D1-04B1F48CF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67" y="3139979"/>
            <a:ext cx="1812912" cy="284085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D78EC3B-F922-B11E-D7C9-F72D742E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315" y="2311917"/>
            <a:ext cx="5577191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# T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ạ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o nút ch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ụ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p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ả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nh màn hình</a:t>
            </a: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.save_btn = Button(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.root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"Ch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ụ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p"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bd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bg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'white'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command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.save_drawing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9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</a:t>
            </a: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                      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relief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=RIDGE)</a:t>
            </a: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.save_btn.place(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290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# T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ạ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o nút ch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ọ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n n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ề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n</a:t>
            </a: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.bg_btn = Button(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.root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"N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ề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n"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bd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bg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'white'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command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.canvas_color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9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</a:t>
            </a: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                    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relief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=RIDGE)</a:t>
            </a: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.bg_btn.place(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320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endParaRPr kumimoji="0" lang="vi-VN" altLang="vi-V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7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1DEB3B-E323-F7C4-A2B9-60686D265BD9}"/>
              </a:ext>
            </a:extLst>
          </p:cNvPr>
          <p:cNvSpPr/>
          <p:nvPr/>
        </p:nvSpPr>
        <p:spPr>
          <a:xfrm>
            <a:off x="535328" y="2681101"/>
            <a:ext cx="2917991" cy="37586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22B3DE-0E4E-C320-A9CB-331697B37C8E}"/>
              </a:ext>
            </a:extLst>
          </p:cNvPr>
          <p:cNvGrpSpPr/>
          <p:nvPr/>
        </p:nvGrpSpPr>
        <p:grpSpPr>
          <a:xfrm>
            <a:off x="535328" y="257984"/>
            <a:ext cx="4422751" cy="486871"/>
            <a:chOff x="535328" y="257984"/>
            <a:chExt cx="4422751" cy="486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B29218-25E5-4CD2-02F5-9533E76F17BD}"/>
                </a:ext>
              </a:extLst>
            </p:cNvPr>
            <p:cNvSpPr txBox="1"/>
            <p:nvPr/>
          </p:nvSpPr>
          <p:spPr>
            <a:xfrm>
              <a:off x="535328" y="257984"/>
              <a:ext cx="442275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20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KHÁI NIỆM, KIẾN THỨC BUỔI HỌC</a:t>
              </a:r>
              <a:endParaRPr lang="vi-VN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7D127B-A9AC-6263-8BBF-206810852CEA}"/>
                </a:ext>
              </a:extLst>
            </p:cNvPr>
            <p:cNvSpPr/>
            <p:nvPr/>
          </p:nvSpPr>
          <p:spPr>
            <a:xfrm>
              <a:off x="640080" y="680458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E79D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6EA85B9-26C6-E4D7-ABBE-0C8CF5C72FBF}"/>
                </a:ext>
              </a:extLst>
            </p:cNvPr>
            <p:cNvSpPr/>
            <p:nvPr/>
          </p:nvSpPr>
          <p:spPr>
            <a:xfrm>
              <a:off x="943737" y="680457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F6F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76B5AA6-FEA4-841C-CE41-B28CB2D0472D}"/>
                </a:ext>
              </a:extLst>
            </p:cNvPr>
            <p:cNvSpPr/>
            <p:nvPr/>
          </p:nvSpPr>
          <p:spPr>
            <a:xfrm>
              <a:off x="1270254" y="680457"/>
              <a:ext cx="1029716" cy="64396"/>
            </a:xfrm>
            <a:prstGeom prst="roundRect">
              <a:avLst>
                <a:gd name="adj" fmla="val 50000"/>
              </a:avLst>
            </a:prstGeom>
            <a:solidFill>
              <a:srgbClr val="68B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CCB2CCD-00D7-D17F-C1B5-C4E3942238D6}"/>
              </a:ext>
            </a:extLst>
          </p:cNvPr>
          <p:cNvSpPr txBox="1"/>
          <p:nvPr/>
        </p:nvSpPr>
        <p:spPr>
          <a:xfrm>
            <a:off x="495308" y="926300"/>
            <a:ext cx="44227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Xây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dựng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giao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diện</a:t>
            </a:r>
            <a:endParaRPr lang="en-US" sz="3200" b="1" dirty="0">
              <a:solidFill>
                <a:prstClr val="black"/>
              </a:solidFill>
              <a:latin typeface="Quicksand" panose="00000500000000000000" pitchFamily="2" charset="0"/>
            </a:endParaRPr>
          </a:p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Ứng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dụng</a:t>
            </a:r>
            <a:endParaRPr lang="vi-VN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F4DEC-E4D0-C0DF-11AD-F7777104E5B5}"/>
              </a:ext>
            </a:extLst>
          </p:cNvPr>
          <p:cNvSpPr txBox="1"/>
          <p:nvPr/>
        </p:nvSpPr>
        <p:spPr>
          <a:xfrm>
            <a:off x="465719" y="2040891"/>
            <a:ext cx="45619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0" dirty="0" err="1">
                <a:effectLst/>
                <a:latin typeface="Quicksand" panose="00000500000000000000" pitchFamily="2" charset="0"/>
              </a:rPr>
              <a:t>Tạo</a:t>
            </a:r>
            <a:r>
              <a:rPr lang="en-US" sz="2400" dirty="0">
                <a:latin typeface="Quicksand" panose="00000500000000000000" pitchFamily="2" charset="0"/>
              </a:rPr>
              <a:t> </a:t>
            </a:r>
            <a:r>
              <a:rPr lang="en-US" sz="2400" dirty="0" err="1">
                <a:latin typeface="Quicksand" panose="00000500000000000000" pitchFamily="2" charset="0"/>
              </a:rPr>
              <a:t>thanh</a:t>
            </a:r>
            <a:r>
              <a:rPr lang="en-US" sz="2400" dirty="0">
                <a:latin typeface="Quicksand" panose="00000500000000000000" pitchFamily="2" charset="0"/>
              </a:rPr>
              <a:t> </a:t>
            </a:r>
            <a:r>
              <a:rPr lang="en-US" sz="2400" dirty="0" err="1">
                <a:latin typeface="Quicksand" panose="00000500000000000000" pitchFamily="2" charset="0"/>
              </a:rPr>
              <a:t>trược</a:t>
            </a:r>
            <a:r>
              <a:rPr lang="en-US" sz="2400" dirty="0">
                <a:latin typeface="Quicksand" panose="00000500000000000000" pitchFamily="2" charset="0"/>
              </a:rPr>
              <a:t> </a:t>
            </a:r>
            <a:r>
              <a:rPr lang="en-US" sz="2400" dirty="0" err="1">
                <a:latin typeface="Quicksand" panose="00000500000000000000" pitchFamily="2" charset="0"/>
              </a:rPr>
              <a:t>kích</a:t>
            </a:r>
            <a:r>
              <a:rPr lang="en-US" sz="2400" dirty="0">
                <a:latin typeface="Quicksand" panose="00000500000000000000" pitchFamily="2" charset="0"/>
              </a:rPr>
              <a:t> </a:t>
            </a:r>
            <a:r>
              <a:rPr lang="en-US" sz="2400" dirty="0" err="1">
                <a:latin typeface="Quicksand" panose="00000500000000000000" pitchFamily="2" charset="0"/>
              </a:rPr>
              <a:t>thướt</a:t>
            </a:r>
            <a:endParaRPr lang="vi-VN" sz="2400" i="0" dirty="0">
              <a:effectLst/>
              <a:latin typeface="Quicksand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0DEF4-DF8A-215C-2DB8-F9408E13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27" y="2874035"/>
            <a:ext cx="1317476" cy="337273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FFD0DA5-8DA6-01DB-0E90-B7B82D03E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87" y="2271723"/>
            <a:ext cx="6637506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# T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ạ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o nút slider kéo th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ả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 kích th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ướ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c bút v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ẻ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.pointer_frame = LabelFrame(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.root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'Kích c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ỡ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bd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bg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'white'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font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=(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'arial'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'bold'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                               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relief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=RIDGE)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.pointer_frame.place(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350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height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200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80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.pointer_size = Scale(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.pointer_frame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orient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=VERTICAL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from_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48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to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length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168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.pointer_size.set(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.pointer_size.grid(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row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column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padx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15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endParaRPr kumimoji="0" lang="vi-VN" altLang="vi-V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77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D22B3DE-0E4E-C320-A9CB-331697B37C8E}"/>
              </a:ext>
            </a:extLst>
          </p:cNvPr>
          <p:cNvGrpSpPr/>
          <p:nvPr/>
        </p:nvGrpSpPr>
        <p:grpSpPr>
          <a:xfrm>
            <a:off x="535328" y="257984"/>
            <a:ext cx="4422751" cy="486871"/>
            <a:chOff x="535328" y="257984"/>
            <a:chExt cx="4422751" cy="486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B29218-25E5-4CD2-02F5-9533E76F17BD}"/>
                </a:ext>
              </a:extLst>
            </p:cNvPr>
            <p:cNvSpPr txBox="1"/>
            <p:nvPr/>
          </p:nvSpPr>
          <p:spPr>
            <a:xfrm>
              <a:off x="535328" y="257984"/>
              <a:ext cx="442275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20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KHÁI NIỆM, KIẾN THỨC BUỔI HỌC</a:t>
              </a:r>
              <a:endParaRPr lang="vi-VN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7D127B-A9AC-6263-8BBF-206810852CEA}"/>
                </a:ext>
              </a:extLst>
            </p:cNvPr>
            <p:cNvSpPr/>
            <p:nvPr/>
          </p:nvSpPr>
          <p:spPr>
            <a:xfrm>
              <a:off x="640080" y="680458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E79D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6EA85B9-26C6-E4D7-ABBE-0C8CF5C72FBF}"/>
                </a:ext>
              </a:extLst>
            </p:cNvPr>
            <p:cNvSpPr/>
            <p:nvPr/>
          </p:nvSpPr>
          <p:spPr>
            <a:xfrm>
              <a:off x="943737" y="680457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F6F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76B5AA6-FEA4-841C-CE41-B28CB2D0472D}"/>
                </a:ext>
              </a:extLst>
            </p:cNvPr>
            <p:cNvSpPr/>
            <p:nvPr/>
          </p:nvSpPr>
          <p:spPr>
            <a:xfrm>
              <a:off x="1270254" y="680457"/>
              <a:ext cx="1029716" cy="64396"/>
            </a:xfrm>
            <a:prstGeom prst="roundRect">
              <a:avLst>
                <a:gd name="adj" fmla="val 50000"/>
              </a:avLst>
            </a:prstGeom>
            <a:solidFill>
              <a:srgbClr val="68B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CCB2CCD-00D7-D17F-C1B5-C4E3942238D6}"/>
              </a:ext>
            </a:extLst>
          </p:cNvPr>
          <p:cNvSpPr txBox="1"/>
          <p:nvPr/>
        </p:nvSpPr>
        <p:spPr>
          <a:xfrm>
            <a:off x="425700" y="2434088"/>
            <a:ext cx="44227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Xây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dựng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giao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diện</a:t>
            </a:r>
            <a:endParaRPr lang="en-US" sz="3200" b="1" dirty="0">
              <a:solidFill>
                <a:prstClr val="black"/>
              </a:solidFill>
              <a:latin typeface="Quicksand" panose="00000500000000000000" pitchFamily="2" charset="0"/>
            </a:endParaRPr>
          </a:p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Ứng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dụng</a:t>
            </a:r>
            <a:endParaRPr lang="vi-VN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F4DEC-E4D0-C0DF-11AD-F7777104E5B5}"/>
              </a:ext>
            </a:extLst>
          </p:cNvPr>
          <p:cNvSpPr txBox="1"/>
          <p:nvPr/>
        </p:nvSpPr>
        <p:spPr>
          <a:xfrm>
            <a:off x="396111" y="3548679"/>
            <a:ext cx="45619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0" dirty="0" err="1">
                <a:effectLst/>
                <a:latin typeface="Quicksand" panose="00000500000000000000" pitchFamily="2" charset="0"/>
              </a:rPr>
              <a:t>Tạo</a:t>
            </a:r>
            <a:r>
              <a:rPr lang="en-US" sz="2400" dirty="0">
                <a:latin typeface="Quicksand" panose="00000500000000000000" pitchFamily="2" charset="0"/>
              </a:rPr>
              <a:t> </a:t>
            </a:r>
            <a:r>
              <a:rPr lang="en-US" sz="2400" dirty="0" err="1">
                <a:latin typeface="Quicksand" panose="00000500000000000000" pitchFamily="2" charset="0"/>
              </a:rPr>
              <a:t>vùng</a:t>
            </a:r>
            <a:r>
              <a:rPr lang="en-US" sz="2400" dirty="0">
                <a:latin typeface="Quicksand" panose="00000500000000000000" pitchFamily="2" charset="0"/>
              </a:rPr>
              <a:t> </a:t>
            </a:r>
            <a:r>
              <a:rPr lang="en-US" sz="2400" dirty="0" err="1">
                <a:latin typeface="Quicksand" panose="00000500000000000000" pitchFamily="2" charset="0"/>
              </a:rPr>
              <a:t>vẽ</a:t>
            </a:r>
            <a:endParaRPr lang="vi-VN" sz="2400" i="0" dirty="0">
              <a:effectLst/>
              <a:latin typeface="Quicksand" panose="00000500000000000000" pitchFamily="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93739-6997-1BE8-0E9E-0B8A35550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079" y="2539929"/>
            <a:ext cx="6728083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# Vùng v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ẽ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.background = Canvas(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.root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bg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'white'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bd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relief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=GROOVE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height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500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680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.background.place(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80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40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# Đ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ồ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ng nh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ấ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t background vùng v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ẽ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 v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ớ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i màu n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ề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n đ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ượ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c ch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ọ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n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.background.bind(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"&lt;B1-Motion&gt;"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.paint)</a:t>
            </a:r>
            <a:endParaRPr kumimoji="0" lang="vi-VN" altLang="vi-V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49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D22B3DE-0E4E-C320-A9CB-331697B37C8E}"/>
              </a:ext>
            </a:extLst>
          </p:cNvPr>
          <p:cNvGrpSpPr/>
          <p:nvPr/>
        </p:nvGrpSpPr>
        <p:grpSpPr>
          <a:xfrm>
            <a:off x="535328" y="257984"/>
            <a:ext cx="4422751" cy="486871"/>
            <a:chOff x="535328" y="257984"/>
            <a:chExt cx="4422751" cy="486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B29218-25E5-4CD2-02F5-9533E76F17BD}"/>
                </a:ext>
              </a:extLst>
            </p:cNvPr>
            <p:cNvSpPr txBox="1"/>
            <p:nvPr/>
          </p:nvSpPr>
          <p:spPr>
            <a:xfrm>
              <a:off x="535328" y="257984"/>
              <a:ext cx="442275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20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KHÁI NIỆM, KIẾN THỨC BUỔI HỌC</a:t>
              </a:r>
              <a:endParaRPr lang="vi-VN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7D127B-A9AC-6263-8BBF-206810852CEA}"/>
                </a:ext>
              </a:extLst>
            </p:cNvPr>
            <p:cNvSpPr/>
            <p:nvPr/>
          </p:nvSpPr>
          <p:spPr>
            <a:xfrm>
              <a:off x="640080" y="680458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E79D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6EA85B9-26C6-E4D7-ABBE-0C8CF5C72FBF}"/>
                </a:ext>
              </a:extLst>
            </p:cNvPr>
            <p:cNvSpPr/>
            <p:nvPr/>
          </p:nvSpPr>
          <p:spPr>
            <a:xfrm>
              <a:off x="943737" y="680457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F6F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76B5AA6-FEA4-841C-CE41-B28CB2D0472D}"/>
                </a:ext>
              </a:extLst>
            </p:cNvPr>
            <p:cNvSpPr/>
            <p:nvPr/>
          </p:nvSpPr>
          <p:spPr>
            <a:xfrm>
              <a:off x="1270254" y="680457"/>
              <a:ext cx="1029716" cy="64396"/>
            </a:xfrm>
            <a:prstGeom prst="roundRect">
              <a:avLst>
                <a:gd name="adj" fmla="val 50000"/>
              </a:avLst>
            </a:prstGeom>
            <a:solidFill>
              <a:srgbClr val="68B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CCB2CCD-00D7-D17F-C1B5-C4E3942238D6}"/>
              </a:ext>
            </a:extLst>
          </p:cNvPr>
          <p:cNvSpPr txBox="1"/>
          <p:nvPr/>
        </p:nvSpPr>
        <p:spPr>
          <a:xfrm>
            <a:off x="425700" y="2434088"/>
            <a:ext cx="44227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Xây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dựng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chức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năng</a:t>
            </a:r>
            <a:endParaRPr lang="en-US" sz="3200" b="1" dirty="0">
              <a:solidFill>
                <a:prstClr val="black"/>
              </a:solidFill>
              <a:latin typeface="Quicksand" panose="00000500000000000000" pitchFamily="2" charset="0"/>
            </a:endParaRPr>
          </a:p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Ứng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dụng</a:t>
            </a:r>
            <a:endParaRPr lang="vi-VN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F4DEC-E4D0-C0DF-11AD-F7777104E5B5}"/>
              </a:ext>
            </a:extLst>
          </p:cNvPr>
          <p:cNvSpPr txBox="1"/>
          <p:nvPr/>
        </p:nvSpPr>
        <p:spPr>
          <a:xfrm>
            <a:off x="425700" y="3606542"/>
            <a:ext cx="45619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0" dirty="0" err="1">
                <a:effectLst/>
                <a:latin typeface="Quicksand" panose="00000500000000000000" pitchFamily="2" charset="0"/>
              </a:rPr>
              <a:t>Phương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thức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vẽ</a:t>
            </a:r>
            <a:endParaRPr lang="vi-VN" sz="2400" i="0" dirty="0">
              <a:effectLst/>
              <a:latin typeface="Quicksand" panose="000005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08B870-128D-6739-5631-80773D86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68" y="1905506"/>
            <a:ext cx="5752289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# Ph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ươ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ng th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ứ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c v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ẽ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Fira Code" panose="020B0809050000020004" pitchFamily="49" charset="0"/>
              </a:rPr>
              <a:t>paint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event):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#V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ẽ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 nét theo s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ự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 thay đ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ổ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i v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ị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 trí c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ủ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a chu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ộ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t, m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ỗ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i ch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ấ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m v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ẽ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 là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    #m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ộ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t hình tròn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x1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y1 = (event.x -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(event.y -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x2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y2 = (event.x +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(event.y +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.background.create_oval(x1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y1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x2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y2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fill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.pointer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outline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.pointer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                               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.pointer_size.get())</a:t>
            </a:r>
            <a:endParaRPr kumimoji="0" lang="vi-VN" altLang="vi-V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2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249FE8-9A9B-E630-079A-17254B85A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233" y="1549807"/>
            <a:ext cx="8279533" cy="469919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D22B3DE-0E4E-C320-A9CB-331697B37C8E}"/>
              </a:ext>
            </a:extLst>
          </p:cNvPr>
          <p:cNvGrpSpPr/>
          <p:nvPr/>
        </p:nvGrpSpPr>
        <p:grpSpPr>
          <a:xfrm>
            <a:off x="535329" y="257984"/>
            <a:ext cx="2682432" cy="486871"/>
            <a:chOff x="535329" y="257984"/>
            <a:chExt cx="2682432" cy="486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B29218-25E5-4CD2-02F5-9533E76F17BD}"/>
                </a:ext>
              </a:extLst>
            </p:cNvPr>
            <p:cNvSpPr txBox="1"/>
            <p:nvPr/>
          </p:nvSpPr>
          <p:spPr>
            <a:xfrm>
              <a:off x="535329" y="257984"/>
              <a:ext cx="26824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20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NỘI QUY LỚP HỌC</a:t>
              </a:r>
              <a:endParaRPr lang="vi-VN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7D127B-A9AC-6263-8BBF-206810852CEA}"/>
                </a:ext>
              </a:extLst>
            </p:cNvPr>
            <p:cNvSpPr/>
            <p:nvPr/>
          </p:nvSpPr>
          <p:spPr>
            <a:xfrm>
              <a:off x="640080" y="680458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E79D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6EA85B9-26C6-E4D7-ABBE-0C8CF5C72FBF}"/>
                </a:ext>
              </a:extLst>
            </p:cNvPr>
            <p:cNvSpPr/>
            <p:nvPr/>
          </p:nvSpPr>
          <p:spPr>
            <a:xfrm>
              <a:off x="943737" y="680457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F6F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76B5AA6-FEA4-841C-CE41-B28CB2D0472D}"/>
                </a:ext>
              </a:extLst>
            </p:cNvPr>
            <p:cNvSpPr/>
            <p:nvPr/>
          </p:nvSpPr>
          <p:spPr>
            <a:xfrm>
              <a:off x="1270254" y="680457"/>
              <a:ext cx="1029716" cy="64396"/>
            </a:xfrm>
            <a:prstGeom prst="roundRect">
              <a:avLst>
                <a:gd name="adj" fmla="val 50000"/>
              </a:avLst>
            </a:prstGeom>
            <a:solidFill>
              <a:srgbClr val="68B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861871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D22B3DE-0E4E-C320-A9CB-331697B37C8E}"/>
              </a:ext>
            </a:extLst>
          </p:cNvPr>
          <p:cNvGrpSpPr/>
          <p:nvPr/>
        </p:nvGrpSpPr>
        <p:grpSpPr>
          <a:xfrm>
            <a:off x="535328" y="257984"/>
            <a:ext cx="4422751" cy="486871"/>
            <a:chOff x="535328" y="257984"/>
            <a:chExt cx="4422751" cy="486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B29218-25E5-4CD2-02F5-9533E76F17BD}"/>
                </a:ext>
              </a:extLst>
            </p:cNvPr>
            <p:cNvSpPr txBox="1"/>
            <p:nvPr/>
          </p:nvSpPr>
          <p:spPr>
            <a:xfrm>
              <a:off x="535328" y="257984"/>
              <a:ext cx="442275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20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KHÁI NIỆM, KIẾN THỨC BUỔI HỌC</a:t>
              </a:r>
              <a:endParaRPr lang="vi-VN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7D127B-A9AC-6263-8BBF-206810852CEA}"/>
                </a:ext>
              </a:extLst>
            </p:cNvPr>
            <p:cNvSpPr/>
            <p:nvPr/>
          </p:nvSpPr>
          <p:spPr>
            <a:xfrm>
              <a:off x="640080" y="680458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E79D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6EA85B9-26C6-E4D7-ABBE-0C8CF5C72FBF}"/>
                </a:ext>
              </a:extLst>
            </p:cNvPr>
            <p:cNvSpPr/>
            <p:nvPr/>
          </p:nvSpPr>
          <p:spPr>
            <a:xfrm>
              <a:off x="943737" y="680457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F6F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76B5AA6-FEA4-841C-CE41-B28CB2D0472D}"/>
                </a:ext>
              </a:extLst>
            </p:cNvPr>
            <p:cNvSpPr/>
            <p:nvPr/>
          </p:nvSpPr>
          <p:spPr>
            <a:xfrm>
              <a:off x="1270254" y="680457"/>
              <a:ext cx="1029716" cy="64396"/>
            </a:xfrm>
            <a:prstGeom prst="roundRect">
              <a:avLst>
                <a:gd name="adj" fmla="val 50000"/>
              </a:avLst>
            </a:prstGeom>
            <a:solidFill>
              <a:srgbClr val="68B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CCB2CCD-00D7-D17F-C1B5-C4E3942238D6}"/>
              </a:ext>
            </a:extLst>
          </p:cNvPr>
          <p:cNvSpPr txBox="1"/>
          <p:nvPr/>
        </p:nvSpPr>
        <p:spPr>
          <a:xfrm>
            <a:off x="425700" y="2434088"/>
            <a:ext cx="44227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Xây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dựng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chức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năng</a:t>
            </a:r>
            <a:endParaRPr lang="en-US" sz="3200" b="1" dirty="0">
              <a:solidFill>
                <a:prstClr val="black"/>
              </a:solidFill>
              <a:latin typeface="Quicksand" panose="00000500000000000000" pitchFamily="2" charset="0"/>
            </a:endParaRPr>
          </a:p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Ứng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dụng</a:t>
            </a:r>
            <a:endParaRPr lang="vi-VN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F4DEC-E4D0-C0DF-11AD-F7777104E5B5}"/>
              </a:ext>
            </a:extLst>
          </p:cNvPr>
          <p:cNvSpPr txBox="1"/>
          <p:nvPr/>
        </p:nvSpPr>
        <p:spPr>
          <a:xfrm>
            <a:off x="425700" y="3606542"/>
            <a:ext cx="45619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0" dirty="0" err="1">
                <a:effectLst/>
                <a:latin typeface="Quicksand" panose="00000500000000000000" pitchFamily="2" charset="0"/>
              </a:rPr>
              <a:t>Phương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thức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chọn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màu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,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xóa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,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chọn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màu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nền</a:t>
            </a:r>
            <a:endParaRPr lang="vi-VN" sz="2400" i="0" dirty="0">
              <a:effectLst/>
              <a:latin typeface="Quicksand" panose="00000500000000000000" pitchFamily="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E12D95-FD6F-FAFB-9867-332D2EA54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49994"/>
            <a:ext cx="5207844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# Ch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ọ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n màu s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ắ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c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Fira Code" panose="020B0809050000020004" pitchFamily="49" charset="0"/>
              </a:rPr>
              <a:t>select_color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col):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.pointer = col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# Xóa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Fira Code" panose="020B0809050000020004" pitchFamily="49" charset="0"/>
              </a:rPr>
              <a:t>eraser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):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.pointer =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.erase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# Ph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ươ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ng th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ứ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c ch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ọ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n màu n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ề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n trong canvas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Fira Code" panose="020B0809050000020004" pitchFamily="49" charset="0"/>
              </a:rPr>
              <a:t>canvas_color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):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color = colorchooser.askcolor()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.background.configure(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background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=color[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])</a:t>
            </a:r>
            <a:b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.erase = color[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]</a:t>
            </a:r>
            <a:endParaRPr kumimoji="0" lang="vi-VN" altLang="vi-V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236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D22B3DE-0E4E-C320-A9CB-331697B37C8E}"/>
              </a:ext>
            </a:extLst>
          </p:cNvPr>
          <p:cNvGrpSpPr/>
          <p:nvPr/>
        </p:nvGrpSpPr>
        <p:grpSpPr>
          <a:xfrm>
            <a:off x="535328" y="257984"/>
            <a:ext cx="4422751" cy="486871"/>
            <a:chOff x="535328" y="257984"/>
            <a:chExt cx="4422751" cy="486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B29218-25E5-4CD2-02F5-9533E76F17BD}"/>
                </a:ext>
              </a:extLst>
            </p:cNvPr>
            <p:cNvSpPr txBox="1"/>
            <p:nvPr/>
          </p:nvSpPr>
          <p:spPr>
            <a:xfrm>
              <a:off x="535328" y="257984"/>
              <a:ext cx="442275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20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KHÁI NIỆM, KIẾN THỨC BUỔI HỌC</a:t>
              </a:r>
              <a:endParaRPr lang="vi-VN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7D127B-A9AC-6263-8BBF-206810852CEA}"/>
                </a:ext>
              </a:extLst>
            </p:cNvPr>
            <p:cNvSpPr/>
            <p:nvPr/>
          </p:nvSpPr>
          <p:spPr>
            <a:xfrm>
              <a:off x="640080" y="680458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E79D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6EA85B9-26C6-E4D7-ABBE-0C8CF5C72FBF}"/>
                </a:ext>
              </a:extLst>
            </p:cNvPr>
            <p:cNvSpPr/>
            <p:nvPr/>
          </p:nvSpPr>
          <p:spPr>
            <a:xfrm>
              <a:off x="943737" y="680457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F6F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76B5AA6-FEA4-841C-CE41-B28CB2D0472D}"/>
                </a:ext>
              </a:extLst>
            </p:cNvPr>
            <p:cNvSpPr/>
            <p:nvPr/>
          </p:nvSpPr>
          <p:spPr>
            <a:xfrm>
              <a:off x="1270254" y="680457"/>
              <a:ext cx="1029716" cy="64396"/>
            </a:xfrm>
            <a:prstGeom prst="roundRect">
              <a:avLst>
                <a:gd name="adj" fmla="val 50000"/>
              </a:avLst>
            </a:prstGeom>
            <a:solidFill>
              <a:srgbClr val="68B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CCB2CCD-00D7-D17F-C1B5-C4E3942238D6}"/>
              </a:ext>
            </a:extLst>
          </p:cNvPr>
          <p:cNvSpPr txBox="1"/>
          <p:nvPr/>
        </p:nvSpPr>
        <p:spPr>
          <a:xfrm>
            <a:off x="425700" y="2434088"/>
            <a:ext cx="44227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Xây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dựng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chức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năng</a:t>
            </a:r>
            <a:endParaRPr lang="en-US" sz="3200" b="1" dirty="0">
              <a:solidFill>
                <a:prstClr val="black"/>
              </a:solidFill>
              <a:latin typeface="Quicksand" panose="00000500000000000000" pitchFamily="2" charset="0"/>
            </a:endParaRPr>
          </a:p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Ứng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dụng</a:t>
            </a:r>
            <a:endParaRPr lang="vi-VN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F4DEC-E4D0-C0DF-11AD-F7777104E5B5}"/>
              </a:ext>
            </a:extLst>
          </p:cNvPr>
          <p:cNvSpPr txBox="1"/>
          <p:nvPr/>
        </p:nvSpPr>
        <p:spPr>
          <a:xfrm>
            <a:off x="425700" y="3606542"/>
            <a:ext cx="45619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0" dirty="0" err="1">
                <a:effectLst/>
                <a:latin typeface="Quicksand" panose="00000500000000000000" pitchFamily="2" charset="0"/>
              </a:rPr>
              <a:t>Phương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thức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lưu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ảnh</a:t>
            </a:r>
            <a:endParaRPr lang="vi-VN" sz="2400" i="0" dirty="0">
              <a:effectLst/>
              <a:latin typeface="Quicksand" panose="000005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0C13BE-63B1-D783-0AC9-A17DE1A7C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079" y="856357"/>
            <a:ext cx="6695872" cy="60016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# Ph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ươ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ng th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ứ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c l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ư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u hình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ả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nh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Fira Code" panose="020B0809050000020004" pitchFamily="49" charset="0"/>
              </a:rPr>
              <a:t>save_drawing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):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: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#M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ở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 th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ư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 m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ụ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c l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ư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u v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ớ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i đ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ị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nh d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ạ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ng hình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ả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nh jpg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file_ss = filedialog.asksaveasfilename(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Fira Code" panose="020B0809050000020004" pitchFamily="49" charset="0"/>
              </a:rPr>
              <a:t>defaultextension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'jpg'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#Xác đ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ị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nh vùng c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ầ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n l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ư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u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x =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.root.winfo_rootx() +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.background.winfo_x()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    y =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.root.winfo_rooty() +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.background.winfo_y()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    x1 = x +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.background.winfo_width()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    y1 = y +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.background.winfo_height()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#C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ắ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t hình trong khu v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ự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c v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ẽ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ImageGrab.grab().crop((x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x1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y1)).save(file_ss)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    messagebox.showinfo(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'Ch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ụ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p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ả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nh màn hình: '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+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Fira Code" panose="020B0809050000020004" pitchFamily="49" charset="0"/>
              </a:rPr>
              <a:t>str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(file_ss) +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'Thành công!'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except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:</a:t>
            </a:r>
            <a:b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"Ch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ụ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p 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ả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nh màn hình th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ấ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t b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ạ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i"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)</a:t>
            </a:r>
            <a:endParaRPr kumimoji="0" lang="vi-VN" altLang="vi-V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547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D22B3DE-0E4E-C320-A9CB-331697B37C8E}"/>
              </a:ext>
            </a:extLst>
          </p:cNvPr>
          <p:cNvGrpSpPr/>
          <p:nvPr/>
        </p:nvGrpSpPr>
        <p:grpSpPr>
          <a:xfrm>
            <a:off x="535328" y="257984"/>
            <a:ext cx="4422751" cy="486871"/>
            <a:chOff x="535328" y="257984"/>
            <a:chExt cx="4422751" cy="486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B29218-25E5-4CD2-02F5-9533E76F17BD}"/>
                </a:ext>
              </a:extLst>
            </p:cNvPr>
            <p:cNvSpPr txBox="1"/>
            <p:nvPr/>
          </p:nvSpPr>
          <p:spPr>
            <a:xfrm>
              <a:off x="535328" y="257984"/>
              <a:ext cx="442275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20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KHÁI NIỆM, KIẾN THỨC BUỔI HỌC</a:t>
              </a:r>
              <a:endParaRPr lang="vi-VN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7D127B-A9AC-6263-8BBF-206810852CEA}"/>
                </a:ext>
              </a:extLst>
            </p:cNvPr>
            <p:cNvSpPr/>
            <p:nvPr/>
          </p:nvSpPr>
          <p:spPr>
            <a:xfrm>
              <a:off x="640080" y="680458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E79D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6EA85B9-26C6-E4D7-ABBE-0C8CF5C72FBF}"/>
                </a:ext>
              </a:extLst>
            </p:cNvPr>
            <p:cNvSpPr/>
            <p:nvPr/>
          </p:nvSpPr>
          <p:spPr>
            <a:xfrm>
              <a:off x="943737" y="680457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F6F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76B5AA6-FEA4-841C-CE41-B28CB2D0472D}"/>
                </a:ext>
              </a:extLst>
            </p:cNvPr>
            <p:cNvSpPr/>
            <p:nvPr/>
          </p:nvSpPr>
          <p:spPr>
            <a:xfrm>
              <a:off x="1270254" y="680457"/>
              <a:ext cx="1029716" cy="64396"/>
            </a:xfrm>
            <a:prstGeom prst="roundRect">
              <a:avLst>
                <a:gd name="adj" fmla="val 50000"/>
              </a:avLst>
            </a:prstGeom>
            <a:solidFill>
              <a:srgbClr val="68B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CCB2CCD-00D7-D17F-C1B5-C4E3942238D6}"/>
              </a:ext>
            </a:extLst>
          </p:cNvPr>
          <p:cNvSpPr txBox="1"/>
          <p:nvPr/>
        </p:nvSpPr>
        <p:spPr>
          <a:xfrm>
            <a:off x="425700" y="2434088"/>
            <a:ext cx="44227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Xây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dựng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chức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năng</a:t>
            </a:r>
            <a:endParaRPr lang="en-US" sz="3200" b="1" dirty="0">
              <a:solidFill>
                <a:prstClr val="black"/>
              </a:solidFill>
              <a:latin typeface="Quicksand" panose="00000500000000000000" pitchFamily="2" charset="0"/>
            </a:endParaRPr>
          </a:p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Ứng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dụng</a:t>
            </a:r>
            <a:endParaRPr lang="vi-VN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F4DEC-E4D0-C0DF-11AD-F7777104E5B5}"/>
              </a:ext>
            </a:extLst>
          </p:cNvPr>
          <p:cNvSpPr txBox="1"/>
          <p:nvPr/>
        </p:nvSpPr>
        <p:spPr>
          <a:xfrm>
            <a:off x="425700" y="3606542"/>
            <a:ext cx="45619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0" dirty="0" err="1">
                <a:effectLst/>
                <a:latin typeface="Quicksand" panose="00000500000000000000" pitchFamily="2" charset="0"/>
              </a:rPr>
              <a:t>Chạy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chương</a:t>
            </a:r>
            <a:r>
              <a:rPr lang="en-US" sz="240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i="0" dirty="0" err="1">
                <a:effectLst/>
                <a:latin typeface="Quicksand" panose="00000500000000000000" pitchFamily="2" charset="0"/>
              </a:rPr>
              <a:t>trình</a:t>
            </a:r>
            <a:endParaRPr lang="vi-VN" sz="2400" i="0" dirty="0">
              <a:effectLst/>
              <a:latin typeface="Quicksand" panose="00000500000000000000" pitchFamily="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1573184-6426-E648-D19A-608698687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250" y="2828835"/>
            <a:ext cx="434177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if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__name__ == 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Fira Code" panose="020B0809050000020004" pitchFamily="49" charset="0"/>
              </a:rPr>
              <a:t>"__main__"</a:t>
            </a: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:</a:t>
            </a: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root = Tk()</a:t>
            </a: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p = Draw(root)</a:t>
            </a:r>
            <a:b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</a:br>
            <a:r>
              <a:rPr kumimoji="0" lang="vi-VN" altLang="vi-VN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Fira Code" panose="020B0809050000020004" pitchFamily="49" charset="0"/>
              </a:rPr>
              <a:t>    root.mainloop()</a:t>
            </a:r>
            <a:endParaRPr kumimoji="0" lang="vi-VN" altLang="vi-V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9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DD02427-A02D-163C-762F-D0C4BB4A7FC8}"/>
              </a:ext>
            </a:extLst>
          </p:cNvPr>
          <p:cNvGrpSpPr/>
          <p:nvPr/>
        </p:nvGrpSpPr>
        <p:grpSpPr>
          <a:xfrm>
            <a:off x="535329" y="257984"/>
            <a:ext cx="2682432" cy="486871"/>
            <a:chOff x="535329" y="257984"/>
            <a:chExt cx="2682432" cy="4868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B31620-A4DC-099F-43CF-97E7C78CF720}"/>
                </a:ext>
              </a:extLst>
            </p:cNvPr>
            <p:cNvSpPr txBox="1"/>
            <p:nvPr/>
          </p:nvSpPr>
          <p:spPr>
            <a:xfrm>
              <a:off x="535329" y="257984"/>
              <a:ext cx="26824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20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MỤC TIÊU BÀI HỌC</a:t>
              </a:r>
              <a:endParaRPr lang="vi-VN" sz="20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BF6B7D8-F293-DCD1-06F0-EC67AA020BAF}"/>
                </a:ext>
              </a:extLst>
            </p:cNvPr>
            <p:cNvSpPr/>
            <p:nvPr/>
          </p:nvSpPr>
          <p:spPr>
            <a:xfrm>
              <a:off x="640080" y="680458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E79D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F1E7691-0F4D-1CA5-15F7-55C38F46D673}"/>
                </a:ext>
              </a:extLst>
            </p:cNvPr>
            <p:cNvSpPr/>
            <p:nvPr/>
          </p:nvSpPr>
          <p:spPr>
            <a:xfrm>
              <a:off x="943737" y="680457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F6F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F59F54-C8BF-E2AC-5FF1-F276E26A3453}"/>
                </a:ext>
              </a:extLst>
            </p:cNvPr>
            <p:cNvSpPr/>
            <p:nvPr/>
          </p:nvSpPr>
          <p:spPr>
            <a:xfrm>
              <a:off x="1270254" y="680457"/>
              <a:ext cx="1029716" cy="64396"/>
            </a:xfrm>
            <a:prstGeom prst="roundRect">
              <a:avLst>
                <a:gd name="adj" fmla="val 50000"/>
              </a:avLst>
            </a:prstGeom>
            <a:solidFill>
              <a:srgbClr val="68B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0F942F8-022A-826C-8E6F-E885678893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4"/>
          <a:stretch/>
        </p:blipFill>
        <p:spPr>
          <a:xfrm>
            <a:off x="1446713" y="767216"/>
            <a:ext cx="9298574" cy="56664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98287A-F477-5306-7D83-F0305CFC3E5C}"/>
              </a:ext>
            </a:extLst>
          </p:cNvPr>
          <p:cNvSpPr txBox="1"/>
          <p:nvPr/>
        </p:nvSpPr>
        <p:spPr>
          <a:xfrm>
            <a:off x="2849042" y="2716629"/>
            <a:ext cx="2502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Ôn tập về OOP</a:t>
            </a:r>
            <a:endParaRPr lang="en-US" sz="12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Bảng</a:t>
            </a:r>
            <a:r>
              <a:rPr lang="en-US" sz="12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viết</a:t>
            </a:r>
            <a:r>
              <a:rPr lang="en-US" sz="12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công</a:t>
            </a:r>
            <a:r>
              <a:rPr lang="en-US" sz="12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nghệ</a:t>
            </a:r>
            <a:r>
              <a:rPr lang="en-US" sz="12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4.0</a:t>
            </a:r>
            <a:endParaRPr lang="vi-VN" sz="12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15AC93-12A4-C208-1A3D-7B78F57ED849}"/>
              </a:ext>
            </a:extLst>
          </p:cNvPr>
          <p:cNvSpPr txBox="1"/>
          <p:nvPr/>
        </p:nvSpPr>
        <p:spPr>
          <a:xfrm>
            <a:off x="2849042" y="5155029"/>
            <a:ext cx="2850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Xây</a:t>
            </a:r>
            <a:r>
              <a:rPr lang="en-US" sz="12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dựng</a:t>
            </a:r>
            <a:r>
              <a:rPr lang="en-US" sz="12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dự</a:t>
            </a:r>
            <a:r>
              <a:rPr lang="en-US" sz="12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án</a:t>
            </a:r>
            <a:r>
              <a:rPr lang="en-US" sz="12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cá</a:t>
            </a:r>
            <a:r>
              <a:rPr lang="en-US" sz="12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nhân</a:t>
            </a:r>
            <a:endParaRPr lang="vi-VN" sz="12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C2E6F-2683-81EB-6919-DF084CF2CEE5}"/>
              </a:ext>
            </a:extLst>
          </p:cNvPr>
          <p:cNvSpPr txBox="1"/>
          <p:nvPr/>
        </p:nvSpPr>
        <p:spPr>
          <a:xfrm>
            <a:off x="2849041" y="4022804"/>
            <a:ext cx="2708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Giới thiệu về bản thân</a:t>
            </a:r>
          </a:p>
          <a:p>
            <a:r>
              <a:rPr lang="vi-VN" sz="12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Giới thiệu sản phẩm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E96E91-DADC-90D8-4BAD-BA97F7326DDB}"/>
              </a:ext>
            </a:extLst>
          </p:cNvPr>
          <p:cNvSpPr txBox="1"/>
          <p:nvPr/>
        </p:nvSpPr>
        <p:spPr>
          <a:xfrm>
            <a:off x="2849042" y="1631778"/>
            <a:ext cx="250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Dự án </a:t>
            </a:r>
            <a:r>
              <a:rPr lang="en-US" sz="12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ỨNG DỤNG VẼ HÌNH</a:t>
            </a:r>
            <a:endParaRPr lang="vi-VN" sz="12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3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C53FD-26AD-5C70-570D-58172CA2909E}"/>
              </a:ext>
            </a:extLst>
          </p:cNvPr>
          <p:cNvSpPr txBox="1"/>
          <p:nvPr/>
        </p:nvSpPr>
        <p:spPr>
          <a:xfrm>
            <a:off x="6176405" y="2140084"/>
            <a:ext cx="5670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Tìm</a:t>
            </a:r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hiểu</a:t>
            </a:r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cách</a:t>
            </a:r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vẽ</a:t>
            </a:r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3d </a:t>
            </a:r>
            <a:r>
              <a:rPr lang="en-US" sz="24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trên</a:t>
            </a:r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mặt</a:t>
            </a:r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phẳng</a:t>
            </a:r>
            <a:endParaRPr lang="vi-VN" sz="24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1CD7C-6986-A013-F543-9024753C32FE}"/>
              </a:ext>
            </a:extLst>
          </p:cNvPr>
          <p:cNvSpPr txBox="1"/>
          <p:nvPr/>
        </p:nvSpPr>
        <p:spPr>
          <a:xfrm>
            <a:off x="6176405" y="2601749"/>
            <a:ext cx="5121915" cy="879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Tận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dụng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góc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nhìn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góc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nhìn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của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người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xem</a:t>
            </a:r>
            <a:endParaRPr lang="en-U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Tính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toán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chi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tiết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để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tạo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hiệu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ứng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3d</a:t>
            </a:r>
            <a:endParaRPr lang="vi-VN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8E95FF0-AC42-6150-E718-30C11B8605B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76405" y="3766831"/>
            <a:ext cx="851170" cy="8511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69449B-0DFA-C03E-0249-D2282B289F1E}"/>
              </a:ext>
            </a:extLst>
          </p:cNvPr>
          <p:cNvSpPr txBox="1"/>
          <p:nvPr/>
        </p:nvSpPr>
        <p:spPr>
          <a:xfrm>
            <a:off x="7027575" y="3933086"/>
            <a:ext cx="4170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Tìm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ví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dụng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về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hình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ảnh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3d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phẳng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trên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đường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phố</a:t>
            </a:r>
            <a:endParaRPr lang="vi-VN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448CB2-AEE4-DC8E-4666-3C053AE68992}"/>
              </a:ext>
            </a:extLst>
          </p:cNvPr>
          <p:cNvGrpSpPr/>
          <p:nvPr/>
        </p:nvGrpSpPr>
        <p:grpSpPr>
          <a:xfrm>
            <a:off x="535329" y="257984"/>
            <a:ext cx="2682432" cy="486871"/>
            <a:chOff x="535329" y="257984"/>
            <a:chExt cx="2682432" cy="48687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3A3DDE-B8D3-FD21-879A-98D5CB778B6C}"/>
                </a:ext>
              </a:extLst>
            </p:cNvPr>
            <p:cNvSpPr txBox="1"/>
            <p:nvPr/>
          </p:nvSpPr>
          <p:spPr>
            <a:xfrm>
              <a:off x="535329" y="257984"/>
              <a:ext cx="26824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20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CHỦ ĐỀ BÀI HỌC</a:t>
              </a:r>
              <a:endParaRPr lang="vi-VN" sz="20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97FE934-637B-2EFE-48A0-9BF820A06B8B}"/>
                </a:ext>
              </a:extLst>
            </p:cNvPr>
            <p:cNvSpPr/>
            <p:nvPr/>
          </p:nvSpPr>
          <p:spPr>
            <a:xfrm>
              <a:off x="640080" y="680458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E79D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F0E7BB8-A741-667C-9283-70D9004FAF4B}"/>
                </a:ext>
              </a:extLst>
            </p:cNvPr>
            <p:cNvSpPr/>
            <p:nvPr/>
          </p:nvSpPr>
          <p:spPr>
            <a:xfrm>
              <a:off x="943737" y="680457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F6F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3713393-2B5E-783C-2F94-7EB08645F9C1}"/>
                </a:ext>
              </a:extLst>
            </p:cNvPr>
            <p:cNvSpPr/>
            <p:nvPr/>
          </p:nvSpPr>
          <p:spPr>
            <a:xfrm>
              <a:off x="1270254" y="680457"/>
              <a:ext cx="1029716" cy="64396"/>
            </a:xfrm>
            <a:prstGeom prst="roundRect">
              <a:avLst>
                <a:gd name="adj" fmla="val 50000"/>
              </a:avLst>
            </a:prstGeom>
            <a:solidFill>
              <a:srgbClr val="68B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A2A6CC-E387-F9B0-A443-FDA35E30115B}"/>
              </a:ext>
            </a:extLst>
          </p:cNvPr>
          <p:cNvSpPr/>
          <p:nvPr/>
        </p:nvSpPr>
        <p:spPr>
          <a:xfrm>
            <a:off x="2370453" y="680457"/>
            <a:ext cx="9309102" cy="64396"/>
          </a:xfrm>
          <a:prstGeom prst="roundRect">
            <a:avLst>
              <a:gd name="adj" fmla="val 50000"/>
            </a:avLst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" name="Online Media 2" title="How to Draw a 3D Ladder - Trick Art For Kids">
            <a:hlinkClick r:id="" action="ppaction://media"/>
            <a:extLst>
              <a:ext uri="{FF2B5EF4-FFF2-40B4-BE49-F238E27FC236}">
                <a16:creationId xmlns:a16="http://schemas.microsoft.com/office/drawing/2014/main" id="{CE033DF9-1CE7-F58B-7AEA-906AAB43789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32895" y="2077180"/>
            <a:ext cx="4428738" cy="250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0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D22B3DE-0E4E-C320-A9CB-331697B37C8E}"/>
              </a:ext>
            </a:extLst>
          </p:cNvPr>
          <p:cNvGrpSpPr/>
          <p:nvPr/>
        </p:nvGrpSpPr>
        <p:grpSpPr>
          <a:xfrm>
            <a:off x="535328" y="257984"/>
            <a:ext cx="4422751" cy="486871"/>
            <a:chOff x="535328" y="257984"/>
            <a:chExt cx="4422751" cy="486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B29218-25E5-4CD2-02F5-9533E76F17BD}"/>
                </a:ext>
              </a:extLst>
            </p:cNvPr>
            <p:cNvSpPr txBox="1"/>
            <p:nvPr/>
          </p:nvSpPr>
          <p:spPr>
            <a:xfrm>
              <a:off x="535328" y="257984"/>
              <a:ext cx="442275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20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KHÁI NIỆM, KIẾN THỨC BUỔI HỌC</a:t>
              </a:r>
              <a:endParaRPr lang="vi-VN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7D127B-A9AC-6263-8BBF-206810852CEA}"/>
                </a:ext>
              </a:extLst>
            </p:cNvPr>
            <p:cNvSpPr/>
            <p:nvPr/>
          </p:nvSpPr>
          <p:spPr>
            <a:xfrm>
              <a:off x="640080" y="680458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E79D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6EA85B9-26C6-E4D7-ABBE-0C8CF5C72FBF}"/>
                </a:ext>
              </a:extLst>
            </p:cNvPr>
            <p:cNvSpPr/>
            <p:nvPr/>
          </p:nvSpPr>
          <p:spPr>
            <a:xfrm>
              <a:off x="943737" y="680457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F6F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76B5AA6-FEA4-841C-CE41-B28CB2D0472D}"/>
                </a:ext>
              </a:extLst>
            </p:cNvPr>
            <p:cNvSpPr/>
            <p:nvPr/>
          </p:nvSpPr>
          <p:spPr>
            <a:xfrm>
              <a:off x="1270254" y="680457"/>
              <a:ext cx="1029716" cy="64396"/>
            </a:xfrm>
            <a:prstGeom prst="roundRect">
              <a:avLst>
                <a:gd name="adj" fmla="val 50000"/>
              </a:avLst>
            </a:prstGeom>
            <a:solidFill>
              <a:srgbClr val="68B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BB1B6E-89EE-8AED-5ADC-BB1C7076F6C5}"/>
              </a:ext>
            </a:extLst>
          </p:cNvPr>
          <p:cNvSpPr txBox="1"/>
          <p:nvPr/>
        </p:nvSpPr>
        <p:spPr>
          <a:xfrm>
            <a:off x="1989787" y="2313354"/>
            <a:ext cx="8212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Bài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học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hôm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nay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chúng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ta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cùng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tìm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hiểu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nội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dung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về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thư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viện</a:t>
            </a:r>
            <a:endParaRPr lang="en-US" sz="2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tkinter</a:t>
            </a:r>
            <a:endParaRPr lang="vi-VN" sz="2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26" name="Picture 2" descr="What is SOLID? - .Net Learning Array">
            <a:extLst>
              <a:ext uri="{FF2B5EF4-FFF2-40B4-BE49-F238E27FC236}">
                <a16:creationId xmlns:a16="http://schemas.microsoft.com/office/drawing/2014/main" id="{6639B41A-4F58-1EDC-4AB2-A8C66CB5E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259" y="3173095"/>
            <a:ext cx="1900887" cy="158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7B4698-AD80-1A64-F6C3-508566B95995}"/>
              </a:ext>
            </a:extLst>
          </p:cNvPr>
          <p:cNvSpPr txBox="1"/>
          <p:nvPr/>
        </p:nvSpPr>
        <p:spPr>
          <a:xfrm>
            <a:off x="1557195" y="4909023"/>
            <a:ext cx="23790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Ôn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tập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về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  <a:p>
            <a:pPr algn="ctr"/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hướng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đối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tượng</a:t>
            </a:r>
            <a:endParaRPr lang="vi-VN" sz="2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28" name="Picture 4" descr="move icon">
            <a:extLst>
              <a:ext uri="{FF2B5EF4-FFF2-40B4-BE49-F238E27FC236}">
                <a16:creationId xmlns:a16="http://schemas.microsoft.com/office/drawing/2014/main" id="{83785714-6458-D997-0CE7-47070C796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194" y="3282884"/>
            <a:ext cx="1424781" cy="142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C8485E-5A4B-EE7D-EC26-D8766C9EB302}"/>
              </a:ext>
            </a:extLst>
          </p:cNvPr>
          <p:cNvSpPr txBox="1"/>
          <p:nvPr/>
        </p:nvSpPr>
        <p:spPr>
          <a:xfrm>
            <a:off x="4958079" y="4963631"/>
            <a:ext cx="23790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Ôn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tập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các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widget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và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cách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dùng</a:t>
            </a:r>
            <a:endParaRPr lang="vi-VN" sz="2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6A24A-802A-9B6F-91B9-196DD7D10261}"/>
              </a:ext>
            </a:extLst>
          </p:cNvPr>
          <p:cNvSpPr txBox="1"/>
          <p:nvPr/>
        </p:nvSpPr>
        <p:spPr>
          <a:xfrm>
            <a:off x="8019937" y="5123197"/>
            <a:ext cx="21985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Chuẩn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bị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cho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dự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án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cuối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khóa</a:t>
            </a:r>
            <a:endParaRPr lang="vi-VN" sz="2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Picture 2" descr="Sections - Free interface icons">
            <a:extLst>
              <a:ext uri="{FF2B5EF4-FFF2-40B4-BE49-F238E27FC236}">
                <a16:creationId xmlns:a16="http://schemas.microsoft.com/office/drawing/2014/main" id="{C859E492-ED2C-7077-8B37-6730BB0BB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986" y="3342196"/>
            <a:ext cx="1300479" cy="130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44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D76A549-5A85-DF6F-8234-B5FC5B46D964}"/>
              </a:ext>
            </a:extLst>
          </p:cNvPr>
          <p:cNvSpPr/>
          <p:nvPr/>
        </p:nvSpPr>
        <p:spPr>
          <a:xfrm>
            <a:off x="6446520" y="2301240"/>
            <a:ext cx="4754880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22B3DE-0E4E-C320-A9CB-331697B37C8E}"/>
              </a:ext>
            </a:extLst>
          </p:cNvPr>
          <p:cNvGrpSpPr/>
          <p:nvPr/>
        </p:nvGrpSpPr>
        <p:grpSpPr>
          <a:xfrm>
            <a:off x="535328" y="257984"/>
            <a:ext cx="4422751" cy="486871"/>
            <a:chOff x="535328" y="257984"/>
            <a:chExt cx="4422751" cy="486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B29218-25E5-4CD2-02F5-9533E76F17BD}"/>
                </a:ext>
              </a:extLst>
            </p:cNvPr>
            <p:cNvSpPr txBox="1"/>
            <p:nvPr/>
          </p:nvSpPr>
          <p:spPr>
            <a:xfrm>
              <a:off x="535328" y="257984"/>
              <a:ext cx="442275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20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KHÁI NIỆM, KIẾN THỨC BUỔI HỌC</a:t>
              </a:r>
              <a:endParaRPr lang="vi-VN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7D127B-A9AC-6263-8BBF-206810852CEA}"/>
                </a:ext>
              </a:extLst>
            </p:cNvPr>
            <p:cNvSpPr/>
            <p:nvPr/>
          </p:nvSpPr>
          <p:spPr>
            <a:xfrm>
              <a:off x="640080" y="680458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E79D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6EA85B9-26C6-E4D7-ABBE-0C8CF5C72FBF}"/>
                </a:ext>
              </a:extLst>
            </p:cNvPr>
            <p:cNvSpPr/>
            <p:nvPr/>
          </p:nvSpPr>
          <p:spPr>
            <a:xfrm>
              <a:off x="943737" y="680457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F6F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76B5AA6-FEA4-841C-CE41-B28CB2D0472D}"/>
                </a:ext>
              </a:extLst>
            </p:cNvPr>
            <p:cNvSpPr/>
            <p:nvPr/>
          </p:nvSpPr>
          <p:spPr>
            <a:xfrm>
              <a:off x="1270254" y="680457"/>
              <a:ext cx="1029716" cy="64396"/>
            </a:xfrm>
            <a:prstGeom prst="roundRect">
              <a:avLst>
                <a:gd name="adj" fmla="val 50000"/>
              </a:avLst>
            </a:prstGeom>
            <a:solidFill>
              <a:srgbClr val="68B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BB7793B-2661-EFF1-0D74-D303316DC0E1}"/>
              </a:ext>
            </a:extLst>
          </p:cNvPr>
          <p:cNvSpPr txBox="1"/>
          <p:nvPr/>
        </p:nvSpPr>
        <p:spPr>
          <a:xfrm>
            <a:off x="640080" y="3390500"/>
            <a:ext cx="55606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 err="1">
                <a:effectLst/>
                <a:latin typeface="Quicksand" panose="00000500000000000000" pitchFamily="2" charset="0"/>
              </a:rPr>
              <a:t>Đối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Quicksand" panose="00000500000000000000" pitchFamily="2" charset="0"/>
              </a:rPr>
              <a:t>tượng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(object)</a:t>
            </a:r>
          </a:p>
          <a:p>
            <a:pPr algn="just"/>
            <a:r>
              <a:rPr lang="en-US" sz="2400" dirty="0" err="1">
                <a:latin typeface="Quicksand" panose="00000500000000000000" pitchFamily="2" charset="0"/>
              </a:rPr>
              <a:t>Lớp</a:t>
            </a:r>
            <a:r>
              <a:rPr lang="en-US" sz="2400" dirty="0">
                <a:latin typeface="Quicksand" panose="00000500000000000000" pitchFamily="2" charset="0"/>
              </a:rPr>
              <a:t> (class)</a:t>
            </a:r>
          </a:p>
          <a:p>
            <a:pPr algn="just"/>
            <a:r>
              <a:rPr lang="en-US" sz="2400" b="0" i="0" dirty="0" err="1">
                <a:effectLst/>
                <a:latin typeface="Quicksand" panose="00000500000000000000" pitchFamily="2" charset="0"/>
              </a:rPr>
              <a:t>Thuộc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Quicksand" panose="00000500000000000000" pitchFamily="2" charset="0"/>
              </a:rPr>
              <a:t>t</a:t>
            </a:r>
            <a:r>
              <a:rPr lang="en-US" sz="2400" dirty="0" err="1">
                <a:latin typeface="Quicksand" panose="00000500000000000000" pitchFamily="2" charset="0"/>
              </a:rPr>
              <a:t>ính</a:t>
            </a:r>
            <a:r>
              <a:rPr lang="en-US" sz="2400" dirty="0">
                <a:latin typeface="Quicksand" panose="00000500000000000000" pitchFamily="2" charset="0"/>
              </a:rPr>
              <a:t> (attribute)</a:t>
            </a:r>
          </a:p>
          <a:p>
            <a:pPr algn="just"/>
            <a:r>
              <a:rPr lang="en-US" sz="2400" b="0" i="0" dirty="0" err="1">
                <a:effectLst/>
                <a:latin typeface="Quicksand" panose="00000500000000000000" pitchFamily="2" charset="0"/>
              </a:rPr>
              <a:t>Phương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Quicksand" panose="00000500000000000000" pitchFamily="2" charset="0"/>
              </a:rPr>
              <a:t>thức</a:t>
            </a:r>
            <a:r>
              <a:rPr lang="en-US" sz="2400" dirty="0">
                <a:latin typeface="Quicksand" panose="00000500000000000000" pitchFamily="2" charset="0"/>
              </a:rPr>
              <a:t> (method)</a:t>
            </a:r>
          </a:p>
          <a:p>
            <a:pPr algn="just"/>
            <a:r>
              <a:rPr lang="en-US" sz="2400" b="0" i="0" dirty="0" err="1">
                <a:effectLst/>
                <a:latin typeface="Quicksand" panose="00000500000000000000" pitchFamily="2" charset="0"/>
              </a:rPr>
              <a:t>Hàm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Quicksand" panose="00000500000000000000" pitchFamily="2" charset="0"/>
              </a:rPr>
              <a:t>khởi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Quicksand" panose="00000500000000000000" pitchFamily="2" charset="0"/>
              </a:rPr>
              <a:t>tạo</a:t>
            </a:r>
            <a:r>
              <a:rPr lang="en-US" sz="2400" b="0" i="0" dirty="0">
                <a:effectLst/>
                <a:latin typeface="Quicksand" panose="00000500000000000000" pitchFamily="2" charset="0"/>
              </a:rPr>
              <a:t> (constructor)</a:t>
            </a:r>
            <a:endParaRPr lang="vi-VN" sz="2400" b="0" i="0" dirty="0">
              <a:effectLst/>
              <a:latin typeface="Quicksand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CB2CCD-00D7-D17F-C1B5-C4E3942238D6}"/>
              </a:ext>
            </a:extLst>
          </p:cNvPr>
          <p:cNvSpPr txBox="1"/>
          <p:nvPr/>
        </p:nvSpPr>
        <p:spPr>
          <a:xfrm>
            <a:off x="640080" y="2756682"/>
            <a:ext cx="5441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Lập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trình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hướng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đối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tượng</a:t>
            </a:r>
            <a:endParaRPr lang="vi-VN" sz="2400" b="1" dirty="0"/>
          </a:p>
        </p:txBody>
      </p:sp>
      <p:pic>
        <p:nvPicPr>
          <p:cNvPr id="2050" name="Picture 2" descr="Object Oriented Programming (O - Apps on Google Play">
            <a:extLst>
              <a:ext uri="{FF2B5EF4-FFF2-40B4-BE49-F238E27FC236}">
                <a16:creationId xmlns:a16="http://schemas.microsoft.com/office/drawing/2014/main" id="{AEDE9A03-8EEF-078B-960B-6631A50B3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" b="97000" l="10000" r="90000">
                        <a14:foregroundMark x1="47167" y1="5000" x2="52333" y2="7667"/>
                        <a14:foregroundMark x1="46000" y1="92667" x2="52000" y2="9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86" r="25026"/>
          <a:stretch/>
        </p:blipFill>
        <p:spPr bwMode="auto">
          <a:xfrm>
            <a:off x="7025640" y="2563495"/>
            <a:ext cx="3596640" cy="359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72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D76A549-5A85-DF6F-8234-B5FC5B46D964}"/>
              </a:ext>
            </a:extLst>
          </p:cNvPr>
          <p:cNvSpPr/>
          <p:nvPr/>
        </p:nvSpPr>
        <p:spPr>
          <a:xfrm>
            <a:off x="3765469" y="2052536"/>
            <a:ext cx="7752080" cy="40619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22B3DE-0E4E-C320-A9CB-331697B37C8E}"/>
              </a:ext>
            </a:extLst>
          </p:cNvPr>
          <p:cNvGrpSpPr/>
          <p:nvPr/>
        </p:nvGrpSpPr>
        <p:grpSpPr>
          <a:xfrm>
            <a:off x="535328" y="257984"/>
            <a:ext cx="4422751" cy="486871"/>
            <a:chOff x="535328" y="257984"/>
            <a:chExt cx="4422751" cy="4868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B29218-25E5-4CD2-02F5-9533E76F17BD}"/>
                </a:ext>
              </a:extLst>
            </p:cNvPr>
            <p:cNvSpPr txBox="1"/>
            <p:nvPr/>
          </p:nvSpPr>
          <p:spPr>
            <a:xfrm>
              <a:off x="535328" y="257984"/>
              <a:ext cx="442275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2000" b="1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KHÁI NIỆM, KIẾN THỨC BUỔI HỌC</a:t>
              </a:r>
              <a:endParaRPr lang="vi-VN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7D127B-A9AC-6263-8BBF-206810852CEA}"/>
                </a:ext>
              </a:extLst>
            </p:cNvPr>
            <p:cNvSpPr/>
            <p:nvPr/>
          </p:nvSpPr>
          <p:spPr>
            <a:xfrm>
              <a:off x="640080" y="680458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E79D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6EA85B9-26C6-E4D7-ABBE-0C8CF5C72FBF}"/>
                </a:ext>
              </a:extLst>
            </p:cNvPr>
            <p:cNvSpPr/>
            <p:nvPr/>
          </p:nvSpPr>
          <p:spPr>
            <a:xfrm>
              <a:off x="943737" y="680457"/>
              <a:ext cx="256032" cy="64397"/>
            </a:xfrm>
            <a:prstGeom prst="roundRect">
              <a:avLst>
                <a:gd name="adj" fmla="val 50000"/>
              </a:avLst>
            </a:prstGeom>
            <a:solidFill>
              <a:srgbClr val="F6F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76B5AA6-FEA4-841C-CE41-B28CB2D0472D}"/>
                </a:ext>
              </a:extLst>
            </p:cNvPr>
            <p:cNvSpPr/>
            <p:nvPr/>
          </p:nvSpPr>
          <p:spPr>
            <a:xfrm>
              <a:off x="1270254" y="680457"/>
              <a:ext cx="1029716" cy="64396"/>
            </a:xfrm>
            <a:prstGeom prst="roundRect">
              <a:avLst>
                <a:gd name="adj" fmla="val 50000"/>
              </a:avLst>
            </a:prstGeom>
            <a:solidFill>
              <a:srgbClr val="68B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BB7793B-2661-EFF1-0D74-D303316DC0E1}"/>
              </a:ext>
            </a:extLst>
          </p:cNvPr>
          <p:cNvSpPr txBox="1"/>
          <p:nvPr/>
        </p:nvSpPr>
        <p:spPr>
          <a:xfrm>
            <a:off x="535328" y="2169163"/>
            <a:ext cx="42500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effectLst/>
                <a:latin typeface="Quicksand" panose="00000500000000000000" pitchFamily="2" charset="0"/>
              </a:rPr>
              <a:t>Label</a:t>
            </a:r>
          </a:p>
          <a:p>
            <a:pPr algn="just"/>
            <a:r>
              <a:rPr lang="en-US" sz="2400" dirty="0">
                <a:latin typeface="Quicksand" panose="00000500000000000000" pitchFamily="2" charset="0"/>
              </a:rPr>
              <a:t>Button</a:t>
            </a:r>
          </a:p>
          <a:p>
            <a:pPr algn="just"/>
            <a:r>
              <a:rPr lang="en-US" sz="2400" b="0" i="0" dirty="0">
                <a:effectLst/>
                <a:latin typeface="Quicksand" panose="00000500000000000000" pitchFamily="2" charset="0"/>
              </a:rPr>
              <a:t>Entry</a:t>
            </a:r>
          </a:p>
          <a:p>
            <a:pPr algn="just"/>
            <a:r>
              <a:rPr lang="en-US" sz="2400" dirty="0" err="1">
                <a:latin typeface="Quicksand" panose="00000500000000000000" pitchFamily="2" charset="0"/>
              </a:rPr>
              <a:t>Combox</a:t>
            </a:r>
            <a:endParaRPr lang="en-US" sz="2400" dirty="0">
              <a:latin typeface="Quicksand" panose="00000500000000000000" pitchFamily="2" charset="0"/>
            </a:endParaRPr>
          </a:p>
          <a:p>
            <a:pPr algn="just"/>
            <a:r>
              <a:rPr lang="en-US" sz="2400" b="0" i="0" dirty="0" err="1">
                <a:effectLst/>
                <a:latin typeface="Quicksand" panose="00000500000000000000" pitchFamily="2" charset="0"/>
              </a:rPr>
              <a:t>Radiobutton</a:t>
            </a:r>
            <a:endParaRPr lang="en-US" sz="2400" b="0" i="0" dirty="0">
              <a:effectLst/>
              <a:latin typeface="Quicksand" panose="00000500000000000000" pitchFamily="2" charset="0"/>
            </a:endParaRPr>
          </a:p>
          <a:p>
            <a:pPr algn="just"/>
            <a:r>
              <a:rPr lang="en-US" sz="2400" dirty="0" err="1">
                <a:latin typeface="Quicksand" panose="00000500000000000000" pitchFamily="2" charset="0"/>
              </a:rPr>
              <a:t>Checkbutton</a:t>
            </a:r>
            <a:endParaRPr lang="en-US" sz="2400" dirty="0">
              <a:latin typeface="Quicksand" panose="00000500000000000000" pitchFamily="2" charset="0"/>
            </a:endParaRPr>
          </a:p>
          <a:p>
            <a:pPr algn="just"/>
            <a:r>
              <a:rPr lang="en-US" sz="2400" b="0" i="0" dirty="0" err="1">
                <a:effectLst/>
                <a:latin typeface="Quicksand" panose="00000500000000000000" pitchFamily="2" charset="0"/>
              </a:rPr>
              <a:t>Messagebox</a:t>
            </a:r>
            <a:endParaRPr lang="en-US" sz="2400" b="0" i="0" dirty="0">
              <a:effectLst/>
              <a:latin typeface="Quicksand" panose="00000500000000000000" pitchFamily="2" charset="0"/>
            </a:endParaRPr>
          </a:p>
          <a:p>
            <a:pPr algn="just"/>
            <a:r>
              <a:rPr lang="en-US" sz="2400" dirty="0">
                <a:latin typeface="Quicksand" panose="00000500000000000000" pitchFamily="2" charset="0"/>
              </a:rPr>
              <a:t>Menu</a:t>
            </a:r>
          </a:p>
          <a:p>
            <a:pPr algn="just"/>
            <a:r>
              <a:rPr lang="en-US" sz="2400" b="0" i="0" dirty="0">
                <a:effectLst/>
                <a:latin typeface="Quicksand" panose="00000500000000000000" pitchFamily="2" charset="0"/>
              </a:rPr>
              <a:t>…</a:t>
            </a:r>
            <a:endParaRPr lang="vi-VN" sz="2400" b="0" i="0" dirty="0">
              <a:effectLst/>
              <a:latin typeface="Quicksand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CB2CCD-00D7-D17F-C1B5-C4E3942238D6}"/>
              </a:ext>
            </a:extLst>
          </p:cNvPr>
          <p:cNvSpPr txBox="1"/>
          <p:nvPr/>
        </p:nvSpPr>
        <p:spPr>
          <a:xfrm>
            <a:off x="586956" y="1396141"/>
            <a:ext cx="5441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Các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widget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trong</a:t>
            </a:r>
            <a:r>
              <a:rPr lang="en-US" sz="3200" b="1" dirty="0">
                <a:solidFill>
                  <a:prstClr val="black"/>
                </a:solidFill>
                <a:latin typeface="Quicksand" panose="00000500000000000000" pitchFamily="2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Quicksand" panose="00000500000000000000" pitchFamily="2" charset="0"/>
              </a:rPr>
              <a:t>tkinter</a:t>
            </a:r>
            <a:endParaRPr lang="vi-VN" sz="2400" b="1" dirty="0"/>
          </a:p>
        </p:txBody>
      </p:sp>
      <p:pic>
        <p:nvPicPr>
          <p:cNvPr id="2050" name="Picture 2" descr="Label Icon - Download in Flat Style">
            <a:extLst>
              <a:ext uri="{FF2B5EF4-FFF2-40B4-BE49-F238E27FC236}">
                <a16:creationId xmlns:a16="http://schemas.microsoft.com/office/drawing/2014/main" id="{F958873C-0B2F-443D-78A7-E0608CC61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03" y="238489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dget Buttons - Apps on Google Play">
            <a:extLst>
              <a:ext uri="{FF2B5EF4-FFF2-40B4-BE49-F238E27FC236}">
                <a16:creationId xmlns:a16="http://schemas.microsoft.com/office/drawing/2014/main" id="{DCE2F3A4-DB56-F7B1-60E2-1B15B0007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489" y="4385916"/>
            <a:ext cx="1387814" cy="138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put - Free arrows icons">
            <a:extLst>
              <a:ext uri="{FF2B5EF4-FFF2-40B4-BE49-F238E27FC236}">
                <a16:creationId xmlns:a16="http://schemas.microsoft.com/office/drawing/2014/main" id="{CB96880F-58AB-77BD-74D6-DCA85E8C0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299" y="2376791"/>
            <a:ext cx="1227306" cy="12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adio button - Free interface icons">
            <a:extLst>
              <a:ext uri="{FF2B5EF4-FFF2-40B4-BE49-F238E27FC236}">
                <a16:creationId xmlns:a16="http://schemas.microsoft.com/office/drawing/2014/main" id="{02FB40DF-D824-47B3-1208-F6EAFB81E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130" y="4598371"/>
            <a:ext cx="1074475" cy="107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ceived message - Free communications icons">
            <a:extLst>
              <a:ext uri="{FF2B5EF4-FFF2-40B4-BE49-F238E27FC236}">
                <a16:creationId xmlns:a16="http://schemas.microsoft.com/office/drawing/2014/main" id="{9B7AFE15-7913-E623-22D0-B63F0275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013" y="2384897"/>
            <a:ext cx="1300479" cy="130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ponsive Vertical Icon Menu – Plugin WordPress | WordPress.org tiếng Việt">
            <a:extLst>
              <a:ext uri="{FF2B5EF4-FFF2-40B4-BE49-F238E27FC236}">
                <a16:creationId xmlns:a16="http://schemas.microsoft.com/office/drawing/2014/main" id="{046F6ED9-D6A8-FBD4-C093-88812C813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013" y="4473251"/>
            <a:ext cx="1300479" cy="130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58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D79BF29C-7E01-99C7-9B65-5668735FA6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86" b="837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D2149-F955-517F-32C6-56A2A5615B8F}"/>
              </a:ext>
            </a:extLst>
          </p:cNvPr>
          <p:cNvSpPr/>
          <p:nvPr/>
        </p:nvSpPr>
        <p:spPr>
          <a:xfrm>
            <a:off x="0" y="4006735"/>
            <a:ext cx="12192000" cy="2851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75D70-E76A-BDD4-FC96-3EA8D6F7FB20}"/>
              </a:ext>
            </a:extLst>
          </p:cNvPr>
          <p:cNvSpPr txBox="1"/>
          <p:nvPr/>
        </p:nvSpPr>
        <p:spPr>
          <a:xfrm>
            <a:off x="4383530" y="403598"/>
            <a:ext cx="34249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DỰ ÁN BÀI HỌC</a:t>
            </a:r>
            <a:endParaRPr lang="vi-V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25236-D9AE-7769-B740-0FF13E0AA4A8}"/>
              </a:ext>
            </a:extLst>
          </p:cNvPr>
          <p:cNvSpPr txBox="1"/>
          <p:nvPr/>
        </p:nvSpPr>
        <p:spPr>
          <a:xfrm>
            <a:off x="1563263" y="1261570"/>
            <a:ext cx="9065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ỨNG DỤNG VẼ HÌNH HOẶC DỰ ÁN CUỐI KHÓA</a:t>
            </a:r>
            <a:endParaRPr lang="vi-VN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7A0B96-6C15-E286-AD3D-403390AECBF2}"/>
              </a:ext>
            </a:extLst>
          </p:cNvPr>
          <p:cNvSpPr txBox="1"/>
          <p:nvPr/>
        </p:nvSpPr>
        <p:spPr>
          <a:xfrm>
            <a:off x="1501802" y="1809856"/>
            <a:ext cx="91883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Trong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bài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học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hôm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nay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chúng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ta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sẽ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thực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hiện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dự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án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ứng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dụng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vẽ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hình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hoặc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tập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trung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thực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hiện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dự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án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cuối</a:t>
            </a:r>
            <a:r>
              <a:rPr lang="en-US" sz="16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khóa</a:t>
            </a:r>
            <a:endParaRPr lang="vi-V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950F4-52EC-6EAF-CB93-32608987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12" y="2518108"/>
            <a:ext cx="5362765" cy="38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3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1885</Words>
  <Application>Microsoft Office PowerPoint</Application>
  <PresentationFormat>Widescreen</PresentationFormat>
  <Paragraphs>109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Fira Code</vt:lpstr>
      <vt:lpstr>Open Sans</vt:lpstr>
      <vt:lpstr>Quicksand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Minh Thông</dc:creator>
  <cp:lastModifiedBy>Nguyễn Minh Thông</cp:lastModifiedBy>
  <cp:revision>12</cp:revision>
  <dcterms:created xsi:type="dcterms:W3CDTF">2022-11-18T13:55:55Z</dcterms:created>
  <dcterms:modified xsi:type="dcterms:W3CDTF">2022-12-05T05:29:14Z</dcterms:modified>
</cp:coreProperties>
</file>