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89" r:id="rId3"/>
    <p:sldId id="259" r:id="rId4"/>
    <p:sldId id="260" r:id="rId5"/>
    <p:sldId id="282" r:id="rId6"/>
    <p:sldId id="296" r:id="rId7"/>
    <p:sldId id="303" r:id="rId8"/>
    <p:sldId id="300" r:id="rId9"/>
    <p:sldId id="304" r:id="rId10"/>
    <p:sldId id="302" r:id="rId11"/>
    <p:sldId id="295" r:id="rId12"/>
    <p:sldId id="298" r:id="rId13"/>
    <p:sldId id="262" r:id="rId14"/>
    <p:sldId id="266" r:id="rId15"/>
  </p:sldIdLst>
  <p:sldSz cx="9144000" cy="5143500" type="screen16x9"/>
  <p:notesSz cx="6858000" cy="9144000"/>
  <p:embeddedFontLst>
    <p:embeddedFont>
      <p:font typeface="Amatic SC" charset="-79"/>
      <p:regular r:id="rId17"/>
      <p:bold r:id="rId18"/>
    </p:embeddedFont>
    <p:embeddedFont>
      <p:font typeface="Merriweather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6F7"/>
    <a:srgbClr val="71767C"/>
    <a:srgbClr val="473110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1" autoAdjust="0"/>
    <p:restoredTop sz="84307" autoAdjust="0"/>
  </p:normalViewPr>
  <p:slideViewPr>
    <p:cSldViewPr snapToGrid="0">
      <p:cViewPr varScale="1">
        <p:scale>
          <a:sx n="149" d="100"/>
          <a:sy n="149" d="100"/>
        </p:scale>
        <p:origin x="-53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90202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205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d2b3a775d7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d2b3a775d7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d2b3a775d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d2b3a775d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067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738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d2b3a775d7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d2b3a775d7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598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d2b3a775d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d2b3a775d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37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6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409988" y="1818526"/>
            <a:ext cx="5995200" cy="27541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smtClean="0"/>
              <a:t>CÔNG NGHỆ </a:t>
            </a:r>
            <a:r>
              <a:rPr lang="en" sz="7000" dirty="0" smtClean="0"/>
              <a:t>Xử lý ảnh</a:t>
            </a:r>
            <a:br>
              <a:rPr lang="en" sz="7000" dirty="0" smtClean="0"/>
            </a:br>
            <a:r>
              <a:rPr lang="vi-VN" sz="4000" dirty="0"/>
              <a:t>nhận dạng </a:t>
            </a:r>
            <a:r>
              <a:rPr lang="en-US" sz="4000" dirty="0" err="1" smtClean="0"/>
              <a:t>biển</a:t>
            </a:r>
            <a:r>
              <a:rPr lang="en-US" sz="4000" dirty="0" smtClean="0"/>
              <a:t> </a:t>
            </a:r>
            <a:r>
              <a:rPr lang="en-US" sz="4000" dirty="0" err="1" smtClean="0"/>
              <a:t>số</a:t>
            </a:r>
            <a:r>
              <a:rPr lang="en-US" sz="4000" dirty="0" smtClean="0"/>
              <a:t> </a:t>
            </a:r>
            <a:r>
              <a:rPr lang="en-US" sz="4000" dirty="0" err="1" smtClean="0"/>
              <a:t>xe</a:t>
            </a:r>
            <a:r>
              <a:rPr lang="vi-VN" dirty="0"/>
              <a:t/>
            </a:r>
            <a:br>
              <a:rPr lang="vi-VN" dirty="0"/>
            </a:br>
            <a:endParaRPr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4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Google Shape;2064;p31"/>
          <p:cNvSpPr txBox="1">
            <a:spLocks/>
          </p:cNvSpPr>
          <p:nvPr/>
        </p:nvSpPr>
        <p:spPr>
          <a:xfrm>
            <a:off x="283221" y="160800"/>
            <a:ext cx="6845114" cy="64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76200" lvl="0" indent="0" algn="just">
              <a:buSzPts val="2400"/>
              <a:buNone/>
            </a:pPr>
            <a:r>
              <a:rPr lang="en-US" sz="2800" b="1" i="0" dirty="0" smtClean="0">
                <a:solidFill>
                  <a:schemeClr val="tx1">
                    <a:lumMod val="50000"/>
                  </a:schemeClr>
                </a:solidFill>
              </a:rPr>
              <a:t>2.3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en-US" sz="2800" b="1" i="0" dirty="0" err="1" smtClean="0">
                <a:solidFill>
                  <a:schemeClr val="tx1">
                    <a:lumMod val="50000"/>
                  </a:schemeClr>
                </a:solidFill>
              </a:rPr>
              <a:t>Quá</a:t>
            </a:r>
            <a:r>
              <a:rPr lang="en-US" sz="2800" b="1" i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 smtClean="0">
                <a:solidFill>
                  <a:schemeClr val="tx1">
                    <a:lumMod val="50000"/>
                  </a:schemeClr>
                </a:solidFill>
              </a:rPr>
              <a:t>trình</a:t>
            </a:r>
            <a:r>
              <a:rPr lang="en-US" sz="2800" b="1" i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 smtClean="0">
                <a:solidFill>
                  <a:schemeClr val="tx1">
                    <a:lumMod val="50000"/>
                  </a:schemeClr>
                </a:solidFill>
              </a:rPr>
              <a:t>thực</a:t>
            </a:r>
            <a:r>
              <a:rPr lang="en-US" sz="2800" b="1" i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 smtClean="0">
                <a:solidFill>
                  <a:schemeClr val="tx1">
                    <a:lumMod val="50000"/>
                  </a:schemeClr>
                </a:solidFill>
              </a:rPr>
              <a:t>hiện</a:t>
            </a:r>
            <a:endParaRPr 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3221" y="1012722"/>
            <a:ext cx="7710765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355600">
              <a:spcBef>
                <a:spcPts val="600"/>
              </a:spcBef>
              <a:buClr>
                <a:schemeClr val="accent1"/>
              </a:buClr>
              <a:buSzPts val="2000"/>
              <a:buFont typeface="Merriweather"/>
              <a:buChar char="✖"/>
            </a:pPr>
            <a:r>
              <a:rPr lang="en-US" sz="2800" b="1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B1: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Tải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thư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viện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và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model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cần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thiết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indent="-355600">
              <a:spcBef>
                <a:spcPts val="600"/>
              </a:spcBef>
              <a:buClr>
                <a:schemeClr val="accent1"/>
              </a:buClr>
              <a:buSzPts val="2000"/>
              <a:buFont typeface="Merriweather"/>
              <a:buChar char="✖"/>
            </a:pPr>
            <a:r>
              <a:rPr lang="en-US" sz="2800" b="1" dirty="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B2: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Nhận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diện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và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tách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đối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tượng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biển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số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indent="-355600">
              <a:spcBef>
                <a:spcPts val="600"/>
              </a:spcBef>
              <a:buClr>
                <a:schemeClr val="accent1"/>
              </a:buClr>
              <a:buSzPts val="2000"/>
              <a:buFont typeface="Merriweather"/>
              <a:buChar char="✖"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	+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Tải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hình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ảnh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indent="-355600">
              <a:spcBef>
                <a:spcPts val="600"/>
              </a:spcBef>
              <a:buClr>
                <a:schemeClr val="accent1"/>
              </a:buClr>
              <a:buSzPts val="2000"/>
              <a:buFont typeface="Merriweather"/>
              <a:buChar char="✖"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	+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Lọc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hình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ảnh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của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biển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số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indent="-355600">
              <a:spcBef>
                <a:spcPts val="600"/>
              </a:spcBef>
              <a:buClr>
                <a:schemeClr val="accent1"/>
              </a:buClr>
              <a:buSzPts val="2000"/>
              <a:buFont typeface="Merriweather"/>
              <a:buChar char="✖"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	+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Đánh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dấu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vị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trí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biển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số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indent="-355600">
              <a:spcBef>
                <a:spcPts val="600"/>
              </a:spcBef>
              <a:buClr>
                <a:schemeClr val="accent1"/>
              </a:buClr>
              <a:buSzPts val="2000"/>
              <a:buFont typeface="Merriweather"/>
              <a:buChar char="✖"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	+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Tách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biển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800" b="1" dirty="0" err="1">
                <a:solidFill>
                  <a:schemeClr val="tx1">
                    <a:lumMod val="50000"/>
                  </a:schemeClr>
                </a:solidFill>
                <a:latin typeface="Merriweather"/>
                <a:ea typeface="Merriweather"/>
                <a:cs typeface="Merriweather"/>
                <a:sym typeface="Merriweather"/>
              </a:rPr>
              <a:t>số</a:t>
            </a:r>
            <a:endParaRPr lang="en-US" sz="2800" b="1" dirty="0">
              <a:solidFill>
                <a:schemeClr val="tx1">
                  <a:lumMod val="50000"/>
                </a:schemeClr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77243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39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b="1" dirty="0" smtClean="0"/>
              <a:t>3. Hạn chế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084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63" y="706461"/>
            <a:ext cx="3559124" cy="38360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290" y="706461"/>
            <a:ext cx="4178710" cy="3836042"/>
          </a:xfrm>
          <a:prstGeom prst="rect">
            <a:avLst/>
          </a:prstGeom>
          <a:solidFill>
            <a:srgbClr val="473110"/>
          </a:solidFill>
          <a:ln>
            <a:solidFill>
              <a:srgbClr val="F5F6F7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63" y="680553"/>
            <a:ext cx="7922937" cy="422568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12903" y="1486085"/>
            <a:ext cx="7245011" cy="2372056"/>
            <a:chOff x="1112903" y="1486085"/>
            <a:chExt cx="7245011" cy="237205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903" y="1486085"/>
              <a:ext cx="3674628" cy="2372056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531" y="1486085"/>
              <a:ext cx="3570383" cy="2372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61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FFFF"/>
                </a:solidFill>
              </a:rPr>
              <a:t>Demo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23"/>
          <p:cNvSpPr txBox="1">
            <a:spLocks noGrp="1"/>
          </p:cNvSpPr>
          <p:nvPr>
            <p:ph type="title" idx="4294967295"/>
          </p:nvPr>
        </p:nvSpPr>
        <p:spPr>
          <a:xfrm>
            <a:off x="2923225" y="406225"/>
            <a:ext cx="3297600" cy="19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 smtClean="0">
                <a:solidFill>
                  <a:schemeClr val="lt1"/>
                </a:solidFill>
              </a:rPr>
              <a:t>Thank!</a:t>
            </a:r>
            <a:endParaRPr sz="2400" b="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 smtClean="0">
                <a:latin typeface="Merriweather"/>
                <a:ea typeface="Merriweather"/>
                <a:cs typeface="Merriweather"/>
                <a:sym typeface="Merriweather"/>
              </a:rPr>
              <a:t>Any question?</a:t>
            </a:r>
            <a:endParaRPr sz="2400" dirty="0"/>
          </a:p>
        </p:txBody>
      </p:sp>
      <p:sp>
        <p:nvSpPr>
          <p:cNvPr id="1969" name="Google Shape;1969;p2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14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4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THành viên nhóm</a:t>
            </a:r>
            <a:endParaRPr sz="4000" dirty="0"/>
          </a:p>
        </p:txBody>
      </p:sp>
      <p:sp>
        <p:nvSpPr>
          <p:cNvPr id="2322" name="Google Shape;2322;p4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324" name="Google Shape;2324;p46"/>
          <p:cNvSpPr txBox="1"/>
          <p:nvPr/>
        </p:nvSpPr>
        <p:spPr>
          <a:xfrm>
            <a:off x="686341" y="3637567"/>
            <a:ext cx="1694006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Đỗ Nguyễn Anh Tuấn</a:t>
            </a:r>
            <a:r>
              <a:rPr lang="en" dirty="0">
                <a:latin typeface="Merriweather"/>
                <a:ea typeface="Merriweather"/>
                <a:cs typeface="Merriweather"/>
                <a:sym typeface="Merriweather"/>
              </a:rPr>
              <a:t/>
            </a:r>
            <a:br>
              <a:rPr lang="en" dirty="0">
                <a:latin typeface="Merriweather"/>
                <a:ea typeface="Merriweather"/>
                <a:cs typeface="Merriweather"/>
                <a:sym typeface="Merriweather"/>
              </a:rPr>
            </a:br>
            <a:endParaRPr sz="800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26" name="Google Shape;2326;p46"/>
          <p:cNvSpPr txBox="1"/>
          <p:nvPr/>
        </p:nvSpPr>
        <p:spPr>
          <a:xfrm>
            <a:off x="2772522" y="3637567"/>
            <a:ext cx="16813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Võ </a:t>
            </a:r>
            <a:r>
              <a:rPr lang="en-US" sz="1200" b="1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Thị</a:t>
            </a:r>
            <a:r>
              <a:rPr lang="en-US" sz="1200" b="1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b="1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Hồng</a:t>
            </a:r>
            <a:r>
              <a:rPr lang="en-US" sz="1200" b="1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b="1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Nhung</a:t>
            </a:r>
            <a:r>
              <a:rPr lang="en" dirty="0">
                <a:latin typeface="Merriweather"/>
                <a:ea typeface="Merriweather"/>
                <a:cs typeface="Merriweather"/>
                <a:sym typeface="Merriweather"/>
              </a:rPr>
              <a:t/>
            </a:r>
            <a:br>
              <a:rPr lang="en" dirty="0">
                <a:latin typeface="Merriweather"/>
                <a:ea typeface="Merriweather"/>
                <a:cs typeface="Merriweather"/>
                <a:sym typeface="Merriweather"/>
              </a:rPr>
            </a:b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28" name="Google Shape;2328;p46"/>
          <p:cNvSpPr txBox="1"/>
          <p:nvPr/>
        </p:nvSpPr>
        <p:spPr>
          <a:xfrm>
            <a:off x="4850597" y="3637567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Nguyễn Công Long</a:t>
            </a:r>
            <a:r>
              <a:rPr lang="en" dirty="0">
                <a:latin typeface="Merriweather"/>
                <a:ea typeface="Merriweather"/>
                <a:cs typeface="Merriweather"/>
                <a:sym typeface="Merriweather"/>
              </a:rPr>
              <a:t/>
            </a:r>
            <a:br>
              <a:rPr lang="en" dirty="0">
                <a:latin typeface="Merriweather"/>
                <a:ea typeface="Merriweather"/>
                <a:cs typeface="Merriweather"/>
                <a:sym typeface="Merriweather"/>
              </a:rPr>
            </a:b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30" name="Google Shape;2330;p46"/>
          <p:cNvSpPr txBox="1"/>
          <p:nvPr/>
        </p:nvSpPr>
        <p:spPr>
          <a:xfrm>
            <a:off x="6830322" y="3637567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Nguyễn Hùng Phúc</a:t>
            </a:r>
            <a:r>
              <a:rPr lang="en" dirty="0">
                <a:latin typeface="Merriweather"/>
                <a:ea typeface="Merriweather"/>
                <a:cs typeface="Merriweather"/>
                <a:sym typeface="Merriweather"/>
              </a:rPr>
              <a:t/>
            </a:r>
            <a:br>
              <a:rPr lang="en" dirty="0">
                <a:latin typeface="Merriweather"/>
                <a:ea typeface="Merriweather"/>
                <a:cs typeface="Merriweather"/>
                <a:sym typeface="Merriweather"/>
              </a:rPr>
            </a:b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Oval 2"/>
          <p:cNvSpPr/>
          <p:nvPr/>
        </p:nvSpPr>
        <p:spPr>
          <a:xfrm>
            <a:off x="2785147" y="1769479"/>
            <a:ext cx="1668675" cy="17155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6341" y="1769479"/>
            <a:ext cx="1668675" cy="17155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50847" y="1769479"/>
            <a:ext cx="1668675" cy="17155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0597" y="1769479"/>
            <a:ext cx="1668675" cy="17155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1.Đặt vấn đề</a:t>
            </a:r>
            <a:endParaRPr b="1"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2064;p31"/>
          <p:cNvSpPr txBox="1">
            <a:spLocks/>
          </p:cNvSpPr>
          <p:nvPr/>
        </p:nvSpPr>
        <p:spPr>
          <a:xfrm>
            <a:off x="1214579" y="934066"/>
            <a:ext cx="6860746" cy="152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76200" lvl="0" indent="0" algn="just">
              <a:buSzPts val="2400"/>
              <a:buNone/>
            </a:pPr>
            <a:r>
              <a:rPr lang="en-US" sz="2500" i="0" dirty="0" err="1">
                <a:solidFill>
                  <a:schemeClr val="tx1"/>
                </a:solidFill>
              </a:rPr>
              <a:t>Cố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gắng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thực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hiện</a:t>
            </a:r>
            <a:r>
              <a:rPr lang="en-US" sz="2500" i="0" dirty="0">
                <a:solidFill>
                  <a:schemeClr val="tx1"/>
                </a:solidFill>
              </a:rPr>
              <a:t> "</a:t>
            </a:r>
            <a:r>
              <a:rPr lang="en-US" sz="2500" i="0" dirty="0" smtClean="0">
                <a:solidFill>
                  <a:schemeClr val="tx1"/>
                </a:solidFill>
              </a:rPr>
              <a:t>OCR (</a:t>
            </a:r>
            <a:r>
              <a:rPr lang="en-US" sz="2500" i="0" dirty="0" err="1">
                <a:solidFill>
                  <a:schemeClr val="tx1"/>
                </a:solidFill>
              </a:rPr>
              <a:t>Nhận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dạng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ký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tự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quang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học</a:t>
            </a:r>
            <a:r>
              <a:rPr lang="en-US" sz="2500" i="0" dirty="0" smtClean="0">
                <a:solidFill>
                  <a:schemeClr val="tx1"/>
                </a:solidFill>
              </a:rPr>
              <a:t>) </a:t>
            </a:r>
            <a:r>
              <a:rPr lang="en-US" sz="2500" i="0" dirty="0" err="1">
                <a:solidFill>
                  <a:schemeClr val="tx1"/>
                </a:solidFill>
              </a:rPr>
              <a:t>nhận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dạng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biển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số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xe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>
                <a:solidFill>
                  <a:schemeClr val="tx1"/>
                </a:solidFill>
              </a:rPr>
              <a:t>" </a:t>
            </a:r>
            <a:r>
              <a:rPr lang="en-US" sz="2500" i="0" dirty="0" err="1">
                <a:solidFill>
                  <a:schemeClr val="tx1"/>
                </a:solidFill>
              </a:rPr>
              <a:t>trong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OpenCV</a:t>
            </a:r>
            <a:r>
              <a:rPr lang="en-US" sz="2500" i="0" dirty="0">
                <a:solidFill>
                  <a:schemeClr val="tx1"/>
                </a:solidFill>
              </a:rPr>
              <a:t>-Python (cv2). 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8" name="Google Shape;2064;p31"/>
          <p:cNvSpPr txBox="1">
            <a:spLocks/>
          </p:cNvSpPr>
          <p:nvPr/>
        </p:nvSpPr>
        <p:spPr>
          <a:xfrm>
            <a:off x="1082727" y="2706744"/>
            <a:ext cx="6992598" cy="102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76200" indent="0" algn="just">
              <a:buSzPts val="2400"/>
              <a:buNone/>
            </a:pPr>
            <a:r>
              <a:rPr lang="en-US" sz="2500" dirty="0" err="1" smtClean="0">
                <a:solidFill>
                  <a:schemeClr val="tx1"/>
                </a:solidFill>
              </a:rPr>
              <a:t>Tìm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</a:rPr>
              <a:t>hiểu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</a:rPr>
              <a:t>tính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</a:rPr>
              <a:t>năng</a:t>
            </a:r>
            <a:r>
              <a:rPr lang="en-US" sz="2500" dirty="0" smtClean="0">
                <a:solidFill>
                  <a:schemeClr val="tx1"/>
                </a:solidFill>
              </a:rPr>
              <a:t> Tesseract-OCR </a:t>
            </a:r>
            <a:r>
              <a:rPr lang="en-US" sz="2500" dirty="0" err="1" smtClean="0">
                <a:solidFill>
                  <a:schemeClr val="tx1"/>
                </a:solidFill>
              </a:rPr>
              <a:t>trong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</a:rPr>
              <a:t>OpenCV</a:t>
            </a:r>
            <a:r>
              <a:rPr lang="en-US" sz="2500" dirty="0" smtClean="0">
                <a:solidFill>
                  <a:schemeClr val="tx1"/>
                </a:solidFill>
              </a:rPr>
              <a:t>.</a:t>
            </a:r>
            <a:endParaRPr lang="en-US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39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b="1" dirty="0" smtClean="0"/>
              <a:t>2.Tìm hiểu và Thực Hiện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Google Shape;2064;p31"/>
          <p:cNvSpPr txBox="1">
            <a:spLocks/>
          </p:cNvSpPr>
          <p:nvPr/>
        </p:nvSpPr>
        <p:spPr>
          <a:xfrm>
            <a:off x="0" y="748882"/>
            <a:ext cx="5840361" cy="425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lvl="0" algn="l" fontAlgn="base"/>
            <a:r>
              <a:rPr lang="en" sz="2800" dirty="0" smtClean="0">
                <a:solidFill>
                  <a:schemeClr val="tx1">
                    <a:lumMod val="50000"/>
                  </a:schemeClr>
                </a:solidFill>
              </a:rPr>
              <a:t>👉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Nhận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diện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văn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bản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Chuyên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dùng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để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đọc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các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ký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tự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trong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ảnh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rồi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chuyển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thành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text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để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giảm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công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sức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đánh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máy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vi-VN" sz="2400" b="1" i="0" dirty="0" smtClean="0">
                <a:solidFill>
                  <a:schemeClr val="tx1">
                    <a:lumMod val="50000"/>
                  </a:schemeClr>
                </a:solidFill>
              </a:rPr>
              <a:t>Đây </a:t>
            </a:r>
            <a:r>
              <a:rPr lang="vi-VN" sz="2400" b="1" i="0" dirty="0">
                <a:solidFill>
                  <a:schemeClr val="tx1">
                    <a:lumMod val="50000"/>
                  </a:schemeClr>
                </a:solidFill>
              </a:rPr>
              <a:t>là một chương trình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mã</a:t>
            </a:r>
            <a:r>
              <a:rPr lang="vi-VN" sz="2400" b="1" i="0" dirty="0">
                <a:solidFill>
                  <a:schemeClr val="tx1">
                    <a:lumMod val="50000"/>
                  </a:schemeClr>
                </a:solidFill>
              </a:rPr>
              <a:t> nguồn mở </a:t>
            </a:r>
            <a:r>
              <a:rPr lang="vi-VN" sz="2400" b="1" i="0" dirty="0" smtClean="0">
                <a:solidFill>
                  <a:schemeClr val="tx1">
                    <a:lumMod val="50000"/>
                  </a:schemeClr>
                </a:solidFill>
              </a:rPr>
              <a:t>Java.NET </a:t>
            </a:r>
            <a:endParaRPr lang="en-US" sz="2400" b="1" i="0" dirty="0">
              <a:solidFill>
                <a:schemeClr val="tx1">
                  <a:lumMod val="50000"/>
                </a:schemeClr>
              </a:solidFill>
            </a:endParaRPr>
          </a:p>
          <a:p>
            <a:pPr marL="76200" lvl="0" indent="0" algn="just">
              <a:buSzPts val="2400"/>
              <a:buNone/>
            </a:pPr>
            <a:endParaRPr lang="en-US" sz="2500" i="0" dirty="0">
              <a:solidFill>
                <a:schemeClr val="tx1"/>
              </a:solidFill>
            </a:endParaRPr>
          </a:p>
          <a:p>
            <a:pPr marL="76200" lvl="0" indent="0" algn="just">
              <a:buSzPts val="2400"/>
              <a:buNone/>
            </a:pPr>
            <a:r>
              <a:rPr lang="en" sz="2800" dirty="0" smtClean="0">
                <a:solidFill>
                  <a:schemeClr val="tx1">
                    <a:lumMod val="50000"/>
                  </a:schemeClr>
                </a:solidFill>
              </a:rPr>
              <a:t>👉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6" name="Google Shape;2064;p31"/>
          <p:cNvSpPr txBox="1">
            <a:spLocks/>
          </p:cNvSpPr>
          <p:nvPr/>
        </p:nvSpPr>
        <p:spPr>
          <a:xfrm>
            <a:off x="255640" y="0"/>
            <a:ext cx="6992598" cy="748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76200" indent="0" algn="just">
              <a:buSzPts val="2400"/>
              <a:buNone/>
            </a:pPr>
            <a:r>
              <a:rPr lang="en-US" sz="2800" b="1" i="0" dirty="0" smtClean="0">
                <a:solidFill>
                  <a:schemeClr val="tx1">
                    <a:lumMod val="50000"/>
                  </a:schemeClr>
                </a:solidFill>
              </a:rPr>
              <a:t>2.1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en-US" sz="3200" b="1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Tesseract-OCR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vi-VN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Optical Character Recognition</a:t>
            </a:r>
            <a:r>
              <a:rPr lang="vi-VN" sz="1800" dirty="0">
                <a:solidFill>
                  <a:schemeClr val="tx1"/>
                </a:solidFill>
                <a:latin typeface="+mj-lt"/>
              </a:rPr>
              <a:t>)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endParaRPr lang="en-US" sz="25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VietOC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361" y="1120877"/>
            <a:ext cx="3006929" cy="343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7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53929" y="403123"/>
            <a:ext cx="8495071" cy="4404851"/>
          </a:xfrm>
        </p:spPr>
        <p:txBody>
          <a:bodyPr/>
          <a:lstStyle/>
          <a:p>
            <a:pPr algn="l" fontAlgn="base"/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PyTesseract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cho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phép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chúng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ta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cấu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hình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các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thông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số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trong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Tesseract OCR </a:t>
            </a:r>
            <a:r>
              <a:rPr lang="en-US" sz="2400" b="1" i="0" dirty="0" err="1" smtClean="0">
                <a:solidFill>
                  <a:schemeClr val="tx1">
                    <a:lumMod val="50000"/>
                  </a:schemeClr>
                </a:solidFill>
              </a:rPr>
              <a:t>để</a:t>
            </a:r>
            <a:r>
              <a:rPr lang="en-US" sz="2400" b="1" i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làm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tăng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độ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chính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xác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của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kết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quả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Có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3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thông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số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chính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dùng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để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cấu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hình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 Tesseract OCR 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là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lvl="0" algn="l" fontAlgn="base"/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language (-l) </a:t>
            </a:r>
            <a:r>
              <a:rPr lang="en-US" sz="1800" b="1" dirty="0" err="1">
                <a:solidFill>
                  <a:schemeClr val="tx1">
                    <a:lumMod val="50000"/>
                  </a:schemeClr>
                </a:solidFill>
              </a:rPr>
              <a:t>Ví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</a:schemeClr>
                </a:solidFill>
              </a:rPr>
              <a:t>dụ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sz="1800" b="1" dirty="0" err="1">
                <a:solidFill>
                  <a:schemeClr val="tx1">
                    <a:lumMod val="50000"/>
                  </a:schemeClr>
                </a:solidFill>
              </a:rPr>
              <a:t>tiếng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</a:schemeClr>
                </a:solidFill>
              </a:rPr>
              <a:t>anh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</a:schemeClr>
                </a:solidFill>
              </a:rPr>
              <a:t>sẽ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</a:schemeClr>
                </a:solidFill>
              </a:rPr>
              <a:t>có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</a:schemeClr>
                </a:solidFill>
              </a:rPr>
              <a:t>mã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</a:schemeClr>
                </a:solidFill>
              </a:rPr>
              <a:t>là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</a:schemeClr>
                </a:solidFill>
              </a:rPr>
              <a:t>eng</a:t>
            </a:r>
            <a:endParaRPr lang="en-US" sz="1800" b="1" dirty="0">
              <a:solidFill>
                <a:schemeClr val="tx1">
                  <a:lumMod val="50000"/>
                </a:schemeClr>
              </a:solidFill>
            </a:endParaRPr>
          </a:p>
          <a:p>
            <a:pPr lvl="0" algn="l" fontAlgn="base"/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OCR Engine Mode (--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oem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1800" b="1" dirty="0" err="1">
                <a:solidFill>
                  <a:schemeClr val="tx1">
                    <a:lumMod val="50000"/>
                  </a:schemeClr>
                </a:solidFill>
              </a:rPr>
              <a:t>Tham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</a:schemeClr>
                </a:solidFill>
              </a:rPr>
              <a:t>số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</a:schemeClr>
                </a:solidFill>
              </a:rPr>
              <a:t>được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</a:schemeClr>
                </a:solidFill>
              </a:rPr>
              <a:t>dùng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tx1">
                    <a:lumMod val="50000"/>
                  </a:schemeClr>
                </a:solidFill>
              </a:rPr>
              <a:t>là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 --</a:t>
            </a:r>
            <a:r>
              <a:rPr lang="en-US" sz="1800" b="1" dirty="0" err="1">
                <a:solidFill>
                  <a:schemeClr val="tx1">
                    <a:lumMod val="50000"/>
                  </a:schemeClr>
                </a:solidFill>
              </a:rPr>
              <a:t>oem</a:t>
            </a:r>
            <a:endParaRPr lang="en-US" sz="1800" b="1" dirty="0">
              <a:solidFill>
                <a:schemeClr val="tx1">
                  <a:lumMod val="50000"/>
                </a:schemeClr>
              </a:solidFill>
            </a:endParaRPr>
          </a:p>
          <a:p>
            <a:pPr lvl="0" algn="l" fontAlgn="base"/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Page Segmentation Mode (--</a:t>
            </a:r>
            <a:r>
              <a:rPr lang="en-US" sz="2400" b="1" i="0" dirty="0" err="1">
                <a:solidFill>
                  <a:schemeClr val="tx1">
                    <a:lumMod val="50000"/>
                  </a:schemeClr>
                </a:solidFill>
              </a:rPr>
              <a:t>psm</a:t>
            </a:r>
            <a:r>
              <a:rPr lang="en-US" sz="2400" b="1" i="0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en-US" sz="1800" b="1" i="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</a:rPr>
              <a:t>Chế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</a:rPr>
              <a:t>độ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</a:rPr>
              <a:t>phân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</a:rPr>
              <a:t>đoạn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</a:rPr>
              <a:t>trang</a:t>
            </a:r>
            <a:endParaRPr lang="en-US" sz="1600" b="1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276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2064;p31"/>
          <p:cNvSpPr txBox="1">
            <a:spLocks/>
          </p:cNvSpPr>
          <p:nvPr/>
        </p:nvSpPr>
        <p:spPr>
          <a:xfrm>
            <a:off x="560440" y="1422241"/>
            <a:ext cx="8091948" cy="342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101600" indent="0" algn="l" fontAlgn="base">
              <a:buNone/>
            </a:pPr>
            <a:r>
              <a:rPr lang="en-US" sz="2800" b="1" i="0" dirty="0" err="1">
                <a:solidFill>
                  <a:srgbClr val="FF0000"/>
                </a:solidFill>
              </a:rPr>
              <a:t>Ưu</a:t>
            </a:r>
            <a:r>
              <a:rPr lang="en-US" sz="2800" b="1" i="0" dirty="0">
                <a:solidFill>
                  <a:srgbClr val="FF0000"/>
                </a:solidFill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</a:rPr>
              <a:t>điểm</a:t>
            </a:r>
            <a:r>
              <a:rPr lang="en-US" sz="2800" b="1" i="0" dirty="0">
                <a:solidFill>
                  <a:srgbClr val="FF0000"/>
                </a:solidFill>
              </a:rPr>
              <a:t>: </a:t>
            </a:r>
            <a:endParaRPr lang="en-US" sz="2800" b="1" i="0" dirty="0" smtClean="0">
              <a:solidFill>
                <a:srgbClr val="FF0000"/>
              </a:solidFill>
            </a:endParaRPr>
          </a:p>
          <a:p>
            <a:pPr algn="l" fontAlgn="base"/>
            <a:r>
              <a:rPr lang="en-US" sz="2800" b="1" i="0" dirty="0" err="1" smtClean="0">
                <a:solidFill>
                  <a:schemeClr val="tx1">
                    <a:lumMod val="50000"/>
                  </a:schemeClr>
                </a:solidFill>
              </a:rPr>
              <a:t>Chuyển</a:t>
            </a:r>
            <a:r>
              <a:rPr lang="en-US" sz="2800" b="1" i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file PDF sang </a:t>
            </a:r>
            <a:r>
              <a:rPr lang="en-US" sz="2800" b="1" i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TEXT</a:t>
            </a:r>
          </a:p>
          <a:p>
            <a:pPr algn="l" fontAlgn="base"/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Đọc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thông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tin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từ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chứng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minh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nhân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dân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hoặc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passport</a:t>
            </a:r>
          </a:p>
          <a:p>
            <a:pPr algn="l" fontAlgn="base"/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Thậm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chí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là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dùng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trong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chức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năng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dịch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thông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qua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hình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ảnh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của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Google Translate</a:t>
            </a:r>
          </a:p>
          <a:p>
            <a:pPr marL="101600" indent="0" algn="just">
              <a:buNone/>
            </a:pPr>
            <a:endParaRPr lang="en-US" dirty="0"/>
          </a:p>
        </p:txBody>
      </p:sp>
      <p:sp>
        <p:nvSpPr>
          <p:cNvPr id="6" name="Google Shape;2064;p31"/>
          <p:cNvSpPr txBox="1">
            <a:spLocks/>
          </p:cNvSpPr>
          <p:nvPr/>
        </p:nvSpPr>
        <p:spPr>
          <a:xfrm>
            <a:off x="-92469" y="557240"/>
            <a:ext cx="8928243" cy="671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76200" lvl="0" indent="0" algn="just">
              <a:buSzPts val="2400"/>
              <a:buNone/>
            </a:pPr>
            <a:r>
              <a:rPr lang="en-US" sz="2800" b="1" i="0" dirty="0" smtClean="0">
                <a:solidFill>
                  <a:schemeClr val="tx1">
                    <a:lumMod val="50000"/>
                  </a:schemeClr>
                </a:solidFill>
              </a:rPr>
              <a:t>2.2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en-US" sz="2800" b="1" dirty="0" err="1" smtClean="0">
                <a:solidFill>
                  <a:schemeClr val="tx1">
                    <a:lumMod val="50000"/>
                  </a:schemeClr>
                </a:solidFill>
              </a:rPr>
              <a:t>Ưu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50000"/>
                  </a:schemeClr>
                </a:solidFill>
              </a:rPr>
              <a:t>điểm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50000"/>
                  </a:schemeClr>
                </a:solidFill>
              </a:rPr>
              <a:t>và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50000"/>
                  </a:schemeClr>
                </a:solidFill>
              </a:rPr>
              <a:t>nhược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50000"/>
                  </a:schemeClr>
                </a:solidFill>
              </a:rPr>
              <a:t>điểm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sz="2800" b="1" i="0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Tesseract-OCR</a:t>
            </a:r>
            <a:r>
              <a:rPr lang="vi-VN" sz="2800" b="1" i="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en-US" sz="28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1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43177" y="535175"/>
            <a:ext cx="7468915" cy="4608325"/>
          </a:xfrm>
        </p:spPr>
        <p:txBody>
          <a:bodyPr/>
          <a:lstStyle/>
          <a:p>
            <a:pPr marL="101600" indent="0" algn="l">
              <a:buNone/>
            </a:pPr>
            <a:r>
              <a:rPr lang="en-US" sz="2400" b="1" dirty="0" err="1" smtClean="0">
                <a:solidFill>
                  <a:srgbClr val="FF0000"/>
                </a:solidFill>
              </a:rPr>
              <a:t>Nhược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</a:rPr>
              <a:t>điểm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</a:p>
          <a:p>
            <a:pPr algn="l"/>
            <a:r>
              <a:rPr lang="en-US" sz="2800" b="1" i="0" dirty="0" err="1" smtClean="0">
                <a:solidFill>
                  <a:schemeClr val="tx1">
                    <a:lumMod val="50000"/>
                  </a:schemeClr>
                </a:solidFill>
              </a:rPr>
              <a:t>Độ</a:t>
            </a:r>
            <a:r>
              <a:rPr lang="en-US" sz="2800" b="1" i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 smtClean="0">
                <a:solidFill>
                  <a:schemeClr val="tx1">
                    <a:lumMod val="50000"/>
                  </a:schemeClr>
                </a:solidFill>
              </a:rPr>
              <a:t>chính</a:t>
            </a:r>
            <a:r>
              <a:rPr lang="en-US" sz="2800" b="1" i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 smtClean="0">
                <a:solidFill>
                  <a:schemeClr val="tx1">
                    <a:lumMod val="50000"/>
                  </a:schemeClr>
                </a:solidFill>
              </a:rPr>
              <a:t>xác</a:t>
            </a:r>
            <a:r>
              <a:rPr lang="en-US" sz="2800" b="1" i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 smtClean="0">
                <a:solidFill>
                  <a:schemeClr val="tx1">
                    <a:lumMod val="50000"/>
                  </a:schemeClr>
                </a:solidFill>
              </a:rPr>
              <a:t>chưa</a:t>
            </a:r>
            <a:r>
              <a:rPr lang="en-US" sz="2800" b="1" i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 smtClean="0">
                <a:solidFill>
                  <a:schemeClr val="tx1">
                    <a:lumMod val="50000"/>
                  </a:schemeClr>
                </a:solidFill>
              </a:rPr>
              <a:t>được</a:t>
            </a:r>
            <a:r>
              <a:rPr lang="en-US" sz="2800" b="1" i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 smtClean="0">
                <a:solidFill>
                  <a:schemeClr val="tx1">
                    <a:lumMod val="50000"/>
                  </a:schemeClr>
                </a:solidFill>
              </a:rPr>
              <a:t>cao</a:t>
            </a:r>
            <a:r>
              <a:rPr lang="en-US" sz="2800" b="1" i="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pPr algn="l"/>
            <a:r>
              <a:rPr lang="en-US" sz="2800" b="1" i="0" dirty="0" err="1" smtClean="0">
                <a:solidFill>
                  <a:schemeClr val="tx1">
                    <a:lumMod val="50000"/>
                  </a:schemeClr>
                </a:solidFill>
              </a:rPr>
              <a:t>Không</a:t>
            </a:r>
            <a:r>
              <a:rPr lang="en-US" sz="2800" b="1" i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có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khả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năng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đọc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chữ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viết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tay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và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các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phông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chữ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quá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phức</a:t>
            </a:r>
            <a:r>
              <a:rPr lang="en-US" sz="2800" b="1" i="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800" b="1" i="0" dirty="0" err="1">
                <a:solidFill>
                  <a:schemeClr val="tx1">
                    <a:lumMod val="50000"/>
                  </a:schemeClr>
                </a:solidFill>
              </a:rPr>
              <a:t>tạp</a:t>
            </a:r>
            <a:r>
              <a:rPr lang="en-US" sz="2800" b="1" i="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sz="2800" b="1" i="0" dirty="0">
              <a:solidFill>
                <a:schemeClr val="tx1">
                  <a:lumMod val="50000"/>
                </a:schemeClr>
              </a:solidFill>
            </a:endParaRPr>
          </a:p>
          <a:p>
            <a:pPr algn="l"/>
            <a:r>
              <a:rPr lang="en-US" sz="2800" b="1" i="0" dirty="0" smtClean="0">
                <a:solidFill>
                  <a:schemeClr val="tx1">
                    <a:lumMod val="50000"/>
                  </a:schemeClr>
                </a:solidFill>
              </a:rPr>
              <a:t>N</a:t>
            </a:r>
            <a:r>
              <a:rPr lang="vi-VN" sz="2800" b="1" i="0" dirty="0">
                <a:solidFill>
                  <a:schemeClr val="tx1">
                    <a:lumMod val="50000"/>
                  </a:schemeClr>
                </a:solidFill>
              </a:rPr>
              <a:t>hầm lẫn giữa các kí tự có hình dáng tương </a:t>
            </a:r>
            <a:r>
              <a:rPr lang="vi-VN" sz="2800" b="1" i="0" dirty="0" smtClean="0">
                <a:solidFill>
                  <a:schemeClr val="tx1">
                    <a:lumMod val="50000"/>
                  </a:schemeClr>
                </a:solidFill>
              </a:rPr>
              <a:t>tự</a:t>
            </a:r>
            <a:r>
              <a:rPr lang="en-US" sz="2800" b="1" i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sz="2800" b="1" i="0" dirty="0">
              <a:solidFill>
                <a:schemeClr val="tx1">
                  <a:lumMod val="50000"/>
                </a:schemeClr>
              </a:solidFill>
            </a:endParaRPr>
          </a:p>
          <a:p>
            <a:pPr marL="101600" indent="0" algn="l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082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304</Words>
  <Application>Microsoft Office PowerPoint</Application>
  <PresentationFormat>On-screen Show (16:9)</PresentationFormat>
  <Paragraphs>49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Amatic SC</vt:lpstr>
      <vt:lpstr>Merriweather</vt:lpstr>
      <vt:lpstr>Times New Roman</vt:lpstr>
      <vt:lpstr>Nathaniel template</vt:lpstr>
      <vt:lpstr>CÔNG NGHỆ Xử lý ảnh nhận dạng biển số xe </vt:lpstr>
      <vt:lpstr>THành viên nhóm</vt:lpstr>
      <vt:lpstr>1.Đặt vấn đề</vt:lpstr>
      <vt:lpstr>PowerPoint Presentation</vt:lpstr>
      <vt:lpstr>2.Tìm hiểu và Thực Hiện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Hạn chế</vt:lpstr>
      <vt:lpstr>PowerPoint Presentation</vt:lpstr>
      <vt:lpstr>Demo</vt:lpstr>
      <vt:lpstr>Thank! Any 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PM</cp:lastModifiedBy>
  <cp:revision>47</cp:revision>
  <dcterms:modified xsi:type="dcterms:W3CDTF">2021-05-25T02:47:49Z</dcterms:modified>
</cp:coreProperties>
</file>