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8CC53B-F012-46EC-8307-DBCB4A350676}">
  <a:tblStyle styleId="{5C8CC53B-F012-46EC-8307-DBCB4A350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0c97c7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0c97c7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1b43a95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1b43a95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1b43a95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1b43a95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b43a9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1b43a9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Viewers often find themselves overwhelmed by the sheer number of anime choices available.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challenge lies in creating a recommendation system that not only navigates through this extensive catalog but also provides personalized recommendations to suit individual tastes.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want to build a system that is capable of discerning nuanced preferences and delivering anime movie and TV show recommendations that resonate with the viewer's unique profile and ratings.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2440c472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2440c472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1b43a95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1b43a95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1b43a95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1b43a95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159cff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159cff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159cff4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159cff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159cff4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159cff4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159cff4f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159cff4f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Recommender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 Do, Matt McKenna, Ao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261225"/>
            <a:ext cx="83682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explore an additional evaluation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Diversity defined as the percent of recommendation sets where no genre is over 75% of the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Content-based model was ~0% diverse; Lift and Popularity were ~100%</a:t>
            </a:r>
            <a:endParaRPr/>
          </a:p>
        </p:txBody>
      </p:sp>
      <p:pic>
        <p:nvPicPr>
          <p:cNvPr id="130" name="Google Shape;130;p22" title="Chart"/>
          <p:cNvPicPr preferRelativeResize="0"/>
          <p:nvPr/>
        </p:nvPicPr>
        <p:blipFill rotWithShape="1">
          <a:blip r:embed="rId3">
            <a:alphaModFix/>
          </a:blip>
          <a:srcRect b="9861" l="0" r="0" t="0"/>
          <a:stretch/>
        </p:blipFill>
        <p:spPr>
          <a:xfrm>
            <a:off x="2732500" y="2750200"/>
            <a:ext cx="3518901" cy="20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evaluation was thorough as we attacked the problem from multiple angles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lucky to have a dataset that was clean and required minimal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applying multiple approaches we saw how different models produced </a:t>
            </a:r>
            <a:r>
              <a:rPr lang="en"/>
              <a:t>dramatically</a:t>
            </a:r>
            <a:r>
              <a:rPr lang="en"/>
              <a:t> different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to Professor Ekstrand for clear instruction and the lenskit package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Viewers find themselves overwhelmed by the number of anime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provide users with a set of recommendations that is customized according to their rating history?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952013" y="138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{5C8CC53B-F012-46EC-8307-DBCB4A350676}</a:tableStyleId>
              </a:tblPr>
              <a:tblGrid>
                <a:gridCol w="1384375"/>
                <a:gridCol w="4509700"/>
                <a:gridCol w="1847050"/>
              </a:tblGrid>
              <a:tr h="23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BDC1C6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BDC1C6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BDC1C6"/>
                          </a:solidFill>
                        </a:rPr>
                        <a:t>Example</a:t>
                      </a:r>
                      <a:endParaRPr b="1"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BDC1C6"/>
                          </a:solidFill>
                        </a:rPr>
                        <a:t>Ratings Dataset</a:t>
                      </a:r>
                      <a:endParaRPr b="1" sz="1100" u="sng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user_id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N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on-identifiable randomly generated user id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2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anime_id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T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he anime that this user has rated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11771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rating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R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ating out of 10 this user has assigned (-1 if the user watched it but didn't assign a rating)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10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BDC1C6"/>
                          </a:solidFill>
                        </a:rPr>
                        <a:t>Anime Metadata</a:t>
                      </a:r>
                      <a:endParaRPr b="1" sz="1100" u="sng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anime_id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M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yanimelist.net's unique id identifying an anime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1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name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F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ull name of anime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Sword Art Online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genre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C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omma separated list of genres for this anime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Action, Adventure, Drama, Fantasy, Magic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typ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e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M</a:t>
                      </a: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ovie, TV, OVA, etc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DC1C6"/>
                          </a:solidFill>
                        </a:rPr>
                        <a:t>TV</a:t>
                      </a:r>
                      <a:endParaRPr sz="1100">
                        <a:solidFill>
                          <a:srgbClr val="BDC1C6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42879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music from the type of anime: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TV shows, movies, ONA, OVA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5% eval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744" y="1489825"/>
            <a:ext cx="3850180" cy="2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 MF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KNN with Implicit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Content-based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focused on genre w/ weighted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TorchTag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genres as anime tags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</a:t>
            </a:r>
            <a:r>
              <a:rPr lang="en"/>
              <a:t>Models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8368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the </a:t>
            </a:r>
            <a:r>
              <a:rPr lang="en" sz="1400"/>
              <a:t>dataset</a:t>
            </a:r>
            <a:r>
              <a:rPr lang="en" sz="1400"/>
              <a:t> with Popular, Lift, ImplicitMF, and Item-Item with Implicit Feedback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ImplicitMF and Item-Item with Implicit Feedback score relatively the same</a:t>
            </a:r>
            <a:endParaRPr sz="1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00" y="2245625"/>
            <a:ext cx="2823414" cy="2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714" y="2245625"/>
            <a:ext cx="2869869" cy="27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</a:t>
            </a:r>
            <a:r>
              <a:rPr lang="en"/>
              <a:t>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GenreRec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nDCG: 0.022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 Rate: 0.225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575" y="1489825"/>
            <a:ext cx="1651450" cy="2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374" y="257025"/>
            <a:ext cx="1591075" cy="22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rot="-1174094">
            <a:off x="5616501" y="1655432"/>
            <a:ext cx="661931" cy="638401"/>
          </a:xfrm>
          <a:prstGeom prst="rightArrow">
            <a:avLst>
              <a:gd fmla="val 25916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/>
          <p:nvPr/>
        </p:nvSpPr>
        <p:spPr>
          <a:xfrm rot="1978623">
            <a:off x="5674220" y="2961451"/>
            <a:ext cx="661947" cy="638567"/>
          </a:xfrm>
          <a:prstGeom prst="rightArrow">
            <a:avLst>
              <a:gd fmla="val 25916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7374" y="2690775"/>
            <a:ext cx="1591075" cy="223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TorchTag Model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4"/>
            <a:ext cx="83682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Animes have 1-5 genres, each of those were a tag for the Lenskit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the hyper-parameters greatly improved the model outputs’ relevance</a:t>
            </a:r>
            <a:endParaRPr/>
          </a:p>
        </p:txBody>
      </p:sp>
      <p:pic>
        <p:nvPicPr>
          <p:cNvPr id="115" name="Google Shape;115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975" y="2435424"/>
            <a:ext cx="3886698" cy="24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nDCG and Hit Rate to measure the relevance of our </a:t>
            </a:r>
            <a:r>
              <a:rPr b="1" lang="en" u="sng"/>
              <a:t>top 20</a:t>
            </a:r>
            <a:r>
              <a:rPr lang="en"/>
              <a:t>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eval dataset, which our models hadn’t seen</a:t>
            </a:r>
            <a:endParaRPr/>
          </a:p>
        </p:txBody>
      </p:sp>
      <p:pic>
        <p:nvPicPr>
          <p:cNvPr id="122" name="Google Shape;122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68" y="2664000"/>
            <a:ext cx="3621576" cy="22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068" y="2664000"/>
            <a:ext cx="3621558" cy="22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