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7"/>
  </p:notesMasterIdLst>
  <p:handoutMasterIdLst>
    <p:handoutMasterId r:id="rId38"/>
  </p:handoutMasterIdLst>
  <p:sldIdLst>
    <p:sldId id="256" r:id="rId3"/>
    <p:sldId id="271" r:id="rId4"/>
    <p:sldId id="259" r:id="rId5"/>
    <p:sldId id="260" r:id="rId6"/>
    <p:sldId id="261" r:id="rId7"/>
    <p:sldId id="258" r:id="rId8"/>
    <p:sldId id="262" r:id="rId9"/>
    <p:sldId id="268" r:id="rId10"/>
    <p:sldId id="269" r:id="rId11"/>
    <p:sldId id="263" r:id="rId12"/>
    <p:sldId id="264" r:id="rId13"/>
    <p:sldId id="265" r:id="rId14"/>
    <p:sldId id="266" r:id="rId15"/>
    <p:sldId id="267" r:id="rId16"/>
    <p:sldId id="270" r:id="rId17"/>
    <p:sldId id="272" r:id="rId18"/>
    <p:sldId id="273" r:id="rId19"/>
    <p:sldId id="274" r:id="rId20"/>
    <p:sldId id="276" r:id="rId21"/>
    <p:sldId id="277" r:id="rId22"/>
    <p:sldId id="275" r:id="rId23"/>
    <p:sldId id="278" r:id="rId24"/>
    <p:sldId id="279" r:id="rId25"/>
    <p:sldId id="280" r:id="rId26"/>
    <p:sldId id="281" r:id="rId27"/>
    <p:sldId id="282" r:id="rId28"/>
    <p:sldId id="284" r:id="rId29"/>
    <p:sldId id="285" r:id="rId30"/>
    <p:sldId id="286" r:id="rId31"/>
    <p:sldId id="287" r:id="rId32"/>
    <p:sldId id="283" r:id="rId33"/>
    <p:sldId id="290" r:id="rId34"/>
    <p:sldId id="291" r:id="rId35"/>
    <p:sldId id="288" r:id="rId3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4A66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85990" autoAdjust="0"/>
  </p:normalViewPr>
  <p:slideViewPr>
    <p:cSldViewPr showGuides="1">
      <p:cViewPr varScale="1">
        <p:scale>
          <a:sx n="82" d="100"/>
          <a:sy n="82" d="100"/>
        </p:scale>
        <p:origin x="168" y="280"/>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12/1/19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12/1/19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Bẻ</a:t>
            </a:r>
            <a:r>
              <a:rPr lang="en-US" baseline="0" dirty="0"/>
              <a:t> </a:t>
            </a:r>
            <a:r>
              <a:rPr lang="en-US" baseline="0" dirty="0" err="1"/>
              <a:t>bó</a:t>
            </a:r>
            <a:r>
              <a:rPr lang="en-US" baseline="0" dirty="0"/>
              <a:t> </a:t>
            </a:r>
            <a:r>
              <a:rPr lang="en-US" baseline="0" dirty="0" err="1"/>
              <a:t>đũa</a:t>
            </a:r>
            <a:endParaRPr lang="en-US" baseline="0" dirty="0"/>
          </a:p>
          <a:p>
            <a:r>
              <a:rPr lang="en-US" baseline="0" dirty="0"/>
              <a:t>Chia </a:t>
            </a:r>
            <a:r>
              <a:rPr lang="en-US" baseline="0" dirty="0" err="1"/>
              <a:t>để</a:t>
            </a:r>
            <a:r>
              <a:rPr lang="en-US" baseline="0" dirty="0"/>
              <a:t> </a:t>
            </a:r>
            <a:r>
              <a:rPr lang="en-US" baseline="0" dirty="0" err="1"/>
              <a:t>trị</a:t>
            </a:r>
            <a:endParaRPr lang="en-US" baseline="0" dirty="0"/>
          </a:p>
          <a:p>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3</a:t>
            </a:fld>
            <a:endParaRPr lang="en-US"/>
          </a:p>
        </p:txBody>
      </p:sp>
    </p:spTree>
    <p:extLst>
      <p:ext uri="{BB962C8B-B14F-4D97-AF65-F5344CB8AC3E}">
        <p14:creationId xmlns:p14="http://schemas.microsoft.com/office/powerpoint/2010/main" val="245993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Bẻ</a:t>
            </a:r>
            <a:r>
              <a:rPr lang="en-US" baseline="0" dirty="0"/>
              <a:t> </a:t>
            </a:r>
            <a:r>
              <a:rPr lang="en-US" baseline="0" dirty="0" err="1"/>
              <a:t>bó</a:t>
            </a:r>
            <a:r>
              <a:rPr lang="en-US" baseline="0" dirty="0"/>
              <a:t> </a:t>
            </a:r>
            <a:r>
              <a:rPr lang="en-US" baseline="0" dirty="0" err="1"/>
              <a:t>đũa</a:t>
            </a:r>
            <a:endParaRPr lang="en-US" baseline="0" dirty="0"/>
          </a:p>
          <a:p>
            <a:r>
              <a:rPr lang="en-US" baseline="0" dirty="0"/>
              <a:t>Chia </a:t>
            </a:r>
            <a:r>
              <a:rPr lang="en-US" baseline="0" dirty="0" err="1"/>
              <a:t>để</a:t>
            </a:r>
            <a:r>
              <a:rPr lang="en-US" baseline="0" dirty="0"/>
              <a:t> </a:t>
            </a:r>
            <a:r>
              <a:rPr lang="en-US" baseline="0" dirty="0" err="1"/>
              <a:t>trị</a:t>
            </a:r>
            <a:endParaRPr lang="en-US" baseline="0" dirty="0"/>
          </a:p>
          <a:p>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4</a:t>
            </a:fld>
            <a:endParaRPr lang="en-US"/>
          </a:p>
        </p:txBody>
      </p:sp>
    </p:spTree>
    <p:extLst>
      <p:ext uri="{BB962C8B-B14F-4D97-AF65-F5344CB8AC3E}">
        <p14:creationId xmlns:p14="http://schemas.microsoft.com/office/powerpoint/2010/main" val="282190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Bẻ</a:t>
            </a:r>
            <a:r>
              <a:rPr lang="en-US" baseline="0" dirty="0"/>
              <a:t> </a:t>
            </a:r>
            <a:r>
              <a:rPr lang="en-US" baseline="0" dirty="0" err="1"/>
              <a:t>bó</a:t>
            </a:r>
            <a:r>
              <a:rPr lang="en-US" baseline="0" dirty="0"/>
              <a:t> </a:t>
            </a:r>
            <a:r>
              <a:rPr lang="en-US" baseline="0" dirty="0" err="1"/>
              <a:t>đũa</a:t>
            </a:r>
            <a:endParaRPr lang="en-US" baseline="0" dirty="0"/>
          </a:p>
          <a:p>
            <a:r>
              <a:rPr lang="en-US" baseline="0" dirty="0"/>
              <a:t>Chia </a:t>
            </a:r>
            <a:r>
              <a:rPr lang="en-US" baseline="0" dirty="0" err="1"/>
              <a:t>để</a:t>
            </a:r>
            <a:r>
              <a:rPr lang="en-US" baseline="0" dirty="0"/>
              <a:t> </a:t>
            </a:r>
            <a:r>
              <a:rPr lang="en-US" baseline="0" dirty="0" err="1"/>
              <a:t>trị</a:t>
            </a:r>
            <a:endParaRPr lang="en-US" baseline="0" dirty="0"/>
          </a:p>
          <a:p>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6</a:t>
            </a:fld>
            <a:endParaRPr lang="en-US"/>
          </a:p>
        </p:txBody>
      </p:sp>
    </p:spTree>
    <p:extLst>
      <p:ext uri="{BB962C8B-B14F-4D97-AF65-F5344CB8AC3E}">
        <p14:creationId xmlns:p14="http://schemas.microsoft.com/office/powerpoint/2010/main" val="182018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 function starts with </a:t>
            </a:r>
            <a:r>
              <a:rPr lang="en-US" dirty="0" err="1"/>
              <a:t>def</a:t>
            </a:r>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7</a:t>
            </a:fld>
            <a:endParaRPr lang="en-US"/>
          </a:p>
        </p:txBody>
      </p:sp>
    </p:spTree>
    <p:extLst>
      <p:ext uri="{BB962C8B-B14F-4D97-AF65-F5344CB8AC3E}">
        <p14:creationId xmlns:p14="http://schemas.microsoft.com/office/powerpoint/2010/main" val="751283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turns out to be very difﬁcult for programmers to learn to follow this rule and write functions that stay at a single level of abstraction. But learning this trick is also very important. It is the key to keeping functions short and making sure they do “one thing.” Making the code read like a top-down set of TO paragraphs is an effective technique for keeping the abstraction level consistent. </a:t>
            </a:r>
          </a:p>
        </p:txBody>
      </p:sp>
      <p:sp>
        <p:nvSpPr>
          <p:cNvPr id="4" name="Slide Number Placeholder 3"/>
          <p:cNvSpPr>
            <a:spLocks noGrp="1"/>
          </p:cNvSpPr>
          <p:nvPr>
            <p:ph type="sldNum" sz="quarter" idx="10"/>
          </p:nvPr>
        </p:nvSpPr>
        <p:spPr/>
        <p:txBody>
          <a:bodyPr/>
          <a:lstStyle/>
          <a:p>
            <a:fld id="{841221E5-7225-48EB-A4EE-420E7BFCF705}" type="slidenum">
              <a:rPr lang="en-US" smtClean="0"/>
              <a:pPr/>
              <a:t>12</a:t>
            </a:fld>
            <a:endParaRPr lang="en-US"/>
          </a:p>
        </p:txBody>
      </p:sp>
    </p:spTree>
    <p:extLst>
      <p:ext uri="{BB962C8B-B14F-4D97-AF65-F5344CB8AC3E}">
        <p14:creationId xmlns:p14="http://schemas.microsoft.com/office/powerpoint/2010/main" val="3219375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true = constant</a:t>
            </a:r>
          </a:p>
        </p:txBody>
      </p:sp>
      <p:sp>
        <p:nvSpPr>
          <p:cNvPr id="4" name="Slide Number Placeholder 3"/>
          <p:cNvSpPr>
            <a:spLocks noGrp="1"/>
          </p:cNvSpPr>
          <p:nvPr>
            <p:ph type="sldNum" sz="quarter" idx="10"/>
          </p:nvPr>
        </p:nvSpPr>
        <p:spPr/>
        <p:txBody>
          <a:bodyPr/>
          <a:lstStyle/>
          <a:p>
            <a:fld id="{841221E5-7225-48EB-A4EE-420E7BFCF705}" type="slidenum">
              <a:rPr lang="en-US" smtClean="0"/>
              <a:pPr/>
              <a:t>14</a:t>
            </a:fld>
            <a:endParaRPr lang="en-US"/>
          </a:p>
        </p:txBody>
      </p:sp>
    </p:spTree>
    <p:extLst>
      <p:ext uri="{BB962C8B-B14F-4D97-AF65-F5344CB8AC3E}">
        <p14:creationId xmlns:p14="http://schemas.microsoft.com/office/powerpoint/2010/main" val="3053131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a:t>
            </a:r>
            <a:r>
              <a:rPr lang="en-US" baseline="0" dirty="0"/>
              <a:t> language</a:t>
            </a:r>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21</a:t>
            </a:fld>
            <a:endParaRPr lang="en-US"/>
          </a:p>
        </p:txBody>
      </p:sp>
    </p:spTree>
    <p:extLst>
      <p:ext uri="{BB962C8B-B14F-4D97-AF65-F5344CB8AC3E}">
        <p14:creationId xmlns:p14="http://schemas.microsoft.com/office/powerpoint/2010/main" val="2191445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DFABB4-EE1F-48CE-B0D2-771685FF2984}" type="slidenum">
              <a:rPr lang="en-US" altLang="en-US"/>
              <a:pPr/>
              <a:t>27</a:t>
            </a:fld>
            <a:endParaRPr lang="en-US" alt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r>
              <a:rPr lang="en-US" altLang="en-US" i="1"/>
              <a:t>Industry standard coverage is in the range of 80-90%</a:t>
            </a:r>
            <a:endParaRPr lang="en-US" altLang="en-US"/>
          </a:p>
        </p:txBody>
      </p:sp>
    </p:spTree>
    <p:extLst>
      <p:ext uri="{BB962C8B-B14F-4D97-AF65-F5344CB8AC3E}">
        <p14:creationId xmlns:p14="http://schemas.microsoft.com/office/powerpoint/2010/main" val="72634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462" y="5638800"/>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r>
              <a:rPr lang="en-US" sz="2400" b="1" dirty="0">
                <a:latin typeface="Broadway" panose="04040905080B02020502" pitchFamily="82" charset="0"/>
              </a:rPr>
              <a:t>{CC}</a:t>
            </a:r>
            <a:endParaRPr sz="1400" b="1" dirty="0">
              <a:latin typeface="Broadway" panose="04040905080B02020502" pitchFamily="82" charset="0"/>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a:xfrm>
            <a:off x="2428669" y="6356351"/>
            <a:ext cx="8141329" cy="365125"/>
          </a:xfrm>
        </p:spPr>
        <p:txBody>
          <a:bodyPr/>
          <a:lstStyle>
            <a:lvl1pPr algn="l">
              <a:defRPr sz="1600" b="1">
                <a:solidFill>
                  <a:schemeClr val="bg1"/>
                </a:solidFill>
              </a:defRPr>
            </a:lvl1pPr>
          </a:lstStyle>
          <a:p>
            <a:r>
              <a:rPr lang="en-US"/>
              <a:t>Toshiba Training Program 2017</a:t>
            </a:r>
            <a:endParaRPr lang="en-US" dirty="0"/>
          </a:p>
        </p:txBody>
      </p:sp>
      <p:sp>
        <p:nvSpPr>
          <p:cNvPr id="6" name="Slide Number Placeholder 5"/>
          <p:cNvSpPr>
            <a:spLocks noGrp="1"/>
          </p:cNvSpPr>
          <p:nvPr>
            <p:ph type="sldNum" sz="quarter" idx="12"/>
          </p:nvPr>
        </p:nvSpPr>
        <p:spPr>
          <a:xfrm>
            <a:off x="11428571" y="6356351"/>
            <a:ext cx="609441" cy="365125"/>
          </a:xfrm>
        </p:spPr>
        <p:txBody>
          <a:bodyPr/>
          <a:lstStyle>
            <a:lvl1pPr>
              <a:defRPr sz="1600">
                <a:solidFill>
                  <a:schemeClr val="bg1"/>
                </a:solidFill>
              </a:defRPr>
            </a:lvl1p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a:t>Toshiba Training Program 2017</a:t>
            </a:r>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a:t>Toshiba Training Program 2017</a:t>
            </a:r>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162" y="768350"/>
            <a:ext cx="10360501" cy="1143000"/>
          </a:xfrm>
        </p:spPr>
        <p:txBody>
          <a:bodyPr/>
          <a:lstStyle/>
          <a:p>
            <a:r>
              <a:rPr lang="en-US"/>
              <a:t>Click to edit Master title style</a:t>
            </a:r>
          </a:p>
        </p:txBody>
      </p:sp>
      <p:sp>
        <p:nvSpPr>
          <p:cNvPr id="3" name="Text Placeholder 2"/>
          <p:cNvSpPr>
            <a:spLocks noGrp="1"/>
          </p:cNvSpPr>
          <p:nvPr>
            <p:ph type="body" sz="half" idx="1"/>
          </p:nvPr>
        </p:nvSpPr>
        <p:spPr>
          <a:xfrm>
            <a:off x="914162" y="1981200"/>
            <a:ext cx="5078677"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981200"/>
            <a:ext cx="5078677"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86653" y="6367463"/>
            <a:ext cx="2539339"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37006" y="6367463"/>
            <a:ext cx="3859795" cy="457200"/>
          </a:xfrm>
        </p:spPr>
        <p:txBody>
          <a:bodyPr/>
          <a:lstStyle>
            <a:lvl1pPr>
              <a:defRPr/>
            </a:lvl1pPr>
          </a:lstStyle>
          <a:p>
            <a:r>
              <a:rPr lang="en-US" altLang="en-US"/>
              <a:t>Toshiba Training Program 2017</a:t>
            </a:r>
          </a:p>
        </p:txBody>
      </p:sp>
      <p:sp>
        <p:nvSpPr>
          <p:cNvPr id="7" name="Slide Number Placeholder 6"/>
          <p:cNvSpPr>
            <a:spLocks noGrp="1"/>
          </p:cNvSpPr>
          <p:nvPr>
            <p:ph type="sldNum" sz="quarter" idx="12"/>
          </p:nvPr>
        </p:nvSpPr>
        <p:spPr>
          <a:xfrm>
            <a:off x="8707816" y="6367463"/>
            <a:ext cx="2539339" cy="457200"/>
          </a:xfrm>
        </p:spPr>
        <p:txBody>
          <a:bodyPr/>
          <a:lstStyle>
            <a:lvl1pPr>
              <a:defRPr/>
            </a:lvl1pPr>
          </a:lstStyle>
          <a:p>
            <a:fld id="{B4055166-8AAD-4CD4-8D1D-1E64B040C579}" type="slidenum">
              <a:rPr lang="en-US" altLang="en-US"/>
              <a:pPr/>
              <a:t>‹#›</a:t>
            </a:fld>
            <a:endParaRPr lang="en-US" altLang="en-US"/>
          </a:p>
        </p:txBody>
      </p:sp>
    </p:spTree>
    <p:extLst>
      <p:ext uri="{BB962C8B-B14F-4D97-AF65-F5344CB8AC3E}">
        <p14:creationId xmlns:p14="http://schemas.microsoft.com/office/powerpoint/2010/main" val="17766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50"/>
                </a:solidFill>
              </a:defRPr>
            </a:lvl1p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a:xfrm rot="16200000">
            <a:off x="-1120258" y="3703637"/>
            <a:ext cx="3974065" cy="365125"/>
          </a:xfrm>
        </p:spPr>
        <p:txBody>
          <a:bodyPr/>
          <a:lstStyle>
            <a:lvl1pPr>
              <a:defRPr b="1">
                <a:solidFill>
                  <a:schemeClr val="bg1"/>
                </a:solidFill>
              </a:defRPr>
            </a:lvl1pPr>
          </a:lstStyle>
          <a:p>
            <a:r>
              <a:rPr lang="en-US"/>
              <a:t>Toshiba Training Program 2017</a:t>
            </a:r>
          </a:p>
        </p:txBody>
      </p:sp>
      <p:sp>
        <p:nvSpPr>
          <p:cNvPr id="6" name="Slide Number Placeholder 5"/>
          <p:cNvSpPr>
            <a:spLocks noGrp="1"/>
          </p:cNvSpPr>
          <p:nvPr>
            <p:ph type="sldNum" sz="quarter" idx="12"/>
          </p:nvPr>
        </p:nvSpPr>
        <p:spPr>
          <a:xfrm>
            <a:off x="11199971" y="6356351"/>
            <a:ext cx="609441" cy="365125"/>
          </a:xfrm>
        </p:spPr>
        <p:txBody>
          <a:bodyPr/>
          <a:lstStyle>
            <a:lvl1pPr>
              <a:defRPr sz="1400"/>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solidFill>
                  <a:schemeClr val="bg1"/>
                </a:solidFill>
              </a:defRPr>
            </a:lvl1pPr>
          </a:lstStyle>
          <a:p>
            <a:endParaRPr/>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a:t>Toshiba Training Program 2017</a:t>
            </a:r>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a:t>Toshiba Training Program 2017</a:t>
            </a:r>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lang="en-US"/>
              <a:t>Toshiba Training Program 2017</a:t>
            </a:r>
            <a:endParaRPr/>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r>
              <a:rPr lang="en-US"/>
              <a:t>Toshiba Training Program 2017</a:t>
            </a:r>
            <a:endParaRPr/>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r>
              <a:rPr lang="en-US"/>
              <a:t>Toshiba Training Program 2017</a:t>
            </a:r>
            <a:endParaRP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a:t>Toshiba Training Program 2017</a:t>
            </a:r>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a:t>Toshiba Training Program 2017</a:t>
            </a:r>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a:xfrm>
            <a:off x="609441"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Broadway" panose="04040905080B02020502" pitchFamily="82" charset="0"/>
              </a:rPr>
              <a:t>{CC}</a:t>
            </a:r>
            <a:endParaRPr sz="1200" b="1" dirty="0">
              <a:latin typeface="Broadway" panose="04040905080B02020502" pitchFamily="82" charset="0"/>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lumMod val="60000"/>
                    <a:lumOff val="40000"/>
                  </a:schemeClr>
                </a:solidFill>
              </a:defRPr>
            </a:lvl1pPr>
          </a:lstStyle>
          <a:p>
            <a:endParaRPr/>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lumMod val="60000"/>
                    <a:lumOff val="40000"/>
                  </a:schemeClr>
                </a:solidFill>
              </a:defRPr>
            </a:lvl1pPr>
          </a:lstStyle>
          <a:p>
            <a:r>
              <a:rPr lang="en-US"/>
              <a:t>Toshiba Training Program 2017</a:t>
            </a:r>
            <a:endParaRP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lumMod val="60000"/>
                    <a:lumOff val="40000"/>
                  </a:schemeClr>
                </a:solidFill>
              </a:defRPr>
            </a:lvl1pPr>
          </a:lstStyle>
          <a:p>
            <a:fld id="{7DC1BBB0-96F0-4077-A278-0F3FB5C104D3}" type="slidenum">
              <a:rPr/>
              <a:pPr/>
              <a:t>‹#›</a:t>
            </a:fld>
            <a:endParaRPr/>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Wingdings" panose="05000000000000000000" pitchFamily="2" charset="2"/>
        <a:buChar char="q"/>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Courier New" panose="02070309020205020404" pitchFamily="49" charset="0"/>
        <a:buChar char="o"/>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oleObject" Target="../embeddings/oleObject2.bin"/><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unittest-cpp/unittest-cpp/wiki/Writing-More-Tests-With-the-Bowling-Game-Kata" TargetMode="External"/><Relationship Id="rId2" Type="http://schemas.openxmlformats.org/officeDocument/2006/relationships/hyperlink" Target="https://github.com/unittest-cpp/unittest-cpp/wiki/Macro-and-Parameter-Referen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Writing clean code (part 2)</a:t>
            </a:r>
          </a:p>
        </p:txBody>
      </p:sp>
      <p:sp>
        <p:nvSpPr>
          <p:cNvPr id="3" name="Subtitle 2"/>
          <p:cNvSpPr>
            <a:spLocks noGrp="1"/>
          </p:cNvSpPr>
          <p:nvPr>
            <p:ph type="subTitle" idx="1"/>
          </p:nvPr>
        </p:nvSpPr>
        <p:spPr/>
        <p:txBody>
          <a:bodyPr/>
          <a:lstStyle/>
          <a:p>
            <a:r>
              <a:rPr lang="en-US" dirty="0"/>
              <a:t>Doan </a:t>
            </a:r>
            <a:r>
              <a:rPr lang="en-US" dirty="0" err="1"/>
              <a:t>Trung</a:t>
            </a:r>
            <a:r>
              <a:rPr lang="en-US" dirty="0"/>
              <a:t> Tung, PhD</a:t>
            </a:r>
          </a:p>
        </p:txBody>
      </p:sp>
      <p:sp>
        <p:nvSpPr>
          <p:cNvPr id="4" name="Footer Placeholder 3"/>
          <p:cNvSpPr>
            <a:spLocks noGrp="1"/>
          </p:cNvSpPr>
          <p:nvPr>
            <p:ph type="ftr" sz="quarter" idx="11"/>
          </p:nvPr>
        </p:nvSpPr>
        <p:spPr/>
        <p:txBody>
          <a:bodyPr/>
          <a:lstStyle/>
          <a:p>
            <a:r>
              <a:rPr lang="en-US"/>
              <a:t>Toshiba Training Program 2017</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pPr/>
              <a:t>1</a:t>
            </a:fld>
            <a:endParaRPr lang="en-US"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level of abstraction per function</a:t>
            </a:r>
          </a:p>
        </p:txBody>
      </p:sp>
      <p:sp>
        <p:nvSpPr>
          <p:cNvPr id="3" name="Content Placeholder 2"/>
          <p:cNvSpPr>
            <a:spLocks noGrp="1"/>
          </p:cNvSpPr>
          <p:nvPr>
            <p:ph idx="1"/>
          </p:nvPr>
        </p:nvSpPr>
        <p:spPr/>
        <p:txBody>
          <a:bodyPr/>
          <a:lstStyle/>
          <a:p>
            <a:r>
              <a:rPr lang="en-US" dirty="0"/>
              <a:t> Mixing levels of abstraction within a function is always confusing</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10</a:t>
            </a:fld>
            <a:endParaRPr lang="en-US"/>
          </a:p>
        </p:txBody>
      </p:sp>
      <p:sp>
        <p:nvSpPr>
          <p:cNvPr id="6" name="TextBox 5"/>
          <p:cNvSpPr txBox="1"/>
          <p:nvPr/>
        </p:nvSpPr>
        <p:spPr>
          <a:xfrm>
            <a:off x="1803346" y="2590800"/>
            <a:ext cx="9396625" cy="3693319"/>
          </a:xfrm>
          <a:prstGeom prst="rect">
            <a:avLst/>
          </a:prstGeom>
          <a:noFill/>
          <a:ln>
            <a:solidFill>
              <a:schemeClr val="accent1"/>
            </a:solidFill>
          </a:ln>
        </p:spPr>
        <p:txBody>
          <a:bodyPr wrap="square" rtlCol="0">
            <a:spAutoFit/>
          </a:bodyPr>
          <a:lstStyle/>
          <a:p>
            <a:r>
              <a:rPr lang="en-US" dirty="0"/>
              <a:t>public:</a:t>
            </a:r>
          </a:p>
          <a:p>
            <a:r>
              <a:rPr lang="en-US" dirty="0"/>
              <a:t>   static string </a:t>
            </a:r>
            <a:r>
              <a:rPr lang="en-US" dirty="0" err="1"/>
              <a:t>testableHTML</a:t>
            </a:r>
            <a:r>
              <a:rPr lang="en-US" dirty="0"/>
              <a:t>(…) {</a:t>
            </a:r>
          </a:p>
          <a:p>
            <a:r>
              <a:rPr lang="en-US" dirty="0"/>
              <a:t>    …</a:t>
            </a:r>
          </a:p>
          <a:p>
            <a:r>
              <a:rPr lang="en-US" dirty="0"/>
              <a:t>    //      </a:t>
            </a:r>
          </a:p>
          <a:p>
            <a:r>
              <a:rPr lang="en-US" dirty="0"/>
              <a:t>    String </a:t>
            </a:r>
            <a:r>
              <a:rPr lang="en-US" dirty="0" err="1"/>
              <a:t>pagePathName</a:t>
            </a:r>
            <a:r>
              <a:rPr lang="en-US" dirty="0"/>
              <a:t> = </a:t>
            </a:r>
            <a:r>
              <a:rPr lang="en-US" dirty="0" err="1"/>
              <a:t>PathParser.render</a:t>
            </a:r>
            <a:r>
              <a:rPr lang="en-US" dirty="0"/>
              <a:t>(</a:t>
            </a:r>
            <a:r>
              <a:rPr lang="en-US" dirty="0" err="1"/>
              <a:t>pagePath</a:t>
            </a:r>
            <a:r>
              <a:rPr lang="en-US" dirty="0"/>
              <a:t>);</a:t>
            </a:r>
          </a:p>
          <a:p>
            <a:r>
              <a:rPr lang="en-US" dirty="0"/>
              <a:t>    …</a:t>
            </a:r>
          </a:p>
          <a:p>
            <a:r>
              <a:rPr lang="en-US" dirty="0"/>
              <a:t>    //    </a:t>
            </a:r>
          </a:p>
          <a:p>
            <a:r>
              <a:rPr lang="en-US" dirty="0"/>
              <a:t>    </a:t>
            </a:r>
            <a:r>
              <a:rPr lang="en-US" dirty="0" err="1"/>
              <a:t>getHtml</a:t>
            </a:r>
            <a:r>
              <a:rPr lang="en-US" dirty="0"/>
              <a:t>();</a:t>
            </a:r>
          </a:p>
          <a:p>
            <a:r>
              <a:rPr lang="en-US" dirty="0"/>
              <a:t>    … </a:t>
            </a:r>
          </a:p>
          <a:p>
            <a:r>
              <a:rPr lang="en-US" dirty="0"/>
              <a:t>    //    </a:t>
            </a:r>
          </a:p>
          <a:p>
            <a:r>
              <a:rPr lang="en-US" dirty="0"/>
              <a:t>    </a:t>
            </a:r>
            <a:r>
              <a:rPr lang="en-US" dirty="0" err="1"/>
              <a:t>buffer.append</a:t>
            </a:r>
            <a:r>
              <a:rPr lang="en-US" dirty="0"/>
              <a:t>("\n") </a:t>
            </a:r>
          </a:p>
          <a:p>
            <a:r>
              <a:rPr lang="en-US" dirty="0"/>
              <a:t>    ….</a:t>
            </a:r>
          </a:p>
          <a:p>
            <a:r>
              <a:rPr lang="en-US" dirty="0"/>
              <a:t>}</a:t>
            </a:r>
          </a:p>
        </p:txBody>
      </p:sp>
    </p:spTree>
    <p:extLst>
      <p:ext uri="{BB962C8B-B14F-4D97-AF65-F5344CB8AC3E}">
        <p14:creationId xmlns:p14="http://schemas.microsoft.com/office/powerpoint/2010/main" val="223277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level of abstraction per function</a:t>
            </a:r>
          </a:p>
        </p:txBody>
      </p:sp>
      <p:sp>
        <p:nvSpPr>
          <p:cNvPr id="3" name="Content Placeholder 2"/>
          <p:cNvSpPr>
            <a:spLocks noGrp="1"/>
          </p:cNvSpPr>
          <p:nvPr>
            <p:ph idx="1"/>
          </p:nvPr>
        </p:nvSpPr>
        <p:spPr/>
        <p:txBody>
          <a:bodyPr/>
          <a:lstStyle/>
          <a:p>
            <a:r>
              <a:rPr lang="en-US" dirty="0"/>
              <a:t> Mixing levels of abstraction within a function is always confusing</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11</a:t>
            </a:fld>
            <a:endParaRPr lang="en-US"/>
          </a:p>
        </p:txBody>
      </p:sp>
      <p:sp>
        <p:nvSpPr>
          <p:cNvPr id="6" name="TextBox 5"/>
          <p:cNvSpPr txBox="1"/>
          <p:nvPr/>
        </p:nvSpPr>
        <p:spPr>
          <a:xfrm>
            <a:off x="1803346" y="2590800"/>
            <a:ext cx="9396625" cy="3693319"/>
          </a:xfrm>
          <a:prstGeom prst="rect">
            <a:avLst/>
          </a:prstGeom>
          <a:noFill/>
          <a:ln>
            <a:solidFill>
              <a:schemeClr val="accent1"/>
            </a:solidFill>
          </a:ln>
        </p:spPr>
        <p:txBody>
          <a:bodyPr wrap="square" rtlCol="0">
            <a:spAutoFit/>
          </a:bodyPr>
          <a:lstStyle/>
          <a:p>
            <a:r>
              <a:rPr lang="en-US" dirty="0"/>
              <a:t>public:</a:t>
            </a:r>
          </a:p>
          <a:p>
            <a:r>
              <a:rPr lang="en-US" dirty="0"/>
              <a:t>    static string </a:t>
            </a:r>
            <a:r>
              <a:rPr lang="en-US" dirty="0" err="1"/>
              <a:t>testableHTML</a:t>
            </a:r>
            <a:r>
              <a:rPr lang="en-US" dirty="0"/>
              <a:t>(…) {</a:t>
            </a:r>
          </a:p>
          <a:p>
            <a:r>
              <a:rPr lang="en-US" dirty="0"/>
              <a:t>    …</a:t>
            </a:r>
          </a:p>
          <a:p>
            <a:r>
              <a:rPr lang="en-US" dirty="0"/>
              <a:t>    // intermediate level of abstraction     </a:t>
            </a:r>
          </a:p>
          <a:p>
            <a:r>
              <a:rPr lang="en-US" dirty="0"/>
              <a:t>    String </a:t>
            </a:r>
            <a:r>
              <a:rPr lang="en-US" dirty="0" err="1"/>
              <a:t>pagePathName</a:t>
            </a:r>
            <a:r>
              <a:rPr lang="en-US" dirty="0"/>
              <a:t> = </a:t>
            </a:r>
            <a:r>
              <a:rPr lang="en-US" dirty="0" err="1"/>
              <a:t>PathParser.render</a:t>
            </a:r>
            <a:r>
              <a:rPr lang="en-US" dirty="0"/>
              <a:t>(</a:t>
            </a:r>
            <a:r>
              <a:rPr lang="en-US" dirty="0" err="1"/>
              <a:t>pagePath</a:t>
            </a:r>
            <a:r>
              <a:rPr lang="en-US" dirty="0"/>
              <a:t>);</a:t>
            </a:r>
          </a:p>
          <a:p>
            <a:r>
              <a:rPr lang="en-US" dirty="0"/>
              <a:t>    …</a:t>
            </a:r>
          </a:p>
          <a:p>
            <a:r>
              <a:rPr lang="en-US" dirty="0"/>
              <a:t>    // high level of abstraction   </a:t>
            </a:r>
          </a:p>
          <a:p>
            <a:r>
              <a:rPr lang="en-US" dirty="0"/>
              <a:t>    </a:t>
            </a:r>
            <a:r>
              <a:rPr lang="en-US" dirty="0" err="1"/>
              <a:t>getHtml</a:t>
            </a:r>
            <a:r>
              <a:rPr lang="en-US" dirty="0"/>
              <a:t>();</a:t>
            </a:r>
          </a:p>
          <a:p>
            <a:r>
              <a:rPr lang="en-US" dirty="0"/>
              <a:t>    … </a:t>
            </a:r>
          </a:p>
          <a:p>
            <a:r>
              <a:rPr lang="en-US" dirty="0"/>
              <a:t>    // remarkably low level   </a:t>
            </a:r>
          </a:p>
          <a:p>
            <a:r>
              <a:rPr lang="en-US" dirty="0"/>
              <a:t>    </a:t>
            </a:r>
            <a:r>
              <a:rPr lang="en-US" dirty="0" err="1"/>
              <a:t>buffer.append</a:t>
            </a:r>
            <a:r>
              <a:rPr lang="en-US" dirty="0"/>
              <a:t>("\n") </a:t>
            </a:r>
          </a:p>
          <a:p>
            <a:r>
              <a:rPr lang="en-US" dirty="0"/>
              <a:t>    ….</a:t>
            </a:r>
          </a:p>
          <a:p>
            <a:r>
              <a:rPr lang="en-US" dirty="0"/>
              <a:t>}</a:t>
            </a:r>
          </a:p>
        </p:txBody>
      </p:sp>
    </p:spTree>
    <p:extLst>
      <p:ext uri="{BB962C8B-B14F-4D97-AF65-F5344CB8AC3E}">
        <p14:creationId xmlns:p14="http://schemas.microsoft.com/office/powerpoint/2010/main" val="394627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Stepdown rule</a:t>
            </a:r>
          </a:p>
        </p:txBody>
      </p:sp>
      <p:sp>
        <p:nvSpPr>
          <p:cNvPr id="3" name="Content Placeholder 2"/>
          <p:cNvSpPr>
            <a:spLocks noGrp="1"/>
          </p:cNvSpPr>
          <p:nvPr>
            <p:ph idx="1"/>
          </p:nvPr>
        </p:nvSpPr>
        <p:spPr/>
        <p:txBody>
          <a:bodyPr/>
          <a:lstStyle/>
          <a:p>
            <a:r>
              <a:rPr lang="en-US" dirty="0"/>
              <a:t> Reading from Top to Bottom</a:t>
            </a:r>
          </a:p>
          <a:p>
            <a:pPr lvl="1"/>
            <a:r>
              <a:rPr lang="en-US" dirty="0"/>
              <a:t>Functions should be followed by those at the next level of abstraction</a:t>
            </a:r>
          </a:p>
        </p:txBody>
      </p:sp>
      <p:sp>
        <p:nvSpPr>
          <p:cNvPr id="4" name="Footer Placeholder 3"/>
          <p:cNvSpPr>
            <a:spLocks noGrp="1"/>
          </p:cNvSpPr>
          <p:nvPr>
            <p:ph type="ftr" sz="quarter" idx="11"/>
          </p:nvPr>
        </p:nvSpPr>
        <p:spPr/>
        <p:txBody>
          <a:bodyPr/>
          <a:lstStyle/>
          <a:p>
            <a:r>
              <a:rPr lang="en-US"/>
              <a:t>Toshiba Training Program 2017</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pPr/>
              <a:t>12</a:t>
            </a:fld>
            <a:endParaRPr lang="en-US"/>
          </a:p>
        </p:txBody>
      </p:sp>
      <p:sp>
        <p:nvSpPr>
          <p:cNvPr id="6" name="TextBox 5"/>
          <p:cNvSpPr txBox="1"/>
          <p:nvPr/>
        </p:nvSpPr>
        <p:spPr>
          <a:xfrm>
            <a:off x="1827212" y="2895600"/>
            <a:ext cx="8815137" cy="3785652"/>
          </a:xfrm>
          <a:prstGeom prst="rect">
            <a:avLst/>
          </a:prstGeom>
          <a:noFill/>
          <a:ln>
            <a:solidFill>
              <a:schemeClr val="accent1"/>
            </a:solidFill>
          </a:ln>
        </p:spPr>
        <p:txBody>
          <a:bodyPr wrap="square" rtlCol="0">
            <a:spAutoFit/>
          </a:bodyPr>
          <a:lstStyle/>
          <a:p>
            <a:pPr marL="342900" indent="-342900">
              <a:buFont typeface="Wingdings" panose="05000000000000000000" pitchFamily="2" charset="2"/>
              <a:buChar char="Ø"/>
            </a:pPr>
            <a:r>
              <a:rPr lang="en-US" sz="2400" dirty="0"/>
              <a:t>To include the setups and teardowns, we include setups, then we include the test page content, and then we include the teardowns. </a:t>
            </a:r>
          </a:p>
          <a:p>
            <a:pPr marL="800100" lvl="1" indent="-342900">
              <a:buFont typeface="Wingdings" panose="05000000000000000000" pitchFamily="2" charset="2"/>
              <a:buChar char="v"/>
            </a:pPr>
            <a:r>
              <a:rPr lang="en-US" sz="2400" dirty="0"/>
              <a:t>To include the setups, we include the suite setup if this is a suite, then we include the regular setup. </a:t>
            </a:r>
          </a:p>
          <a:p>
            <a:pPr marL="1257300" lvl="2" indent="-342900">
              <a:buFont typeface="Wingdings" panose="05000000000000000000" pitchFamily="2" charset="2"/>
              <a:buChar char="ü"/>
            </a:pPr>
            <a:r>
              <a:rPr lang="en-US" sz="2400" dirty="0"/>
              <a:t>To include the suite setup, we search the parent hierarchy for the “</a:t>
            </a:r>
            <a:r>
              <a:rPr lang="en-US" sz="2400" dirty="0" err="1"/>
              <a:t>SuiteSetUp</a:t>
            </a:r>
            <a:r>
              <a:rPr lang="en-US" sz="2400" dirty="0"/>
              <a:t>” page and add an include statement with the path of that page. </a:t>
            </a:r>
          </a:p>
          <a:p>
            <a:pPr marL="1714500" lvl="3" indent="-342900">
              <a:buFont typeface="Courier New" panose="02070309020205020404" pitchFamily="49" charset="0"/>
              <a:buChar char="o"/>
            </a:pPr>
            <a:r>
              <a:rPr lang="en-US" sz="2400" dirty="0"/>
              <a:t>To search the parent. . .</a:t>
            </a:r>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1104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arguments: few is better</a:t>
            </a:r>
          </a:p>
        </p:txBody>
      </p:sp>
      <p:sp>
        <p:nvSpPr>
          <p:cNvPr id="3" name="Content Placeholder 2"/>
          <p:cNvSpPr>
            <a:spLocks noGrp="1"/>
          </p:cNvSpPr>
          <p:nvPr>
            <p:ph idx="1"/>
          </p:nvPr>
        </p:nvSpPr>
        <p:spPr>
          <a:xfrm>
            <a:off x="1593436" y="1600200"/>
            <a:ext cx="9782801" cy="5121276"/>
          </a:xfrm>
        </p:spPr>
        <p:txBody>
          <a:bodyPr>
            <a:normAutofit lnSpcReduction="10000"/>
          </a:bodyPr>
          <a:lstStyle/>
          <a:p>
            <a:r>
              <a:rPr lang="en-US" dirty="0"/>
              <a:t> Rules of function arguments:</a:t>
            </a:r>
          </a:p>
          <a:p>
            <a:pPr lvl="1"/>
            <a:r>
              <a:rPr lang="en-US" dirty="0"/>
              <a:t>Functions should have few number of arguments</a:t>
            </a:r>
          </a:p>
          <a:p>
            <a:pPr lvl="1"/>
            <a:r>
              <a:rPr lang="en-US" dirty="0"/>
              <a:t>Functions should have fewer number of arguments than above!</a:t>
            </a:r>
          </a:p>
          <a:p>
            <a:r>
              <a:rPr lang="en-US" dirty="0"/>
              <a:t> Why?</a:t>
            </a:r>
          </a:p>
          <a:p>
            <a:pPr lvl="1"/>
            <a:r>
              <a:rPr lang="en-US" dirty="0"/>
              <a:t>Arguments maybe in a different level of abstraction</a:t>
            </a:r>
          </a:p>
          <a:p>
            <a:pPr lvl="2"/>
            <a:r>
              <a:rPr lang="en-US" dirty="0" err="1"/>
              <a:t>includeSetupPage</a:t>
            </a:r>
            <a:r>
              <a:rPr lang="en-US" dirty="0"/>
              <a:t>() vs </a:t>
            </a:r>
            <a:r>
              <a:rPr lang="en-US" dirty="0" err="1"/>
              <a:t>includeSetupPageInto</a:t>
            </a:r>
            <a:r>
              <a:rPr lang="en-US" dirty="0"/>
              <a:t>(</a:t>
            </a:r>
            <a:r>
              <a:rPr lang="en-US" dirty="0" err="1"/>
              <a:t>newPage</a:t>
            </a:r>
            <a:r>
              <a:rPr lang="en-US" dirty="0"/>
              <a:t>)</a:t>
            </a:r>
          </a:p>
          <a:p>
            <a:pPr lvl="1"/>
            <a:r>
              <a:rPr lang="en-US" dirty="0"/>
              <a:t>Arguments make testing harder</a:t>
            </a:r>
          </a:p>
          <a:p>
            <a:pPr lvl="2"/>
            <a:r>
              <a:rPr lang="en-US" dirty="0"/>
              <a:t>1 argument: n tests</a:t>
            </a:r>
          </a:p>
          <a:p>
            <a:pPr lvl="2"/>
            <a:r>
              <a:rPr lang="en-US" dirty="0"/>
              <a:t>2 arguments: n x m tests</a:t>
            </a:r>
          </a:p>
          <a:p>
            <a:pPr lvl="2"/>
            <a:r>
              <a:rPr lang="en-US" dirty="0"/>
              <a:t>3 arguments: n x m x p tests</a:t>
            </a:r>
          </a:p>
          <a:p>
            <a:r>
              <a:rPr lang="en-US" dirty="0"/>
              <a:t> How</a:t>
            </a:r>
          </a:p>
          <a:p>
            <a:pPr lvl="1"/>
            <a:r>
              <a:rPr lang="en-US" dirty="0"/>
              <a:t>write more functions!</a:t>
            </a:r>
          </a:p>
          <a:p>
            <a:pPr lvl="1"/>
            <a:r>
              <a:rPr lang="en-US" dirty="0"/>
              <a:t>group arguments</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13</a:t>
            </a:fld>
            <a:endParaRPr lang="en-US"/>
          </a:p>
        </p:txBody>
      </p:sp>
    </p:spTree>
    <p:extLst>
      <p:ext uri="{BB962C8B-B14F-4D97-AF65-F5344CB8AC3E}">
        <p14:creationId xmlns:p14="http://schemas.microsoft.com/office/powerpoint/2010/main" val="32909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arguments: fewer is better</a:t>
            </a:r>
          </a:p>
        </p:txBody>
      </p:sp>
      <p:sp>
        <p:nvSpPr>
          <p:cNvPr id="3" name="Content Placeholder 2"/>
          <p:cNvSpPr>
            <a:spLocks noGrp="1"/>
          </p:cNvSpPr>
          <p:nvPr>
            <p:ph idx="1"/>
          </p:nvPr>
        </p:nvSpPr>
        <p:spPr>
          <a:xfrm>
            <a:off x="1593436" y="1600200"/>
            <a:ext cx="9782801" cy="5121276"/>
          </a:xfrm>
        </p:spPr>
        <p:txBody>
          <a:bodyPr>
            <a:normAutofit/>
          </a:bodyPr>
          <a:lstStyle/>
          <a:p>
            <a:r>
              <a:rPr lang="en-US" dirty="0"/>
              <a:t> Avoid output arguments!</a:t>
            </a:r>
          </a:p>
          <a:p>
            <a:pPr lvl="1"/>
            <a:endParaRPr lang="en-US" dirty="0"/>
          </a:p>
          <a:p>
            <a:pPr lvl="1"/>
            <a:endParaRPr lang="en-US" dirty="0"/>
          </a:p>
          <a:p>
            <a:pPr lvl="1"/>
            <a:endParaRPr lang="en-US" dirty="0"/>
          </a:p>
          <a:p>
            <a:pPr lvl="1"/>
            <a:endParaRPr lang="en-US" dirty="0"/>
          </a:p>
          <a:p>
            <a:pPr lvl="1"/>
            <a:endParaRPr lang="en-US" dirty="0"/>
          </a:p>
          <a:p>
            <a:r>
              <a:rPr lang="en-US" dirty="0"/>
              <a:t> Avoid flag argument</a:t>
            </a:r>
          </a:p>
          <a:p>
            <a:pPr lvl="1"/>
            <a:r>
              <a:rPr lang="en-US" dirty="0"/>
              <a:t>render(</a:t>
            </a:r>
            <a:r>
              <a:rPr lang="en-US" dirty="0" err="1"/>
              <a:t>boolean</a:t>
            </a:r>
            <a:r>
              <a:rPr lang="en-US" dirty="0"/>
              <a:t> </a:t>
            </a:r>
            <a:r>
              <a:rPr lang="en-US" dirty="0" err="1"/>
              <a:t>isSuite</a:t>
            </a:r>
            <a:r>
              <a:rPr lang="en-US" dirty="0"/>
              <a:t>) =&gt; render(true)</a:t>
            </a:r>
          </a:p>
          <a:p>
            <a:pPr lvl="1"/>
            <a:r>
              <a:rPr lang="en-US" dirty="0" err="1"/>
              <a:t>renderForSuite</a:t>
            </a:r>
            <a:r>
              <a:rPr lang="en-US" dirty="0"/>
              <a:t>()</a:t>
            </a:r>
          </a:p>
          <a:p>
            <a:pPr lvl="1"/>
            <a:r>
              <a:rPr lang="en-US" dirty="0" err="1"/>
              <a:t>renderForSingle</a:t>
            </a:r>
            <a:r>
              <a:rPr lang="en-US" dirty="0"/>
              <a:t>()</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14</a:t>
            </a:fld>
            <a:endParaRPr lang="en-US"/>
          </a:p>
        </p:txBody>
      </p:sp>
      <p:sp>
        <p:nvSpPr>
          <p:cNvPr id="6" name="TextBox 5"/>
          <p:cNvSpPr txBox="1"/>
          <p:nvPr/>
        </p:nvSpPr>
        <p:spPr>
          <a:xfrm>
            <a:off x="1751012" y="2209800"/>
            <a:ext cx="3962400" cy="1754326"/>
          </a:xfrm>
          <a:prstGeom prst="rect">
            <a:avLst/>
          </a:prstGeom>
          <a:noFill/>
          <a:ln>
            <a:solidFill>
              <a:schemeClr val="accent1"/>
            </a:solidFill>
          </a:ln>
        </p:spPr>
        <p:txBody>
          <a:bodyPr wrap="square" rtlCol="0">
            <a:spAutoFit/>
          </a:bodyPr>
          <a:lstStyle/>
          <a:p>
            <a:r>
              <a:rPr lang="en-US" dirty="0" err="1"/>
              <a:t>StringBuffer</a:t>
            </a:r>
            <a:r>
              <a:rPr lang="en-US" dirty="0"/>
              <a:t> </a:t>
            </a:r>
            <a:r>
              <a:rPr lang="en-US" dirty="0" err="1"/>
              <a:t>includeSetupPage</a:t>
            </a:r>
            <a:r>
              <a:rPr lang="en-US" dirty="0"/>
              <a:t>() {</a:t>
            </a:r>
          </a:p>
          <a:p>
            <a:r>
              <a:rPr lang="en-US" dirty="0"/>
              <a:t>     </a:t>
            </a:r>
            <a:r>
              <a:rPr lang="en-US" dirty="0" err="1"/>
              <a:t>StringBuffer</a:t>
            </a:r>
            <a:r>
              <a:rPr lang="en-US" dirty="0"/>
              <a:t> </a:t>
            </a:r>
            <a:r>
              <a:rPr lang="en-US" dirty="0" err="1"/>
              <a:t>newPage</a:t>
            </a:r>
            <a:r>
              <a:rPr lang="en-US" dirty="0"/>
              <a:t>;</a:t>
            </a:r>
          </a:p>
          <a:p>
            <a:r>
              <a:rPr lang="en-US" dirty="0"/>
              <a:t>     ….</a:t>
            </a:r>
          </a:p>
          <a:p>
            <a:r>
              <a:rPr lang="en-US" dirty="0"/>
              <a:t>     return </a:t>
            </a:r>
            <a:r>
              <a:rPr lang="en-US" dirty="0" err="1"/>
              <a:t>newPage</a:t>
            </a:r>
            <a:r>
              <a:rPr lang="en-US" dirty="0"/>
              <a:t>;</a:t>
            </a:r>
          </a:p>
          <a:p>
            <a:r>
              <a:rPr lang="en-US" dirty="0"/>
              <a:t>}</a:t>
            </a:r>
          </a:p>
          <a:p>
            <a:endParaRPr lang="en-US" dirty="0"/>
          </a:p>
        </p:txBody>
      </p:sp>
      <p:sp>
        <p:nvSpPr>
          <p:cNvPr id="7" name="TextBox 6"/>
          <p:cNvSpPr txBox="1"/>
          <p:nvPr/>
        </p:nvSpPr>
        <p:spPr>
          <a:xfrm>
            <a:off x="6018213" y="2332672"/>
            <a:ext cx="5486400" cy="1477328"/>
          </a:xfrm>
          <a:prstGeom prst="rect">
            <a:avLst/>
          </a:prstGeom>
          <a:noFill/>
          <a:ln>
            <a:solidFill>
              <a:schemeClr val="accent1"/>
            </a:solidFill>
          </a:ln>
        </p:spPr>
        <p:txBody>
          <a:bodyPr wrap="square" rtlCol="0">
            <a:spAutoFit/>
          </a:bodyPr>
          <a:lstStyle/>
          <a:p>
            <a:r>
              <a:rPr lang="en-US" dirty="0"/>
              <a:t>void </a:t>
            </a:r>
            <a:r>
              <a:rPr lang="en-US" dirty="0" err="1"/>
              <a:t>includeSetupPageInto</a:t>
            </a:r>
            <a:r>
              <a:rPr lang="en-US" dirty="0"/>
              <a:t>(</a:t>
            </a:r>
            <a:r>
              <a:rPr lang="en-US" dirty="0" err="1"/>
              <a:t>StringBuffer</a:t>
            </a:r>
            <a:r>
              <a:rPr lang="en-US" dirty="0"/>
              <a:t> &amp;</a:t>
            </a:r>
            <a:r>
              <a:rPr lang="en-US" dirty="0" err="1"/>
              <a:t>newPage</a:t>
            </a:r>
            <a:r>
              <a:rPr lang="en-US" dirty="0"/>
              <a:t>) {</a:t>
            </a:r>
          </a:p>
          <a:p>
            <a:r>
              <a:rPr lang="en-US" dirty="0"/>
              <a:t> ….</a:t>
            </a:r>
          </a:p>
          <a:p>
            <a:r>
              <a:rPr lang="en-US" dirty="0"/>
              <a:t>}</a:t>
            </a:r>
          </a:p>
          <a:p>
            <a:endParaRPr lang="en-US" dirty="0"/>
          </a:p>
        </p:txBody>
      </p:sp>
      <p:sp>
        <p:nvSpPr>
          <p:cNvPr id="8" name="Cloud Callout 7"/>
          <p:cNvSpPr/>
          <p:nvPr/>
        </p:nvSpPr>
        <p:spPr>
          <a:xfrm>
            <a:off x="7999412" y="5410199"/>
            <a:ext cx="2209800" cy="946151"/>
          </a:xfrm>
          <a:prstGeom prst="cloudCallout">
            <a:avLst>
              <a:gd name="adj1" fmla="val -80449"/>
              <a:gd name="adj2" fmla="val -87003"/>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rPr>
              <a:t>WTF is that?</a:t>
            </a:r>
          </a:p>
        </p:txBody>
      </p:sp>
    </p:spTree>
    <p:extLst>
      <p:ext uri="{BB962C8B-B14F-4D97-AF65-F5344CB8AC3E}">
        <p14:creationId xmlns:p14="http://schemas.microsoft.com/office/powerpoint/2010/main" val="64234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function rules</a:t>
            </a:r>
          </a:p>
        </p:txBody>
      </p:sp>
      <p:sp>
        <p:nvSpPr>
          <p:cNvPr id="3" name="Content Placeholder 2"/>
          <p:cNvSpPr>
            <a:spLocks noGrp="1"/>
          </p:cNvSpPr>
          <p:nvPr>
            <p:ph idx="1"/>
          </p:nvPr>
        </p:nvSpPr>
        <p:spPr/>
        <p:txBody>
          <a:bodyPr/>
          <a:lstStyle/>
          <a:p>
            <a:r>
              <a:rPr lang="en-US" dirty="0"/>
              <a:t> Don’t repeat yourself!</a:t>
            </a:r>
          </a:p>
          <a:p>
            <a:pPr lvl="1"/>
            <a:r>
              <a:rPr lang="en-US" dirty="0"/>
              <a:t>Whenever you starts writing some duplicate codes =&gt; refactoring</a:t>
            </a:r>
          </a:p>
          <a:p>
            <a:pPr lvl="1"/>
            <a:r>
              <a:rPr lang="en-US" dirty="0"/>
              <a:t>Ask yourself “Does this code will be repeated” before writing</a:t>
            </a:r>
          </a:p>
          <a:p>
            <a:r>
              <a:rPr lang="en-US" dirty="0"/>
              <a:t> Structured programming (</a:t>
            </a:r>
            <a:r>
              <a:rPr lang="en-US" dirty="0" err="1"/>
              <a:t>Dijkstra</a:t>
            </a:r>
            <a:r>
              <a:rPr lang="en-US" dirty="0"/>
              <a:t>)</a:t>
            </a:r>
          </a:p>
          <a:p>
            <a:pPr lvl="1"/>
            <a:r>
              <a:rPr lang="en-US" dirty="0"/>
              <a:t>Every function should have one entry and one exit</a:t>
            </a:r>
          </a:p>
          <a:p>
            <a:pPr lvl="2"/>
            <a:r>
              <a:rPr lang="en-US" dirty="0"/>
              <a:t>only one return statement</a:t>
            </a:r>
          </a:p>
          <a:p>
            <a:pPr lvl="2"/>
            <a:r>
              <a:rPr lang="en-US" dirty="0"/>
              <a:t>no break, no continue, no </a:t>
            </a:r>
            <a:r>
              <a:rPr lang="en-US" dirty="0" err="1"/>
              <a:t>goto</a:t>
            </a:r>
            <a:endParaRPr lang="en-US" dirty="0"/>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15</a:t>
            </a:fld>
            <a:endParaRPr lang="en-US"/>
          </a:p>
        </p:txBody>
      </p:sp>
      <p:sp>
        <p:nvSpPr>
          <p:cNvPr id="6" name="Speech Bubble: Oval 5"/>
          <p:cNvSpPr/>
          <p:nvPr/>
        </p:nvSpPr>
        <p:spPr>
          <a:xfrm>
            <a:off x="7161212" y="4419600"/>
            <a:ext cx="4038759" cy="1453632"/>
          </a:xfrm>
          <a:prstGeom prst="wedgeEllipseCallout">
            <a:avLst>
              <a:gd name="adj1" fmla="val -70335"/>
              <a:gd name="adj2" fmla="val -611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It won’t affect on small functions!</a:t>
            </a:r>
          </a:p>
        </p:txBody>
      </p:sp>
    </p:spTree>
    <p:extLst>
      <p:ext uri="{BB962C8B-B14F-4D97-AF65-F5344CB8AC3E}">
        <p14:creationId xmlns:p14="http://schemas.microsoft.com/office/powerpoint/2010/main" val="3476837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2.1</a:t>
            </a:r>
          </a:p>
        </p:txBody>
      </p:sp>
      <p:sp>
        <p:nvSpPr>
          <p:cNvPr id="3" name="Content Placeholder 2"/>
          <p:cNvSpPr>
            <a:spLocks noGrp="1"/>
          </p:cNvSpPr>
          <p:nvPr>
            <p:ph idx="1"/>
          </p:nvPr>
        </p:nvSpPr>
        <p:spPr/>
        <p:txBody>
          <a:bodyPr/>
          <a:lstStyle/>
          <a:p>
            <a:r>
              <a:rPr lang="en-US" dirty="0"/>
              <a:t> Modify / refactor codes of the program “Who is millionaire”</a:t>
            </a:r>
          </a:p>
          <a:p>
            <a:pPr lvl="1"/>
            <a:r>
              <a:rPr lang="en-US" dirty="0"/>
              <a:t>Keep functions small, do one thing only</a:t>
            </a:r>
          </a:p>
          <a:p>
            <a:pPr lvl="1"/>
            <a:r>
              <a:rPr lang="en-US" dirty="0"/>
              <a:t>Codes must be in the same level of abstraction</a:t>
            </a:r>
          </a:p>
          <a:p>
            <a:pPr lvl="1"/>
            <a:r>
              <a:rPr lang="en-US" dirty="0"/>
              <a:t>As fewer arguments as possible</a:t>
            </a:r>
          </a:p>
          <a:p>
            <a:pPr lvl="1"/>
            <a:r>
              <a:rPr lang="en-US" dirty="0"/>
              <a:t>Avoid output arguments, flag arguments</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16</a:t>
            </a:fld>
            <a:endParaRPr lang="en-US"/>
          </a:p>
        </p:txBody>
      </p:sp>
    </p:spTree>
    <p:extLst>
      <p:ext uri="{BB962C8B-B14F-4D97-AF65-F5344CB8AC3E}">
        <p14:creationId xmlns:p14="http://schemas.microsoft.com/office/powerpoint/2010/main" val="417054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Thinking before writing</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17</a:t>
            </a:fld>
            <a:endParaRPr lang="en-US"/>
          </a:p>
        </p:txBody>
      </p:sp>
    </p:spTree>
    <p:extLst>
      <p:ext uri="{BB962C8B-B14F-4D97-AF65-F5344CB8AC3E}">
        <p14:creationId xmlns:p14="http://schemas.microsoft.com/office/powerpoint/2010/main" val="50271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before coding</a:t>
            </a:r>
          </a:p>
        </p:txBody>
      </p:sp>
      <p:sp>
        <p:nvSpPr>
          <p:cNvPr id="3" name="Content Placeholder 2"/>
          <p:cNvSpPr>
            <a:spLocks noGrp="1"/>
          </p:cNvSpPr>
          <p:nvPr>
            <p:ph idx="1"/>
          </p:nvPr>
        </p:nvSpPr>
        <p:spPr/>
        <p:txBody>
          <a:bodyPr/>
          <a:lstStyle/>
          <a:p>
            <a:pPr fontAlgn="base"/>
            <a:r>
              <a:rPr lang="en-US" dirty="0"/>
              <a:t> First think, then speak</a:t>
            </a:r>
          </a:p>
          <a:p>
            <a:pPr fontAlgn="base"/>
            <a:r>
              <a:rPr lang="en-US" dirty="0"/>
              <a:t> Second thoughts are best</a:t>
            </a:r>
          </a:p>
          <a:p>
            <a:pPr fontAlgn="base"/>
            <a:r>
              <a:rPr lang="en-US" dirty="0"/>
              <a:t> Think today, speak tomorrow</a:t>
            </a:r>
          </a:p>
          <a:p>
            <a:pPr fontAlgn="base"/>
            <a:endParaRPr lang="en-US" dirty="0"/>
          </a:p>
          <a:p>
            <a:pPr fontAlgn="base"/>
            <a:endParaRPr lang="en-US" dirty="0"/>
          </a:p>
          <a:p>
            <a:pPr fontAlgn="base"/>
            <a:r>
              <a:rPr lang="en-US" dirty="0"/>
              <a:t> How?</a:t>
            </a:r>
          </a:p>
          <a:p>
            <a:pPr lvl="1" fontAlgn="base"/>
            <a:r>
              <a:rPr lang="en-US" dirty="0"/>
              <a:t>Flowcharts / Pseudo codes are for beginners!</a:t>
            </a:r>
          </a:p>
          <a:p>
            <a:pPr lvl="2" fontAlgn="base"/>
            <a:r>
              <a:rPr lang="en-US" dirty="0"/>
              <a:t>or not?</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18</a:t>
            </a:fld>
            <a:endParaRPr lang="en-US"/>
          </a:p>
        </p:txBody>
      </p:sp>
    </p:spTree>
    <p:extLst>
      <p:ext uri="{BB962C8B-B14F-4D97-AF65-F5344CB8AC3E}">
        <p14:creationId xmlns:p14="http://schemas.microsoft.com/office/powerpoint/2010/main" val="2970738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Flowcharts / Pseudo code (revision)</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19</a:t>
            </a:fld>
            <a:endParaRPr lang="en-US"/>
          </a:p>
        </p:txBody>
      </p:sp>
      <p:pic>
        <p:nvPicPr>
          <p:cNvPr id="7" name="Picture 6"/>
          <p:cNvPicPr>
            <a:picLocks noChangeAspect="1"/>
          </p:cNvPicPr>
          <p:nvPr/>
        </p:nvPicPr>
        <p:blipFill>
          <a:blip r:embed="rId2"/>
          <a:stretch>
            <a:fillRect/>
          </a:stretch>
        </p:blipFill>
        <p:spPr>
          <a:xfrm>
            <a:off x="1979612" y="1606349"/>
            <a:ext cx="8781575" cy="4251643"/>
          </a:xfrm>
          <a:prstGeom prst="rect">
            <a:avLst/>
          </a:prstGeom>
        </p:spPr>
      </p:pic>
    </p:spTree>
    <p:extLst>
      <p:ext uri="{BB962C8B-B14F-4D97-AF65-F5344CB8AC3E}">
        <p14:creationId xmlns:p14="http://schemas.microsoft.com/office/powerpoint/2010/main" val="281748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Function</a:t>
            </a:r>
          </a:p>
        </p:txBody>
      </p:sp>
      <p:sp>
        <p:nvSpPr>
          <p:cNvPr id="4" name="Footer Placeholder 3"/>
          <p:cNvSpPr>
            <a:spLocks noGrp="1"/>
          </p:cNvSpPr>
          <p:nvPr>
            <p:ph type="ftr" sz="quarter" idx="11"/>
          </p:nvPr>
        </p:nvSpPr>
        <p:spPr/>
        <p:txBody>
          <a:bodyPr/>
          <a:lstStyle/>
          <a:p>
            <a:r>
              <a:rPr lang="en-US"/>
              <a:t>Toshiba Training Program 2017</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pPr/>
              <a:t>2</a:t>
            </a:fld>
            <a:endParaRPr lang="en-US" dirty="0"/>
          </a:p>
        </p:txBody>
      </p:sp>
    </p:spTree>
    <p:extLst>
      <p:ext uri="{BB962C8B-B14F-4D97-AF65-F5344CB8AC3E}">
        <p14:creationId xmlns:p14="http://schemas.microsoft.com/office/powerpoint/2010/main" val="258847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Flowcharts / Pseudo code (revision)</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20</a:t>
            </a:fld>
            <a:endParaRPr lang="en-US"/>
          </a:p>
        </p:txBody>
      </p:sp>
      <p:pic>
        <p:nvPicPr>
          <p:cNvPr id="6" name="Picture 5"/>
          <p:cNvPicPr>
            <a:picLocks noChangeAspect="1"/>
          </p:cNvPicPr>
          <p:nvPr/>
        </p:nvPicPr>
        <p:blipFill>
          <a:blip r:embed="rId2"/>
          <a:stretch>
            <a:fillRect/>
          </a:stretch>
        </p:blipFill>
        <p:spPr>
          <a:xfrm>
            <a:off x="2132011" y="1600200"/>
            <a:ext cx="8173249" cy="4273032"/>
          </a:xfrm>
          <a:prstGeom prst="rect">
            <a:avLst/>
          </a:prstGeom>
        </p:spPr>
      </p:pic>
    </p:spTree>
    <p:extLst>
      <p:ext uri="{BB962C8B-B14F-4D97-AF65-F5344CB8AC3E}">
        <p14:creationId xmlns:p14="http://schemas.microsoft.com/office/powerpoint/2010/main" val="61100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before coding</a:t>
            </a:r>
          </a:p>
        </p:txBody>
      </p:sp>
      <p:sp>
        <p:nvSpPr>
          <p:cNvPr id="4" name="Footer Placeholder 3"/>
          <p:cNvSpPr>
            <a:spLocks noGrp="1"/>
          </p:cNvSpPr>
          <p:nvPr>
            <p:ph type="ftr" sz="quarter" idx="11"/>
          </p:nvPr>
        </p:nvSpPr>
        <p:spPr/>
        <p:txBody>
          <a:bodyPr/>
          <a:lstStyle/>
          <a:p>
            <a:r>
              <a:rPr lang="en-US"/>
              <a:t>Toshiba Training Program 2017</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pPr/>
              <a:t>21</a:t>
            </a:fld>
            <a:endParaRPr lang="en-US"/>
          </a:p>
        </p:txBody>
      </p:sp>
      <p:sp>
        <p:nvSpPr>
          <p:cNvPr id="6" name="TextBox 5"/>
          <p:cNvSpPr txBox="1"/>
          <p:nvPr/>
        </p:nvSpPr>
        <p:spPr>
          <a:xfrm>
            <a:off x="1593436" y="1676400"/>
            <a:ext cx="9301576" cy="3970318"/>
          </a:xfrm>
          <a:prstGeom prst="rect">
            <a:avLst/>
          </a:prstGeom>
          <a:noFill/>
          <a:ln>
            <a:solidFill>
              <a:srgbClr val="0070C0"/>
            </a:solidFill>
          </a:ln>
        </p:spPr>
        <p:txBody>
          <a:bodyPr wrap="square" rtlCol="0">
            <a:spAutoFit/>
          </a:bodyPr>
          <a:lstStyle/>
          <a:p>
            <a:r>
              <a:rPr lang="en-US" dirty="0">
                <a:solidFill>
                  <a:srgbClr val="D60093"/>
                </a:solidFill>
              </a:rPr>
              <a:t>void Program::</a:t>
            </a:r>
            <a:r>
              <a:rPr lang="en-US" dirty="0"/>
              <a:t>play() {	</a:t>
            </a:r>
          </a:p>
          <a:p>
            <a:r>
              <a:rPr lang="en-US" dirty="0"/>
              <a:t>	</a:t>
            </a:r>
            <a:r>
              <a:rPr lang="en-US" dirty="0">
                <a:solidFill>
                  <a:srgbClr val="00B050"/>
                </a:solidFill>
              </a:rPr>
              <a:t>// first, tell bank to load questions		</a:t>
            </a:r>
          </a:p>
          <a:p>
            <a:r>
              <a:rPr lang="en-US" dirty="0">
                <a:solidFill>
                  <a:srgbClr val="00B050"/>
                </a:solidFill>
              </a:rPr>
              <a:t>	// say hello		</a:t>
            </a:r>
          </a:p>
          <a:p>
            <a:r>
              <a:rPr lang="en-US" dirty="0">
                <a:solidFill>
                  <a:srgbClr val="00B050"/>
                </a:solidFill>
              </a:rPr>
              <a:t>	// ask user name then welcome		</a:t>
            </a:r>
          </a:p>
          <a:p>
            <a:r>
              <a:rPr lang="en-US" dirty="0">
                <a:solidFill>
                  <a:srgbClr val="00B050"/>
                </a:solidFill>
              </a:rPr>
              <a:t>	// loop until game is over		</a:t>
            </a:r>
          </a:p>
          <a:p>
            <a:r>
              <a:rPr lang="en-US" dirty="0">
                <a:solidFill>
                  <a:srgbClr val="00B050"/>
                </a:solidFill>
              </a:rPr>
              <a:t>		// MC ask question (get from the bank)			</a:t>
            </a:r>
          </a:p>
          <a:p>
            <a:r>
              <a:rPr lang="en-US" dirty="0">
                <a:solidFill>
                  <a:srgbClr val="00B050"/>
                </a:solidFill>
              </a:rPr>
              <a:t>		// MC tells player to answer			</a:t>
            </a:r>
          </a:p>
          <a:p>
            <a:r>
              <a:rPr lang="en-US" dirty="0">
                <a:solidFill>
                  <a:srgbClr val="00B050"/>
                </a:solidFill>
              </a:rPr>
              <a:t>		// MC check answer</a:t>
            </a:r>
          </a:p>
          <a:p>
            <a:r>
              <a:rPr lang="en-US" dirty="0">
                <a:solidFill>
                  <a:srgbClr val="00B050"/>
                </a:solidFill>
              </a:rPr>
              <a:t>			// MC increases score if correct answer</a:t>
            </a:r>
          </a:p>
          <a:p>
            <a:r>
              <a:rPr lang="en-US" dirty="0">
                <a:solidFill>
                  <a:srgbClr val="00B050"/>
                </a:solidFill>
              </a:rPr>
              <a:t>			// tell player				</a:t>
            </a:r>
          </a:p>
          <a:p>
            <a:r>
              <a:rPr lang="en-US" dirty="0">
                <a:solidFill>
                  <a:srgbClr val="00B050"/>
                </a:solidFill>
              </a:rPr>
              <a:t>			// MC check player win if correct answer</a:t>
            </a:r>
          </a:p>
          <a:p>
            <a:r>
              <a:rPr lang="en-US" dirty="0">
                <a:solidFill>
                  <a:srgbClr val="00B050"/>
                </a:solidFill>
              </a:rPr>
              <a:t>				// if player win, quit game</a:t>
            </a:r>
          </a:p>
          <a:p>
            <a:r>
              <a:rPr lang="en-US" dirty="0">
                <a:solidFill>
                  <a:srgbClr val="00B050"/>
                </a:solidFill>
              </a:rPr>
              <a:t>			// if wrong answer quit game</a:t>
            </a:r>
          </a:p>
          <a:p>
            <a:r>
              <a:rPr lang="en-US" dirty="0"/>
              <a:t>}</a:t>
            </a:r>
          </a:p>
        </p:txBody>
      </p:sp>
    </p:spTree>
    <p:extLst>
      <p:ext uri="{BB962C8B-B14F-4D97-AF65-F5344CB8AC3E}">
        <p14:creationId xmlns:p14="http://schemas.microsoft.com/office/powerpoint/2010/main" val="393596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before coding</a:t>
            </a:r>
          </a:p>
        </p:txBody>
      </p:sp>
      <p:sp>
        <p:nvSpPr>
          <p:cNvPr id="3" name="Content Placeholder 2"/>
          <p:cNvSpPr>
            <a:spLocks noGrp="1"/>
          </p:cNvSpPr>
          <p:nvPr>
            <p:ph idx="1"/>
          </p:nvPr>
        </p:nvSpPr>
        <p:spPr/>
        <p:txBody>
          <a:bodyPr/>
          <a:lstStyle/>
          <a:p>
            <a:r>
              <a:rPr lang="en-US" dirty="0"/>
              <a:t> Seriously, TEST before CODE</a:t>
            </a:r>
          </a:p>
          <a:p>
            <a:r>
              <a:rPr lang="en-US" dirty="0"/>
              <a:t> It has a name: Test-Driven Development (popular by XP)</a:t>
            </a:r>
          </a:p>
          <a:p>
            <a:r>
              <a:rPr lang="en-US" dirty="0"/>
              <a:t> Code without tests is not clean (Dave Thomas)</a:t>
            </a:r>
          </a:p>
          <a:p>
            <a:r>
              <a:rPr lang="en-US" dirty="0"/>
              <a:t> TDD </a:t>
            </a:r>
          </a:p>
          <a:p>
            <a:pPr lvl="1"/>
            <a:r>
              <a:rPr lang="en-US" dirty="0"/>
              <a:t>a method of developing software, not just testing</a:t>
            </a:r>
          </a:p>
          <a:p>
            <a:pPr lvl="1"/>
            <a:r>
              <a:rPr lang="en-US" dirty="0"/>
              <a:t>unit tests are developed first, before the code</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22</a:t>
            </a:fld>
            <a:endParaRPr lang="en-US"/>
          </a:p>
        </p:txBody>
      </p:sp>
    </p:spTree>
    <p:extLst>
      <p:ext uri="{BB962C8B-B14F-4D97-AF65-F5344CB8AC3E}">
        <p14:creationId xmlns:p14="http://schemas.microsoft.com/office/powerpoint/2010/main" val="108457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2208212" y="304800"/>
            <a:ext cx="7772400" cy="1143000"/>
          </a:xfrm>
        </p:spPr>
        <p:txBody>
          <a:bodyPr/>
          <a:lstStyle/>
          <a:p>
            <a:r>
              <a:rPr lang="en-US" altLang="en-US" dirty="0"/>
              <a:t>TDD – How it works</a:t>
            </a:r>
          </a:p>
        </p:txBody>
      </p:sp>
      <p:sp>
        <p:nvSpPr>
          <p:cNvPr id="118787" name="Rectangle 3"/>
          <p:cNvSpPr>
            <a:spLocks noGrp="1" noChangeArrowheads="1"/>
          </p:cNvSpPr>
          <p:nvPr>
            <p:ph type="body" idx="1"/>
          </p:nvPr>
        </p:nvSpPr>
        <p:spPr>
          <a:xfrm>
            <a:off x="2208212" y="1447800"/>
            <a:ext cx="7772400" cy="4648200"/>
          </a:xfrm>
        </p:spPr>
        <p:txBody>
          <a:bodyPr>
            <a:normAutofit/>
          </a:bodyPr>
          <a:lstStyle/>
          <a:p>
            <a:pPr marL="609600" indent="-609600">
              <a:buFontTx/>
              <a:buAutoNum type="arabicPeriod"/>
            </a:pPr>
            <a:r>
              <a:rPr lang="en-US" altLang="en-US" dirty="0"/>
              <a:t>Add a Test</a:t>
            </a:r>
          </a:p>
          <a:p>
            <a:pPr marL="990600" lvl="1" indent="-533400"/>
            <a:r>
              <a:rPr lang="en-US" altLang="en-US" dirty="0"/>
              <a:t>Use Cases / User Stories are used to understand the requirement clearly </a:t>
            </a:r>
          </a:p>
          <a:p>
            <a:pPr marL="609600" indent="-609600">
              <a:buFontTx/>
              <a:buAutoNum type="arabicPeriod" startAt="2"/>
            </a:pPr>
            <a:r>
              <a:rPr lang="en-US" altLang="en-US" dirty="0"/>
              <a:t>Run all tests and see the new one fail</a:t>
            </a:r>
          </a:p>
          <a:p>
            <a:pPr marL="990600" lvl="1" indent="-533400"/>
            <a:r>
              <a:rPr lang="en-US" altLang="en-US" dirty="0"/>
              <a:t>Ensures test harness is working correctly</a:t>
            </a:r>
          </a:p>
          <a:p>
            <a:pPr marL="990600" lvl="1" indent="-533400"/>
            <a:r>
              <a:rPr lang="en-US" altLang="en-US" dirty="0"/>
              <a:t>Ensures that test does not mistakenly pass</a:t>
            </a:r>
          </a:p>
          <a:p>
            <a:pPr marL="609600" indent="-609600">
              <a:buFontTx/>
              <a:buAutoNum type="arabicPeriod" startAt="2"/>
            </a:pPr>
            <a:r>
              <a:rPr lang="en-US" altLang="en-US" dirty="0"/>
              <a:t>Write some code</a:t>
            </a:r>
          </a:p>
          <a:p>
            <a:pPr marL="990600" lvl="1" indent="-533400"/>
            <a:r>
              <a:rPr lang="en-US" altLang="en-US" dirty="0"/>
              <a:t>Only code that is designed to pass the test</a:t>
            </a:r>
          </a:p>
          <a:p>
            <a:pPr marL="990600" lvl="1" indent="-533400"/>
            <a:r>
              <a:rPr lang="en-US" altLang="en-US" dirty="0"/>
              <a:t>No additional functionality should be included because it will be untested		 </a:t>
            </a:r>
          </a:p>
          <a:p>
            <a:pPr marL="609600" indent="-609600">
              <a:buNone/>
            </a:pPr>
            <a:endParaRPr lang="en-US" altLang="en-US" dirty="0"/>
          </a:p>
          <a:p>
            <a:pPr marL="609600" indent="-609600">
              <a:buFontTx/>
              <a:buChar char="•"/>
            </a:pPr>
            <a:endParaRPr lang="en-US" altLang="en-US" dirty="0"/>
          </a:p>
        </p:txBody>
      </p:sp>
      <p:sp>
        <p:nvSpPr>
          <p:cNvPr id="2" name="Footer Placeholder 1"/>
          <p:cNvSpPr>
            <a:spLocks noGrp="1"/>
          </p:cNvSpPr>
          <p:nvPr>
            <p:ph type="ftr" sz="quarter" idx="11"/>
          </p:nvPr>
        </p:nvSpPr>
        <p:spPr/>
        <p:txBody>
          <a:bodyPr/>
          <a:lstStyle/>
          <a:p>
            <a:r>
              <a:rPr lang="en-US"/>
              <a:t>Toshiba Training Program 2017</a:t>
            </a:r>
          </a:p>
        </p:txBody>
      </p:sp>
      <p:sp>
        <p:nvSpPr>
          <p:cNvPr id="3" name="Slide Number Placeholder 2"/>
          <p:cNvSpPr>
            <a:spLocks noGrp="1"/>
          </p:cNvSpPr>
          <p:nvPr>
            <p:ph type="sldNum" sz="quarter" idx="12"/>
          </p:nvPr>
        </p:nvSpPr>
        <p:spPr/>
        <p:txBody>
          <a:bodyPr/>
          <a:lstStyle/>
          <a:p>
            <a:fld id="{7DC1BBB0-96F0-4077-A278-0F3FB5C104D3}" type="slidenum">
              <a:rPr lang="en-US" smtClean="0"/>
              <a:pPr/>
              <a:t>23</a:t>
            </a:fld>
            <a:endParaRPr lang="en-US"/>
          </a:p>
        </p:txBody>
      </p:sp>
    </p:spTree>
    <p:extLst>
      <p:ext uri="{BB962C8B-B14F-4D97-AF65-F5344CB8AC3E}">
        <p14:creationId xmlns:p14="http://schemas.microsoft.com/office/powerpoint/2010/main" val="149832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208212" y="228600"/>
            <a:ext cx="7772400" cy="1143000"/>
          </a:xfrm>
        </p:spPr>
        <p:txBody>
          <a:bodyPr/>
          <a:lstStyle/>
          <a:p>
            <a:r>
              <a:rPr lang="en-US" altLang="en-US" dirty="0"/>
              <a:t>TDD – How it works</a:t>
            </a:r>
          </a:p>
        </p:txBody>
      </p:sp>
      <p:sp>
        <p:nvSpPr>
          <p:cNvPr id="119811" name="Rectangle 3"/>
          <p:cNvSpPr>
            <a:spLocks noGrp="1" noChangeArrowheads="1"/>
          </p:cNvSpPr>
          <p:nvPr>
            <p:ph type="body" idx="1"/>
          </p:nvPr>
        </p:nvSpPr>
        <p:spPr>
          <a:xfrm>
            <a:off x="2208212" y="1447800"/>
            <a:ext cx="7772400" cy="4648200"/>
          </a:xfrm>
        </p:spPr>
        <p:txBody>
          <a:bodyPr/>
          <a:lstStyle/>
          <a:p>
            <a:pPr marL="609600" indent="-609600">
              <a:buFontTx/>
              <a:buAutoNum type="arabicPeriod" startAt="4"/>
            </a:pPr>
            <a:r>
              <a:rPr lang="en-US" altLang="en-US" dirty="0"/>
              <a:t>Run the automated tests and see them succeed</a:t>
            </a:r>
          </a:p>
          <a:p>
            <a:pPr marL="990600" lvl="1" indent="-533400"/>
            <a:r>
              <a:rPr lang="en-US" altLang="en-US" dirty="0"/>
              <a:t>If tests pass, programmer can be confident code meets all tested requirements</a:t>
            </a:r>
          </a:p>
          <a:p>
            <a:pPr marL="609600" indent="-609600">
              <a:buFontTx/>
              <a:buAutoNum type="arabicPeriod" startAt="4"/>
            </a:pPr>
            <a:r>
              <a:rPr lang="en-US" altLang="en-US" dirty="0"/>
              <a:t>Refactor code</a:t>
            </a:r>
          </a:p>
          <a:p>
            <a:pPr marL="990600" lvl="1" indent="-533400"/>
            <a:r>
              <a:rPr lang="en-US" altLang="en-US" dirty="0"/>
              <a:t>Cleanup the code</a:t>
            </a:r>
          </a:p>
          <a:p>
            <a:pPr marL="990600" lvl="1" indent="-533400"/>
            <a:r>
              <a:rPr lang="en-US" altLang="en-US" dirty="0"/>
              <a:t>Rerun tests to ensure cleanup did not break anything</a:t>
            </a:r>
          </a:p>
          <a:p>
            <a:pPr marL="609600" indent="-609600">
              <a:buNone/>
            </a:pPr>
            <a:r>
              <a:rPr lang="en-US" altLang="en-US" dirty="0"/>
              <a:t>Repeat [4]</a:t>
            </a:r>
          </a:p>
          <a:p>
            <a:pPr marL="609600" indent="-609600"/>
            <a:endParaRPr lang="en-US" altLang="en-US" dirty="0"/>
          </a:p>
        </p:txBody>
      </p:sp>
      <p:sp>
        <p:nvSpPr>
          <p:cNvPr id="2" name="Footer Placeholder 1"/>
          <p:cNvSpPr>
            <a:spLocks noGrp="1"/>
          </p:cNvSpPr>
          <p:nvPr>
            <p:ph type="ftr" sz="quarter" idx="11"/>
          </p:nvPr>
        </p:nvSpPr>
        <p:spPr/>
        <p:txBody>
          <a:bodyPr/>
          <a:lstStyle/>
          <a:p>
            <a:r>
              <a:rPr lang="en-US"/>
              <a:t>Toshiba Training Program 2017</a:t>
            </a:r>
          </a:p>
        </p:txBody>
      </p:sp>
      <p:sp>
        <p:nvSpPr>
          <p:cNvPr id="3" name="Slide Number Placeholder 2"/>
          <p:cNvSpPr>
            <a:spLocks noGrp="1"/>
          </p:cNvSpPr>
          <p:nvPr>
            <p:ph type="sldNum" sz="quarter" idx="12"/>
          </p:nvPr>
        </p:nvSpPr>
        <p:spPr/>
        <p:txBody>
          <a:bodyPr/>
          <a:lstStyle/>
          <a:p>
            <a:fld id="{7DC1BBB0-96F0-4077-A278-0F3FB5C104D3}" type="slidenum">
              <a:rPr lang="en-US" smtClean="0"/>
              <a:pPr/>
              <a:t>24</a:t>
            </a:fld>
            <a:endParaRPr lang="en-US"/>
          </a:p>
        </p:txBody>
      </p:sp>
    </p:spTree>
    <p:extLst>
      <p:ext uri="{BB962C8B-B14F-4D97-AF65-F5344CB8AC3E}">
        <p14:creationId xmlns:p14="http://schemas.microsoft.com/office/powerpoint/2010/main" val="59406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dirty="0"/>
              <a:t>Test First            vs             Test Last</a:t>
            </a:r>
          </a:p>
        </p:txBody>
      </p:sp>
      <p:sp>
        <p:nvSpPr>
          <p:cNvPr id="89091" name="Rectangle 3"/>
          <p:cNvSpPr>
            <a:spLocks noGrp="1" noChangeArrowheads="1"/>
          </p:cNvSpPr>
          <p:nvPr>
            <p:ph idx="1"/>
          </p:nvPr>
        </p:nvSpPr>
        <p:spPr>
          <a:xfrm>
            <a:off x="1593437" y="1600200"/>
            <a:ext cx="4958176" cy="4273032"/>
          </a:xfrm>
        </p:spPr>
        <p:txBody>
          <a:bodyPr/>
          <a:lstStyle/>
          <a:p>
            <a:r>
              <a:rPr lang="en-US" altLang="en-US" sz="2400" dirty="0"/>
              <a:t>Pick a piece of functionality</a:t>
            </a:r>
          </a:p>
          <a:p>
            <a:r>
              <a:rPr lang="en-US" altLang="en-US" sz="2400" dirty="0"/>
              <a:t>Write a test that expresses a small task that fails</a:t>
            </a:r>
          </a:p>
          <a:p>
            <a:r>
              <a:rPr lang="en-US" altLang="en-US" sz="2400" dirty="0"/>
              <a:t>Write production code until test passes</a:t>
            </a:r>
          </a:p>
          <a:p>
            <a:r>
              <a:rPr lang="en-US" altLang="en-US" sz="2400" dirty="0"/>
              <a:t>Run all tests</a:t>
            </a:r>
          </a:p>
          <a:p>
            <a:r>
              <a:rPr lang="en-US" altLang="en-US" sz="2400" dirty="0"/>
              <a:t>Rework code until all tests pass</a:t>
            </a:r>
          </a:p>
          <a:p>
            <a:r>
              <a:rPr lang="en-US" altLang="en-US" sz="2400" dirty="0"/>
              <a:t>Repeat </a:t>
            </a:r>
          </a:p>
        </p:txBody>
      </p:sp>
      <p:sp>
        <p:nvSpPr>
          <p:cNvPr id="2" name="Footer Placeholder 1"/>
          <p:cNvSpPr>
            <a:spLocks noGrp="1"/>
          </p:cNvSpPr>
          <p:nvPr>
            <p:ph type="ftr" sz="quarter" idx="11"/>
          </p:nvPr>
        </p:nvSpPr>
        <p:spPr/>
        <p:txBody>
          <a:bodyPr/>
          <a:lstStyle/>
          <a:p>
            <a:r>
              <a:rPr lang="en-US"/>
              <a:t>Toshiba Training Program 2017</a:t>
            </a:r>
          </a:p>
        </p:txBody>
      </p:sp>
      <p:sp>
        <p:nvSpPr>
          <p:cNvPr id="3" name="Slide Number Placeholder 2"/>
          <p:cNvSpPr>
            <a:spLocks noGrp="1"/>
          </p:cNvSpPr>
          <p:nvPr>
            <p:ph type="sldNum" sz="quarter" idx="12"/>
          </p:nvPr>
        </p:nvSpPr>
        <p:spPr/>
        <p:txBody>
          <a:bodyPr/>
          <a:lstStyle/>
          <a:p>
            <a:fld id="{7DC1BBB0-96F0-4077-A278-0F3FB5C104D3}" type="slidenum">
              <a:rPr lang="en-US" smtClean="0"/>
              <a:t>25</a:t>
            </a:fld>
            <a:endParaRPr lang="en-US"/>
          </a:p>
        </p:txBody>
      </p:sp>
      <p:sp>
        <p:nvSpPr>
          <p:cNvPr id="89092" name="Rectangle 4"/>
          <p:cNvSpPr>
            <a:spLocks noGrp="1" noChangeArrowheads="1"/>
          </p:cNvSpPr>
          <p:nvPr>
            <p:ph type="body" sz="half" idx="4294967295"/>
          </p:nvPr>
        </p:nvSpPr>
        <p:spPr>
          <a:xfrm>
            <a:off x="7237412" y="1600200"/>
            <a:ext cx="3810000" cy="4648200"/>
          </a:xfrm>
        </p:spPr>
        <p:txBody>
          <a:bodyPr/>
          <a:lstStyle/>
          <a:p>
            <a:r>
              <a:rPr lang="en-US" altLang="en-US" sz="2400" dirty="0"/>
              <a:t>Pick a piece of functionality</a:t>
            </a:r>
          </a:p>
          <a:p>
            <a:r>
              <a:rPr lang="en-US" altLang="en-US" sz="2400" dirty="0"/>
              <a:t>Write production code that implements entire functionality</a:t>
            </a:r>
          </a:p>
          <a:p>
            <a:r>
              <a:rPr lang="en-US" altLang="en-US" sz="2400" dirty="0"/>
              <a:t>Write tests to validate all functionality</a:t>
            </a:r>
          </a:p>
          <a:p>
            <a:r>
              <a:rPr lang="en-US" altLang="en-US" sz="2400" dirty="0"/>
              <a:t>Run all tests</a:t>
            </a:r>
          </a:p>
          <a:p>
            <a:r>
              <a:rPr lang="en-US" altLang="en-US" sz="2400" dirty="0"/>
              <a:t>Rework code until all tests pass  </a:t>
            </a:r>
          </a:p>
        </p:txBody>
      </p:sp>
    </p:spTree>
    <p:extLst>
      <p:ext uri="{BB962C8B-B14F-4D97-AF65-F5344CB8AC3E}">
        <p14:creationId xmlns:p14="http://schemas.microsoft.com/office/powerpoint/2010/main" val="416063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dirty="0"/>
              <a:t>Test First            vs             Test Last</a:t>
            </a:r>
          </a:p>
        </p:txBody>
      </p:sp>
      <p:sp>
        <p:nvSpPr>
          <p:cNvPr id="2" name="Footer Placeholder 1"/>
          <p:cNvSpPr>
            <a:spLocks noGrp="1"/>
          </p:cNvSpPr>
          <p:nvPr>
            <p:ph type="ftr" sz="quarter" idx="11"/>
          </p:nvPr>
        </p:nvSpPr>
        <p:spPr/>
        <p:txBody>
          <a:bodyPr/>
          <a:lstStyle/>
          <a:p>
            <a:r>
              <a:rPr lang="en-US"/>
              <a:t>Toshiba Training Program 2017</a:t>
            </a:r>
          </a:p>
        </p:txBody>
      </p:sp>
      <p:sp>
        <p:nvSpPr>
          <p:cNvPr id="3" name="Slide Number Placeholder 2"/>
          <p:cNvSpPr>
            <a:spLocks noGrp="1"/>
          </p:cNvSpPr>
          <p:nvPr>
            <p:ph type="sldNum" sz="quarter" idx="12"/>
          </p:nvPr>
        </p:nvSpPr>
        <p:spPr/>
        <p:txBody>
          <a:bodyPr/>
          <a:lstStyle/>
          <a:p>
            <a:fld id="{7DC1BBB0-96F0-4077-A278-0F3FB5C104D3}" type="slidenum">
              <a:rPr lang="en-US" smtClean="0"/>
              <a:t>26</a:t>
            </a:fld>
            <a:endParaRPr lang="en-US"/>
          </a:p>
        </p:txBody>
      </p:sp>
      <p:graphicFrame>
        <p:nvGraphicFramePr>
          <p:cNvPr id="8" name="Object 3"/>
          <p:cNvGraphicFramePr>
            <a:graphicFrameLocks noChangeAspect="1"/>
          </p:cNvGraphicFramePr>
          <p:nvPr>
            <p:extLst>
              <p:ext uri="{D42A27DB-BD31-4B8C-83A1-F6EECF244321}">
                <p14:modId xmlns:p14="http://schemas.microsoft.com/office/powerpoint/2010/main" val="2681811273"/>
              </p:ext>
            </p:extLst>
          </p:nvPr>
        </p:nvGraphicFramePr>
        <p:xfrm>
          <a:off x="6484836" y="1326007"/>
          <a:ext cx="3810000" cy="4846193"/>
        </p:xfrm>
        <a:graphic>
          <a:graphicData uri="http://schemas.openxmlformats.org/presentationml/2006/ole">
            <mc:AlternateContent xmlns:mc="http://schemas.openxmlformats.org/markup-compatibility/2006">
              <mc:Choice xmlns:v="urn:schemas-microsoft-com:vml" Requires="v">
                <p:oleObj spid="_x0000_s1070" name="Bitmap Image" r:id="rId3" imgW="2523810" imgH="3209524" progId="Paint.Picture">
                  <p:embed/>
                </p:oleObj>
              </mc:Choice>
              <mc:Fallback>
                <p:oleObj name="Bitmap Image" r:id="rId3" imgW="2523810" imgH="3209524" progId="Paint.Picture">
                  <p:embed/>
                  <p:pic>
                    <p:nvPicPr>
                      <p:cNvPr id="1433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4836" y="1326007"/>
                        <a:ext cx="3810000" cy="4846193"/>
                      </a:xfrm>
                      <a:prstGeom prst="rect">
                        <a:avLst/>
                      </a:prstGeom>
                      <a:noFill/>
                      <a:ln>
                        <a:noFill/>
                      </a:ln>
                      <a:effectLst/>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15337385"/>
              </p:ext>
            </p:extLst>
          </p:nvPr>
        </p:nvGraphicFramePr>
        <p:xfrm>
          <a:off x="1741487" y="1529832"/>
          <a:ext cx="4056890" cy="4642368"/>
        </p:xfrm>
        <a:graphic>
          <a:graphicData uri="http://schemas.openxmlformats.org/presentationml/2006/ole">
            <mc:AlternateContent xmlns:mc="http://schemas.openxmlformats.org/markup-compatibility/2006">
              <mc:Choice xmlns:v="urn:schemas-microsoft-com:vml" Requires="v">
                <p:oleObj spid="_x0000_s1071" name="Bitmap Image" r:id="rId5" imgW="2905531" imgH="3323810" progId="Paint.Picture">
                  <p:embed/>
                </p:oleObj>
              </mc:Choice>
              <mc:Fallback>
                <p:oleObj name="Bitmap Image" r:id="rId5" imgW="2905531" imgH="3323810" progId="Paint.Picture">
                  <p:embed/>
                  <p:pic>
                    <p:nvPicPr>
                      <p:cNvPr id="14336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1487" y="1529832"/>
                        <a:ext cx="4056890" cy="464236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05079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dirty="0"/>
              <a:t>Research Study</a:t>
            </a:r>
          </a:p>
        </p:txBody>
      </p:sp>
      <p:sp>
        <p:nvSpPr>
          <p:cNvPr id="129027" name="Rectangle 3"/>
          <p:cNvSpPr>
            <a:spLocks noGrp="1" noChangeArrowheads="1"/>
          </p:cNvSpPr>
          <p:nvPr>
            <p:ph idx="1"/>
          </p:nvPr>
        </p:nvSpPr>
        <p:spPr/>
        <p:txBody>
          <a:bodyPr/>
          <a:lstStyle/>
          <a:p>
            <a:r>
              <a:rPr lang="en-US" altLang="en-US" sz="2400" dirty="0"/>
              <a:t> Quality</a:t>
            </a:r>
          </a:p>
          <a:p>
            <a:pPr lvl="1"/>
            <a:r>
              <a:rPr lang="en-US" altLang="en-US" sz="2000" dirty="0"/>
              <a:t>TDD pairs’ code passed approximately 18% more test cases than the control groups </a:t>
            </a:r>
          </a:p>
          <a:p>
            <a:pPr lvl="1"/>
            <a:r>
              <a:rPr lang="en-US" altLang="en-US" sz="2000" dirty="0"/>
              <a:t>TDD practices  appear to yield code with superior external quality [2]</a:t>
            </a:r>
          </a:p>
          <a:p>
            <a:r>
              <a:rPr lang="en-US" altLang="en-US" sz="2400" dirty="0"/>
              <a:t> Productivity</a:t>
            </a:r>
          </a:p>
          <a:p>
            <a:pPr lvl="1"/>
            <a:r>
              <a:rPr lang="en-US" altLang="en-US" sz="2000" dirty="0"/>
              <a:t>TDD programmers took approximately 16% more time than the control group programmers </a:t>
            </a:r>
          </a:p>
          <a:p>
            <a:r>
              <a:rPr lang="en-US" altLang="en-US" sz="2400" dirty="0"/>
              <a:t> Code Coverage</a:t>
            </a:r>
          </a:p>
          <a:p>
            <a:pPr lvl="1"/>
            <a:r>
              <a:rPr lang="en-US" altLang="en-US" sz="2000" dirty="0"/>
              <a:t>TDD programmers test cases achieved a mean of 98% method, 92% statement and 97% branch coverage </a:t>
            </a:r>
          </a:p>
        </p:txBody>
      </p:sp>
      <p:sp>
        <p:nvSpPr>
          <p:cNvPr id="2" name="TextBox 1"/>
          <p:cNvSpPr txBox="1"/>
          <p:nvPr/>
        </p:nvSpPr>
        <p:spPr>
          <a:xfrm>
            <a:off x="1446212" y="6031597"/>
            <a:ext cx="9829800" cy="369332"/>
          </a:xfrm>
          <a:prstGeom prst="rect">
            <a:avLst/>
          </a:prstGeom>
          <a:noFill/>
        </p:spPr>
        <p:txBody>
          <a:bodyPr wrap="square" rtlCol="0">
            <a:spAutoFit/>
          </a:bodyPr>
          <a:lstStyle/>
          <a:p>
            <a:r>
              <a:rPr lang="en-US" altLang="en-US" dirty="0"/>
              <a:t>George, </a:t>
            </a:r>
            <a:r>
              <a:rPr lang="en-US" altLang="en-US" dirty="0" err="1"/>
              <a:t>Boby</a:t>
            </a:r>
            <a:r>
              <a:rPr lang="en-US" altLang="en-US" dirty="0"/>
              <a:t>; Williams, Laurie. </a:t>
            </a:r>
            <a:r>
              <a:rPr lang="en-US" altLang="en-US" i="1" dirty="0"/>
              <a:t>A Structured experiment of test-driven development.   </a:t>
            </a:r>
            <a:r>
              <a:rPr lang="en-US" altLang="en-US" dirty="0"/>
              <a:t> 2003.</a:t>
            </a:r>
          </a:p>
        </p:txBody>
      </p:sp>
      <p:sp>
        <p:nvSpPr>
          <p:cNvPr id="3" name="Footer Placeholder 2"/>
          <p:cNvSpPr>
            <a:spLocks noGrp="1"/>
          </p:cNvSpPr>
          <p:nvPr>
            <p:ph type="ftr" sz="quarter" idx="11"/>
          </p:nvPr>
        </p:nvSpPr>
        <p:spPr/>
        <p:txBody>
          <a:bodyPr/>
          <a:lstStyle/>
          <a:p>
            <a:r>
              <a:rPr lang="en-US"/>
              <a:t>Toshiba Training Program 2017</a:t>
            </a:r>
          </a:p>
        </p:txBody>
      </p:sp>
      <p:sp>
        <p:nvSpPr>
          <p:cNvPr id="4" name="Slide Number Placeholder 3"/>
          <p:cNvSpPr>
            <a:spLocks noGrp="1"/>
          </p:cNvSpPr>
          <p:nvPr>
            <p:ph type="sldNum" sz="quarter" idx="12"/>
          </p:nvPr>
        </p:nvSpPr>
        <p:spPr/>
        <p:txBody>
          <a:bodyPr/>
          <a:lstStyle/>
          <a:p>
            <a:fld id="{7DC1BBB0-96F0-4077-A278-0F3FB5C104D3}" type="slidenum">
              <a:rPr lang="en-US" smtClean="0"/>
              <a:pPr/>
              <a:t>27</a:t>
            </a:fld>
            <a:endParaRPr lang="en-US"/>
          </a:p>
        </p:txBody>
      </p:sp>
    </p:spTree>
    <p:extLst>
      <p:ext uri="{BB962C8B-B14F-4D97-AF65-F5344CB8AC3E}">
        <p14:creationId xmlns:p14="http://schemas.microsoft.com/office/powerpoint/2010/main" val="216711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dirty="0"/>
              <a:t>TDD Benefits</a:t>
            </a:r>
            <a:endParaRPr lang="en-US" altLang="en-US" sz="2800" dirty="0"/>
          </a:p>
        </p:txBody>
      </p:sp>
      <p:sp>
        <p:nvSpPr>
          <p:cNvPr id="94211" name="Rectangle 3"/>
          <p:cNvSpPr>
            <a:spLocks noGrp="1" noChangeArrowheads="1"/>
          </p:cNvSpPr>
          <p:nvPr>
            <p:ph idx="1"/>
          </p:nvPr>
        </p:nvSpPr>
        <p:spPr/>
        <p:txBody>
          <a:bodyPr/>
          <a:lstStyle/>
          <a:p>
            <a:r>
              <a:rPr lang="en-US" altLang="en-US" dirty="0"/>
              <a:t> Instant Feedback</a:t>
            </a:r>
          </a:p>
          <a:p>
            <a:pPr lvl="1"/>
            <a:r>
              <a:rPr lang="en-US" altLang="en-US" dirty="0"/>
              <a:t>Developer knows instantly if new code works and if it interferes with existing code</a:t>
            </a:r>
          </a:p>
          <a:p>
            <a:r>
              <a:rPr lang="en-US" altLang="en-US" dirty="0"/>
              <a:t> Better Development Practices</a:t>
            </a:r>
          </a:p>
          <a:p>
            <a:pPr lvl="1">
              <a:lnSpc>
                <a:spcPct val="90000"/>
              </a:lnSpc>
            </a:pPr>
            <a:r>
              <a:rPr lang="en-US" altLang="en-US" dirty="0"/>
              <a:t>Encourages the programmers to decompose the problem into manageable, formalized programming tasks</a:t>
            </a:r>
          </a:p>
          <a:p>
            <a:pPr lvl="1">
              <a:lnSpc>
                <a:spcPct val="90000"/>
              </a:lnSpc>
            </a:pPr>
            <a:r>
              <a:rPr lang="en-US" altLang="en-US" dirty="0"/>
              <a:t>Provides context in which low-level design decisions are made</a:t>
            </a:r>
          </a:p>
          <a:p>
            <a:pPr lvl="1">
              <a:lnSpc>
                <a:spcPct val="90000"/>
              </a:lnSpc>
            </a:pPr>
            <a:r>
              <a:rPr lang="en-US" altLang="en-US" dirty="0"/>
              <a:t>By focusing on writing only the code necessary to pass tests, designs can be cleaner and clearer than is often achieved by other methods</a:t>
            </a:r>
          </a:p>
          <a:p>
            <a:pPr lvl="1">
              <a:lnSpc>
                <a:spcPct val="90000"/>
              </a:lnSpc>
            </a:pPr>
            <a:endParaRPr lang="en-US" altLang="en-US" sz="3200" dirty="0"/>
          </a:p>
        </p:txBody>
      </p:sp>
      <p:sp>
        <p:nvSpPr>
          <p:cNvPr id="2" name="Footer Placeholder 1"/>
          <p:cNvSpPr>
            <a:spLocks noGrp="1"/>
          </p:cNvSpPr>
          <p:nvPr>
            <p:ph type="ftr" sz="quarter" idx="11"/>
          </p:nvPr>
        </p:nvSpPr>
        <p:spPr/>
        <p:txBody>
          <a:bodyPr/>
          <a:lstStyle/>
          <a:p>
            <a:r>
              <a:rPr lang="en-US"/>
              <a:t>Toshiba Training Program 2017</a:t>
            </a:r>
          </a:p>
        </p:txBody>
      </p:sp>
      <p:sp>
        <p:nvSpPr>
          <p:cNvPr id="3" name="Slide Number Placeholder 2"/>
          <p:cNvSpPr>
            <a:spLocks noGrp="1"/>
          </p:cNvSpPr>
          <p:nvPr>
            <p:ph type="sldNum" sz="quarter" idx="12"/>
          </p:nvPr>
        </p:nvSpPr>
        <p:spPr/>
        <p:txBody>
          <a:bodyPr/>
          <a:lstStyle/>
          <a:p>
            <a:fld id="{7DC1BBB0-96F0-4077-A278-0F3FB5C104D3}" type="slidenum">
              <a:rPr lang="en-US" smtClean="0"/>
              <a:pPr/>
              <a:t>28</a:t>
            </a:fld>
            <a:endParaRPr lang="en-US"/>
          </a:p>
        </p:txBody>
      </p:sp>
    </p:spTree>
    <p:extLst>
      <p:ext uri="{BB962C8B-B14F-4D97-AF65-F5344CB8AC3E}">
        <p14:creationId xmlns:p14="http://schemas.microsoft.com/office/powerpoint/2010/main" val="9383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en-US" dirty="0"/>
              <a:t>TDD Benefits</a:t>
            </a:r>
            <a:endParaRPr lang="en-US" altLang="en-US" sz="2800" dirty="0"/>
          </a:p>
        </p:txBody>
      </p:sp>
      <p:sp>
        <p:nvSpPr>
          <p:cNvPr id="144387" name="Rectangle 3"/>
          <p:cNvSpPr>
            <a:spLocks noGrp="1" noChangeArrowheads="1"/>
          </p:cNvSpPr>
          <p:nvPr>
            <p:ph idx="1"/>
          </p:nvPr>
        </p:nvSpPr>
        <p:spPr/>
        <p:txBody>
          <a:bodyPr/>
          <a:lstStyle/>
          <a:p>
            <a:r>
              <a:rPr lang="en-US" altLang="en-US" dirty="0"/>
              <a:t>Quality Assurance</a:t>
            </a:r>
          </a:p>
          <a:p>
            <a:pPr lvl="1"/>
            <a:r>
              <a:rPr lang="en-US" altLang="en-US" dirty="0"/>
              <a:t>Having up-to-date tests in place ensures a certain level of quality</a:t>
            </a:r>
          </a:p>
          <a:p>
            <a:pPr lvl="1"/>
            <a:r>
              <a:rPr lang="en-US" altLang="en-US" dirty="0"/>
              <a:t>Enables continuous regression testing</a:t>
            </a:r>
          </a:p>
          <a:p>
            <a:pPr lvl="1">
              <a:lnSpc>
                <a:spcPct val="90000"/>
              </a:lnSpc>
            </a:pPr>
            <a:r>
              <a:rPr lang="en-US" altLang="en-US" dirty="0"/>
              <a:t>TDD practices drive programmers to write code that is automatically testable</a:t>
            </a:r>
          </a:p>
          <a:p>
            <a:pPr lvl="1">
              <a:lnSpc>
                <a:spcPct val="90000"/>
              </a:lnSpc>
            </a:pPr>
            <a:r>
              <a:rPr lang="en-US" altLang="en-US" dirty="0"/>
              <a:t>Whenever a software defect is found, unit test cases are added to the test suite prior to fixing the code</a:t>
            </a:r>
          </a:p>
          <a:p>
            <a:pPr lvl="1">
              <a:lnSpc>
                <a:spcPct val="90000"/>
              </a:lnSpc>
            </a:pPr>
            <a:endParaRPr lang="en-US" altLang="en-US" dirty="0"/>
          </a:p>
          <a:p>
            <a:pPr>
              <a:lnSpc>
                <a:spcPct val="90000"/>
              </a:lnSpc>
            </a:pPr>
            <a:endParaRPr lang="en-US" altLang="en-US" dirty="0"/>
          </a:p>
        </p:txBody>
      </p:sp>
      <p:sp>
        <p:nvSpPr>
          <p:cNvPr id="2" name="Footer Placeholder 1"/>
          <p:cNvSpPr>
            <a:spLocks noGrp="1"/>
          </p:cNvSpPr>
          <p:nvPr>
            <p:ph type="ftr" sz="quarter" idx="11"/>
          </p:nvPr>
        </p:nvSpPr>
        <p:spPr/>
        <p:txBody>
          <a:bodyPr/>
          <a:lstStyle/>
          <a:p>
            <a:r>
              <a:rPr lang="en-US"/>
              <a:t>Toshiba Training Program 2017</a:t>
            </a:r>
          </a:p>
        </p:txBody>
      </p:sp>
      <p:sp>
        <p:nvSpPr>
          <p:cNvPr id="3" name="Slide Number Placeholder 2"/>
          <p:cNvSpPr>
            <a:spLocks noGrp="1"/>
          </p:cNvSpPr>
          <p:nvPr>
            <p:ph type="sldNum" sz="quarter" idx="12"/>
          </p:nvPr>
        </p:nvSpPr>
        <p:spPr/>
        <p:txBody>
          <a:bodyPr/>
          <a:lstStyle/>
          <a:p>
            <a:fld id="{7DC1BBB0-96F0-4077-A278-0F3FB5C104D3}" type="slidenum">
              <a:rPr lang="en-US" smtClean="0"/>
              <a:pPr/>
              <a:t>29</a:t>
            </a:fld>
            <a:endParaRPr lang="en-US"/>
          </a:p>
        </p:txBody>
      </p:sp>
    </p:spTree>
    <p:extLst>
      <p:ext uri="{BB962C8B-B14F-4D97-AF65-F5344CB8AC3E}">
        <p14:creationId xmlns:p14="http://schemas.microsoft.com/office/powerpoint/2010/main" val="3178024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does matter: small is better</a:t>
            </a:r>
          </a:p>
        </p:txBody>
      </p:sp>
      <p:sp>
        <p:nvSpPr>
          <p:cNvPr id="3" name="Content Placeholder 2"/>
          <p:cNvSpPr>
            <a:spLocks noGrp="1"/>
          </p:cNvSpPr>
          <p:nvPr>
            <p:ph idx="1"/>
          </p:nvPr>
        </p:nvSpPr>
        <p:spPr>
          <a:xfrm>
            <a:off x="6932613" y="1295401"/>
            <a:ext cx="4876800" cy="2209800"/>
          </a:xfrm>
        </p:spPr>
        <p:txBody>
          <a:bodyPr>
            <a:normAutofit/>
          </a:bodyPr>
          <a:lstStyle/>
          <a:p>
            <a:r>
              <a:rPr lang="en-US" sz="2400" dirty="0"/>
              <a:t> What is easier to understand?</a:t>
            </a:r>
          </a:p>
          <a:p>
            <a:pPr lvl="1"/>
            <a:r>
              <a:rPr lang="en-US" sz="2000" dirty="0"/>
              <a:t>A function of 50 lines of code</a:t>
            </a:r>
          </a:p>
          <a:p>
            <a:pPr lvl="1"/>
            <a:r>
              <a:rPr lang="en-US" sz="2000" dirty="0"/>
              <a:t>5 functions of 10 lines of code</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3</a:t>
            </a:fld>
            <a:endParaRPr lang="en-US"/>
          </a:p>
        </p:txBody>
      </p:sp>
      <p:pic>
        <p:nvPicPr>
          <p:cNvPr id="7" name="Picture 6"/>
          <p:cNvPicPr>
            <a:picLocks noChangeAspect="1"/>
          </p:cNvPicPr>
          <p:nvPr/>
        </p:nvPicPr>
        <p:blipFill>
          <a:blip r:embed="rId3"/>
          <a:stretch>
            <a:fillRect/>
          </a:stretch>
        </p:blipFill>
        <p:spPr>
          <a:xfrm>
            <a:off x="1559764" y="1417637"/>
            <a:ext cx="4629150" cy="4905375"/>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6699341" y="3254374"/>
            <a:ext cx="4591050" cy="2028825"/>
          </a:xfrm>
          <a:prstGeom prst="rect">
            <a:avLst/>
          </a:prstGeom>
          <a:ln>
            <a:solidFill>
              <a:schemeClr val="accent1"/>
            </a:solidFill>
          </a:ln>
        </p:spPr>
      </p:pic>
    </p:spTree>
    <p:extLst>
      <p:ext uri="{BB962C8B-B14F-4D97-AF65-F5344CB8AC3E}">
        <p14:creationId xmlns:p14="http://schemas.microsoft.com/office/powerpoint/2010/main" val="381188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en-US"/>
              <a:t>TDD Benefits </a:t>
            </a:r>
            <a:r>
              <a:rPr lang="en-US" altLang="en-US" sz="2800"/>
              <a:t>(3 of 3)</a:t>
            </a:r>
          </a:p>
        </p:txBody>
      </p:sp>
      <p:sp>
        <p:nvSpPr>
          <p:cNvPr id="120835" name="Rectangle 3"/>
          <p:cNvSpPr>
            <a:spLocks noGrp="1" noChangeArrowheads="1"/>
          </p:cNvSpPr>
          <p:nvPr>
            <p:ph idx="1"/>
          </p:nvPr>
        </p:nvSpPr>
        <p:spPr/>
        <p:txBody>
          <a:bodyPr/>
          <a:lstStyle/>
          <a:p>
            <a:pPr>
              <a:lnSpc>
                <a:spcPct val="90000"/>
              </a:lnSpc>
            </a:pPr>
            <a:r>
              <a:rPr lang="en-US" altLang="en-US" dirty="0"/>
              <a:t>Lower Rework Effort</a:t>
            </a:r>
          </a:p>
          <a:p>
            <a:pPr lvl="1">
              <a:lnSpc>
                <a:spcPct val="90000"/>
              </a:lnSpc>
            </a:pPr>
            <a:r>
              <a:rPr lang="en-US" altLang="en-US" dirty="0"/>
              <a:t>Since the scope of a single test is limited, when the test fails, rework is easier</a:t>
            </a:r>
          </a:p>
          <a:p>
            <a:pPr lvl="1"/>
            <a:r>
              <a:rPr lang="en-US" altLang="en-US" dirty="0"/>
              <a:t>Eliminating defects early in the process usually avoids lengthy and tedious debugging later in the project</a:t>
            </a:r>
          </a:p>
          <a:p>
            <a:pPr lvl="1">
              <a:lnSpc>
                <a:spcPct val="90000"/>
              </a:lnSpc>
            </a:pPr>
            <a:r>
              <a:rPr lang="en-US" altLang="en-US" dirty="0"/>
              <a:t>“Cost of Change” is that the longer a defect remains the more difficult and costly to remove</a:t>
            </a:r>
          </a:p>
          <a:p>
            <a:pPr lvl="2"/>
            <a:endParaRPr lang="en-US" altLang="en-US" dirty="0"/>
          </a:p>
        </p:txBody>
      </p:sp>
      <p:sp>
        <p:nvSpPr>
          <p:cNvPr id="2" name="Footer Placeholder 1"/>
          <p:cNvSpPr>
            <a:spLocks noGrp="1"/>
          </p:cNvSpPr>
          <p:nvPr>
            <p:ph type="ftr" sz="quarter" idx="11"/>
          </p:nvPr>
        </p:nvSpPr>
        <p:spPr/>
        <p:txBody>
          <a:bodyPr/>
          <a:lstStyle/>
          <a:p>
            <a:r>
              <a:rPr lang="en-US"/>
              <a:t>Toshiba Training Program 2017</a:t>
            </a:r>
          </a:p>
        </p:txBody>
      </p:sp>
      <p:sp>
        <p:nvSpPr>
          <p:cNvPr id="3" name="Slide Number Placeholder 2"/>
          <p:cNvSpPr>
            <a:spLocks noGrp="1"/>
          </p:cNvSpPr>
          <p:nvPr>
            <p:ph type="sldNum" sz="quarter" idx="12"/>
          </p:nvPr>
        </p:nvSpPr>
        <p:spPr/>
        <p:txBody>
          <a:bodyPr/>
          <a:lstStyle/>
          <a:p>
            <a:fld id="{7DC1BBB0-96F0-4077-A278-0F3FB5C104D3}" type="slidenum">
              <a:rPr lang="en-US" smtClean="0"/>
              <a:pPr/>
              <a:t>30</a:t>
            </a:fld>
            <a:endParaRPr lang="en-US"/>
          </a:p>
        </p:txBody>
      </p:sp>
    </p:spTree>
    <p:extLst>
      <p:ext uri="{BB962C8B-B14F-4D97-AF65-F5344CB8AC3E}">
        <p14:creationId xmlns:p14="http://schemas.microsoft.com/office/powerpoint/2010/main" val="4124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2.2</a:t>
            </a:r>
          </a:p>
        </p:txBody>
      </p:sp>
      <p:sp>
        <p:nvSpPr>
          <p:cNvPr id="3" name="Content Placeholder 2"/>
          <p:cNvSpPr>
            <a:spLocks noGrp="1"/>
          </p:cNvSpPr>
          <p:nvPr>
            <p:ph idx="1"/>
          </p:nvPr>
        </p:nvSpPr>
        <p:spPr/>
        <p:txBody>
          <a:bodyPr/>
          <a:lstStyle/>
          <a:p>
            <a:r>
              <a:rPr lang="en-US" dirty="0"/>
              <a:t> Develop </a:t>
            </a:r>
            <a:r>
              <a:rPr lang="en-US" dirty="0" err="1"/>
              <a:t>MyList</a:t>
            </a:r>
            <a:r>
              <a:rPr lang="en-US" dirty="0"/>
              <a:t> class using TDD</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31</a:t>
            </a:fld>
            <a:endParaRPr lang="en-US"/>
          </a:p>
        </p:txBody>
      </p:sp>
      <p:pic>
        <p:nvPicPr>
          <p:cNvPr id="6" name="Picture 5"/>
          <p:cNvPicPr>
            <a:picLocks noChangeAspect="1"/>
          </p:cNvPicPr>
          <p:nvPr/>
        </p:nvPicPr>
        <p:blipFill>
          <a:blip r:embed="rId2"/>
          <a:stretch>
            <a:fillRect/>
          </a:stretch>
        </p:blipFill>
        <p:spPr>
          <a:xfrm>
            <a:off x="1734202" y="2582069"/>
            <a:ext cx="9739196" cy="1304925"/>
          </a:xfrm>
          <a:prstGeom prst="rect">
            <a:avLst/>
          </a:prstGeom>
          <a:ln>
            <a:solidFill>
              <a:schemeClr val="tx1"/>
            </a:solidFill>
          </a:ln>
        </p:spPr>
      </p:pic>
    </p:spTree>
    <p:extLst>
      <p:ext uri="{BB962C8B-B14F-4D97-AF65-F5344CB8AC3E}">
        <p14:creationId xmlns:p14="http://schemas.microsoft.com/office/powerpoint/2010/main" val="323780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2.2</a:t>
            </a:r>
          </a:p>
        </p:txBody>
      </p:sp>
      <p:sp>
        <p:nvSpPr>
          <p:cNvPr id="3" name="Content Placeholder 2"/>
          <p:cNvSpPr>
            <a:spLocks noGrp="1"/>
          </p:cNvSpPr>
          <p:nvPr>
            <p:ph idx="1"/>
          </p:nvPr>
        </p:nvSpPr>
        <p:spPr/>
        <p:txBody>
          <a:bodyPr/>
          <a:lstStyle/>
          <a:p>
            <a:r>
              <a:rPr lang="en-US" dirty="0"/>
              <a:t> Develop </a:t>
            </a:r>
            <a:r>
              <a:rPr lang="en-US" dirty="0" err="1"/>
              <a:t>MyList</a:t>
            </a:r>
            <a:r>
              <a:rPr lang="en-US" dirty="0"/>
              <a:t> class using TDD</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32</a:t>
            </a:fld>
            <a:endParaRPr lang="en-US"/>
          </a:p>
        </p:txBody>
      </p:sp>
      <p:pic>
        <p:nvPicPr>
          <p:cNvPr id="7" name="Picture 6"/>
          <p:cNvPicPr>
            <a:picLocks noChangeAspect="1"/>
          </p:cNvPicPr>
          <p:nvPr/>
        </p:nvPicPr>
        <p:blipFill>
          <a:blip r:embed="rId2"/>
          <a:stretch>
            <a:fillRect/>
          </a:stretch>
        </p:blipFill>
        <p:spPr>
          <a:xfrm>
            <a:off x="1751012" y="2438400"/>
            <a:ext cx="9067800" cy="2743499"/>
          </a:xfrm>
          <a:prstGeom prst="rect">
            <a:avLst/>
          </a:prstGeom>
          <a:ln>
            <a:solidFill>
              <a:schemeClr val="tx1"/>
            </a:solidFill>
          </a:ln>
        </p:spPr>
      </p:pic>
    </p:spTree>
    <p:extLst>
      <p:ext uri="{BB962C8B-B14F-4D97-AF65-F5344CB8AC3E}">
        <p14:creationId xmlns:p14="http://schemas.microsoft.com/office/powerpoint/2010/main" val="35291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2.2</a:t>
            </a:r>
          </a:p>
        </p:txBody>
      </p:sp>
      <p:sp>
        <p:nvSpPr>
          <p:cNvPr id="3" name="Content Placeholder 2"/>
          <p:cNvSpPr>
            <a:spLocks noGrp="1"/>
          </p:cNvSpPr>
          <p:nvPr>
            <p:ph idx="1"/>
          </p:nvPr>
        </p:nvSpPr>
        <p:spPr>
          <a:xfrm>
            <a:off x="1293813" y="1600200"/>
            <a:ext cx="3429000" cy="4572000"/>
          </a:xfrm>
        </p:spPr>
        <p:txBody>
          <a:bodyPr/>
          <a:lstStyle/>
          <a:p>
            <a:r>
              <a:rPr lang="en-US" dirty="0"/>
              <a:t> Develop </a:t>
            </a:r>
            <a:r>
              <a:rPr lang="en-US" dirty="0" err="1"/>
              <a:t>MyList</a:t>
            </a:r>
            <a:endParaRPr lang="en-US" dirty="0"/>
          </a:p>
          <a:p>
            <a:pPr marL="0" indent="0">
              <a:buNone/>
            </a:pPr>
            <a:r>
              <a:rPr lang="en-US" dirty="0"/>
              <a:t> class using TDD</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33</a:t>
            </a:fld>
            <a:endParaRPr lang="en-US"/>
          </a:p>
        </p:txBody>
      </p:sp>
      <p:pic>
        <p:nvPicPr>
          <p:cNvPr id="6" name="Picture 5"/>
          <p:cNvPicPr>
            <a:picLocks noChangeAspect="1"/>
          </p:cNvPicPr>
          <p:nvPr/>
        </p:nvPicPr>
        <p:blipFill>
          <a:blip r:embed="rId2"/>
          <a:stretch>
            <a:fillRect/>
          </a:stretch>
        </p:blipFill>
        <p:spPr>
          <a:xfrm>
            <a:off x="4570412" y="340518"/>
            <a:ext cx="7194930" cy="6380958"/>
          </a:xfrm>
          <a:prstGeom prst="rect">
            <a:avLst/>
          </a:prstGeom>
          <a:ln>
            <a:solidFill>
              <a:schemeClr val="tx1"/>
            </a:solidFill>
          </a:ln>
        </p:spPr>
      </p:pic>
    </p:spTree>
    <p:extLst>
      <p:ext uri="{BB962C8B-B14F-4D97-AF65-F5344CB8AC3E}">
        <p14:creationId xmlns:p14="http://schemas.microsoft.com/office/powerpoint/2010/main" val="230560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sp>
        <p:nvSpPr>
          <p:cNvPr id="3" name="Content Placeholder 2"/>
          <p:cNvSpPr>
            <a:spLocks noGrp="1"/>
          </p:cNvSpPr>
          <p:nvPr>
            <p:ph idx="1"/>
          </p:nvPr>
        </p:nvSpPr>
        <p:spPr/>
        <p:txBody>
          <a:bodyPr/>
          <a:lstStyle/>
          <a:p>
            <a:r>
              <a:rPr lang="en-US" dirty="0"/>
              <a:t> </a:t>
            </a:r>
            <a:r>
              <a:rPr lang="en-US" dirty="0" err="1"/>
              <a:t>UnitTest</a:t>
            </a:r>
            <a:r>
              <a:rPr lang="en-US" dirty="0"/>
              <a:t>++: </a:t>
            </a:r>
            <a:r>
              <a:rPr lang="en-US" dirty="0">
                <a:hlinkClick r:id="rId2"/>
              </a:rPr>
              <a:t>https://github.com/unittest-cpp/unittest-cpp/wiki/Macro-and-Parameter-Reference</a:t>
            </a:r>
            <a:endParaRPr lang="en-US" dirty="0"/>
          </a:p>
          <a:p>
            <a:r>
              <a:rPr lang="en-US" dirty="0"/>
              <a:t> TDD example with </a:t>
            </a:r>
            <a:r>
              <a:rPr lang="en-US" dirty="0" err="1"/>
              <a:t>UnitTest</a:t>
            </a:r>
            <a:r>
              <a:rPr lang="en-US" dirty="0"/>
              <a:t>++: </a:t>
            </a:r>
            <a:r>
              <a:rPr lang="en-US" dirty="0">
                <a:hlinkClick r:id="rId3"/>
              </a:rPr>
              <a:t>https://github.com/unittest-cpp/unittest-cpp/wiki/Writing-More-Tests-With-the-Bowling-Game-Kata</a:t>
            </a:r>
            <a:endParaRPr lang="en-US" dirty="0"/>
          </a:p>
          <a:p>
            <a:endParaRPr lang="en-US" dirty="0"/>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34</a:t>
            </a:fld>
            <a:endParaRPr lang="en-US"/>
          </a:p>
        </p:txBody>
      </p:sp>
    </p:spTree>
    <p:extLst>
      <p:ext uri="{BB962C8B-B14F-4D97-AF65-F5344CB8AC3E}">
        <p14:creationId xmlns:p14="http://schemas.microsoft.com/office/powerpoint/2010/main" val="239651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does matter: small is better</a:t>
            </a:r>
          </a:p>
        </p:txBody>
      </p:sp>
      <p:sp>
        <p:nvSpPr>
          <p:cNvPr id="3" name="Content Placeholder 2"/>
          <p:cNvSpPr>
            <a:spLocks noGrp="1"/>
          </p:cNvSpPr>
          <p:nvPr>
            <p:ph idx="1"/>
          </p:nvPr>
        </p:nvSpPr>
        <p:spPr>
          <a:xfrm>
            <a:off x="1642543" y="1417637"/>
            <a:ext cx="4876800" cy="2209800"/>
          </a:xfrm>
        </p:spPr>
        <p:txBody>
          <a:bodyPr>
            <a:normAutofit/>
          </a:bodyPr>
          <a:lstStyle/>
          <a:p>
            <a:r>
              <a:rPr lang="en-US" sz="2400" dirty="0"/>
              <a:t> What is easier to understand?</a:t>
            </a:r>
          </a:p>
          <a:p>
            <a:pPr lvl="1"/>
            <a:r>
              <a:rPr lang="en-US" sz="2000" dirty="0"/>
              <a:t>A function of 50 lines of code</a:t>
            </a:r>
          </a:p>
          <a:p>
            <a:pPr lvl="1"/>
            <a:r>
              <a:rPr lang="en-US" sz="2000" dirty="0"/>
              <a:t>5 functions of 10 lines of code</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4</a:t>
            </a:fld>
            <a:endParaRPr lang="en-US"/>
          </a:p>
        </p:txBody>
      </p:sp>
      <p:pic>
        <p:nvPicPr>
          <p:cNvPr id="8" name="Picture 7"/>
          <p:cNvPicPr>
            <a:picLocks noChangeAspect="1"/>
          </p:cNvPicPr>
          <p:nvPr/>
        </p:nvPicPr>
        <p:blipFill>
          <a:blip r:embed="rId3"/>
          <a:stretch>
            <a:fillRect/>
          </a:stretch>
        </p:blipFill>
        <p:spPr>
          <a:xfrm>
            <a:off x="1979612" y="2688639"/>
            <a:ext cx="7576139" cy="3868325"/>
          </a:xfrm>
          <a:prstGeom prst="rect">
            <a:avLst/>
          </a:prstGeom>
          <a:ln>
            <a:solidFill>
              <a:schemeClr val="accent1"/>
            </a:solidFill>
          </a:ln>
        </p:spPr>
      </p:pic>
    </p:spTree>
    <p:extLst>
      <p:ext uri="{BB962C8B-B14F-4D97-AF65-F5344CB8AC3E}">
        <p14:creationId xmlns:p14="http://schemas.microsoft.com/office/powerpoint/2010/main" val="178043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does matter: small is better</a:t>
            </a:r>
          </a:p>
        </p:txBody>
      </p:sp>
      <p:sp>
        <p:nvSpPr>
          <p:cNvPr id="3" name="Content Placeholder 2"/>
          <p:cNvSpPr>
            <a:spLocks noGrp="1"/>
          </p:cNvSpPr>
          <p:nvPr>
            <p:ph idx="1"/>
          </p:nvPr>
        </p:nvSpPr>
        <p:spPr/>
        <p:txBody>
          <a:bodyPr/>
          <a:lstStyle/>
          <a:p>
            <a:r>
              <a:rPr lang="en-US" dirty="0"/>
              <a:t> Rules of functions:</a:t>
            </a:r>
          </a:p>
          <a:p>
            <a:pPr lvl="1"/>
            <a:r>
              <a:rPr lang="en-US" dirty="0"/>
              <a:t>Function should be small</a:t>
            </a:r>
          </a:p>
          <a:p>
            <a:pPr lvl="1"/>
            <a:r>
              <a:rPr lang="en-US" dirty="0"/>
              <a:t>Function should be smaller than above!</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5</a:t>
            </a:fld>
            <a:endParaRPr lang="en-US"/>
          </a:p>
        </p:txBody>
      </p:sp>
      <p:pic>
        <p:nvPicPr>
          <p:cNvPr id="6" name="Picture 5"/>
          <p:cNvPicPr>
            <a:picLocks noChangeAspect="1"/>
          </p:cNvPicPr>
          <p:nvPr/>
        </p:nvPicPr>
        <p:blipFill>
          <a:blip r:embed="rId2"/>
          <a:stretch>
            <a:fillRect/>
          </a:stretch>
        </p:blipFill>
        <p:spPr>
          <a:xfrm>
            <a:off x="2498573" y="3352800"/>
            <a:ext cx="7972526" cy="1681163"/>
          </a:xfrm>
          <a:prstGeom prst="rect">
            <a:avLst/>
          </a:prstGeom>
          <a:ln>
            <a:solidFill>
              <a:schemeClr val="accent1"/>
            </a:solidFill>
          </a:ln>
        </p:spPr>
      </p:pic>
      <p:sp>
        <p:nvSpPr>
          <p:cNvPr id="7" name="10-Point Star 6"/>
          <p:cNvSpPr/>
          <p:nvPr/>
        </p:nvSpPr>
        <p:spPr>
          <a:xfrm>
            <a:off x="1979612" y="5486400"/>
            <a:ext cx="3657600" cy="1066800"/>
          </a:xfrm>
          <a:prstGeom prst="star10">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25000"/>
                  </a:schemeClr>
                </a:solidFill>
              </a:rPr>
              <a:t>150 characters / line</a:t>
            </a:r>
          </a:p>
        </p:txBody>
      </p:sp>
      <p:sp>
        <p:nvSpPr>
          <p:cNvPr id="8" name="10-Point Star 7"/>
          <p:cNvSpPr/>
          <p:nvPr/>
        </p:nvSpPr>
        <p:spPr>
          <a:xfrm>
            <a:off x="6580182" y="5390147"/>
            <a:ext cx="3657600" cy="1066800"/>
          </a:xfrm>
          <a:prstGeom prst="star10">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25000"/>
                  </a:schemeClr>
                </a:solidFill>
              </a:rPr>
              <a:t>20 lines / function</a:t>
            </a:r>
          </a:p>
        </p:txBody>
      </p:sp>
    </p:spTree>
    <p:extLst>
      <p:ext uri="{BB962C8B-B14F-4D97-AF65-F5344CB8AC3E}">
        <p14:creationId xmlns:p14="http://schemas.microsoft.com/office/powerpoint/2010/main" val="5449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does matter: small is better</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6</a:t>
            </a:fld>
            <a:endParaRPr lang="en-US"/>
          </a:p>
        </p:txBody>
      </p:sp>
      <p:sp>
        <p:nvSpPr>
          <p:cNvPr id="6" name="TextBox 5"/>
          <p:cNvSpPr txBox="1"/>
          <p:nvPr/>
        </p:nvSpPr>
        <p:spPr>
          <a:xfrm>
            <a:off x="1593435" y="1600200"/>
            <a:ext cx="9782802" cy="4832092"/>
          </a:xfrm>
          <a:prstGeom prst="rect">
            <a:avLst/>
          </a:prstGeom>
          <a:noFill/>
          <a:ln>
            <a:solidFill>
              <a:schemeClr val="accent1"/>
            </a:solidFill>
          </a:ln>
        </p:spPr>
        <p:txBody>
          <a:bodyPr wrap="square" rtlCol="0">
            <a:spAutoFit/>
          </a:bodyPr>
          <a:lstStyle/>
          <a:p>
            <a:r>
              <a:rPr lang="en-US" sz="2200" dirty="0"/>
              <a:t>How short should a function be? In 1999 I went to visit Kent Beck at his home in Oregon. We sat down and did some programming together. At one point he showed me a cute little Java/Swing program that he called Sparkle. It produced a visual effect on the screen very similar to the magic wand of the fairy godmother in the movie Cinderella. As you moved the mouse, the sparkles would drip from the cursor with a satisfying scintillation, falling to the bottom of the window through a simulated gravitational ﬁeld. When Kent showed me the code, I was struck by how small all the functions were. I was used to functions in Swing programs that took up miles of vertical space. Every function in this program was just two, or three, or four lines long. Each was transparently obvious. Each told a story. And each led you to the next in a compelling order. That’s how short your functions should be!</a:t>
            </a:r>
          </a:p>
        </p:txBody>
      </p:sp>
    </p:spTree>
    <p:extLst>
      <p:ext uri="{BB962C8B-B14F-4D97-AF65-F5344CB8AC3E}">
        <p14:creationId xmlns:p14="http://schemas.microsoft.com/office/powerpoint/2010/main" val="254354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one thing!</a:t>
            </a:r>
          </a:p>
        </p:txBody>
      </p:sp>
      <p:sp>
        <p:nvSpPr>
          <p:cNvPr id="3" name="Content Placeholder 2"/>
          <p:cNvSpPr>
            <a:spLocks noGrp="1"/>
          </p:cNvSpPr>
          <p:nvPr>
            <p:ph idx="1"/>
          </p:nvPr>
        </p:nvSpPr>
        <p:spPr/>
        <p:txBody>
          <a:bodyPr/>
          <a:lstStyle/>
          <a:p>
            <a:r>
              <a:rPr lang="en-US" dirty="0"/>
              <a:t> Functions should do one thing</a:t>
            </a:r>
          </a:p>
          <a:p>
            <a:r>
              <a:rPr lang="en-US" dirty="0"/>
              <a:t> They should do it well</a:t>
            </a:r>
          </a:p>
          <a:p>
            <a:r>
              <a:rPr lang="en-US" dirty="0"/>
              <a:t> They should do it only</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7</a:t>
            </a:fld>
            <a:endParaRPr lang="en-US"/>
          </a:p>
        </p:txBody>
      </p:sp>
      <p:pic>
        <p:nvPicPr>
          <p:cNvPr id="6" name="Picture 5"/>
          <p:cNvPicPr>
            <a:picLocks noChangeAspect="1"/>
          </p:cNvPicPr>
          <p:nvPr/>
        </p:nvPicPr>
        <p:blipFill>
          <a:blip r:embed="rId3"/>
          <a:stretch>
            <a:fillRect/>
          </a:stretch>
        </p:blipFill>
        <p:spPr>
          <a:xfrm>
            <a:off x="1615911" y="3505200"/>
            <a:ext cx="7972526" cy="1681163"/>
          </a:xfrm>
          <a:prstGeom prst="rect">
            <a:avLst/>
          </a:prstGeom>
          <a:ln>
            <a:solidFill>
              <a:schemeClr val="accent1"/>
            </a:solidFill>
          </a:ln>
        </p:spPr>
      </p:pic>
      <p:sp>
        <p:nvSpPr>
          <p:cNvPr id="7" name="Oval Callout 6"/>
          <p:cNvSpPr/>
          <p:nvPr/>
        </p:nvSpPr>
        <p:spPr>
          <a:xfrm>
            <a:off x="7389812" y="1034256"/>
            <a:ext cx="3505200" cy="1752600"/>
          </a:xfrm>
          <a:prstGeom prst="wedgeEllipseCallout">
            <a:avLst>
              <a:gd name="adj1" fmla="val -35021"/>
              <a:gd name="adj2" fmla="val 89045"/>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2">
                    <a:lumMod val="25000"/>
                  </a:schemeClr>
                </a:solidFill>
              </a:rPr>
              <a:t>How many “things” this function does?</a:t>
            </a:r>
          </a:p>
        </p:txBody>
      </p:sp>
      <p:sp>
        <p:nvSpPr>
          <p:cNvPr id="8" name="TextBox 7"/>
          <p:cNvSpPr txBox="1"/>
          <p:nvPr/>
        </p:nvSpPr>
        <p:spPr>
          <a:xfrm>
            <a:off x="6298987" y="5410200"/>
            <a:ext cx="5358025" cy="1138773"/>
          </a:xfrm>
          <a:prstGeom prst="rect">
            <a:avLst/>
          </a:prstGeom>
          <a:noFill/>
          <a:ln>
            <a:solidFill>
              <a:schemeClr val="accent1"/>
            </a:solidFill>
          </a:ln>
        </p:spPr>
        <p:txBody>
          <a:bodyPr wrap="square" rtlCol="0">
            <a:spAutoFit/>
          </a:bodyPr>
          <a:lstStyle/>
          <a:p>
            <a:r>
              <a:rPr lang="en-US" sz="1700" dirty="0"/>
              <a:t>TO </a:t>
            </a:r>
            <a:r>
              <a:rPr lang="en-US" sz="1700" dirty="0" err="1"/>
              <a:t>RenderPageWithSetupsAndTeardowns</a:t>
            </a:r>
            <a:r>
              <a:rPr lang="en-US" sz="1700" dirty="0"/>
              <a:t>, we check to see whether the page is a test page and if so, we include the setups and teardowns. In either case we render the page in HTML.</a:t>
            </a:r>
          </a:p>
        </p:txBody>
      </p:sp>
      <p:sp>
        <p:nvSpPr>
          <p:cNvPr id="9" name="TextBox 8"/>
          <p:cNvSpPr txBox="1"/>
          <p:nvPr/>
        </p:nvSpPr>
        <p:spPr>
          <a:xfrm>
            <a:off x="1293812" y="5429071"/>
            <a:ext cx="4852775" cy="1200329"/>
          </a:xfrm>
          <a:prstGeom prst="rect">
            <a:avLst/>
          </a:prstGeom>
          <a:noFill/>
          <a:ln>
            <a:solidFill>
              <a:schemeClr val="accent1"/>
            </a:solidFill>
          </a:ln>
        </p:spPr>
        <p:txBody>
          <a:bodyPr wrap="square" rtlCol="0">
            <a:spAutoFit/>
          </a:bodyPr>
          <a:lstStyle/>
          <a:p>
            <a:r>
              <a:rPr lang="en-US" dirty="0"/>
              <a:t>1. Determining whether the page is a test page. </a:t>
            </a:r>
          </a:p>
          <a:p>
            <a:r>
              <a:rPr lang="en-US" dirty="0"/>
              <a:t>2. If so, including setups and teardowns. </a:t>
            </a:r>
          </a:p>
          <a:p>
            <a:r>
              <a:rPr lang="en-US" dirty="0"/>
              <a:t>3. Rendering the page in HTML.</a:t>
            </a:r>
          </a:p>
        </p:txBody>
      </p:sp>
    </p:spTree>
    <p:extLst>
      <p:ext uri="{BB962C8B-B14F-4D97-AF65-F5344CB8AC3E}">
        <p14:creationId xmlns:p14="http://schemas.microsoft.com/office/powerpoint/2010/main" val="21899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one thing!</a:t>
            </a:r>
          </a:p>
        </p:txBody>
      </p:sp>
      <p:sp>
        <p:nvSpPr>
          <p:cNvPr id="3" name="Content Placeholder 2"/>
          <p:cNvSpPr>
            <a:spLocks noGrp="1"/>
          </p:cNvSpPr>
          <p:nvPr>
            <p:ph idx="1"/>
          </p:nvPr>
        </p:nvSpPr>
        <p:spPr/>
        <p:txBody>
          <a:bodyPr/>
          <a:lstStyle/>
          <a:p>
            <a:r>
              <a:rPr lang="en-US" dirty="0"/>
              <a:t> Spot the “side effect”</a:t>
            </a:r>
          </a:p>
        </p:txBody>
      </p:sp>
      <p:sp>
        <p:nvSpPr>
          <p:cNvPr id="4" name="Footer Placeholder 3"/>
          <p:cNvSpPr>
            <a:spLocks noGrp="1"/>
          </p:cNvSpPr>
          <p:nvPr>
            <p:ph type="ftr" sz="quarter" idx="11"/>
          </p:nvPr>
        </p:nvSpPr>
        <p:spPr/>
        <p:txBody>
          <a:bodyPr/>
          <a:lstStyle/>
          <a:p>
            <a:r>
              <a:rPr lang="en-US"/>
              <a:t>Toshiba Training Program 2017</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pPr/>
              <a:t>8</a:t>
            </a:fld>
            <a:endParaRPr lang="en-US"/>
          </a:p>
        </p:txBody>
      </p:sp>
      <p:pic>
        <p:nvPicPr>
          <p:cNvPr id="6" name="Picture 5"/>
          <p:cNvPicPr>
            <a:picLocks noChangeAspect="1"/>
          </p:cNvPicPr>
          <p:nvPr/>
        </p:nvPicPr>
        <p:blipFill>
          <a:blip r:embed="rId2"/>
          <a:stretch>
            <a:fillRect/>
          </a:stretch>
        </p:blipFill>
        <p:spPr>
          <a:xfrm>
            <a:off x="1593436" y="2289933"/>
            <a:ext cx="7696200" cy="4431543"/>
          </a:xfrm>
          <a:prstGeom prst="rect">
            <a:avLst/>
          </a:prstGeom>
          <a:ln>
            <a:solidFill>
              <a:schemeClr val="accent1"/>
            </a:solidFill>
          </a:ln>
        </p:spPr>
      </p:pic>
      <p:sp>
        <p:nvSpPr>
          <p:cNvPr id="7" name="Rectangle 6"/>
          <p:cNvSpPr/>
          <p:nvPr/>
        </p:nvSpPr>
        <p:spPr>
          <a:xfrm>
            <a:off x="2513012" y="4724400"/>
            <a:ext cx="2590800"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81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one thing!</a:t>
            </a:r>
          </a:p>
        </p:txBody>
      </p:sp>
      <p:sp>
        <p:nvSpPr>
          <p:cNvPr id="3" name="Content Placeholder 2"/>
          <p:cNvSpPr>
            <a:spLocks noGrp="1"/>
          </p:cNvSpPr>
          <p:nvPr>
            <p:ph idx="1"/>
          </p:nvPr>
        </p:nvSpPr>
        <p:spPr/>
        <p:txBody>
          <a:bodyPr/>
          <a:lstStyle/>
          <a:p>
            <a:r>
              <a:rPr lang="en-US" dirty="0"/>
              <a:t> Functions should either do something or return something, but not both!</a:t>
            </a:r>
          </a:p>
          <a:p>
            <a:endParaRPr lang="en-US" dirty="0"/>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9</a:t>
            </a:fld>
            <a:endParaRPr lang="en-US"/>
          </a:p>
        </p:txBody>
      </p:sp>
      <p:sp>
        <p:nvSpPr>
          <p:cNvPr id="6" name="TextBox 5"/>
          <p:cNvSpPr txBox="1"/>
          <p:nvPr/>
        </p:nvSpPr>
        <p:spPr>
          <a:xfrm>
            <a:off x="3198812" y="2514600"/>
            <a:ext cx="5486400" cy="369332"/>
          </a:xfrm>
          <a:prstGeom prst="rect">
            <a:avLst/>
          </a:prstGeom>
          <a:noFill/>
          <a:ln>
            <a:solidFill>
              <a:srgbClr val="FF0000"/>
            </a:solidFill>
          </a:ln>
        </p:spPr>
        <p:txBody>
          <a:bodyPr wrap="square" rtlCol="0">
            <a:spAutoFit/>
          </a:bodyPr>
          <a:lstStyle/>
          <a:p>
            <a:r>
              <a:rPr lang="en-US" dirty="0"/>
              <a:t>bool set(String attribute, String value);</a:t>
            </a:r>
          </a:p>
        </p:txBody>
      </p:sp>
      <p:sp>
        <p:nvSpPr>
          <p:cNvPr id="7" name="TextBox 6"/>
          <p:cNvSpPr txBox="1"/>
          <p:nvPr/>
        </p:nvSpPr>
        <p:spPr>
          <a:xfrm>
            <a:off x="3960812" y="3459480"/>
            <a:ext cx="3653564" cy="369332"/>
          </a:xfrm>
          <a:prstGeom prst="rect">
            <a:avLst/>
          </a:prstGeom>
          <a:noFill/>
          <a:ln>
            <a:solidFill>
              <a:srgbClr val="FF0000"/>
            </a:solidFill>
          </a:ln>
        </p:spPr>
        <p:txBody>
          <a:bodyPr wrap="none" rtlCol="0">
            <a:spAutoFit/>
          </a:bodyPr>
          <a:lstStyle/>
          <a:p>
            <a:r>
              <a:rPr lang="en-US" dirty="0"/>
              <a:t>if (set("username", "</a:t>
            </a:r>
            <a:r>
              <a:rPr lang="en-US" dirty="0" err="1"/>
              <a:t>unclebob</a:t>
            </a:r>
            <a:r>
              <a:rPr lang="en-US" dirty="0"/>
              <a:t>"))... </a:t>
            </a:r>
          </a:p>
        </p:txBody>
      </p:sp>
      <p:sp>
        <p:nvSpPr>
          <p:cNvPr id="8" name="TextBox 7"/>
          <p:cNvSpPr txBox="1"/>
          <p:nvPr/>
        </p:nvSpPr>
        <p:spPr>
          <a:xfrm>
            <a:off x="3198812" y="4426384"/>
            <a:ext cx="4307589" cy="1477328"/>
          </a:xfrm>
          <a:prstGeom prst="rect">
            <a:avLst/>
          </a:prstGeom>
          <a:noFill/>
          <a:ln>
            <a:solidFill>
              <a:srgbClr val="0070C0"/>
            </a:solidFill>
          </a:ln>
        </p:spPr>
        <p:txBody>
          <a:bodyPr wrap="none" rtlCol="0">
            <a:spAutoFit/>
          </a:bodyPr>
          <a:lstStyle/>
          <a:p>
            <a:r>
              <a:rPr lang="en-US" dirty="0"/>
              <a:t>if (</a:t>
            </a:r>
            <a:r>
              <a:rPr lang="en-US" dirty="0" err="1"/>
              <a:t>attributeExists</a:t>
            </a:r>
            <a:r>
              <a:rPr lang="en-US" dirty="0"/>
              <a:t>("username")) { </a:t>
            </a:r>
          </a:p>
          <a:p>
            <a:r>
              <a:rPr lang="en-US" dirty="0"/>
              <a:t>     </a:t>
            </a:r>
            <a:r>
              <a:rPr lang="en-US" dirty="0" err="1"/>
              <a:t>setAttribute</a:t>
            </a:r>
            <a:r>
              <a:rPr lang="en-US" dirty="0"/>
              <a:t>("username", "</a:t>
            </a:r>
            <a:r>
              <a:rPr lang="en-US" dirty="0" err="1"/>
              <a:t>unclebob</a:t>
            </a:r>
            <a:r>
              <a:rPr lang="en-US" dirty="0"/>
              <a:t>");</a:t>
            </a:r>
          </a:p>
          <a:p>
            <a:r>
              <a:rPr lang="en-US" dirty="0"/>
              <a:t>      ... </a:t>
            </a:r>
          </a:p>
          <a:p>
            <a:r>
              <a:rPr lang="en-US" dirty="0"/>
              <a:t>}</a:t>
            </a:r>
          </a:p>
          <a:p>
            <a:endParaRPr lang="en-US" dirty="0"/>
          </a:p>
        </p:txBody>
      </p:sp>
      <p:sp>
        <p:nvSpPr>
          <p:cNvPr id="9" name="Down Arrow 8"/>
          <p:cNvSpPr/>
          <p:nvPr/>
        </p:nvSpPr>
        <p:spPr>
          <a:xfrm>
            <a:off x="5352606" y="2943742"/>
            <a:ext cx="284606" cy="4852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8336419" y="3953308"/>
            <a:ext cx="2209800" cy="946151"/>
          </a:xfrm>
          <a:prstGeom prst="cloudCallout">
            <a:avLst>
              <a:gd name="adj1" fmla="val -80449"/>
              <a:gd name="adj2" fmla="val -87003"/>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rPr>
              <a:t>WTF is that?</a:t>
            </a:r>
          </a:p>
        </p:txBody>
      </p:sp>
    </p:spTree>
    <p:extLst>
      <p:ext uri="{BB962C8B-B14F-4D97-AF65-F5344CB8AC3E}">
        <p14:creationId xmlns:p14="http://schemas.microsoft.com/office/powerpoint/2010/main" val="100479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theme/theme1.xml><?xml version="1.0" encoding="utf-8"?>
<a:theme xmlns:a="http://schemas.openxmlformats.org/drawingml/2006/main" name="Math 16x9">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0C675A-9AD3-40BB-AC57-0E9EFA3E4F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Math education presentation with Pi  (widescreen)</Template>
  <TotalTime>0</TotalTime>
  <Words>1852</Words>
  <Application>Microsoft Macintosh PowerPoint</Application>
  <PresentationFormat>Custom</PresentationFormat>
  <Paragraphs>312</Paragraphs>
  <Slides>34</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Arial</vt:lpstr>
      <vt:lpstr>Broadway</vt:lpstr>
      <vt:lpstr>Courier New</vt:lpstr>
      <vt:lpstr>Euphemia</vt:lpstr>
      <vt:lpstr>Wingdings</vt:lpstr>
      <vt:lpstr>Math 16x9</vt:lpstr>
      <vt:lpstr>Bitmap Image</vt:lpstr>
      <vt:lpstr>Writing clean code (part 2)</vt:lpstr>
      <vt:lpstr>Function</vt:lpstr>
      <vt:lpstr>Size does matter: small is better</vt:lpstr>
      <vt:lpstr>Size does matter: small is better</vt:lpstr>
      <vt:lpstr>Size does matter: small is better</vt:lpstr>
      <vt:lpstr>Size does matter: small is better</vt:lpstr>
      <vt:lpstr>Do one thing!</vt:lpstr>
      <vt:lpstr>Do one thing!</vt:lpstr>
      <vt:lpstr>Do one thing!</vt:lpstr>
      <vt:lpstr>One level of abstraction per function</vt:lpstr>
      <vt:lpstr>One level of abstraction per function</vt:lpstr>
      <vt:lpstr>Stepdown rule</vt:lpstr>
      <vt:lpstr>Function arguments: few is better</vt:lpstr>
      <vt:lpstr>Function arguments: fewer is better</vt:lpstr>
      <vt:lpstr>Other function rules</vt:lpstr>
      <vt:lpstr>Exercise 2.1</vt:lpstr>
      <vt:lpstr>Thinking before writing</vt:lpstr>
      <vt:lpstr>Design before coding</vt:lpstr>
      <vt:lpstr>Flowcharts / Pseudo code (revision)</vt:lpstr>
      <vt:lpstr>Flowcharts / Pseudo code (revision)</vt:lpstr>
      <vt:lpstr>Comment before coding</vt:lpstr>
      <vt:lpstr>Test before coding</vt:lpstr>
      <vt:lpstr>TDD – How it works</vt:lpstr>
      <vt:lpstr>TDD – How it works</vt:lpstr>
      <vt:lpstr>Test First            vs             Test Last</vt:lpstr>
      <vt:lpstr>Test First            vs             Test Last</vt:lpstr>
      <vt:lpstr>Research Study</vt:lpstr>
      <vt:lpstr>TDD Benefits</vt:lpstr>
      <vt:lpstr>TDD Benefits</vt:lpstr>
      <vt:lpstr>TDD Benefits (3 of 3)</vt:lpstr>
      <vt:lpstr>Exercise 2.2</vt:lpstr>
      <vt:lpstr>Exercise 2.2</vt:lpstr>
      <vt:lpstr>Exercise 2.2</vt:lpstr>
      <vt:lpstr>Further reading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2016-07-06T07:54:36Z</dcterms:created>
  <dcterms:modified xsi:type="dcterms:W3CDTF">2019-12-01T03:11:48Z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