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2" r:id="rId33"/>
    <p:sldId id="287" r:id="rId34"/>
    <p:sldId id="288" r:id="rId35"/>
    <p:sldId id="289" r:id="rId36"/>
    <p:sldId id="290" r:id="rId37"/>
    <p:sldId id="291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/>
    <p:restoredTop sz="94631"/>
  </p:normalViewPr>
  <p:slideViewPr>
    <p:cSldViewPr snapToGrid="0" snapToObjects="1">
      <p:cViewPr varScale="1">
        <p:scale>
          <a:sx n="50" d="100"/>
          <a:sy n="50" d="100"/>
        </p:scale>
        <p:origin x="160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9" name="Rectangle 8"/>
          <p:cNvSpPr/>
          <p:nvPr/>
        </p:nvSpPr>
        <p:spPr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10" name="Rectangle 9"/>
          <p:cNvSpPr/>
          <p:nvPr/>
        </p:nvSpPr>
        <p:spPr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12" name="Rectangle 11"/>
          <p:cNvSpPr/>
          <p:nvPr/>
        </p:nvSpPr>
        <p:spPr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465" y="5638800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lang="en-US" sz="2400" b="1" dirty="0">
                <a:latin typeface="Broadway" panose="04040905080B02020502" pitchFamily="82" charset="0"/>
              </a:rPr>
              <a:t>{C#}</a:t>
            </a:r>
            <a:endParaRPr sz="1400" b="1" dirty="0">
              <a:latin typeface="Broadway" panose="04040905080B02020502" pitchFamily="82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33120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9302" y="6356352"/>
            <a:ext cx="8143450" cy="365125"/>
          </a:xfrm>
        </p:spPr>
        <p:txBody>
          <a:bodyPr/>
          <a:lstStyle>
            <a:lvl1pPr algn="l">
              <a:defRPr sz="16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1548" y="6356352"/>
            <a:ext cx="6096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16F73556-FFC5-214B-B9D7-B7AF211BE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3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920B-AF3B-D446-B76B-3C881A363944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3556-FFC5-214B-B9D7-B7AF211BE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5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8" name="Rectangle 7"/>
          <p:cNvSpPr/>
          <p:nvPr/>
        </p:nvSpPr>
        <p:spPr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10" name="Rectangle 9"/>
          <p:cNvSpPr/>
          <p:nvPr/>
        </p:nvSpPr>
        <p:spPr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02112" y="685800"/>
            <a:ext cx="178799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920B-AF3B-D446-B76B-3C881A363944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3556-FFC5-214B-B9D7-B7AF211BE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7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76835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1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86885" y="63674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33AF920B-AF3B-D446-B76B-3C881A363944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0085" y="63674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6F73556-FFC5-214B-B9D7-B7AF211BE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8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920B-AF3B-D446-B76B-3C881A363944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1120032" y="3703590"/>
            <a:ext cx="3974065" cy="36522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02889" y="6356352"/>
            <a:ext cx="609600" cy="365125"/>
          </a:xfrm>
        </p:spPr>
        <p:txBody>
          <a:bodyPr/>
          <a:lstStyle>
            <a:lvl1pPr>
              <a:defRPr sz="1400"/>
            </a:lvl1pPr>
          </a:lstStyle>
          <a:p>
            <a:fld id="{16F73556-FFC5-214B-B9D7-B7AF211BE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0" name="Rectangle 19"/>
          <p:cNvSpPr/>
          <p:nvPr/>
        </p:nvSpPr>
        <p:spPr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4" name="Rectangle 23"/>
          <p:cNvSpPr/>
          <p:nvPr/>
        </p:nvSpPr>
        <p:spPr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1" name="Rectangle 20"/>
          <p:cNvSpPr/>
          <p:nvPr/>
        </p:nvSpPr>
        <p:spPr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534" y="6032500"/>
            <a:ext cx="593344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7" name="Rectangle 26"/>
          <p:cNvSpPr/>
          <p:nvPr/>
        </p:nvSpPr>
        <p:spPr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8" name="Rectangle 27"/>
          <p:cNvSpPr/>
          <p:nvPr/>
        </p:nvSpPr>
        <p:spPr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30" name="Rectangle 29"/>
          <p:cNvSpPr/>
          <p:nvPr/>
        </p:nvSpPr>
        <p:spPr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AF920B-AF3B-D446-B76B-3C881A363944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F73556-FFC5-214B-B9D7-B7AF211BE2C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285430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5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920B-AF3B-D446-B76B-3C881A363944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3556-FFC5-214B-B9D7-B7AF211BE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4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920B-AF3B-D446-B76B-3C881A363944}" type="datetimeFigureOut">
              <a:rPr lang="en-US" smtClean="0"/>
              <a:t>12/2/19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3556-FFC5-214B-B9D7-B7AF211BE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1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920B-AF3B-D446-B76B-3C881A363944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3556-FFC5-214B-B9D7-B7AF211BE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1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9" name="Rectangle 8"/>
          <p:cNvSpPr/>
          <p:nvPr/>
        </p:nvSpPr>
        <p:spPr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920B-AF3B-D446-B76B-3C881A363944}" type="datetimeFigureOut">
              <a:rPr lang="en-US" smtClean="0"/>
              <a:t>12/2/19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F73556-FFC5-214B-B9D7-B7AF211BE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1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920B-AF3B-D446-B76B-3C881A363944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3556-FFC5-214B-B9D7-B7AF211BE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9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8" name="Rectangle 7"/>
          <p:cNvSpPr/>
          <p:nvPr/>
        </p:nvSpPr>
        <p:spPr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9" name="Rectangle 8"/>
          <p:cNvSpPr/>
          <p:nvPr/>
        </p:nvSpPr>
        <p:spPr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920B-AF3B-D446-B76B-3C881A363944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3556-FFC5-214B-B9D7-B7AF211BE2C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94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8" name="Rectangle 7"/>
          <p:cNvSpPr/>
          <p:nvPr/>
        </p:nvSpPr>
        <p:spPr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13" name="Rectangle 12"/>
          <p:cNvSpPr/>
          <p:nvPr/>
        </p:nvSpPr>
        <p:spPr>
          <a:xfrm>
            <a:off x="609600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Broadway" panose="04040905080B02020502" pitchFamily="82" charset="0"/>
              </a:rPr>
              <a:t>{C#}</a:t>
            </a:r>
            <a:endParaRPr sz="1200" b="1" dirty="0">
              <a:latin typeface="Broadway" panose="04040905080B02020502" pitchFamily="82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1600" y="6356352"/>
            <a:ext cx="1219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33AF920B-AF3B-D446-B76B-3C881A363944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16F73556-FFC5-214B-B9D7-B7AF211BE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3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3F7B-DF8D-EB4B-97D0-0A00A0349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Advanced OOP(1)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FF39E-58CC-AF4E-B065-C50B873F23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 Quoc </a:t>
            </a:r>
            <a:r>
              <a:rPr lang="en-US" dirty="0" err="1"/>
              <a:t>Binh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213F-E7E5-1249-83F1-7A283726D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access modifiers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AEEA41-C96C-BC40-8BD1-1BB71BFF2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5717" y="1644212"/>
            <a:ext cx="7200900" cy="3695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C59CAA-DC41-1A44-BB24-41D07F4F9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700" y="2609850"/>
            <a:ext cx="65786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9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FF66-1481-C24C-9BEE-B64EB968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6A6BFA-9704-2048-B88D-A9BCD7708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following example we have 2 assemblies in one solution. One is a class library and the other is an </a:t>
            </a:r>
            <a:r>
              <a:rPr lang="en-US" dirty="0" err="1"/>
              <a:t>excutable</a:t>
            </a:r>
            <a:r>
              <a:rPr lang="en-US" dirty="0"/>
              <a:t>(.exe) project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62226F5-47E6-5B4C-B9F3-6F61DA323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817" y="3014937"/>
            <a:ext cx="37846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9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3B6A2-FC8A-704C-B635-DECA8ECF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of internal modifier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5B5BB-819E-9C45-8CB5-2FCF0FF1D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and Person are in the same Assembly while Program and Vehicle are in different library. That is why the VS alerts an error.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A4B84A-5B8C-E24A-9ADD-3C11FB228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848" y="3206751"/>
            <a:ext cx="3556000" cy="165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B45F99-D79E-264F-B315-EEAE1F187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1" y="2963917"/>
            <a:ext cx="4495800" cy="365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9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F3FD3-D73E-B144-838C-BB3BF65AA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4AA6C-76EA-B94B-A743-A3409A6E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properties can both read and write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56138-7AC1-D047-B34C-8557CB2F4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638425"/>
            <a:ext cx="7511358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8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4ED8-8257-3C47-8086-2D2D3002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with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32C8BB-62DD-814C-8FF2-97E7F4FF8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200" y="2362200"/>
            <a:ext cx="6382564" cy="25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9EDB66-EF19-AF44-9168-35457F416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083" y="1797050"/>
            <a:ext cx="88900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5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2E73A-2CD6-874A-A3FA-2B41EF39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way </a:t>
            </a:r>
            <a:r>
              <a:rPr lang="en-US"/>
              <a:t>of initializing </a:t>
            </a:r>
            <a:r>
              <a:rPr lang="en-US" dirty="0"/>
              <a:t>object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BF9A90-946E-AB4B-ADE5-CB0C67ECE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630" y="2664259"/>
            <a:ext cx="10151792" cy="91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9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ED2D-12D5-F742-8C3A-4AE4752B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multiple returned values using</a:t>
            </a:r>
            <a:br>
              <a:rPr lang="en-US" dirty="0"/>
            </a:br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F90C3-EE7D-7544-B36B-D40CE520E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853" y="1600200"/>
            <a:ext cx="9252824" cy="3145221"/>
          </a:xfrm>
        </p:spPr>
        <p:txBody>
          <a:bodyPr/>
          <a:lstStyle/>
          <a:p>
            <a:r>
              <a:rPr lang="en-US" dirty="0"/>
              <a:t>Tuples have been added support for them in .NET 4.0 with the </a:t>
            </a:r>
            <a:r>
              <a:rPr lang="en-US" dirty="0" err="1"/>
              <a:t>System.Tuple</a:t>
            </a:r>
            <a:r>
              <a:rPr lang="en-US" dirty="0"/>
              <a:t> type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133C5-935F-D646-909E-23992C649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155" y="2520294"/>
            <a:ext cx="6731000" cy="2006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AAFCD6-80E9-204F-85EE-033263185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633" y="5102117"/>
            <a:ext cx="7852106" cy="991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754253-63F0-EF44-AC2F-7B549E94B4CA}"/>
              </a:ext>
            </a:extLst>
          </p:cNvPr>
          <p:cNvSpPr txBox="1"/>
          <p:nvPr/>
        </p:nvSpPr>
        <p:spPr>
          <a:xfrm>
            <a:off x="2241768" y="4892629"/>
            <a:ext cx="129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Main:</a:t>
            </a:r>
          </a:p>
        </p:txBody>
      </p:sp>
      <p:sp>
        <p:nvSpPr>
          <p:cNvPr id="8" name="Curved Right Arrow 7">
            <a:extLst>
              <a:ext uri="{FF2B5EF4-FFF2-40B4-BE49-F238E27FC236}">
                <a16:creationId xmlns:a16="http://schemas.microsoft.com/office/drawing/2014/main" id="{949CA8F8-DC8D-0844-91B7-D2C7B48D6DB7}"/>
              </a:ext>
            </a:extLst>
          </p:cNvPr>
          <p:cNvSpPr/>
          <p:nvPr/>
        </p:nvSpPr>
        <p:spPr>
          <a:xfrm>
            <a:off x="3211074" y="5102117"/>
            <a:ext cx="567559" cy="42939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11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85DD-E1BD-DC4A-B5D8-C6AE33E6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the fields of a tuple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B30D01-3973-1842-8576-FBA5CDD4A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9854" y="1639614"/>
            <a:ext cx="6407389" cy="12062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647049-9308-9D43-94BB-7135CC03F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682" y="3868737"/>
            <a:ext cx="8746602" cy="810829"/>
          </a:xfrm>
          <a:prstGeom prst="rect">
            <a:avLst/>
          </a:prstGeom>
        </p:spPr>
      </p:pic>
      <p:sp>
        <p:nvSpPr>
          <p:cNvPr id="6" name="Curved Right Arrow 5">
            <a:extLst>
              <a:ext uri="{FF2B5EF4-FFF2-40B4-BE49-F238E27FC236}">
                <a16:creationId xmlns:a16="http://schemas.microsoft.com/office/drawing/2014/main" id="{D07A6C56-284C-2E44-A90F-A0399E2B4BC6}"/>
              </a:ext>
            </a:extLst>
          </p:cNvPr>
          <p:cNvSpPr/>
          <p:nvPr/>
        </p:nvSpPr>
        <p:spPr>
          <a:xfrm>
            <a:off x="2569779" y="2845895"/>
            <a:ext cx="819807" cy="9220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38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227A-E4CE-874D-89F5-87F083A0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Passing optional parameters and naming</a:t>
            </a:r>
            <a:br>
              <a:rPr lang="en-US" dirty="0"/>
            </a:br>
            <a:r>
              <a:rPr lang="en-US" dirty="0"/>
              <a:t>arguments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7E54C3-4236-8B4E-8E14-DC464BF33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2" y="1648810"/>
            <a:ext cx="9410700" cy="1447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70AE39-934E-724F-90FB-3D6105A744C5}"/>
              </a:ext>
            </a:extLst>
          </p:cNvPr>
          <p:cNvSpPr txBox="1"/>
          <p:nvPr/>
        </p:nvSpPr>
        <p:spPr>
          <a:xfrm>
            <a:off x="1593852" y="3327782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Possible uses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BCFB34-8F53-6741-8FFC-EBF0D9906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852" y="3928285"/>
            <a:ext cx="7849626" cy="88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9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C7AA-36D3-C545-ABAA-D22CED3F6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parameters by value and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99E80-C86C-FE43-832A-83EE34391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parameter is passed into a method, it can be passed in one of three ways:</a:t>
            </a:r>
          </a:p>
          <a:p>
            <a:pPr lvl="1"/>
            <a:r>
              <a:rPr lang="en-US" dirty="0"/>
              <a:t>By value (this is the default): Think of these as being </a:t>
            </a:r>
            <a:r>
              <a:rPr lang="en-US" dirty="0">
                <a:solidFill>
                  <a:srgbClr val="FF0000"/>
                </a:solidFill>
              </a:rPr>
              <a:t>in-only.</a:t>
            </a:r>
          </a:p>
          <a:p>
            <a:pPr lvl="1"/>
            <a:r>
              <a:rPr lang="en-US" dirty="0"/>
              <a:t>By reference as a ref parameter: Think of these as being </a:t>
            </a:r>
            <a:r>
              <a:rPr lang="en-US" dirty="0">
                <a:solidFill>
                  <a:srgbClr val="FF0000"/>
                </a:solidFill>
              </a:rPr>
              <a:t>in-and-out.</a:t>
            </a:r>
          </a:p>
          <a:p>
            <a:pPr lvl="1"/>
            <a:r>
              <a:rPr lang="en-US" dirty="0"/>
              <a:t>As an out parameter: Think of these as being </a:t>
            </a:r>
            <a:r>
              <a:rPr lang="en-US" dirty="0">
                <a:solidFill>
                  <a:srgbClr val="FF0000"/>
                </a:solidFill>
              </a:rPr>
              <a:t>out-only.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9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F21F-2172-AB4F-ACD9-FD6E42D2C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concepts of object-oriented </a:t>
            </a:r>
            <a:r>
              <a:rPr lang="en-US" dirty="0">
                <a:solidFill>
                  <a:srgbClr val="FF0000"/>
                </a:solidFill>
              </a:rPr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84CCE-1232-9F48-A589-C0FB21781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 is the combination of the data and actions that are related to an object.</a:t>
            </a:r>
          </a:p>
          <a:p>
            <a:r>
              <a:rPr lang="en-US" dirty="0"/>
              <a:t>When encapsulating, you often want to </a:t>
            </a:r>
            <a:r>
              <a:rPr lang="en-US" dirty="0">
                <a:solidFill>
                  <a:srgbClr val="FF0000"/>
                </a:solidFill>
              </a:rPr>
              <a:t>control</a:t>
            </a:r>
            <a:r>
              <a:rPr lang="en-US" dirty="0"/>
              <a:t> what </a:t>
            </a:r>
            <a:r>
              <a:rPr lang="en-US" dirty="0">
                <a:solidFill>
                  <a:srgbClr val="FF0000"/>
                </a:solidFill>
              </a:rPr>
              <a:t>can access those actions </a:t>
            </a:r>
            <a:r>
              <a:rPr lang="en-US" dirty="0"/>
              <a:t>and the data, for example, restricting how the </a:t>
            </a:r>
            <a:r>
              <a:rPr lang="en-US" dirty="0">
                <a:solidFill>
                  <a:srgbClr val="FF0000"/>
                </a:solidFill>
              </a:rPr>
              <a:t>internal state </a:t>
            </a:r>
            <a:r>
              <a:rPr lang="en-US" dirty="0"/>
              <a:t>of an object </a:t>
            </a:r>
            <a:r>
              <a:rPr lang="en-US" dirty="0">
                <a:solidFill>
                  <a:srgbClr val="FF0000"/>
                </a:solidFill>
              </a:rPr>
              <a:t>can be accessed or modified from the outside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0A6CE2-EB7E-DC45-8B11-9286CAE71D7E}"/>
              </a:ext>
            </a:extLst>
          </p:cNvPr>
          <p:cNvSpPr txBox="1"/>
          <p:nvPr/>
        </p:nvSpPr>
        <p:spPr>
          <a:xfrm>
            <a:off x="8911020" y="177801"/>
            <a:ext cx="2345559" cy="1469469"/>
          </a:xfrm>
          <a:prstGeom prst="irregularSeal1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84471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2769F-16B7-E147-A796-54D37C14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passing parameters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700372-A7A8-CD45-854E-83D8C4FCB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425" y="1854199"/>
            <a:ext cx="8174635" cy="295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7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A6A7E-7BF3-D345-9E92-F7810A7F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classes using partial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F6CBE-CEA6-7B4A-93FA-9276C175F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working on large projects with multiple team members, it is useful to be able to split the definition of a complex class across multiple files. You do this using the partial keyword.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00480A-4620-1A41-81FB-C31E29673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559" y="3765988"/>
            <a:ext cx="4519156" cy="132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D489-6EC9-544D-8C84-01DE2088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67B39A-2E3F-0D4A-A4C7-8439D5101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852" y="1288859"/>
            <a:ext cx="3251200" cy="2781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7BBA0F-D291-5D4D-AD6C-B34831D6C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358" y="3787666"/>
            <a:ext cx="6096000" cy="1600200"/>
          </a:xfrm>
          <a:prstGeom prst="rect">
            <a:avLst/>
          </a:prstGeom>
        </p:spPr>
      </p:pic>
      <p:sp>
        <p:nvSpPr>
          <p:cNvPr id="6" name="Curved Right Arrow 5">
            <a:extLst>
              <a:ext uri="{FF2B5EF4-FFF2-40B4-BE49-F238E27FC236}">
                <a16:creationId xmlns:a16="http://schemas.microsoft.com/office/drawing/2014/main" id="{B8A66927-19B7-4745-B4D5-F9D4B72301D8}"/>
              </a:ext>
            </a:extLst>
          </p:cNvPr>
          <p:cNvSpPr/>
          <p:nvPr/>
        </p:nvSpPr>
        <p:spPr>
          <a:xfrm>
            <a:off x="3909848" y="3941379"/>
            <a:ext cx="935204" cy="64638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loud Callout 6">
            <a:extLst>
              <a:ext uri="{FF2B5EF4-FFF2-40B4-BE49-F238E27FC236}">
                <a16:creationId xmlns:a16="http://schemas.microsoft.com/office/drawing/2014/main" id="{ED21E888-6E69-6F44-97CC-4B1BCA1A141F}"/>
              </a:ext>
            </a:extLst>
          </p:cNvPr>
          <p:cNvSpPr/>
          <p:nvPr/>
        </p:nvSpPr>
        <p:spPr>
          <a:xfrm>
            <a:off x="6211613" y="1089162"/>
            <a:ext cx="3105808" cy="1338728"/>
          </a:xfrm>
          <a:prstGeom prst="cloudCallout">
            <a:avLst>
              <a:gd name="adj1" fmla="val -70579"/>
              <a:gd name="adj2" fmla="val 3894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Children is a List property in inside Person</a:t>
            </a:r>
          </a:p>
        </p:txBody>
      </p:sp>
    </p:spTree>
    <p:extLst>
      <p:ext uri="{BB962C8B-B14F-4D97-AF65-F5344CB8AC3E}">
        <p14:creationId xmlns:p14="http://schemas.microsoft.com/office/powerpoint/2010/main" val="180088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F422-AA17-C844-805E-AC2846D0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6B450-D304-524E-BA7E-C265CB648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Interfaces are a way of connecting different types together to make new things.</a:t>
            </a:r>
          </a:p>
          <a:p>
            <a:r>
              <a:rPr lang="en-US" dirty="0"/>
              <a:t>Common interfaces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1F71C4-2BBB-A144-9435-5575B577F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295" y="1346200"/>
            <a:ext cx="72009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3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62A4-F85C-4C46-A836-9E06DB4B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implementing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FDFA3-EAD5-504E-A199-65CB36571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99" y="1670050"/>
            <a:ext cx="6544075" cy="4898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399B3F-F3BB-2140-ACB6-2226BEA55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889" y="2412288"/>
            <a:ext cx="4471276" cy="11178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18DB57-A76E-6A4F-A6DC-3E48697EA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136" y="4049548"/>
            <a:ext cx="4736226" cy="1578742"/>
          </a:xfrm>
          <a:prstGeom prst="rect">
            <a:avLst/>
          </a:prstGeom>
        </p:spPr>
      </p:pic>
      <p:sp>
        <p:nvSpPr>
          <p:cNvPr id="7" name="Curved Right Arrow 6">
            <a:extLst>
              <a:ext uri="{FF2B5EF4-FFF2-40B4-BE49-F238E27FC236}">
                <a16:creationId xmlns:a16="http://schemas.microsoft.com/office/drawing/2014/main" id="{EE4B4F4A-D2C5-C64E-A2AC-CCD65EEA1526}"/>
              </a:ext>
            </a:extLst>
          </p:cNvPr>
          <p:cNvSpPr/>
          <p:nvPr/>
        </p:nvSpPr>
        <p:spPr>
          <a:xfrm>
            <a:off x="2932386" y="3782519"/>
            <a:ext cx="1198179" cy="7252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12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7998-5C62-824E-93BF-32158541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interfaces with default</a:t>
            </a:r>
            <a:br>
              <a:rPr lang="en-US" dirty="0"/>
            </a:br>
            <a:r>
              <a:rPr lang="en-US" dirty="0"/>
              <a:t>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35FD2-440B-DB44-8221-05753FBEE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853" y="1600200"/>
            <a:ext cx="9237058" cy="985345"/>
          </a:xfrm>
        </p:spPr>
        <p:txBody>
          <a:bodyPr/>
          <a:lstStyle/>
          <a:p>
            <a:r>
              <a:rPr lang="en-US" dirty="0"/>
              <a:t>A language feature introduced in C# 8.0 is default implementations for an interface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61EC02-4546-1B44-A5EE-8D5A201CB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777" y="2585545"/>
            <a:ext cx="53721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1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D33F-C6EF-EE46-9644-0CDC6DFB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Hiding members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A9F3C1-6D7A-974F-A18C-8F2BDC07D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626" y="2262352"/>
            <a:ext cx="7797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4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BB07-A70E-2040-B6E7-9DD6ACFE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inheritance and overriding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B31C9-5E5F-2C46-9AC8-D885A648C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prevent someone from inheriting from your class by applying the sealed keyword to its definition.</a:t>
            </a:r>
          </a:p>
          <a:p>
            <a:r>
              <a:rPr lang="en-US" dirty="0"/>
              <a:t>An example of sealed in .NET Core is the </a:t>
            </a:r>
            <a:r>
              <a:rPr lang="en-US" dirty="0">
                <a:solidFill>
                  <a:srgbClr val="FF0000"/>
                </a:solidFill>
              </a:rPr>
              <a:t>string class</a:t>
            </a:r>
            <a:r>
              <a:rPr lang="en-US" dirty="0"/>
              <a:t>. Microsoft has implemented some extreme optimizations inside the string class that could be negatively affected by your inheritance; so, Microsoft prevents that.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B3E86B-E5A2-0F4E-BC24-BF4BDF403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162" y="4690680"/>
            <a:ext cx="34798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3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EC492-4F00-8441-AB80-804C21BE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C4887-72F5-7140-98FB-DBBA14A93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now seen two ways to change the behavior of an inherited method.</a:t>
            </a:r>
          </a:p>
          <a:p>
            <a:pPr lvl="1"/>
            <a:r>
              <a:rPr lang="en-US" dirty="0"/>
              <a:t>We can hide it using the new keyword (known as non-polymorphic inheritance)</a:t>
            </a:r>
          </a:p>
          <a:p>
            <a:pPr lvl="1"/>
            <a:r>
              <a:rPr lang="en-US" dirty="0"/>
              <a:t>We can override it (known as polymorphic inheritance).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45FF9F-22C9-7843-9612-5DDFC7C9E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995" y="4146331"/>
            <a:ext cx="5005180" cy="111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6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56A45-BF76-034F-8160-E66E99BE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access modifiers and the effect they have is summarized in the following table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BFBE4F-0985-7849-A280-10A3C3AE4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2245" y="2148927"/>
            <a:ext cx="8293049" cy="242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8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C7B4-E851-2B4C-9272-CBB73448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concepts of object-oriented </a:t>
            </a:r>
            <a:r>
              <a:rPr lang="en-US" dirty="0">
                <a:solidFill>
                  <a:srgbClr val="FF0000"/>
                </a:solidFill>
              </a:rPr>
              <a:t>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53CDC-EC06-7447-A63B-B02869F69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Composition is about what an object is made of. For example, a car is composed of different parts, such as four wheels, several seats, and an engine.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6C801-0E51-DA4B-B378-8FEA65D6ACA4}"/>
              </a:ext>
            </a:extLst>
          </p:cNvPr>
          <p:cNvSpPr txBox="1"/>
          <p:nvPr/>
        </p:nvSpPr>
        <p:spPr>
          <a:xfrm>
            <a:off x="8911020" y="177801"/>
            <a:ext cx="2345559" cy="1469469"/>
          </a:xfrm>
          <a:prstGeom prst="irregularSeal1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09042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83B76-D256-A44B-A429-28B4649C1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within inheritance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8B121-0FBE-6543-B951-D3BBFFC08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 casting</a:t>
            </a:r>
          </a:p>
          <a:p>
            <a:pPr lvl="1"/>
            <a:r>
              <a:rPr lang="en-US" dirty="0"/>
              <a:t>an instance of a derived type can be stored in a variable of its base type </a:t>
            </a:r>
          </a:p>
          <a:p>
            <a:r>
              <a:rPr lang="en-US" dirty="0"/>
              <a:t>Explicit casting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4BFEA-6E19-6047-86E3-D69D5C2C9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951" y="3736865"/>
            <a:ext cx="8355149" cy="55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1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16399-9E04-C44E-BABE-3F6AD179C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casting exceptions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19818C-CC84-1F4E-8A44-D1E95A678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237" y="1555093"/>
            <a:ext cx="6311900" cy="119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B092A9-653D-A944-9165-C61E97DDD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914" y="3383730"/>
            <a:ext cx="4992917" cy="791560"/>
          </a:xfrm>
          <a:prstGeom prst="rect">
            <a:avLst/>
          </a:prstGeom>
        </p:spPr>
      </p:pic>
      <p:sp>
        <p:nvSpPr>
          <p:cNvPr id="7" name="Cloud Callout 6">
            <a:extLst>
              <a:ext uri="{FF2B5EF4-FFF2-40B4-BE49-F238E27FC236}">
                <a16:creationId xmlns:a16="http://schemas.microsoft.com/office/drawing/2014/main" id="{60C1F9AA-AC0A-9947-A5C6-005933173BA2}"/>
              </a:ext>
            </a:extLst>
          </p:cNvPr>
          <p:cNvSpPr/>
          <p:nvPr/>
        </p:nvSpPr>
        <p:spPr>
          <a:xfrm>
            <a:off x="8339959" y="2618089"/>
            <a:ext cx="3039242" cy="1878122"/>
          </a:xfrm>
          <a:prstGeom prst="cloudCallout">
            <a:avLst>
              <a:gd name="adj1" fmla="val -97534"/>
              <a:gd name="adj2" fmla="val 191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 if the object </a:t>
            </a:r>
            <a:r>
              <a:rPr lang="en-US" dirty="0" err="1"/>
              <a:t>aliceInPerson</a:t>
            </a:r>
            <a:r>
              <a:rPr lang="en-US" dirty="0"/>
              <a:t> is type of Employee</a:t>
            </a:r>
          </a:p>
        </p:txBody>
      </p:sp>
    </p:spTree>
    <p:extLst>
      <p:ext uri="{BB962C8B-B14F-4D97-AF65-F5344CB8AC3E}">
        <p14:creationId xmlns:p14="http://schemas.microsoft.com/office/powerpoint/2010/main" val="26871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E883-2DE7-EF46-B439-B0EEBA767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var</a:t>
            </a:r>
            <a:r>
              <a:rPr lang="en-US" b="1" dirty="0"/>
              <a:t> (C# Reference)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5BB97-4706-ED41-8052-8C6740149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Beginning in Visual C# 3.0, variables that are declared at method scope can have an implicit "type" var.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02ED58-5FF6-6E42-9B8A-61E5D5429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449" y="3098800"/>
            <a:ext cx="7868047" cy="1549400"/>
          </a:xfrm>
          <a:prstGeom prst="rect">
            <a:avLst/>
          </a:prstGeom>
        </p:spPr>
      </p:pic>
      <p:sp>
        <p:nvSpPr>
          <p:cNvPr id="5" name="Cloud Callout 4">
            <a:extLst>
              <a:ext uri="{FF2B5EF4-FFF2-40B4-BE49-F238E27FC236}">
                <a16:creationId xmlns:a16="http://schemas.microsoft.com/office/drawing/2014/main" id="{23513D66-DC7A-7C4F-BC6C-B65E8B3FB946}"/>
              </a:ext>
            </a:extLst>
          </p:cNvPr>
          <p:cNvSpPr/>
          <p:nvPr/>
        </p:nvSpPr>
        <p:spPr>
          <a:xfrm>
            <a:off x="7277496" y="177801"/>
            <a:ext cx="4292600" cy="2311400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How do you think this is </a:t>
            </a:r>
            <a:r>
              <a:rPr lang="en-US" dirty="0" err="1"/>
              <a:t>usful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7210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7B4B-EC04-3B4E-B34E-08252DEF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Inheriting and extending .NET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2A6CD-BFBE-F046-98B5-47F269708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Rather than creating your own completely new types, you can often get a head start by deriving from one of Microsoft's types to inherit some or all of its behavior and then overriding or extending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68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42E85-6900-1C4E-AF4F-F9F110A1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Inheriting exceptions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B8A86D-C3C1-FD44-A5BB-29E6ADCD2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1512" y="1531665"/>
            <a:ext cx="8113181" cy="425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3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6A14E-E001-F942-9C52-C67F409FB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static methods to reuse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1CB47-50A4-6644-AEDB-2E1CFC8E3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has applied the sealed keyword to the </a:t>
            </a:r>
            <a:r>
              <a:rPr lang="en-US" dirty="0" err="1"/>
              <a:t>System.String</a:t>
            </a:r>
            <a:r>
              <a:rPr lang="en-US" dirty="0"/>
              <a:t> class so that </a:t>
            </a:r>
            <a:r>
              <a:rPr lang="en-US" dirty="0" err="1"/>
              <a:t>noone</a:t>
            </a:r>
            <a:r>
              <a:rPr lang="en-US" dirty="0"/>
              <a:t> can inherit and potentially break the behavior of strings.</a:t>
            </a:r>
          </a:p>
          <a:p>
            <a:r>
              <a:rPr lang="en-US" dirty="0"/>
              <a:t>Can we still add new methods to strings? Yes, if we use a language feature named extension methods, which was introduced with C# 3.0.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6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8BFB-C1AC-1D4D-98C2-BF93985E9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84FD4-2A4F-9F42-8D95-7E54A12F4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066" y="1544582"/>
            <a:ext cx="6699852" cy="35319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DD89AC-9FBA-E544-A1FA-7088983FA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050" y="1641381"/>
            <a:ext cx="6889750" cy="370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22DD-AA6F-5940-A0D7-A7C87137D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extension methods to reuse functionality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3EFACF-FE86-D546-AE22-BB2F1182F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149" y="2552700"/>
            <a:ext cx="7059735" cy="1231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BDC1B4-1623-154E-9511-6B7A39B06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149" y="2787650"/>
            <a:ext cx="6662196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3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603D-CD05-1D4E-99BE-D14E08E9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06E51-4331-4245-AFFC-A3D6668F3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8.0 and .NET Core 3.0 – Modern Cross-Platform Development Fourth Edition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0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612A-7F56-9F4C-B9AC-B0B894DB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concepts of object-oriented </a:t>
            </a:r>
            <a:r>
              <a:rPr lang="en-US" dirty="0">
                <a:solidFill>
                  <a:srgbClr val="FF0000"/>
                </a:solidFill>
              </a:rPr>
              <a:t>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FED5E-FAF3-3B40-B6C4-27E1D4A3B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Aggregation is about what can be combined with an object. For example, </a:t>
            </a:r>
            <a:r>
              <a:rPr lang="en-US" dirty="0">
                <a:solidFill>
                  <a:srgbClr val="FF0000"/>
                </a:solidFill>
              </a:rPr>
              <a:t>a person is not part of a car object</a:t>
            </a:r>
            <a:r>
              <a:rPr lang="en-US" dirty="0"/>
              <a:t>, but they could sit in the driver's seat and then becomes the car's driver. </a:t>
            </a:r>
            <a:r>
              <a:rPr lang="en-US" dirty="0">
                <a:solidFill>
                  <a:srgbClr val="FF0000"/>
                </a:solidFill>
              </a:rPr>
              <a:t>Two separate objects that are aggregated together to form a new component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09F40-C188-9147-87CB-D0F2F10C273E}"/>
              </a:ext>
            </a:extLst>
          </p:cNvPr>
          <p:cNvSpPr txBox="1"/>
          <p:nvPr/>
        </p:nvSpPr>
        <p:spPr>
          <a:xfrm>
            <a:off x="8911020" y="177801"/>
            <a:ext cx="2345559" cy="1469469"/>
          </a:xfrm>
          <a:prstGeom prst="irregularSeal1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58506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1EEE-0667-9446-BFA2-2BEF42FB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concepts of object-oriented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C6118-7568-234C-A4F6-F82695909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is about reusing code by having a subclass derive from a base or super class. All functionality in the base class is inherited by and becomes available in the derived class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44264B-57CD-484D-95EA-6E6E7CAF9D42}"/>
              </a:ext>
            </a:extLst>
          </p:cNvPr>
          <p:cNvSpPr txBox="1"/>
          <p:nvPr/>
        </p:nvSpPr>
        <p:spPr>
          <a:xfrm>
            <a:off x="8911020" y="177801"/>
            <a:ext cx="2345559" cy="1469469"/>
          </a:xfrm>
          <a:prstGeom prst="irregularSeal1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29106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EF5D4-2408-FB40-B5FC-DA46DE6DA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concepts of object-oriented </a:t>
            </a:r>
            <a:r>
              <a:rPr lang="en-US" dirty="0">
                <a:solidFill>
                  <a:srgbClr val="FF0000"/>
                </a:solidFill>
              </a:rPr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4A5FB-A34C-AB42-BA2B-9191C4054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 is about capturing the core idea of an object and ignoring the details or specifics. C# has an abstract keyword which formalizes the concept.</a:t>
            </a:r>
          </a:p>
          <a:p>
            <a:r>
              <a:rPr lang="en-US" dirty="0"/>
              <a:t>For example, the super class Stream is abstract and its sub classes like </a:t>
            </a:r>
            <a:r>
              <a:rPr lang="en-US" dirty="0" err="1"/>
              <a:t>FileStream</a:t>
            </a:r>
            <a:r>
              <a:rPr lang="en-US" dirty="0"/>
              <a:t> and </a:t>
            </a:r>
            <a:r>
              <a:rPr lang="en-US" dirty="0" err="1"/>
              <a:t>MemoryStream</a:t>
            </a:r>
            <a:r>
              <a:rPr lang="en-US" dirty="0"/>
              <a:t> are concrete.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1CACDA-1510-1A45-93AB-A4C625E8E47F}"/>
              </a:ext>
            </a:extLst>
          </p:cNvPr>
          <p:cNvSpPr txBox="1"/>
          <p:nvPr/>
        </p:nvSpPr>
        <p:spPr>
          <a:xfrm>
            <a:off x="8911020" y="177801"/>
            <a:ext cx="2345559" cy="1469469"/>
          </a:xfrm>
          <a:prstGeom prst="irregularSeal1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13201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CD88B-C9A2-9A4F-9877-FC777546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concepts of object-oriented </a:t>
            </a:r>
            <a:r>
              <a:rPr lang="en-US" dirty="0">
                <a:solidFill>
                  <a:srgbClr val="FF0000"/>
                </a:solidFill>
              </a:rPr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45E9D-4F13-6440-8FCA-F92BA773C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852" y="1600200"/>
            <a:ext cx="9662727" cy="1899745"/>
          </a:xfrm>
        </p:spPr>
        <p:txBody>
          <a:bodyPr/>
          <a:lstStyle/>
          <a:p>
            <a:r>
              <a:rPr lang="en-US" dirty="0"/>
              <a:t>Polymorphism is about allowing a derived class to override an inherited action to provide custom behavior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580352-1BDA-5D42-A7A2-284B9248F89C}"/>
              </a:ext>
            </a:extLst>
          </p:cNvPr>
          <p:cNvSpPr txBox="1"/>
          <p:nvPr/>
        </p:nvSpPr>
        <p:spPr>
          <a:xfrm>
            <a:off x="8911020" y="177801"/>
            <a:ext cx="2345559" cy="1469469"/>
          </a:xfrm>
          <a:prstGeom prst="irregularSeal1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00603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024A4-26A9-CA46-BB4C-5BDC5652F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class libraries(make reusable 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E077-CB27-004B-A8CB-CD5CB4C4F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853" y="1600200"/>
            <a:ext cx="9583900" cy="1994338"/>
          </a:xfrm>
        </p:spPr>
        <p:txBody>
          <a:bodyPr/>
          <a:lstStyle/>
          <a:p>
            <a:r>
              <a:rPr lang="en-US" dirty="0"/>
              <a:t>Class library assemblies group types together into easily deployable units (DLL files).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F4E3BF-3C28-4848-BF19-406CAEA2A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816" y="2052005"/>
            <a:ext cx="3141936" cy="41201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A9F58A-9595-0D42-8ADE-1A1B87319857}"/>
              </a:ext>
            </a:extLst>
          </p:cNvPr>
          <p:cNvSpPr txBox="1"/>
          <p:nvPr/>
        </p:nvSpPr>
        <p:spPr>
          <a:xfrm>
            <a:off x="2032000" y="3777100"/>
            <a:ext cx="31233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MyLib</a:t>
            </a:r>
            <a:r>
              <a:rPr lang="en-US" sz="2800" dirty="0"/>
              <a:t> is a user Library and used by OOP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52A73E-4C3A-D242-80E1-D573BEC1A255}"/>
              </a:ext>
            </a:extLst>
          </p:cNvPr>
          <p:cNvCxnSpPr>
            <a:cxnSpLocks/>
          </p:cNvCxnSpPr>
          <p:nvPr/>
        </p:nvCxnSpPr>
        <p:spPr>
          <a:xfrm flipV="1">
            <a:off x="5155324" y="4162098"/>
            <a:ext cx="3515710" cy="451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D04D42D-52B0-7B4A-98F8-97EF271B2497}"/>
              </a:ext>
            </a:extLst>
          </p:cNvPr>
          <p:cNvCxnSpPr>
            <a:cxnSpLocks/>
          </p:cNvCxnSpPr>
          <p:nvPr/>
        </p:nvCxnSpPr>
        <p:spPr>
          <a:xfrm rot="16200000" flipV="1">
            <a:off x="7606863" y="3097925"/>
            <a:ext cx="1797269" cy="3310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92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A8DA5-C0D0-E845-9AB3-6C71DFA57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58EE8-7E4A-5242-B0C2-34745A693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852" y="1600200"/>
            <a:ext cx="8969045" cy="2246586"/>
          </a:xfrm>
        </p:spPr>
        <p:txBody>
          <a:bodyPr/>
          <a:lstStyle/>
          <a:p>
            <a:r>
              <a:rPr lang="en-US" dirty="0"/>
              <a:t>Let's say that we have decided that a person is composed of a name and a date of birth. We will encapsulate these two values inside a person, and the values will be </a:t>
            </a:r>
            <a:r>
              <a:rPr lang="en-US" dirty="0">
                <a:solidFill>
                  <a:srgbClr val="FF0000"/>
                </a:solidFill>
              </a:rPr>
              <a:t>visible outside </a:t>
            </a:r>
            <a:r>
              <a:rPr lang="en-US" dirty="0"/>
              <a:t>it.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819EF-3EE4-7F4F-BE3B-489859BE5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021" y="3591690"/>
            <a:ext cx="3505089" cy="14217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59FA96-FD58-664B-AA9C-E7E39494D050}"/>
              </a:ext>
            </a:extLst>
          </p:cNvPr>
          <p:cNvSpPr txBox="1"/>
          <p:nvPr/>
        </p:nvSpPr>
        <p:spPr>
          <a:xfrm>
            <a:off x="3263462" y="3846786"/>
            <a:ext cx="2222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Public</a:t>
            </a:r>
            <a:r>
              <a:rPr lang="en-US" dirty="0"/>
              <a:t> is an access modifier in C#</a:t>
            </a:r>
          </a:p>
        </p:txBody>
      </p:sp>
    </p:spTree>
    <p:extLst>
      <p:ext uri="{BB962C8B-B14F-4D97-AF65-F5344CB8AC3E}">
        <p14:creationId xmlns:p14="http://schemas.microsoft.com/office/powerpoint/2010/main" val="7475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Day 2 - Clean Code part2</Template>
  <TotalTime>301</TotalTime>
  <Words>952</Words>
  <Application>Microsoft Macintosh PowerPoint</Application>
  <PresentationFormat>Widescreen</PresentationFormat>
  <Paragraphs>88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Broadway</vt:lpstr>
      <vt:lpstr>Courier New</vt:lpstr>
      <vt:lpstr>Euphemia</vt:lpstr>
      <vt:lpstr>Wingdings</vt:lpstr>
      <vt:lpstr>Math 16x9</vt:lpstr>
      <vt:lpstr>Advanced OOP(1)</vt:lpstr>
      <vt:lpstr>The concepts of object-oriented Encapsulation</vt:lpstr>
      <vt:lpstr>The concepts of object-oriented Composition</vt:lpstr>
      <vt:lpstr>The concepts of object-oriented Aggregation</vt:lpstr>
      <vt:lpstr>The concepts of object-oriented Inheritance</vt:lpstr>
      <vt:lpstr>The concepts of object-oriented Abstraction</vt:lpstr>
      <vt:lpstr>The concepts of object-oriented Polymorphism</vt:lpstr>
      <vt:lpstr>Building class libraries(make reusable code)</vt:lpstr>
      <vt:lpstr>Defining fields</vt:lpstr>
      <vt:lpstr>Understanding access modifiers</vt:lpstr>
      <vt:lpstr>Assembly</vt:lpstr>
      <vt:lpstr>Example use of internal modifier</vt:lpstr>
      <vt:lpstr>Declaring properties</vt:lpstr>
      <vt:lpstr>Properties with example</vt:lpstr>
      <vt:lpstr>More way of initializing object</vt:lpstr>
      <vt:lpstr>Combining multiple returned values using tuples</vt:lpstr>
      <vt:lpstr>Naming the fields of a tuple</vt:lpstr>
      <vt:lpstr>Passing optional parameters and naming arguments</vt:lpstr>
      <vt:lpstr>Pass parameters by value and reference</vt:lpstr>
      <vt:lpstr>Example of passing parameters</vt:lpstr>
      <vt:lpstr>Splitting classes using partial</vt:lpstr>
      <vt:lpstr>Indexer</vt:lpstr>
      <vt:lpstr>Implementing interfaces</vt:lpstr>
      <vt:lpstr>Example of implementing interface</vt:lpstr>
      <vt:lpstr>Defining interfaces with default implementations</vt:lpstr>
      <vt:lpstr>Hiding members</vt:lpstr>
      <vt:lpstr>Preventing inheritance and overriding</vt:lpstr>
      <vt:lpstr>Understanding polymorphism</vt:lpstr>
      <vt:lpstr>The access modifiers and the effect they have is summarized in the following table</vt:lpstr>
      <vt:lpstr>Casting within inheritance hierarchies</vt:lpstr>
      <vt:lpstr>Avoiding casting exceptions</vt:lpstr>
      <vt:lpstr>var (C# Reference)</vt:lpstr>
      <vt:lpstr>Inheriting and extending .NET types</vt:lpstr>
      <vt:lpstr>Inheriting exceptions</vt:lpstr>
      <vt:lpstr>Using static methods to reuse functionality</vt:lpstr>
      <vt:lpstr>Extension method example</vt:lpstr>
      <vt:lpstr>Using extension methods to reuse functionality</vt:lpstr>
      <vt:lpstr>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OOP</dc:title>
  <dc:creator>Microsoft Office User</dc:creator>
  <cp:lastModifiedBy>Microsoft Office User</cp:lastModifiedBy>
  <cp:revision>35</cp:revision>
  <dcterms:created xsi:type="dcterms:W3CDTF">2019-12-02T03:32:10Z</dcterms:created>
  <dcterms:modified xsi:type="dcterms:W3CDTF">2019-12-02T09:59:58Z</dcterms:modified>
</cp:coreProperties>
</file>