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6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1"/>
    <p:restoredTop sz="94631"/>
  </p:normalViewPr>
  <p:slideViewPr>
    <p:cSldViewPr snapToGrid="0" snapToObjects="1">
      <p:cViewPr varScale="1">
        <p:scale>
          <a:sx n="81" d="100"/>
          <a:sy n="81" d="100"/>
        </p:scale>
        <p:origin x="20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9" name="Rectangle 8"/>
          <p:cNvSpPr/>
          <p:nvPr/>
        </p:nvSpPr>
        <p:spPr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10" name="Rectangle 9"/>
          <p:cNvSpPr/>
          <p:nvPr/>
        </p:nvSpPr>
        <p:spPr>
          <a:xfrm>
            <a:off x="1219201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920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12" name="Rectangle 11"/>
          <p:cNvSpPr/>
          <p:nvPr/>
        </p:nvSpPr>
        <p:spPr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0465" y="5638800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lang="en-US" sz="2400" b="1" dirty="0">
                <a:latin typeface="Broadway" panose="04040905080B02020502" pitchFamily="82" charset="0"/>
              </a:rPr>
              <a:t>{C#}</a:t>
            </a:r>
            <a:endParaRPr sz="1400" b="1" dirty="0">
              <a:latin typeface="Broadway" panose="04040905080B02020502" pitchFamily="82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920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1" y="5631204"/>
            <a:ext cx="18288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302" y="1600201"/>
            <a:ext cx="833120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9302" y="4344916"/>
            <a:ext cx="7518400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29302" y="6356352"/>
            <a:ext cx="8143450" cy="365125"/>
          </a:xfrm>
        </p:spPr>
        <p:txBody>
          <a:bodyPr/>
          <a:lstStyle>
            <a:lvl1pPr algn="l">
              <a:defRPr sz="16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31548" y="6356352"/>
            <a:ext cx="6096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2887443E-FA0B-374C-AEF9-FFA7714CB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7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2519-39A0-5F4E-AE0C-C979AC6D4335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43E-FA0B-374C-AEF9-FFA7714CB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1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sz="1800"/>
          </a:p>
        </p:txBody>
      </p:sp>
      <p:sp>
        <p:nvSpPr>
          <p:cNvPr id="8" name="Rectangle 7"/>
          <p:cNvSpPr/>
          <p:nvPr/>
        </p:nvSpPr>
        <p:spPr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10" name="Rectangle 9"/>
          <p:cNvSpPr/>
          <p:nvPr/>
        </p:nvSpPr>
        <p:spPr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336" y="898064"/>
            <a:ext cx="336023" cy="294174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02112" y="685800"/>
            <a:ext cx="178799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9030" y="685800"/>
            <a:ext cx="7850643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2519-39A0-5F4E-AE0C-C979AC6D4335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43E-FA0B-374C-AEF9-FFA7714CB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3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76835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1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86885" y="6367463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BBA12519-39A0-5F4E-AE0C-C979AC6D4335}" type="datetimeFigureOut">
              <a:rPr lang="en-US" smtClean="0"/>
              <a:t>12/4/19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0085" y="6367463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2887443E-FA0B-374C-AEF9-FFA7714CB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50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2519-39A0-5F4E-AE0C-C979AC6D4335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1120032" y="3703590"/>
            <a:ext cx="3974065" cy="36522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02889" y="6356352"/>
            <a:ext cx="609600" cy="365125"/>
          </a:xfrm>
        </p:spPr>
        <p:txBody>
          <a:bodyPr/>
          <a:lstStyle>
            <a:lvl1pPr>
              <a:defRPr sz="1400"/>
            </a:lvl1pPr>
          </a:lstStyle>
          <a:p>
            <a:fld id="{2887443E-FA0B-374C-AEF9-FFA7714CB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20" name="Rectangle 19"/>
          <p:cNvSpPr/>
          <p:nvPr/>
        </p:nvSpPr>
        <p:spPr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24" name="Rectangle 23"/>
          <p:cNvSpPr/>
          <p:nvPr/>
        </p:nvSpPr>
        <p:spPr>
          <a:xfrm>
            <a:off x="1216469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21" name="Rectangle 20"/>
          <p:cNvSpPr/>
          <p:nvPr/>
        </p:nvSpPr>
        <p:spPr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534" y="6032500"/>
            <a:ext cx="593344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469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5824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27" name="Rectangle 26"/>
          <p:cNvSpPr/>
          <p:nvPr/>
        </p:nvSpPr>
        <p:spPr>
          <a:xfrm>
            <a:off x="11277601" y="0"/>
            <a:ext cx="3048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28" name="Rectangle 27"/>
          <p:cNvSpPr/>
          <p:nvPr/>
        </p:nvSpPr>
        <p:spPr>
          <a:xfrm>
            <a:off x="12192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920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30" name="Rectangle 29"/>
          <p:cNvSpPr/>
          <p:nvPr/>
        </p:nvSpPr>
        <p:spPr>
          <a:xfrm>
            <a:off x="1" y="0"/>
            <a:ext cx="12192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6308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0" y="0"/>
            <a:ext cx="1216469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9202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BA12519-39A0-5F4E-AE0C-C979AC6D4335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887443E-FA0B-374C-AEF9-FFA7714CB67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9029" y="1600201"/>
            <a:ext cx="8285430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9030" y="4259997"/>
            <a:ext cx="7266515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008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851" y="1600200"/>
            <a:ext cx="481584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3360" y="1600200"/>
            <a:ext cx="481584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2519-39A0-5F4E-AE0C-C979AC6D4335}" type="datetimeFigureOut">
              <a:rPr lang="en-US" smtClean="0"/>
              <a:t>12/4/19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43E-FA0B-374C-AEF9-FFA7714CB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8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851" y="1499616"/>
            <a:ext cx="4820143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851" y="2514707"/>
            <a:ext cx="4815840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9057" y="1499616"/>
            <a:ext cx="4820143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9057" y="2514600"/>
            <a:ext cx="4820143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2519-39A0-5F4E-AE0C-C979AC6D4335}" type="datetimeFigureOut">
              <a:rPr lang="en-US" smtClean="0"/>
              <a:t>12/4/19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43E-FA0B-374C-AEF9-FFA7714CB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8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2519-39A0-5F4E-AE0C-C979AC6D4335}" type="datetimeFigureOut">
              <a:rPr lang="en-US" smtClean="0"/>
              <a:t>12/4/19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43E-FA0B-374C-AEF9-FFA7714CB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0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6403" y="0"/>
            <a:ext cx="30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sz="180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sz="1800"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972800" y="0"/>
            <a:ext cx="92286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sz="1800"/>
          </a:p>
        </p:txBody>
      </p:sp>
      <p:sp>
        <p:nvSpPr>
          <p:cNvPr id="9" name="Rectangle 8"/>
          <p:cNvSpPr/>
          <p:nvPr/>
        </p:nvSpPr>
        <p:spPr>
          <a:xfrm>
            <a:off x="11895662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2519-39A0-5F4E-AE0C-C979AC6D4335}" type="datetimeFigureOut">
              <a:rPr lang="en-US" smtClean="0"/>
              <a:t>12/4/19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887443E-FA0B-374C-AEF9-FFA7714CB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14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1955" y="0"/>
            <a:ext cx="414879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sz="180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sz="1800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95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520" y="381000"/>
            <a:ext cx="3294280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482600"/>
            <a:ext cx="6197600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520" y="1828800"/>
            <a:ext cx="3294280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2519-39A0-5F4E-AE0C-C979AC6D4335}" type="datetimeFigureOut">
              <a:rPr lang="en-US" smtClean="0"/>
              <a:t>12/4/19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43E-FA0B-374C-AEF9-FFA7714CB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sz="1800"/>
          </a:p>
        </p:txBody>
      </p:sp>
      <p:sp>
        <p:nvSpPr>
          <p:cNvPr id="8" name="Rectangle 7"/>
          <p:cNvSpPr/>
          <p:nvPr/>
        </p:nvSpPr>
        <p:spPr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sz="1800"/>
          </a:p>
        </p:txBody>
      </p:sp>
      <p:sp>
        <p:nvSpPr>
          <p:cNvPr id="9" name="Rectangle 8"/>
          <p:cNvSpPr/>
          <p:nvPr/>
        </p:nvSpPr>
        <p:spPr>
          <a:xfrm>
            <a:off x="4876800" y="0"/>
            <a:ext cx="701886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520" y="381000"/>
            <a:ext cx="3294280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1600" y="482600"/>
            <a:ext cx="6197600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520" y="1828800"/>
            <a:ext cx="3294280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2519-39A0-5F4E-AE0C-C979AC6D4335}" type="datetimeFigureOut">
              <a:rPr lang="en-US" smtClean="0"/>
              <a:t>12/4/19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43E-FA0B-374C-AEF9-FFA7714CB67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8296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62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sz="1800"/>
          </a:p>
        </p:txBody>
      </p:sp>
      <p:sp>
        <p:nvSpPr>
          <p:cNvPr id="8" name="Rectangle 7"/>
          <p:cNvSpPr/>
          <p:nvPr/>
        </p:nvSpPr>
        <p:spPr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13" name="Rectangle 12"/>
          <p:cNvSpPr/>
          <p:nvPr/>
        </p:nvSpPr>
        <p:spPr>
          <a:xfrm>
            <a:off x="609600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Broadway" panose="04040905080B02020502" pitchFamily="82" charset="0"/>
              </a:rPr>
              <a:t>{C#}</a:t>
            </a:r>
            <a:endParaRPr sz="1200" b="1" dirty="0">
              <a:latin typeface="Broadway" panose="04040905080B02020502" pitchFamily="82" charset="0"/>
            </a:endParaRPr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852" y="177801"/>
            <a:ext cx="9785349" cy="1239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852" y="1600200"/>
            <a:ext cx="9785349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1600" y="6356352"/>
            <a:ext cx="1219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BBA12519-39A0-5F4E-AE0C-C979AC6D4335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7652" y="6356352"/>
            <a:ext cx="397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9601" y="635635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2887443E-FA0B-374C-AEF9-FFA7714CB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14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language-reference/keywords/sealed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language-reference/keywords/virtual" TargetMode="External"/><Relationship Id="rId2" Type="http://schemas.openxmlformats.org/officeDocument/2006/relationships/hyperlink" Target="https://docs.microsoft.com/en-us/dotnet/csharp/language-reference/keywords/static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teacher.com/csharp/csharp-var-implicit-typed-local-variabl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47B49-BB5C-8D4E-9261-9C2E17279F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OOP2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DDF60D-21B1-0549-8488-59F3D9E9B4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 Quoc </a:t>
            </a:r>
            <a:r>
              <a:rPr lang="en-US" dirty="0" err="1"/>
              <a:t>Binh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13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DF738-67B7-B043-86AA-81E2F2DE4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CA6042-8ECC-0940-902A-66D3EBBD3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150" y="1898649"/>
            <a:ext cx="3448050" cy="296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58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E2411-96D5-BD43-8E8D-1A3562504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in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6B539-23E3-7D49-ABE6-0870C080E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Whether good or not when using dynamic typing?</a:t>
            </a:r>
          </a:p>
        </p:txBody>
      </p:sp>
    </p:spTree>
    <p:extLst>
      <p:ext uri="{BB962C8B-B14F-4D97-AF65-F5344CB8AC3E}">
        <p14:creationId xmlns:p14="http://schemas.microsoft.com/office/powerpoint/2010/main" val="7146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821E-5E15-7F4F-92D6-39B790C6B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AAE4E-D13F-CE4E-9C1B-BF3C76E02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abstract modifier indicates that the thing being modified has a missing or incomplete implementation</a:t>
            </a:r>
          </a:p>
          <a:p>
            <a:r>
              <a:rPr lang="en-US" dirty="0"/>
              <a:t>The abstract modifier can be used with classes, methods, properties, indexers, and events</a:t>
            </a:r>
          </a:p>
          <a:p>
            <a:r>
              <a:rPr lang="en-US" dirty="0"/>
              <a:t>Use the abstract modifier in a class declaration to indicate that a class </a:t>
            </a:r>
            <a:r>
              <a:rPr lang="en-US" dirty="0">
                <a:solidFill>
                  <a:srgbClr val="FF0000"/>
                </a:solidFill>
              </a:rPr>
              <a:t>is intended only to be a base class of other classes</a:t>
            </a:r>
          </a:p>
        </p:txBody>
      </p:sp>
    </p:spTree>
    <p:extLst>
      <p:ext uri="{BB962C8B-B14F-4D97-AF65-F5344CB8AC3E}">
        <p14:creationId xmlns:p14="http://schemas.microsoft.com/office/powerpoint/2010/main" val="234854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FB5C3-DDE8-C34E-8DDC-B9B823D7E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 ’s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8D3E9-900D-F046-8D2C-DEDDE2AC4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abstract class cannot be instantiated.</a:t>
            </a:r>
          </a:p>
          <a:p>
            <a:r>
              <a:rPr lang="en-US" dirty="0"/>
              <a:t>An abstract class may contain abstract methods and accessors</a:t>
            </a:r>
          </a:p>
          <a:p>
            <a:r>
              <a:rPr lang="en-US" dirty="0"/>
              <a:t>It is not possible to modify an abstract class with the </a:t>
            </a:r>
            <a:r>
              <a:rPr lang="en-US" u="sng" dirty="0">
                <a:hlinkClick r:id="rId2"/>
              </a:rPr>
              <a:t>sealed</a:t>
            </a:r>
            <a:r>
              <a:rPr lang="en-US" dirty="0"/>
              <a:t> modifier because the two modifiers have opposite meanings</a:t>
            </a:r>
          </a:p>
          <a:p>
            <a:r>
              <a:rPr lang="en-US" dirty="0"/>
              <a:t>A non-abstract class derived from an abstract class must include actual implementations of all inherited abstract methods and accessors</a:t>
            </a:r>
          </a:p>
        </p:txBody>
      </p:sp>
    </p:spTree>
    <p:extLst>
      <p:ext uri="{BB962C8B-B14F-4D97-AF65-F5344CB8AC3E}">
        <p14:creationId xmlns:p14="http://schemas.microsoft.com/office/powerpoint/2010/main" val="228095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C205-0BAB-5646-8EF7-E5A5D1D69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5959D8-4978-9345-9167-409FFC557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143" y="1103148"/>
            <a:ext cx="7607300" cy="51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85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F1F8A-09FA-D84A-BB01-6D548A910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C73F5-E933-B844-A93C-3C203720C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abstract method is implicitly a virtual method</a:t>
            </a:r>
          </a:p>
          <a:p>
            <a:r>
              <a:rPr lang="en-US" dirty="0"/>
              <a:t>Abstract method declarations are only permitted in abstract classes</a:t>
            </a:r>
          </a:p>
          <a:p>
            <a:r>
              <a:rPr lang="en-US" dirty="0"/>
              <a:t>Because an abstract method declaration provides no actual implementation, there is no method body</a:t>
            </a:r>
          </a:p>
          <a:p>
            <a:r>
              <a:rPr lang="en-US" dirty="0"/>
              <a:t>It is an error to use the </a:t>
            </a:r>
            <a:r>
              <a:rPr lang="en-US" u="sng" dirty="0">
                <a:hlinkClick r:id="rId2"/>
              </a:rPr>
              <a:t>static</a:t>
            </a:r>
            <a:r>
              <a:rPr lang="en-US" dirty="0"/>
              <a:t> or </a:t>
            </a:r>
            <a:r>
              <a:rPr lang="en-US" u="sng" dirty="0">
                <a:hlinkClick r:id="rId3"/>
              </a:rPr>
              <a:t>virtual</a:t>
            </a:r>
            <a:r>
              <a:rPr lang="en-US" dirty="0"/>
              <a:t> modifiers in an abstract method declaration</a:t>
            </a:r>
          </a:p>
        </p:txBody>
      </p:sp>
    </p:spTree>
    <p:extLst>
      <p:ext uri="{BB962C8B-B14F-4D97-AF65-F5344CB8AC3E}">
        <p14:creationId xmlns:p14="http://schemas.microsoft.com/office/powerpoint/2010/main" val="299932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967A7-D626-8448-BE32-0CAEB2B09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abstract class that implements an interface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F7AF2B-9F34-184E-96D8-A96CBD7FBC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0104" y="2214397"/>
            <a:ext cx="4535201" cy="264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62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3C02-D4DC-CD4F-A215-C99DE304B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2F0BF-547D-3843-899D-0565A4346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virtual keyword is used to modify a method, property, indexer, or event declaration and allow for it to be overridden in a derived class</a:t>
            </a:r>
          </a:p>
          <a:p>
            <a:r>
              <a:rPr lang="en-US" b="1" dirty="0"/>
              <a:t>By default</a:t>
            </a:r>
            <a:r>
              <a:rPr lang="en-US" dirty="0"/>
              <a:t>, methods are non-virtual. You cannot override a non-virtual method.</a:t>
            </a:r>
          </a:p>
          <a:p>
            <a:r>
              <a:rPr lang="en-US" dirty="0"/>
              <a:t>You cannot use the virtual modifier with the static, abstract, private, or override modifiers.</a:t>
            </a:r>
          </a:p>
        </p:txBody>
      </p:sp>
    </p:spTree>
    <p:extLst>
      <p:ext uri="{BB962C8B-B14F-4D97-AF65-F5344CB8AC3E}">
        <p14:creationId xmlns:p14="http://schemas.microsoft.com/office/powerpoint/2010/main" val="202042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26B69-77DA-5844-A81D-736C9FC71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class with virtual property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F26272-E318-924F-9DFD-84A9FDB85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708149"/>
            <a:ext cx="9208814" cy="389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73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C0999-E107-5A4B-85EF-D34C3E729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Override virtual method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5493D5-E531-2142-92EA-08B8A6681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781" y="482161"/>
            <a:ext cx="71628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07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66EB8-8D6F-AA46-8338-95883EEAF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Static typing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BA4FF-D4D5-2045-95C9-E1F29D790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Static typing</a:t>
            </a:r>
            <a:r>
              <a:rPr lang="en-US" dirty="0"/>
              <a:t> is the process of enforcing type safety at compile-time.  The compiler prohibits certain operations, based on the type of the objects involved</a:t>
            </a:r>
          </a:p>
          <a:p>
            <a:r>
              <a:rPr lang="en-US" dirty="0"/>
              <a:t>Most type safety is enforced in C# at compile-time (static typing).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70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DD9E3-3FA7-784E-B448-14F92F9A3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inheritance using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15038-EDAF-784F-963C-AF6B5A40E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Multiple inheritance, one class can have more than one superclass and inherit features from all its parent classes</a:t>
            </a:r>
          </a:p>
          <a:p>
            <a:r>
              <a:rPr lang="en-US" dirty="0"/>
              <a:t>But C# does not support multiple class inheritance</a:t>
            </a:r>
          </a:p>
          <a:p>
            <a:r>
              <a:rPr lang="en-US" dirty="0"/>
              <a:t>To overcome this problem we use interfaces to achieve multiple class inheritance</a:t>
            </a:r>
          </a:p>
        </p:txBody>
      </p:sp>
    </p:spTree>
    <p:extLst>
      <p:ext uri="{BB962C8B-B14F-4D97-AF65-F5344CB8AC3E}">
        <p14:creationId xmlns:p14="http://schemas.microsoft.com/office/powerpoint/2010/main" val="110442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027D8-CF6D-524E-A532-7A40BA7D6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solution for inheritance </a:t>
            </a:r>
            <a:r>
              <a:rPr lang="en-US"/>
              <a:t>from [Code Project] 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10AC9C-86D2-B540-8D87-1B1BFB4B7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5386" y="1937407"/>
            <a:ext cx="57785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49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BB747-9719-544F-9FAF-775F28B47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 from the previous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446640-0B8C-4041-811A-E6A10D10D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3582" y="1417638"/>
            <a:ext cx="3276928" cy="419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14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EAF65-0438-B34E-ADD2-5B4ACF746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7A9B4-E871-3C4A-9230-4A584DB17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www.tutorialsteacher.com</a:t>
            </a:r>
            <a:r>
              <a:rPr lang="en-US" dirty="0"/>
              <a:t>/</a:t>
            </a:r>
            <a:r>
              <a:rPr lang="en-US" dirty="0" err="1"/>
              <a:t>csharp</a:t>
            </a:r>
            <a:r>
              <a:rPr lang="en-US" dirty="0"/>
              <a:t>/</a:t>
            </a:r>
            <a:r>
              <a:rPr lang="en-US" dirty="0" err="1"/>
              <a:t>csharp</a:t>
            </a:r>
            <a:r>
              <a:rPr lang="en-US"/>
              <a:t>-dynamic-type</a:t>
            </a:r>
          </a:p>
        </p:txBody>
      </p:sp>
    </p:spTree>
    <p:extLst>
      <p:ext uri="{BB962C8B-B14F-4D97-AF65-F5344CB8AC3E}">
        <p14:creationId xmlns:p14="http://schemas.microsoft.com/office/powerpoint/2010/main" val="394259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2A9B-D91F-4846-BC23-64DBF28AD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type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C07EDC-5A99-3F45-A19E-2FF992E76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731" y="1417638"/>
            <a:ext cx="77216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11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AD227-754C-8C45-9629-B6A0A072B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51931-89F0-0B48-A063-AEAF60BA1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 4.0 (.NET 4.5) introduced a new type that avoids compile time type checking</a:t>
            </a:r>
          </a:p>
          <a:p>
            <a:r>
              <a:rPr lang="en-US" dirty="0"/>
              <a:t>You have learned about the implicitly typed variable- </a:t>
            </a:r>
            <a:r>
              <a:rPr lang="en-US" dirty="0">
                <a:hlinkClick r:id="rId2"/>
              </a:rPr>
              <a:t>var</a:t>
            </a:r>
            <a:r>
              <a:rPr lang="en-US" dirty="0"/>
              <a:t> in the previous section where the compiler assigns a specific type based on the value of the expression</a:t>
            </a:r>
          </a:p>
          <a:p>
            <a:r>
              <a:rPr lang="en-US" dirty="0"/>
              <a:t>A dynamic type escapes type checking at compile time; instead, it resolves type at run time.</a:t>
            </a:r>
          </a:p>
        </p:txBody>
      </p:sp>
    </p:spTree>
    <p:extLst>
      <p:ext uri="{BB962C8B-B14F-4D97-AF65-F5344CB8AC3E}">
        <p14:creationId xmlns:p14="http://schemas.microsoft.com/office/powerpoint/2010/main" val="373583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212B3-BE65-5B44-9D20-6FB2670E6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dynamic type variable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043B70-4CD5-A14A-AB44-C7FBE9195C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3434" y="1652644"/>
            <a:ext cx="6107362" cy="6333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806B75-8A69-A446-9EAA-F10E84EB0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530" y="3881600"/>
            <a:ext cx="6570260" cy="863819"/>
          </a:xfrm>
          <a:prstGeom prst="rect">
            <a:avLst/>
          </a:prstGeom>
        </p:spPr>
      </p:pic>
      <p:sp>
        <p:nvSpPr>
          <p:cNvPr id="6" name="Curved Right Arrow 5">
            <a:extLst>
              <a:ext uri="{FF2B5EF4-FFF2-40B4-BE49-F238E27FC236}">
                <a16:creationId xmlns:a16="http://schemas.microsoft.com/office/drawing/2014/main" id="{CC2BE71A-8DB3-B54D-A7B0-103B91243AC1}"/>
              </a:ext>
            </a:extLst>
          </p:cNvPr>
          <p:cNvSpPr/>
          <p:nvPr/>
        </p:nvSpPr>
        <p:spPr>
          <a:xfrm>
            <a:off x="3626069" y="2590305"/>
            <a:ext cx="1623848" cy="105629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361EF3D-4479-D54A-B384-15A72BCA62B2}"/>
              </a:ext>
            </a:extLst>
          </p:cNvPr>
          <p:cNvSpPr/>
          <p:nvPr/>
        </p:nvSpPr>
        <p:spPr>
          <a:xfrm>
            <a:off x="1593852" y="2590305"/>
            <a:ext cx="1686910" cy="8513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Would compile as</a:t>
            </a:r>
          </a:p>
        </p:txBody>
      </p:sp>
    </p:spTree>
    <p:extLst>
      <p:ext uri="{BB962C8B-B14F-4D97-AF65-F5344CB8AC3E}">
        <p14:creationId xmlns:p14="http://schemas.microsoft.com/office/powerpoint/2010/main" val="361396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212B3-BE65-5B44-9D20-6FB2670E6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dynamic type variable(2)</a:t>
            </a:r>
          </a:p>
        </p:txBody>
      </p:sp>
      <p:sp>
        <p:nvSpPr>
          <p:cNvPr id="6" name="Curved Right Arrow 5">
            <a:extLst>
              <a:ext uri="{FF2B5EF4-FFF2-40B4-BE49-F238E27FC236}">
                <a16:creationId xmlns:a16="http://schemas.microsoft.com/office/drawing/2014/main" id="{CC2BE71A-8DB3-B54D-A7B0-103B91243AC1}"/>
              </a:ext>
            </a:extLst>
          </p:cNvPr>
          <p:cNvSpPr/>
          <p:nvPr/>
        </p:nvSpPr>
        <p:spPr>
          <a:xfrm>
            <a:off x="3792702" y="3433861"/>
            <a:ext cx="1623848" cy="105629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8A93DF-EC7F-B140-B33D-DC3BA78D1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852" y="1212754"/>
            <a:ext cx="6438900" cy="1752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990028-D429-E340-9E71-BE296B99C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700" y="3943129"/>
            <a:ext cx="18034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68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27707-6558-F846-9334-C01D97A94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Properties of Dynamic 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CAB62E-3BBF-4542-8BA3-1DF433037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382" y="177801"/>
            <a:ext cx="6183148" cy="623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28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CA17C-1A5D-3E47-A01C-FA73B35A6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B3ED1-8CFE-8F4D-9E36-1B4623377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call </a:t>
            </a:r>
            <a:r>
              <a:rPr lang="en-US" dirty="0" err="1"/>
              <a:t>FakeMethod</a:t>
            </a:r>
            <a:r>
              <a:rPr lang="en-US" dirty="0"/>
              <a:t>() method, which is not exists in the Student class</a:t>
            </a:r>
          </a:p>
          <a:p>
            <a:r>
              <a:rPr lang="en-US" dirty="0"/>
              <a:t>However, the compiler will not give any error for </a:t>
            </a:r>
            <a:r>
              <a:rPr lang="en-US" dirty="0" err="1"/>
              <a:t>FakeMethod</a:t>
            </a:r>
            <a:r>
              <a:rPr lang="en-US" dirty="0"/>
              <a:t>() because it skips type checking for dynamic type</a:t>
            </a:r>
          </a:p>
          <a:p>
            <a:r>
              <a:rPr lang="en-US" dirty="0"/>
              <a:t>Instead you will get a runtime exception for it as shown below.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94F698-CA20-BC4F-9CCA-AAF20F2AA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852" y="2324100"/>
            <a:ext cx="10011229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43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D268A-066C-8444-9A37-B1165D4A3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Type as a Method Parameter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5AEC55-7494-7242-BF22-35EC78550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100" y="797719"/>
            <a:ext cx="5422899" cy="561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95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Math 16x9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Advanced OOP</Template>
  <TotalTime>324</TotalTime>
  <Words>295</Words>
  <Application>Microsoft Macintosh PowerPoint</Application>
  <PresentationFormat>Widescreen</PresentationFormat>
  <Paragraphs>53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Broadway</vt:lpstr>
      <vt:lpstr>Courier New</vt:lpstr>
      <vt:lpstr>Euphemia</vt:lpstr>
      <vt:lpstr>Wingdings</vt:lpstr>
      <vt:lpstr>Math 16x9</vt:lpstr>
      <vt:lpstr>Advanced OOP2</vt:lpstr>
      <vt:lpstr>Static typing</vt:lpstr>
      <vt:lpstr>Static type example</vt:lpstr>
      <vt:lpstr>Dynamic Type</vt:lpstr>
      <vt:lpstr>Example: dynamic type variable</vt:lpstr>
      <vt:lpstr>Example: dynamic type variable(2)</vt:lpstr>
      <vt:lpstr>Methods and Properties of Dynamic Type</vt:lpstr>
      <vt:lpstr>Explain the code</vt:lpstr>
      <vt:lpstr>Dynamic Type as a Method Parameter</vt:lpstr>
      <vt:lpstr>Output</vt:lpstr>
      <vt:lpstr>Discussion in group</vt:lpstr>
      <vt:lpstr>Abstract class</vt:lpstr>
      <vt:lpstr>Abstract classes ’s features</vt:lpstr>
      <vt:lpstr>Example</vt:lpstr>
      <vt:lpstr>Abstract methods</vt:lpstr>
      <vt:lpstr>An abstract class that implements an interface</vt:lpstr>
      <vt:lpstr>Virtual keyword</vt:lpstr>
      <vt:lpstr>Base class with virtual property</vt:lpstr>
      <vt:lpstr>Override virtual method</vt:lpstr>
      <vt:lpstr>Multiple inheritance using interfaces</vt:lpstr>
      <vt:lpstr>A solution for inheritance from [Code Project] </vt:lpstr>
      <vt:lpstr>Continue from the previous diagram</vt:lpstr>
      <vt:lpstr>References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21</cp:revision>
  <dcterms:created xsi:type="dcterms:W3CDTF">2019-12-02T10:00:02Z</dcterms:created>
  <dcterms:modified xsi:type="dcterms:W3CDTF">2019-12-04T06:59:53Z</dcterms:modified>
</cp:coreProperties>
</file>