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D224-DF07-A74B-9F55-39BD74001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8FFB-FC60-154F-8008-8C0176D77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B7AE-C465-D546-9F99-16B759C8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53C0-F214-084D-81FA-94326777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BD02-CF49-F645-AAE4-2F564B89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AED5-E2C3-D347-B3E7-98B43A73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C8D92-94C7-CB4A-A921-508C784A9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D6AF-0CAC-B048-BC54-28F660EB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6990C-2580-9741-9F80-6DE273EE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79544-5348-A04E-B754-DEEB67BA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14E58-BB23-3848-8545-94B659D6E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97C5C-9776-5849-B70A-7DD19E33E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162C-8952-7F47-A847-2ACFA80E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E3AA-D7FF-264B-BEEC-407BBD37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7709-8D8D-0045-875F-0013A43A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16AB-7CB7-8941-BB3D-66957A62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7EF6-95C8-7147-B743-5059667F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7EB7-4686-F74B-8A57-AD2050F2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5F06-0152-C84B-A658-ABCCA12E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2A7F-FFA7-884E-BD5F-3B7BF2D6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421C-2CAD-B24D-BC22-237896CF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5EA0-274C-534D-9C24-EC8D0252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2BB4-F79D-904F-BBD3-FAECBC9A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A010-53B3-624D-A6B4-2A855BDF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C599-CD2B-2548-B22C-F537AD0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FD2E-57FC-1F45-9CF9-28E19C7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6919-D2FC-AA46-9AF3-704FF128C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9887F-BF7C-B44F-BC64-262AC31B5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F00B-C055-494D-B4BA-21FC1777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A9407-E04D-1C4D-B189-7F6EECB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B36B5-07B0-8645-B7ED-8DC2F6CC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43FD-67BA-DE48-8C6B-9BC117DA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B7CC7-B77C-1541-9D8E-A29A251F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A3F38-5234-0046-9060-113B8844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58A68-A831-C946-A9C4-DD4C76C11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D0FDC-6E02-2044-82E5-AF673A31B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2E714-0418-314D-90B9-ED63F07A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BC361-08A0-5046-86B7-BDC0F64B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A44BE-8802-A148-B117-141E6D47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A3AB-C9EA-144E-B4A8-B0C53117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AB70D-23E2-7041-AACE-B881ADE2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72B7C-EAD3-3146-A2AA-7A4D7BF8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9F78F-6DFC-444F-AF9A-9C1D635D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D4B6E-167F-1A45-AA71-74795E55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9A4AB-CE7E-3341-A099-71DCF0B1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9C780-B7C8-2242-AFB5-263286C3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1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209A-7175-0147-BE2A-67796EDD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1D02-C629-9B45-A8AB-1B9AF58A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1164-7584-284B-A92A-294C2BA55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E6E0E-42BA-AF4D-9AAC-F5AF828F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C484D-3E2C-B245-9DEC-9057C038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3B8F-044F-C048-9A2B-B8416EA1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5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5195-EA8D-E74A-84C6-8F5061DC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54D8B-01FB-EA49-A51A-E45C8E372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48FB-82F9-AD43-A2F1-479A4F3F0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C77B2-6643-2142-921F-CEAF0BF9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C2135-84F3-814F-8D4B-931A89B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E39E-E915-AD40-A720-9A377036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A3923-09CF-464C-B1D8-7752388C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EDF0-9C00-5D47-ADEF-6CA7985A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5FCB-C3D5-E541-AC8C-D5D1700A1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FA0C-AAA2-3140-983D-F3F4862AD4A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D3908-3929-9C48-9ED0-482636B5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3B38-6955-4A48-BFA2-315CCE835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E58D-D56E-1A41-9839-A1E52CF2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events/observer-design-patter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web.ui.webcontrols.button" TargetMode="External"/><Relationship Id="rId2" Type="http://schemas.openxmlformats.org/officeDocument/2006/relationships/hyperlink" Target="https://docs.microsoft.com/en-us/dotnet/api/system.web.ui.webcontrols.button.cli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system.componentmodel.inotifypropertychanged" TargetMode="External"/><Relationship Id="rId4" Type="http://schemas.openxmlformats.org/officeDocument/2006/relationships/hyperlink" Target="https://docs.microsoft.com/en-us/dotnet/api/system.componentmodel.inotifypropertychanged.propertychang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stat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C9FB-CF5E-6946-9855-9F971A902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Collection, Generic Delegates</a:t>
            </a:r>
            <a:r>
              <a:rPr lang="en-US" dirty="0">
                <a:effectLst/>
              </a:rPr>
              <a:t> and Event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6E80-CE06-534E-BBF7-56EA8DA5A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Quoc </a:t>
            </a:r>
            <a:r>
              <a:rPr lang="en-US"/>
              <a:t>Binh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DE08-5130-8049-BE34-FD68F42C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1.0: Named Delegate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CE444-0E76-1947-A3E1-72EA0A52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49" y="1690688"/>
            <a:ext cx="88900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2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CFBC-F257-0F40-9B49-AF3CDB15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2.0: Anonymous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989E4-F6DF-4046-8270-29AA95DE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365047"/>
            <a:ext cx="9626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A6A5-9EE0-6641-AF33-753AF77C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ae two fundamental types of Lambdas: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561D-D84A-E142-A7F6-2969B59E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Lambdas: just a shorter version of a C# 2.0 anonymous method (code block), </a:t>
            </a:r>
            <a:r>
              <a:rPr lang="en-US" dirty="0">
                <a:solidFill>
                  <a:srgbClr val="FF0000"/>
                </a:solidFill>
              </a:rPr>
              <a:t>do not return values</a:t>
            </a:r>
          </a:p>
          <a:p>
            <a:r>
              <a:rPr lang="en-US" dirty="0"/>
              <a:t>Expression Lambdas: </a:t>
            </a:r>
            <a:r>
              <a:rPr lang="en-US" dirty="0">
                <a:solidFill>
                  <a:srgbClr val="FF0000"/>
                </a:solidFill>
              </a:rPr>
              <a:t>return a value</a:t>
            </a:r>
            <a:r>
              <a:rPr lang="en-US" dirty="0"/>
              <a:t>. (Predicate Lambdas are Expression Lambdas where the return value is simply true or false.)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0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58B3-3042-8A4B-8AAA-A6EE8D90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3.0 Lambda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21DD75-02AD-694D-A160-65E2FA099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0" y="2448610"/>
            <a:ext cx="9690100" cy="2222500"/>
          </a:xfrm>
          <a:prstGeom prst="rect">
            <a:avLst/>
          </a:prstGeom>
        </p:spPr>
      </p:pic>
      <p:sp>
        <p:nvSpPr>
          <p:cNvPr id="3" name="Cloud Callout 2">
            <a:extLst>
              <a:ext uri="{FF2B5EF4-FFF2-40B4-BE49-F238E27FC236}">
                <a16:creationId xmlns:a16="http://schemas.microsoft.com/office/drawing/2014/main" id="{12C634F2-3A76-F04C-8171-F35AFDF215C3}"/>
              </a:ext>
            </a:extLst>
          </p:cNvPr>
          <p:cNvSpPr/>
          <p:nvPr/>
        </p:nvSpPr>
        <p:spPr>
          <a:xfrm>
            <a:off x="6826469" y="882868"/>
            <a:ext cx="3310759" cy="1565741"/>
          </a:xfrm>
          <a:prstGeom prst="cloudCallout">
            <a:avLst>
              <a:gd name="adj1" fmla="val -106278"/>
              <a:gd name="adj2" fmla="val 131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often pronounced “</a:t>
            </a:r>
            <a:r>
              <a:rPr lang="en-US" dirty="0">
                <a:solidFill>
                  <a:srgbClr val="FF0000"/>
                </a:solidFill>
              </a:rPr>
              <a:t>goes to</a:t>
            </a:r>
            <a:r>
              <a:rPr lang="en-US" dirty="0"/>
              <a:t>”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9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47B1-DE28-3E43-8E41-6274248C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 and </a:t>
            </a:r>
            <a:r>
              <a:rPr lang="en-US" dirty="0" err="1"/>
              <a:t>EventHandler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0AA5B-3972-AF4A-8536-F608590E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06" y="1690688"/>
            <a:ext cx="8197631" cy="45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0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5D0E-EED7-764C-A089-2C8E4526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Lambda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C56A-09BF-4F4F-B2A1-7058CFC0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Lambdas are a simpler way to express anonymous delegates</a:t>
            </a:r>
          </a:p>
          <a:p>
            <a:r>
              <a:rPr lang="en-US" dirty="0"/>
              <a:t>Although parameter types can be specified explicitly, they are usually left out (inferred).</a:t>
            </a:r>
          </a:p>
          <a:p>
            <a:r>
              <a:rPr lang="en-US" dirty="0"/>
              <a:t>Parameter names are arbitrary. (Since the parameter types are often omitted as well, the names simply just appear.)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8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466D-F8FD-B74B-A01F-29F0BCDF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Statement with one argument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AA332-AB19-C845-8D8F-D86E2FC72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2562034"/>
            <a:ext cx="6438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0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2971-9B0A-DE40-A505-1B862D2A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Statement with no arguments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49ED91-7256-3743-B551-BDBFC1DE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50" y="1966228"/>
            <a:ext cx="7480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6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AD27-62D4-A44B-BA1A-9C7A2CE6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pre‐defined </a:t>
            </a:r>
            <a:r>
              <a:rPr lang="en-US" dirty="0" err="1"/>
              <a:t>Func</a:t>
            </a:r>
            <a:r>
              <a:rPr lang="en-US" dirty="0"/>
              <a:t> delegate shortcut (</a:t>
            </a:r>
            <a:r>
              <a:rPr lang="en-US" dirty="0" err="1"/>
              <a:t>.Net</a:t>
            </a:r>
            <a:r>
              <a:rPr lang="en-US" dirty="0"/>
              <a:t> 3.5)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434207-0341-BE45-BCC0-98EC3FF9C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253" y="2349638"/>
            <a:ext cx="9986547" cy="19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2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8634-EAEA-ED4E-B0E0-99A6DA4B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LINQ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3F6FE-C579-6642-9C12-426A5514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510" y="2044399"/>
            <a:ext cx="9074980" cy="34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6570-16C5-794C-BC4C-7036880D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3E59-F084-9B49-8EED-033F2366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allow you to write general-purpose code that’s type safe at compile time.</a:t>
            </a:r>
          </a:p>
          <a:p>
            <a:r>
              <a:rPr lang="en-US" dirty="0"/>
              <a:t>When generics were first introduced, their primary use was for collections, but in modern C# code, they crop up everywhere.</a:t>
            </a:r>
          </a:p>
          <a:p>
            <a:r>
              <a:rPr lang="en-US" dirty="0"/>
              <a:t>They’re probably most heavily used for the following:</a:t>
            </a:r>
          </a:p>
          <a:p>
            <a:pPr lvl="1"/>
            <a:r>
              <a:rPr lang="en-US" dirty="0"/>
              <a:t>Collections (they’re just as useful in collections as they ever were)</a:t>
            </a:r>
          </a:p>
          <a:p>
            <a:pPr lvl="1"/>
            <a:r>
              <a:rPr lang="en-US" dirty="0"/>
              <a:t>Delegates, particularly in LINQ</a:t>
            </a:r>
          </a:p>
          <a:p>
            <a:pPr lvl="1"/>
            <a:r>
              <a:rPr lang="en-US" dirty="0"/>
              <a:t>Asynchronous code, where a Task&lt;T&gt; is a promise of a future value of type T</a:t>
            </a:r>
          </a:p>
          <a:p>
            <a:pPr lvl="1"/>
            <a:r>
              <a:rPr lang="en-US" dirty="0"/>
              <a:t>Nullable value types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1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48E8-F8FB-944D-8949-8011B89A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B17E8-F7F8-FE49-B920-B212D238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18" y="1407729"/>
            <a:ext cx="8610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0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83EC-A071-D44F-822E-5802F5C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Bodies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CBC9-8C08-1944-9D3B-203140E9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502760"/>
            <a:ext cx="9499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7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2179-1AEC-1E4F-9AF3-A89CAED0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Delegates and lambdas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A856-06E2-7348-9E6D-46440050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.NET includes a set of delegate types that programmers can reuse and not have to create new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Action&lt;&gt;</a:t>
            </a:r>
            <a:r>
              <a:rPr lang="en-US" dirty="0"/>
              <a:t> is used when there is a need to perform an action using the arguments of the delegate.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&lt;&gt;</a:t>
            </a:r>
            <a:r>
              <a:rPr lang="en-US" dirty="0"/>
              <a:t> is used usually when you have a transformation on hand, that is, you need to transform the arguments of the delegate into a different result. Projections are a prime example of this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Predicate&lt;&gt;</a:t>
            </a:r>
            <a:r>
              <a:rPr lang="en-US" dirty="0"/>
              <a:t> is used when you need to determine if the argument satisfies the condition of the delegate. It can also be written as a </a:t>
            </a:r>
            <a:r>
              <a:rPr lang="en-US" dirty="0" err="1"/>
              <a:t>Func</a:t>
            </a:r>
            <a:r>
              <a:rPr lang="en-US" dirty="0"/>
              <a:t>&lt;T, bool&gt;.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3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A28A-5E3A-4A44-8A4C-AF5B4C44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 self: check the descriptions which suggested by 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EEB14-242C-DD43-AD85-3C887750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05" y="2373149"/>
            <a:ext cx="10129695" cy="19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4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B6EC-8B46-EF43-B3A8-F1A78BD6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dirty="0">
                <a:solidFill>
                  <a:srgbClr val="FF0000"/>
                </a:solidFill>
              </a:rPr>
              <a:t>no pre-defined delegate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74B7A-1AEE-A440-91E3-B47AFD1E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11" y="1690688"/>
            <a:ext cx="6096000" cy="3949700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AE92687D-1CD2-1446-A5E5-08970466E9B2}"/>
              </a:ext>
            </a:extLst>
          </p:cNvPr>
          <p:cNvSpPr/>
          <p:nvPr/>
        </p:nvSpPr>
        <p:spPr>
          <a:xfrm>
            <a:off x="9569669" y="1257136"/>
            <a:ext cx="2317531" cy="1423002"/>
          </a:xfrm>
          <a:prstGeom prst="wedgeEllipseCallout">
            <a:avLst>
              <a:gd name="adj1" fmla="val -113441"/>
              <a:gd name="adj2" fmla="val 67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a Delegate</a:t>
            </a:r>
          </a:p>
        </p:txBody>
      </p:sp>
    </p:spTree>
    <p:extLst>
      <p:ext uri="{BB962C8B-B14F-4D97-AF65-F5344CB8AC3E}">
        <p14:creationId xmlns:p14="http://schemas.microsoft.com/office/powerpoint/2010/main" val="491958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A5BC-0194-EB4D-93DE-F2EED04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pre defined- delegate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B33DD0-573E-AD49-8042-A6AD3490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050" y="2173370"/>
            <a:ext cx="5803900" cy="3403600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2F083925-56C0-0749-99DD-C825507EF1E2}"/>
              </a:ext>
            </a:extLst>
          </p:cNvPr>
          <p:cNvSpPr/>
          <p:nvPr/>
        </p:nvSpPr>
        <p:spPr>
          <a:xfrm>
            <a:off x="362607" y="2096814"/>
            <a:ext cx="2238703" cy="1213945"/>
          </a:xfrm>
          <a:prstGeom prst="wedgeEllipseCallout">
            <a:avLst>
              <a:gd name="adj1" fmla="val 120917"/>
              <a:gd name="adj2" fmla="val 145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&lt;string, string&gt; </a:t>
            </a:r>
            <a:r>
              <a:rPr lang="en-US" dirty="0"/>
              <a:t>delegate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27EBF79-048F-AC4E-BC12-CEDC2856258C}"/>
              </a:ext>
            </a:extLst>
          </p:cNvPr>
          <p:cNvSpPr/>
          <p:nvPr/>
        </p:nvSpPr>
        <p:spPr>
          <a:xfrm>
            <a:off x="8607972" y="630621"/>
            <a:ext cx="3090042" cy="1671145"/>
          </a:xfrm>
          <a:prstGeom prst="wedgeRoundRectCallout">
            <a:avLst>
              <a:gd name="adj1" fmla="val -78354"/>
              <a:gd name="adj2" fmla="val 786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But wait!</a:t>
            </a:r>
          </a:p>
          <a:p>
            <a:pPr algn="ctr"/>
            <a:r>
              <a:rPr lang="en-US" dirty="0"/>
              <a:t>having a method defined </a:t>
            </a:r>
            <a:r>
              <a:rPr lang="en-US" dirty="0">
                <a:solidFill>
                  <a:srgbClr val="FF0000"/>
                </a:solidFill>
              </a:rPr>
              <a:t>outside of the Main</a:t>
            </a:r>
            <a:r>
              <a:rPr lang="en-US" dirty="0"/>
              <a:t> method seems a bit superfluous.</a:t>
            </a:r>
          </a:p>
        </p:txBody>
      </p:sp>
    </p:spTree>
    <p:extLst>
      <p:ext uri="{BB962C8B-B14F-4D97-AF65-F5344CB8AC3E}">
        <p14:creationId xmlns:p14="http://schemas.microsoft.com/office/powerpoint/2010/main" val="836690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CA82-A991-9943-B072-07EA8953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Framework 2.0 of </a:t>
            </a:r>
            <a:r>
              <a:rPr lang="en-US" b="1" dirty="0"/>
              <a:t>anonymous delegates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B271B-552B-2F49-8085-6D628B5D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1390513"/>
            <a:ext cx="4229100" cy="50927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E556192-8A58-AB43-A578-74B4AD9CBF3F}"/>
              </a:ext>
            </a:extLst>
          </p:cNvPr>
          <p:cNvSpPr/>
          <p:nvPr/>
        </p:nvSpPr>
        <p:spPr>
          <a:xfrm>
            <a:off x="8860221" y="2727434"/>
            <a:ext cx="1986455" cy="1209429"/>
          </a:xfrm>
          <a:prstGeom prst="wedgeRoundRectCallout">
            <a:avLst>
              <a:gd name="adj1" fmla="val -101785"/>
              <a:gd name="adj2" fmla="val 41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Anonymous 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6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F881-CC90-2D46-A428-8C43AAC3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</a:t>
            </a:r>
            <a:r>
              <a:rPr lang="en-US" dirty="0">
                <a:solidFill>
                  <a:srgbClr val="FF0000"/>
                </a:solidFill>
              </a:rPr>
              <a:t>is just another way of</a:t>
            </a:r>
            <a:r>
              <a:rPr lang="en-US" dirty="0"/>
              <a:t> specifying a delegate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0EBCF-2E97-4D42-8000-A5699808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01" y="1930619"/>
            <a:ext cx="6007100" cy="3848100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A3E5A87A-3519-3640-925C-5E40194AC079}"/>
              </a:ext>
            </a:extLst>
          </p:cNvPr>
          <p:cNvSpPr/>
          <p:nvPr/>
        </p:nvSpPr>
        <p:spPr>
          <a:xfrm>
            <a:off x="7790794" y="1690688"/>
            <a:ext cx="3563006" cy="2948151"/>
          </a:xfrm>
          <a:prstGeom prst="cloudCallout">
            <a:avLst>
              <a:gd name="adj1" fmla="val -60214"/>
              <a:gd name="adj2" fmla="val 31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Should be able to rewrite the above sample to use a lambda expression instead of an anonymous delegate?</a:t>
            </a:r>
          </a:p>
        </p:txBody>
      </p:sp>
    </p:spTree>
    <p:extLst>
      <p:ext uri="{BB962C8B-B14F-4D97-AF65-F5344CB8AC3E}">
        <p14:creationId xmlns:p14="http://schemas.microsoft.com/office/powerpoint/2010/main" val="3774247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DE12-1437-0642-B98B-0820CDFF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F438-FFB0-024E-B897-5F5557DF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in .NET are based on the delegate model</a:t>
            </a:r>
          </a:p>
          <a:p>
            <a:r>
              <a:rPr lang="en-US" dirty="0"/>
              <a:t>The delegate model follows the </a:t>
            </a:r>
            <a:r>
              <a:rPr lang="en-US" u="sng" dirty="0">
                <a:hlinkClick r:id="rId2"/>
              </a:rPr>
              <a:t>observer design pattern</a:t>
            </a:r>
            <a:r>
              <a:rPr lang="en-US" dirty="0"/>
              <a:t>, which enables a subscriber to register with and receive notifications from a provider</a:t>
            </a:r>
          </a:p>
          <a:p>
            <a:r>
              <a:rPr lang="en-US" dirty="0"/>
              <a:t>An event sender pushes a notification that an event has happened</a:t>
            </a:r>
          </a:p>
          <a:p>
            <a:r>
              <a:rPr lang="en-US" dirty="0"/>
              <a:t>An event receiver receives that notification and defines a response to it</a:t>
            </a:r>
          </a:p>
        </p:txBody>
      </p:sp>
    </p:spTree>
    <p:extLst>
      <p:ext uri="{BB962C8B-B14F-4D97-AF65-F5344CB8AC3E}">
        <p14:creationId xmlns:p14="http://schemas.microsoft.com/office/powerpoint/2010/main" val="214940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36D-70FB-674A-8F20-992A2035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EE30-0CAC-2445-A6B3-7CFF1AE5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u="sng" dirty="0">
                <a:hlinkClick r:id="rId2"/>
              </a:rPr>
              <a:t>Click</a:t>
            </a:r>
            <a:r>
              <a:rPr lang="en-US" dirty="0"/>
              <a:t> event is a member of the </a:t>
            </a:r>
            <a:r>
              <a:rPr lang="en-US" u="sng" dirty="0">
                <a:hlinkClick r:id="rId3"/>
              </a:rPr>
              <a:t>Button</a:t>
            </a:r>
            <a:r>
              <a:rPr lang="en-US" dirty="0"/>
              <a:t> class</a:t>
            </a:r>
          </a:p>
          <a:p>
            <a:r>
              <a:rPr lang="en-US" u="sng" dirty="0">
                <a:hlinkClick r:id="rId4"/>
              </a:rPr>
              <a:t>PropertyChanged</a:t>
            </a:r>
            <a:r>
              <a:rPr lang="en-US" dirty="0"/>
              <a:t> event is a member of the class that implements the </a:t>
            </a:r>
            <a:r>
              <a:rPr lang="en-US" u="sng" dirty="0">
                <a:hlinkClick r:id="rId5"/>
              </a:rPr>
              <a:t>INotifyPropertyChanged</a:t>
            </a:r>
            <a:r>
              <a:rPr lang="en-US" dirty="0"/>
              <a:t> interface.</a:t>
            </a:r>
          </a:p>
        </p:txBody>
      </p:sp>
    </p:spTree>
    <p:extLst>
      <p:ext uri="{BB962C8B-B14F-4D97-AF65-F5344CB8AC3E}">
        <p14:creationId xmlns:p14="http://schemas.microsoft.com/office/powerpoint/2010/main" val="120757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EA9F-95F8-A14C-A467-6E8866A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Generic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F16EC-2431-1647-8FE8-56D1AD4E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28" y="1690688"/>
            <a:ext cx="5993743" cy="42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6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A7CB-5077-7747-8CEC-07035EF6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Define a event argument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AC686-3AAC-4240-B4AC-A82A907F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82" y="1838433"/>
            <a:ext cx="6756839" cy="15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2127-6103-B84F-AA72-23FF9BF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define a class which has an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CA840-E1BD-9E4A-886E-61242658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52" y="1690688"/>
            <a:ext cx="80518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8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4F9E-8FF3-564C-834C-DDF25D65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1DCA-DE0A-5E42-8AA9-FF6F257C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may be declared as a static event by using the </a:t>
            </a:r>
            <a:r>
              <a:rPr lang="en-US" u="sng" dirty="0">
                <a:hlinkClick r:id="rId2"/>
              </a:rPr>
              <a:t>static</a:t>
            </a:r>
            <a:r>
              <a:rPr lang="en-US" dirty="0"/>
              <a:t> keyword. This makes the event available to callers at any time, even if no instance of the class exists</a:t>
            </a:r>
          </a:p>
        </p:txBody>
      </p:sp>
    </p:spTree>
    <p:extLst>
      <p:ext uri="{BB962C8B-B14F-4D97-AF65-F5344CB8AC3E}">
        <p14:creationId xmlns:p14="http://schemas.microsoft.com/office/powerpoint/2010/main" val="31925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619D-EA00-174B-94E4-BEB4DAC0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generic?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3F6239-7BF9-6B47-9760-8E6D6E8BA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865" y="1967980"/>
            <a:ext cx="2832976" cy="29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0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A88B-7AA5-7644-806F-26A00DCD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Generic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B236C6-5EF5-EF4D-B727-C8E3293B0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112" y="1808572"/>
            <a:ext cx="10159775" cy="603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87B0E-843B-E947-AB08-3FC1DFA50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62" y="3394623"/>
            <a:ext cx="7726410" cy="1287735"/>
          </a:xfrm>
          <a:prstGeom prst="rect">
            <a:avLst/>
          </a:prstGeom>
        </p:spPr>
      </p:pic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F5BEDCB7-0F23-5846-A889-F924A8F5FAAA}"/>
              </a:ext>
            </a:extLst>
          </p:cNvPr>
          <p:cNvSpPr/>
          <p:nvPr/>
        </p:nvSpPr>
        <p:spPr>
          <a:xfrm>
            <a:off x="1545021" y="2827064"/>
            <a:ext cx="1434662" cy="11351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5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F1D8-C77B-944C-A723-5977F465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Nullable&lt;T&gt; struct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F3B333-FDA7-8749-BA74-7C8874497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166" y="2007831"/>
            <a:ext cx="9101668" cy="2532638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350077-2343-BF4B-A803-976088A7463E}"/>
              </a:ext>
            </a:extLst>
          </p:cNvPr>
          <p:cNvSpPr/>
          <p:nvPr/>
        </p:nvSpPr>
        <p:spPr>
          <a:xfrm>
            <a:off x="6416565" y="772509"/>
            <a:ext cx="3358055" cy="1087821"/>
          </a:xfrm>
          <a:prstGeom prst="wedgeRoundRectCallout">
            <a:avLst>
              <a:gd name="adj1" fmla="val -104431"/>
              <a:gd name="adj2" fmla="val 6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 to be any </a:t>
            </a:r>
            <a:r>
              <a:rPr lang="en-US" dirty="0">
                <a:solidFill>
                  <a:srgbClr val="FF0000"/>
                </a:solidFill>
              </a:rPr>
              <a:t>value type</a:t>
            </a:r>
          </a:p>
          <a:p>
            <a:r>
              <a:rPr lang="en-US" dirty="0"/>
              <a:t>except another Nullable&lt;T&gt;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A2A8-8AA7-7649-AA23-32EE41F7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? TYPE SUFFIX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1E5B-DD0E-454B-B189-FBEC9764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add a ? to the end of the name of a non-nullable value type, that’s precisely equivalent to using Nullable&lt;T&gt; for the same type</a:t>
            </a:r>
          </a:p>
          <a:p>
            <a:r>
              <a:rPr lang="en-US" dirty="0"/>
              <a:t>For example, these four declarations are precisely </a:t>
            </a:r>
            <a:r>
              <a:rPr lang="en-US" dirty="0">
                <a:solidFill>
                  <a:srgbClr val="FF0000"/>
                </a:solidFill>
              </a:rPr>
              <a:t>equivalent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BBB7F-485C-4647-BD2D-C27BBFB9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84" y="3477310"/>
            <a:ext cx="6162341" cy="19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9A95-1598-244F-9806-D89B72D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167A-7746-C747-A0E4-F3F475C4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Delegate is similar to a function pointer (</a:t>
            </a:r>
            <a:r>
              <a:rPr lang="en-US" dirty="0" err="1"/>
              <a:t>functor</a:t>
            </a:r>
            <a:r>
              <a:rPr lang="en-US" dirty="0"/>
              <a:t>) in C and C++. </a:t>
            </a:r>
          </a:p>
          <a:p>
            <a:r>
              <a:rPr lang="en-US" dirty="0"/>
              <a:t>Delegates describe the signature of a method (parameter and return types) </a:t>
            </a:r>
          </a:p>
          <a:p>
            <a:endParaRPr lang="en-US" dirty="0"/>
          </a:p>
        </p:txBody>
      </p:sp>
      <p:pic>
        <p:nvPicPr>
          <p:cNvPr id="1025" name="Picture 1" descr="page5image1456080064">
            <a:extLst>
              <a:ext uri="{FF2B5EF4-FFF2-40B4-BE49-F238E27FC236}">
                <a16:creationId xmlns:a16="http://schemas.microsoft.com/office/drawing/2014/main" id="{66C59992-F93E-2C4F-BC4D-829FFC9AF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5image1456080064">
            <a:extLst>
              <a:ext uri="{FF2B5EF4-FFF2-40B4-BE49-F238E27FC236}">
                <a16:creationId xmlns:a16="http://schemas.microsoft.com/office/drawing/2014/main" id="{2CF3F0C6-B68A-E344-B420-943348DE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8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9E1C-3A5F-7F4E-8C0B-739514B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Delegates in C#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D522-3299-EC45-95F1-A7E264D7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1.0: Named Delegates </a:t>
            </a:r>
          </a:p>
          <a:p>
            <a:r>
              <a:rPr lang="en-US" dirty="0"/>
              <a:t>C# 2.0: Anonymous Methods </a:t>
            </a:r>
          </a:p>
          <a:p>
            <a:r>
              <a:rPr lang="en-US" dirty="0"/>
              <a:t>C# 3.0: Lambda Expression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9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494</Words>
  <Application>Microsoft Macintosh PowerPoint</Application>
  <PresentationFormat>Widescreen</PresentationFormat>
  <Paragraphs>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Working with Collection, Generic Delegates and Event</vt:lpstr>
      <vt:lpstr>Generic</vt:lpstr>
      <vt:lpstr>Example of Generic</vt:lpstr>
      <vt:lpstr>What can be generic?</vt:lpstr>
      <vt:lpstr>Example of Generic method</vt:lpstr>
      <vt:lpstr>The Nullable&lt;T&gt; struct</vt:lpstr>
      <vt:lpstr>THE ? TYPE SUFFIX</vt:lpstr>
      <vt:lpstr>Delegate</vt:lpstr>
      <vt:lpstr>Evolution of Delegates in C# </vt:lpstr>
      <vt:lpstr>C# 1.0: Named Delegate </vt:lpstr>
      <vt:lpstr>C# 2.0: Anonymous Method</vt:lpstr>
      <vt:lpstr>There ae two fundamental types of Lambdas:</vt:lpstr>
      <vt:lpstr>C# 3.0 Lambda</vt:lpstr>
      <vt:lpstr>Delegate and EventHandler</vt:lpstr>
      <vt:lpstr>C# Lambda Syntax</vt:lpstr>
      <vt:lpstr>Lambda Statement with one argument</vt:lpstr>
      <vt:lpstr>Lambda Statement with no arguments</vt:lpstr>
      <vt:lpstr>Using the pre‐defined Func delegate shortcut (.Net 3.5)</vt:lpstr>
      <vt:lpstr>Lambda with LINQ</vt:lpstr>
      <vt:lpstr>Lambda Parameters</vt:lpstr>
      <vt:lpstr>Lambda Bodies</vt:lpstr>
      <vt:lpstr>Delegates and lambdas</vt:lpstr>
      <vt:lpstr>Do it your self: check the descriptions which suggested by VS</vt:lpstr>
      <vt:lpstr>Without no pre-defined delegate</vt:lpstr>
      <vt:lpstr>With pre defined- delegate</vt:lpstr>
      <vt:lpstr>NET Framework 2.0 of anonymous delegates</vt:lpstr>
      <vt:lpstr>Lambda expression is just another way of specifying a delegate</vt:lpstr>
      <vt:lpstr>Event in C#</vt:lpstr>
      <vt:lpstr>Event example</vt:lpstr>
      <vt:lpstr>Example- Define a event argument</vt:lpstr>
      <vt:lpstr>Example: define a class which has an event</vt:lpstr>
      <vt:lpstr>Static event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Writing, Debugging, and Testing Funct</dc:title>
  <dc:creator>Microsoft Office User</dc:creator>
  <cp:lastModifiedBy>Microsoft Office User</cp:lastModifiedBy>
  <cp:revision>22</cp:revision>
  <dcterms:created xsi:type="dcterms:W3CDTF">2019-12-17T09:31:42Z</dcterms:created>
  <dcterms:modified xsi:type="dcterms:W3CDTF">2019-12-23T01:30:39Z</dcterms:modified>
</cp:coreProperties>
</file>