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8" r:id="rId12"/>
    <p:sldId id="269" r:id="rId13"/>
    <p:sldId id="257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2" r:id="rId27"/>
    <p:sldId id="281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65" y="5638800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sz="2400" b="1" dirty="0">
                <a:latin typeface="Broadway" panose="04040905080B02020502" pitchFamily="82" charset="0"/>
              </a:rPr>
              <a:t>{C#}</a:t>
            </a:r>
            <a:endParaRPr sz="1400" b="1" dirty="0">
              <a:latin typeface="Broadway" panose="04040905080B02020502" pitchFamily="82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9302" y="6356352"/>
            <a:ext cx="8143450" cy="365125"/>
          </a:xfrm>
        </p:spPr>
        <p:txBody>
          <a:bodyPr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1548" y="6356352"/>
            <a:ext cx="609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E45A0356-7872-D54E-B734-41B8B96B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2E18-8987-CB45-98F2-3B8D61C93A3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0356-7872-D54E-B734-41B8B96B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2112" y="685800"/>
            <a:ext cx="178799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2E18-8987-CB45-98F2-3B8D61C93A3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0356-7872-D54E-B734-41B8B96B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6835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6885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8B02E18-8987-CB45-98F2-3B8D61C93A3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0085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45A0356-7872-D54E-B734-41B8B96B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0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3FBB4B-720F-0540-A0FB-7396E9D4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B2C0AD6-F135-1042-B00A-6B34E824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2E18-8987-CB45-98F2-3B8D61C93A3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F3F6C2D-5AB8-D049-BC38-F585300B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F97C981-9C5D-0E46-9440-9412A512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0356-7872-D54E-B734-41B8B96B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3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2E18-8987-CB45-98F2-3B8D61C93A3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120032" y="3703590"/>
            <a:ext cx="3974065" cy="36522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2889" y="6356352"/>
            <a:ext cx="609600" cy="365125"/>
          </a:xfrm>
        </p:spPr>
        <p:txBody>
          <a:bodyPr/>
          <a:lstStyle>
            <a:lvl1pPr>
              <a:defRPr sz="1400"/>
            </a:lvl1pPr>
          </a:lstStyle>
          <a:p>
            <a:fld id="{E45A0356-7872-D54E-B734-41B8B96B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2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0" name="Rectangle 19"/>
          <p:cNvSpPr/>
          <p:nvPr/>
        </p:nvSpPr>
        <p:spPr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4" name="Rectangle 23"/>
          <p:cNvSpPr/>
          <p:nvPr/>
        </p:nvSpPr>
        <p:spPr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1" name="Rectangle 20"/>
          <p:cNvSpPr/>
          <p:nvPr/>
        </p:nvSpPr>
        <p:spPr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7" name="Rectangle 26"/>
          <p:cNvSpPr/>
          <p:nvPr/>
        </p:nvSpPr>
        <p:spPr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8" name="Rectangle 27"/>
          <p:cNvSpPr/>
          <p:nvPr/>
        </p:nvSpPr>
        <p:spPr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30" name="Rectangle 29"/>
          <p:cNvSpPr/>
          <p:nvPr/>
        </p:nvSpPr>
        <p:spPr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B02E18-8987-CB45-98F2-3B8D61C93A3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5A0356-7872-D54E-B734-41B8B96B2FF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285430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0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2E18-8987-CB45-98F2-3B8D61C93A3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0356-7872-D54E-B734-41B8B96B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2E18-8987-CB45-98F2-3B8D61C93A3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0356-7872-D54E-B734-41B8B96B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2E18-8987-CB45-98F2-3B8D61C93A3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0356-7872-D54E-B734-41B8B96B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1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2E18-8987-CB45-98F2-3B8D61C93A3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5A0356-7872-D54E-B734-41B8B96B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0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2E18-8987-CB45-98F2-3B8D61C93A3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0356-7872-D54E-B734-41B8B96B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1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2E18-8987-CB45-98F2-3B8D61C93A3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0356-7872-D54E-B734-41B8B96B2F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91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3" name="Rectangle 12"/>
          <p:cNvSpPr/>
          <p:nvPr/>
        </p:nvSpPr>
        <p:spPr>
          <a:xfrm>
            <a:off x="609600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Broadway" panose="04040905080B02020502" pitchFamily="82" charset="0"/>
              </a:rPr>
              <a:t>{C#}</a:t>
            </a:r>
            <a:endParaRPr sz="1200" b="1" dirty="0">
              <a:latin typeface="Broadway" panose="04040905080B02020502" pitchFamily="82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B8B02E18-8987-CB45-98F2-3B8D61C93A3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45A0356-7872-D54E-B734-41B8B96B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6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6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3778/Introduction-to-IL-Assembly-Language" TargetMode="External"/><Relationship Id="rId2" Type="http://schemas.openxmlformats.org/officeDocument/2006/relationships/hyperlink" Target="https://docs.microsoft.com/en-us/dotnet/api/system.reflection.emit.opcodes.call?view=netframework-4.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ilydotnettips.com/did-you-know-you-can-launch-ildasm-tool-from-inside-visual-studio-itself-how/" TargetMode="External"/><Relationship Id="rId4" Type="http://schemas.openxmlformats.org/officeDocument/2006/relationships/hyperlink" Target="https://www.c-sharpcorner.com/UploadFile/ajyadav123/msil-programming-part-1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ae35ca/disassemble-code-in-visual-studio-instead-of-ildsam-disassembler/" TargetMode="External"/><Relationship Id="rId2" Type="http://schemas.openxmlformats.org/officeDocument/2006/relationships/hyperlink" Target="https://docs.microsoft.com/en-us/visualstudio/debugger/how-to-use-the-disassembly-window?view=vs-20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3973-28D1-CB4B-9A2F-9D2D5FBB2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.NET and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A748C-59AE-5A49-AD04-7997620CA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Quoc </a:t>
            </a:r>
            <a:r>
              <a:rPr lang="en-US" dirty="0" err="1"/>
              <a:t>Binh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FC98-641D-C449-8BC4-8A02B6D2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.NET Standard[2]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36BB-0E6A-234D-B0BF-12C2F9967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the .NET Standard, you must install a .NET platform that implements the .NET Standard specification.</a:t>
            </a:r>
          </a:p>
          <a:p>
            <a:r>
              <a:rPr lang="en-US" dirty="0"/>
              <a:t>.NET Standard 2.0 is implemented by the latest versions of .NET Framework, .NET Core, and Xamarin.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8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CDC0-EA10-5042-86F5-DCE85C17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.NET Framework Platform Architecture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8701E6-EF25-6F42-9D31-C0C377A30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255" y="1600200"/>
            <a:ext cx="51245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1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12A7-59A5-3B4A-8A91-FD81600D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.NET technologies- year 2019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0BE8DD-1EA9-8141-B9A5-52C249779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455" y="2087682"/>
            <a:ext cx="9519740" cy="2546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6B6AF-2C24-524B-8178-05FA2CA932AA}"/>
              </a:ext>
            </a:extLst>
          </p:cNvPr>
          <p:cNvSpPr txBox="1"/>
          <p:nvPr/>
        </p:nvSpPr>
        <p:spPr>
          <a:xfrm>
            <a:off x="1327759" y="4997885"/>
            <a:ext cx="9393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the end of 2020, Microsoft promises that there will be a </a:t>
            </a:r>
            <a:r>
              <a:rPr lang="en-US" dirty="0">
                <a:solidFill>
                  <a:srgbClr val="FF0000"/>
                </a:solidFill>
              </a:rPr>
              <a:t>single .NET platform </a:t>
            </a:r>
            <a:r>
              <a:rPr lang="en-US" dirty="0"/>
              <a:t>instead of three. </a:t>
            </a:r>
            <a:r>
              <a:rPr lang="en-US" dirty="0">
                <a:solidFill>
                  <a:srgbClr val="FF0000"/>
                </a:solidFill>
              </a:rPr>
              <a:t>.NET 5.0 </a:t>
            </a:r>
            <a:r>
              <a:rPr lang="en-US" dirty="0"/>
              <a:t>is planned to have </a:t>
            </a:r>
            <a:r>
              <a:rPr lang="en-US" dirty="0">
                <a:solidFill>
                  <a:srgbClr val="FF0000"/>
                </a:solidFill>
              </a:rPr>
              <a:t>a single BCL </a:t>
            </a:r>
            <a:r>
              <a:rPr lang="en-US" dirty="0"/>
              <a:t>and two runtimes: </a:t>
            </a:r>
            <a:r>
              <a:rPr lang="en-US" dirty="0">
                <a:solidFill>
                  <a:srgbClr val="FF0000"/>
                </a:solidFill>
              </a:rPr>
              <a:t>one for desktop and server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one for mobile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7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DC71-1F06-224E-9C7F-648A2F11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EA03-12D4-D94A-BDFC-0CD92B18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will be </a:t>
            </a:r>
            <a:r>
              <a:rPr lang="en-US" dirty="0">
                <a:solidFill>
                  <a:srgbClr val="FF0000"/>
                </a:solidFill>
              </a:rPr>
              <a:t>instantly recognizable to anyone familiar with C, C++ or Java</a:t>
            </a:r>
          </a:p>
          <a:p>
            <a:r>
              <a:rPr lang="en-US" dirty="0"/>
              <a:t>C# syntax simplifies many of the complexities of C++ and provides powerful features, which are not found in Java</a:t>
            </a:r>
          </a:p>
          <a:p>
            <a:r>
              <a:rPr lang="en-US" dirty="0"/>
              <a:t>C# is an an object-oriented language</a:t>
            </a:r>
          </a:p>
          <a:p>
            <a:r>
              <a:rPr lang="en-US" dirty="0"/>
              <a:t>C# can call COM objects or native Win32 DLLs, you can do this in C# through a process called "Interop"</a:t>
            </a:r>
          </a:p>
        </p:txBody>
      </p:sp>
    </p:spTree>
    <p:extLst>
      <p:ext uri="{BB962C8B-B14F-4D97-AF65-F5344CB8AC3E}">
        <p14:creationId xmlns:p14="http://schemas.microsoft.com/office/powerpoint/2010/main" val="816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E02D-3C3D-834F-82D4-5333A547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language versions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38B7-19CD-EF48-B0C8-C79D30AD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C# 1.0 was released in 2002 and included all the important features of a statically typed </a:t>
            </a:r>
            <a:r>
              <a:rPr lang="en-US" dirty="0">
                <a:solidFill>
                  <a:srgbClr val="FF0000"/>
                </a:solidFill>
              </a:rPr>
              <a:t>object-oriented </a:t>
            </a:r>
            <a:r>
              <a:rPr lang="en-US" dirty="0"/>
              <a:t>modern language</a:t>
            </a:r>
          </a:p>
          <a:p>
            <a:r>
              <a:rPr lang="en-US" dirty="0"/>
              <a:t>C# 2.0 was released in 2005 and focused on enabling strong data typing using </a:t>
            </a:r>
            <a:r>
              <a:rPr lang="en-US" dirty="0">
                <a:solidFill>
                  <a:srgbClr val="FF0000"/>
                </a:solidFill>
              </a:rPr>
              <a:t>generics</a:t>
            </a:r>
            <a:r>
              <a:rPr lang="en-US" dirty="0"/>
              <a:t>, to improve code performance and reduce type errors</a:t>
            </a:r>
          </a:p>
          <a:p>
            <a:r>
              <a:rPr lang="en-US" dirty="0"/>
              <a:t>C# 3.0 was released in 2007 and focused on enabling declarative coding with Language </a:t>
            </a:r>
            <a:r>
              <a:rPr lang="en-US" dirty="0" err="1"/>
              <a:t>INtegrated</a:t>
            </a:r>
            <a:r>
              <a:rPr lang="en-US" dirty="0"/>
              <a:t> Queries (</a:t>
            </a:r>
            <a:r>
              <a:rPr lang="en-US" dirty="0">
                <a:solidFill>
                  <a:srgbClr val="FF0000"/>
                </a:solidFill>
              </a:rPr>
              <a:t>LINQ</a:t>
            </a:r>
            <a:r>
              <a:rPr lang="en-US" dirty="0"/>
              <a:t>), </a:t>
            </a:r>
            <a:r>
              <a:rPr lang="en-US" dirty="0">
                <a:solidFill>
                  <a:srgbClr val="FF0000"/>
                </a:solidFill>
              </a:rPr>
              <a:t>anonymous types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lambda expressions</a:t>
            </a:r>
          </a:p>
          <a:p>
            <a:r>
              <a:rPr lang="en-US" dirty="0"/>
              <a:t>C# 4.0 was released in 2010 focused on </a:t>
            </a:r>
            <a:r>
              <a:rPr lang="en-US" dirty="0">
                <a:solidFill>
                  <a:srgbClr val="FF0000"/>
                </a:solidFill>
              </a:rPr>
              <a:t>dynamic type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named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DF64-4C20-C34C-B2E6-53F75AC8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language versions and features[2]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8F4C-786F-C745-86D2-338CF426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C# 5.0 was released in 2012 and focused on simplifying asynchronous: </a:t>
            </a:r>
            <a:r>
              <a:rPr lang="en-US" dirty="0" err="1">
                <a:solidFill>
                  <a:srgbClr val="FF0000"/>
                </a:solidFill>
              </a:rPr>
              <a:t>async</a:t>
            </a:r>
            <a:r>
              <a:rPr lang="en-US" dirty="0">
                <a:solidFill>
                  <a:srgbClr val="FF0000"/>
                </a:solidFill>
              </a:rPr>
              <a:t> and await</a:t>
            </a:r>
          </a:p>
          <a:p>
            <a:r>
              <a:rPr lang="en-US" dirty="0"/>
              <a:t>C# 6.0 was released in 2015 focused on minor refinements: static imports, Interpolated strings, Expression bodied members</a:t>
            </a:r>
          </a:p>
          <a:p>
            <a:r>
              <a:rPr lang="en-US" dirty="0"/>
              <a:t>C# 7.0 was released in March 2017 and focused on adding functional language features like </a:t>
            </a:r>
            <a:r>
              <a:rPr lang="en-US" dirty="0">
                <a:solidFill>
                  <a:srgbClr val="FF0000"/>
                </a:solidFill>
              </a:rPr>
              <a:t>tuples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pattern matching</a:t>
            </a:r>
          </a:p>
          <a:p>
            <a:r>
              <a:rPr lang="en-US" dirty="0"/>
              <a:t>C# 8.0 was released in September 2019 and focused on Nullable reference types, Switch expressions, Default interface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80E7-B09A-8D47-97BD-EC84B565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your C# compiler versions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1249B6-7005-0245-967A-0ADB9A10D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399" y="1951461"/>
            <a:ext cx="5163202" cy="282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0AF8-BE81-AB42-A6FD-8581CEA0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your C# compiler versions[2]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4113-7EEC-0B47-9265-38F8F467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which version of the .NET Core SDK you have available</a:t>
            </a:r>
          </a:p>
          <a:p>
            <a:pPr lvl="1"/>
            <a:r>
              <a:rPr lang="en-US" dirty="0"/>
              <a:t>[From command line type] </a:t>
            </a:r>
            <a:r>
              <a:rPr lang="en-US" i="1" dirty="0"/>
              <a:t>dotnet –version</a:t>
            </a:r>
          </a:p>
          <a:p>
            <a:pPr lvl="2"/>
            <a:r>
              <a:rPr lang="en-US" dirty="0"/>
              <a:t>NET Core 3.0  would display = &gt; 3.0.100</a:t>
            </a:r>
            <a:endParaRPr lang="en-US" i="1" dirty="0"/>
          </a:p>
          <a:p>
            <a:r>
              <a:rPr lang="en-US" dirty="0"/>
              <a:t>To determine which versions of the C# compiler you have available</a:t>
            </a:r>
          </a:p>
          <a:p>
            <a:pPr lvl="1"/>
            <a:r>
              <a:rPr lang="en-US" dirty="0"/>
              <a:t>[From command line type] </a:t>
            </a:r>
            <a:r>
              <a:rPr lang="en-US" i="1" dirty="0" err="1"/>
              <a:t>csc</a:t>
            </a:r>
            <a:r>
              <a:rPr lang="en-US" i="1" dirty="0"/>
              <a:t> -</a:t>
            </a:r>
            <a:r>
              <a:rPr lang="en-US" i="1" dirty="0" err="1"/>
              <a:t>langversion</a:t>
            </a:r>
            <a:r>
              <a:rPr lang="en-US" i="1" dirty="0"/>
              <a:t>:?</a:t>
            </a:r>
          </a:p>
          <a:p>
            <a:pPr marL="457200" lvl="1" indent="0">
              <a:buNone/>
            </a:pP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EB4BB-7E9E-A140-A1A0-F8FC1003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31" y="3527346"/>
            <a:ext cx="2233112" cy="320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F94-CD41-DC44-A7E2-E4CEE14B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values for the &lt;</a:t>
            </a:r>
            <a:r>
              <a:rPr lang="en-US" dirty="0" err="1"/>
              <a:t>LangVersion</a:t>
            </a:r>
            <a:r>
              <a:rPr lang="en-US" dirty="0"/>
              <a:t>&gt;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A2DF59-D20E-0848-B15D-365AA86AD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514" y="2091247"/>
            <a:ext cx="9854371" cy="31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1F39-BAAA-DE44-A4CF-63165C22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HelloWorld program in C#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327985-BB1E-8043-A834-4ABBE8068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697" y="1600200"/>
            <a:ext cx="719765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5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27B-D559-BB4A-94F0-C827AD7E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.NET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5EBD-67DF-2445-81F0-26027CC66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.NET Framework is a development platform that includes </a:t>
            </a:r>
          </a:p>
          <a:p>
            <a:pPr lvl="1"/>
            <a:r>
              <a:rPr lang="en-US" dirty="0"/>
              <a:t>Common Language Runtime (CLR) manages the execution of code</a:t>
            </a:r>
          </a:p>
          <a:p>
            <a:pPr lvl="1"/>
            <a:r>
              <a:rPr lang="en-US" dirty="0"/>
              <a:t>Base Class Library (BCL) which provides a rich library of classes to build applications from</a:t>
            </a:r>
          </a:p>
          <a:p>
            <a:r>
              <a:rPr lang="en-US" dirty="0"/>
              <a:t>.NET Framework to have the possibility of being </a:t>
            </a:r>
            <a:r>
              <a:rPr lang="en-US" i="1" dirty="0"/>
              <a:t>cross-platform </a:t>
            </a:r>
            <a:r>
              <a:rPr lang="en-US" dirty="0"/>
              <a:t>but Microsoft put their implementation effort into making it </a:t>
            </a:r>
            <a:r>
              <a:rPr lang="en-US" dirty="0">
                <a:solidFill>
                  <a:srgbClr val="FF0000"/>
                </a:solidFill>
              </a:rPr>
              <a:t>work best </a:t>
            </a:r>
            <a:r>
              <a:rPr lang="en-US" dirty="0"/>
              <a:t>with Windows</a:t>
            </a:r>
          </a:p>
          <a:p>
            <a:r>
              <a:rPr lang="en-US" dirty="0"/>
              <a:t>Since .NET Framework 4.5.2 it has been an </a:t>
            </a:r>
            <a:r>
              <a:rPr lang="en-US" b="1" dirty="0"/>
              <a:t>official component of the Windows operating system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5DDC-6CA5-F548-B98B-73E1D6DD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of new 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350234-C9FB-374D-9BF4-8A8035443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560" y="1690688"/>
            <a:ext cx="5020879" cy="445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CDE2-3EB2-2740-86AE-7F7E0BF2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 and the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AAED7B-84DE-6642-9C63-AA04ECE8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398" y="1909517"/>
            <a:ext cx="6591300" cy="36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DB594D-8A72-1247-8347-056635E32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867" y="3294008"/>
            <a:ext cx="4306208" cy="1757636"/>
          </a:xfrm>
          <a:prstGeom prst="rect">
            <a:avLst/>
          </a:prstGeom>
        </p:spPr>
      </p:pic>
      <p:sp>
        <p:nvSpPr>
          <p:cNvPr id="6" name="Curved Right Arrow 5">
            <a:extLst>
              <a:ext uri="{FF2B5EF4-FFF2-40B4-BE49-F238E27FC236}">
                <a16:creationId xmlns:a16="http://schemas.microsoft.com/office/drawing/2014/main" id="{D809B6E3-C63B-4E48-8B1B-9B121BA9F82B}"/>
              </a:ext>
            </a:extLst>
          </p:cNvPr>
          <p:cNvSpPr/>
          <p:nvPr/>
        </p:nvSpPr>
        <p:spPr>
          <a:xfrm>
            <a:off x="4114799" y="2277817"/>
            <a:ext cx="1513490" cy="18950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FA79-6B33-5D4C-8D4B-DCED27CD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Intermediate Language(IL) of the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949D-7A8B-2044-9CE3-B52F0982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tool ILDASM and select file .EXE in the Debug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79C92-D53E-4D49-86AE-06BB8C6C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237" y="2359296"/>
            <a:ext cx="2673425" cy="418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60F7-7B07-544A-851F-B2EE1A7D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IL of Main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E51960-0BFC-AF44-B59E-C0E7433A8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158" y="1809860"/>
            <a:ext cx="58476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7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F9C8-BAC7-0945-B304-68F1E3C8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70D1-1977-2C42-8887-897C44AF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.</a:t>
            </a:r>
            <a:r>
              <a:rPr lang="en-US" dirty="0" err="1"/>
              <a:t>entrypoint</a:t>
            </a:r>
            <a:r>
              <a:rPr lang="en-US" dirty="0"/>
              <a:t> : The first function of the program from where the execution will start</a:t>
            </a:r>
          </a:p>
          <a:p>
            <a:r>
              <a:rPr lang="en-US" dirty="0" err="1"/>
              <a:t>maxstack</a:t>
            </a:r>
            <a:r>
              <a:rPr lang="en-US" dirty="0"/>
              <a:t> 2 :  The maximum number of items we will load in the memory (evaluation stack actually)</a:t>
            </a:r>
          </a:p>
          <a:p>
            <a:r>
              <a:rPr lang="en-US" dirty="0"/>
              <a:t>.locals : declared variables</a:t>
            </a:r>
          </a:p>
          <a:p>
            <a:r>
              <a:rPr lang="en-US" dirty="0" err="1"/>
              <a:t>nop</a:t>
            </a:r>
            <a:r>
              <a:rPr lang="en-US" dirty="0"/>
              <a:t> that specifies that no operation is to be done yet</a:t>
            </a:r>
          </a:p>
          <a:p>
            <a:r>
              <a:rPr lang="en-US" dirty="0"/>
              <a:t>Ldc_i4 : Pushes a supplied value of type int32 onto the evaluation stack as an int32</a:t>
            </a:r>
          </a:p>
          <a:p>
            <a:r>
              <a:rPr lang="en-US" dirty="0"/>
              <a:t>Stloc.0 : Pops the current value from the top of the evaluation stack and stores it in a the local variable list at index 0</a:t>
            </a:r>
          </a:p>
          <a:p>
            <a:r>
              <a:rPr lang="en-US" dirty="0" err="1"/>
              <a:t>Ldloc</a:t>
            </a:r>
            <a:r>
              <a:rPr lang="en-US" dirty="0"/>
              <a:t> : Loads the local variable at a specific index onto the evaluation stack</a:t>
            </a:r>
          </a:p>
          <a:p>
            <a:r>
              <a:rPr lang="en-US" dirty="0"/>
              <a:t>Call : (invokes) a method which resides in the </a:t>
            </a:r>
            <a:r>
              <a:rPr lang="en-US" dirty="0" err="1"/>
              <a:t>mscorlib</a:t>
            </a:r>
            <a:r>
              <a:rPr lang="en-US" dirty="0"/>
              <a:t> library, Method arguments arg1 through </a:t>
            </a:r>
            <a:r>
              <a:rPr lang="en-US" dirty="0" err="1"/>
              <a:t>argN</a:t>
            </a:r>
            <a:r>
              <a:rPr lang="en-US" dirty="0"/>
              <a:t> are popped from the stack; The return value is pushed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3239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0681-84A7-0F40-B7AD-C93CEEB8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MSIL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B8FE-F9FC-1E44-B807-8DBE4A7B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full of Opcode can be found at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https://docs.microsoft.com/en-us/dotnet/api/system.reflection.emit.opcodes.call?view=netframework-4.8</a:t>
            </a:r>
            <a:endParaRPr lang="en-US" dirty="0"/>
          </a:p>
          <a:p>
            <a:r>
              <a:rPr lang="en-US" dirty="0"/>
              <a:t>Good tutorial about MSIL</a:t>
            </a:r>
          </a:p>
          <a:p>
            <a:pPr lvl="1"/>
            <a:r>
              <a:rPr lang="en-US" dirty="0">
                <a:hlinkClick r:id="rId3"/>
              </a:rPr>
              <a:t>https://www.codeproject.com/Articles/3778/Introduction-to-IL-Assembly-Language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https://www.c-sharpcorner.com/UploadFile/ajyadav123/msil-programming-part-1/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Integrate ILDASM into Visual Studio 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https://dailydotnettips.com/did-you-know-you-can-launch-ildasm-tool-from-inside-visual-studio-itself-how/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8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C91B-2341-0549-9B4D-A3734972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C6CF-6A6F-EA4D-833E-EFA0188E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stack after each statement is called in the previous program</a:t>
            </a:r>
          </a:p>
          <a:p>
            <a:r>
              <a:rPr lang="en-US" dirty="0"/>
              <a:t>Create a program to find the greatest between 2 numbers and see how IL code looks like.</a:t>
            </a:r>
          </a:p>
        </p:txBody>
      </p:sp>
    </p:spTree>
    <p:extLst>
      <p:ext uri="{BB962C8B-B14F-4D97-AF65-F5344CB8AC3E}">
        <p14:creationId xmlns:p14="http://schemas.microsoft.com/office/powerpoint/2010/main" val="258212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180F-02FD-674C-9E0B-F4C89598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Disassembly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DE39-6886-9F43-9D29-044DF749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Disassembly</a:t>
            </a:r>
            <a:r>
              <a:rPr lang="en-US" dirty="0"/>
              <a:t> window shows assembly code corresponding to the instructions created by the compiler</a:t>
            </a:r>
          </a:p>
          <a:p>
            <a:r>
              <a:rPr lang="en-US" dirty="0"/>
              <a:t>If you're debugging managed code, these assembly instructions correspond to the native code created by the Just-in-Time (JIT) compiler, not the Microsoft intermediate language (MSIL) created by the Visual Studio compiler</a:t>
            </a:r>
          </a:p>
        </p:txBody>
      </p:sp>
    </p:spTree>
    <p:extLst>
      <p:ext uri="{BB962C8B-B14F-4D97-AF65-F5344CB8AC3E}">
        <p14:creationId xmlns:p14="http://schemas.microsoft.com/office/powerpoint/2010/main" val="375055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F491-CDAC-BD4A-BBBD-5C527794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code in the previous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A63BC-E179-3D4E-8982-946202AE8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2491" y="1537684"/>
            <a:ext cx="3525851" cy="463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3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28EB-3D3D-8948-837F-282E7BFC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native code in 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BAA5-C645-2344-B0FA-59B551C1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https://docs.microsoft.com/en-us/visualstudio/debugger/how-to-use-the-disassembly-window?view=vs-2019</a:t>
            </a:r>
            <a:endParaRPr lang="en-US" dirty="0"/>
          </a:p>
          <a:p>
            <a:r>
              <a:rPr lang="en-US" dirty="0">
                <a:hlinkClick r:id="rId3"/>
              </a:rPr>
              <a:t>https://www.c-sharpcorner.com/uploadfile</a:t>
            </a:r>
            <a:r>
              <a:rPr lang="en-US">
                <a:hlinkClick r:id="rId3"/>
              </a:rPr>
              <a:t>/ae35ca/disassemble-code-in-visual-studio-instead-of-ildsam-disassembler/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CFE4-5333-BA49-82BD-1B3921B0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.NET Framework(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FDA1-75F6-CF4D-89D8-A30760FA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apps on a computer written for the .NET Framework share the same version of the CLR and libraries stored in the Global Assembly Cache (GAC)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8F9F7-037F-4542-9912-21CC109C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15" y="3889767"/>
            <a:ext cx="78613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3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7C3A-D876-2B4A-A94A-22D5A8B3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3656-7EAB-C941-9AAD-16FC57B9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</a:t>
            </a:r>
            <a:r>
              <a:rPr lang="en-US" dirty="0"/>
              <a:t>NET Framework, .NET Core, Xamarin, and .NET Standard are related and overlapping platforms for developers used to build applications and services.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7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09E5-7992-8646-8E19-19E919E9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Mono and Xamarin</a:t>
            </a:r>
            <a:br>
              <a:rPr lang="en-US" dirty="0"/>
            </a:br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FA4C-B576-8E4A-856B-DDB486F0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Third parties </a:t>
            </a:r>
            <a:r>
              <a:rPr lang="en-US" dirty="0"/>
              <a:t>developed a .NET Framework implementation named the Mono project.</a:t>
            </a:r>
          </a:p>
          <a:p>
            <a:r>
              <a:rPr lang="en-US" dirty="0"/>
              <a:t>Mono is cross-platform, but it fell </a:t>
            </a:r>
            <a:r>
              <a:rPr lang="en-US" dirty="0">
                <a:solidFill>
                  <a:srgbClr val="FF0000"/>
                </a:solidFill>
              </a:rPr>
              <a:t>well behind </a:t>
            </a:r>
            <a:r>
              <a:rPr lang="en-US" dirty="0"/>
              <a:t>the official implementation of .NET Framework</a:t>
            </a:r>
          </a:p>
          <a:p>
            <a:r>
              <a:rPr lang="en-US" dirty="0">
                <a:solidFill>
                  <a:srgbClr val="FF0000"/>
                </a:solidFill>
              </a:rPr>
              <a:t>Microsoft purchased Xamarin </a:t>
            </a:r>
            <a:r>
              <a:rPr lang="en-US" dirty="0"/>
              <a:t>in 2016 and now gives away what used to be an expensive Xamarin extension for </a:t>
            </a:r>
            <a:r>
              <a:rPr lang="en-US" dirty="0">
                <a:solidFill>
                  <a:srgbClr val="FF0000"/>
                </a:solidFill>
              </a:rPr>
              <a:t>free with Visual Studio 2019</a:t>
            </a:r>
          </a:p>
          <a:p>
            <a:r>
              <a:rPr lang="en-US" dirty="0"/>
              <a:t>Microsoft renamed Xamarin Studio to Visual Studio for Mac and gave it the ability to create </a:t>
            </a:r>
            <a:r>
              <a:rPr lang="en-US" dirty="0">
                <a:solidFill>
                  <a:srgbClr val="FF0000"/>
                </a:solidFill>
              </a:rPr>
              <a:t>other types of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3030-D00E-284C-922C-F242A153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D7E9-9DBF-5D45-B0B8-5899E816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has been working on an effort to </a:t>
            </a:r>
            <a:r>
              <a:rPr lang="en-US" dirty="0">
                <a:solidFill>
                  <a:srgbClr val="FF0000"/>
                </a:solidFill>
              </a:rPr>
              <a:t>decouple</a:t>
            </a:r>
            <a:r>
              <a:rPr lang="en-US" dirty="0"/>
              <a:t> .NET from its close ties with Windows</a:t>
            </a:r>
          </a:p>
          <a:p>
            <a:r>
              <a:rPr lang="en-US" dirty="0"/>
              <a:t>This new product was branded .NET Core and includes a cross-platform implementation of the CLR known as </a:t>
            </a:r>
            <a:r>
              <a:rPr lang="en-US" dirty="0" err="1"/>
              <a:t>CoreCLR</a:t>
            </a:r>
            <a:r>
              <a:rPr lang="en-US" dirty="0"/>
              <a:t> and a streamlined library of classes known as </a:t>
            </a:r>
            <a:r>
              <a:rPr lang="en-US" dirty="0" err="1"/>
              <a:t>CoreFX</a:t>
            </a:r>
            <a:endParaRPr lang="en-US" dirty="0"/>
          </a:p>
          <a:p>
            <a:r>
              <a:rPr lang="en-US" dirty="0"/>
              <a:t>Improvements that Microsoft can make to .NET Core cannot be added to .NET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5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8267-C607-D249-A32E-06F3E0EE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future versions of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688C-95DC-C74E-B6F6-CDFD5040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 Core will be </a:t>
            </a:r>
            <a:r>
              <a:rPr lang="en-US" dirty="0">
                <a:solidFill>
                  <a:srgbClr val="FF0000"/>
                </a:solidFill>
              </a:rPr>
              <a:t>renamed</a:t>
            </a:r>
            <a:r>
              <a:rPr lang="en-US" dirty="0"/>
              <a:t> .NET and the major version number will </a:t>
            </a:r>
            <a:r>
              <a:rPr lang="en-US" dirty="0">
                <a:solidFill>
                  <a:srgbClr val="FF0000"/>
                </a:solidFill>
              </a:rPr>
              <a:t>skip the number four </a:t>
            </a:r>
            <a:r>
              <a:rPr lang="en-US" dirty="0"/>
              <a:t>to avoid </a:t>
            </a:r>
            <a:r>
              <a:rPr lang="en-US" dirty="0">
                <a:solidFill>
                  <a:srgbClr val="FF0000"/>
                </a:solidFill>
              </a:rPr>
              <a:t>confusion</a:t>
            </a:r>
            <a:r>
              <a:rPr lang="en-US" dirty="0"/>
              <a:t> with .NET Framework 4.x. So, the next version of .NET Core will be .NET 5.0</a:t>
            </a:r>
          </a:p>
          <a:p>
            <a:r>
              <a:rPr lang="en-US" dirty="0"/>
              <a:t>Microsoft plans on annual major version releases </a:t>
            </a:r>
            <a:r>
              <a:rPr lang="en-US" dirty="0">
                <a:solidFill>
                  <a:srgbClr val="FF0000"/>
                </a:solidFill>
              </a:rPr>
              <a:t>every November</a:t>
            </a:r>
            <a:r>
              <a:rPr lang="en-US" dirty="0"/>
              <a:t>, rather </a:t>
            </a:r>
            <a:r>
              <a:rPr lang="en-US" dirty="0">
                <a:solidFill>
                  <a:srgbClr val="FF0000"/>
                </a:solidFill>
              </a:rPr>
              <a:t>like Apple does </a:t>
            </a:r>
            <a:r>
              <a:rPr lang="en-US" dirty="0"/>
              <a:t>major version number releases of iOS every second week in September.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8873-AE1D-9944-9E63-3CF1D096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different about .NET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0157-38C1-FB48-9CE9-93E90CDBC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.NET Core is smaller than the current version of .NET Framework due to the fact that </a:t>
            </a:r>
            <a:r>
              <a:rPr lang="en-US" dirty="0">
                <a:solidFill>
                  <a:srgbClr val="FF0000"/>
                </a:solidFill>
              </a:rPr>
              <a:t>legacy technologies </a:t>
            </a:r>
            <a:r>
              <a:rPr lang="en-US" dirty="0"/>
              <a:t>have been </a:t>
            </a:r>
            <a:r>
              <a:rPr lang="en-US" dirty="0">
                <a:solidFill>
                  <a:srgbClr val="FF0000"/>
                </a:solidFill>
              </a:rPr>
              <a:t>removed</a:t>
            </a:r>
            <a:r>
              <a:rPr lang="en-US" dirty="0"/>
              <a:t>.</a:t>
            </a:r>
          </a:p>
          <a:p>
            <a:r>
              <a:rPr lang="en-US" dirty="0"/>
              <a:t>Windows Forms and Windows Presentation Foundation (WPF) are tightly bound to the Windows ecosystem, so they have been removed from .NET Core on macOS and Linux.</a:t>
            </a:r>
          </a:p>
          <a:p>
            <a:r>
              <a:rPr lang="en-US" dirty="0"/>
              <a:t>The latest technology used to build Windows apps is the Universal Windows Platform (UWP)</a:t>
            </a:r>
          </a:p>
          <a:p>
            <a:r>
              <a:rPr lang="en-US" dirty="0"/>
              <a:t>UWP is not part of .NET Core because it is not cross-platform.</a:t>
            </a:r>
          </a:p>
          <a:p>
            <a:r>
              <a:rPr lang="en-US" dirty="0"/>
              <a:t>ASP.NET Web Forms and Windows Communication Foundation (WCF) have also been removed from .NET Core. Instead, developers prefer to use ASP.NET MVC and ASP.NET Web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F605-5747-EA4D-857E-A1E54054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different about .NET Core?[2]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5C2A-CE18-1340-8372-0E73F710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Entity Framework (EF) 6 is an object-relational mapping technology will be given support for non-relational databases like Microsoft Azure Cosmos DB, and named </a:t>
            </a:r>
            <a:r>
              <a:rPr lang="en-US" dirty="0">
                <a:solidFill>
                  <a:srgbClr val="FF0000"/>
                </a:solidFill>
              </a:rPr>
              <a:t>Entity Framework Core</a:t>
            </a:r>
          </a:p>
          <a:p>
            <a:r>
              <a:rPr lang="en-US" dirty="0"/>
              <a:t>Microsoft has componentized the .NET Core into NuGet packages, those being small chunks of functionality that can be deployed independently.</a:t>
            </a:r>
          </a:p>
          <a:p>
            <a:r>
              <a:rPr lang="en-US" dirty="0"/>
              <a:t>The goal is to componentize .NET Core to support modern technologies and to </a:t>
            </a:r>
            <a:r>
              <a:rPr lang="en-US" dirty="0">
                <a:solidFill>
                  <a:srgbClr val="FF0000"/>
                </a:solidFill>
              </a:rPr>
              <a:t>have fewer dependencies </a:t>
            </a:r>
            <a:r>
              <a:rPr lang="en-US" dirty="0"/>
              <a:t>, so that deployment requires only those packages that your application needs.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AF73-618E-6042-87B1-8120FA3D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.NET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0E54-BA0C-6B48-B4AA-B4D1E709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situation with .NET in 2019 is that there are three forked .NET platforms controlled by Microsoft, as shown in the following list:</a:t>
            </a:r>
          </a:p>
          <a:p>
            <a:pPr lvl="1"/>
            <a:r>
              <a:rPr lang="en-US" dirty="0"/>
              <a:t>.NET Core: for cross-platform and new apps.</a:t>
            </a:r>
          </a:p>
          <a:p>
            <a:pPr lvl="1"/>
            <a:r>
              <a:rPr lang="en-US" dirty="0"/>
              <a:t>.NET Framework: for legacy apps.</a:t>
            </a:r>
          </a:p>
          <a:p>
            <a:pPr lvl="1"/>
            <a:r>
              <a:rPr lang="en-US" dirty="0"/>
              <a:t>Xamarin: for mobile apps.</a:t>
            </a:r>
          </a:p>
          <a:p>
            <a:r>
              <a:rPr lang="en-US" dirty="0"/>
              <a:t>This has led to the problem that a developer must learn three platforms, each with annoying quirks and limitations.</a:t>
            </a:r>
          </a:p>
          <a:p>
            <a:r>
              <a:rPr lang="en-US" dirty="0"/>
              <a:t>Because of that, Microsoft defined .NET Standard: a specification for a set of APIs that all .NET platforms can implement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Day 5 - Advanced OOP</Template>
  <TotalTime>515</TotalTime>
  <Words>1399</Words>
  <Application>Microsoft Macintosh PowerPoint</Application>
  <PresentationFormat>Widescreen</PresentationFormat>
  <Paragraphs>127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Broadway</vt:lpstr>
      <vt:lpstr>Courier New</vt:lpstr>
      <vt:lpstr>Euphemia</vt:lpstr>
      <vt:lpstr>Wingdings</vt:lpstr>
      <vt:lpstr>Math 16x9</vt:lpstr>
      <vt:lpstr>Introduction to .NET and C#</vt:lpstr>
      <vt:lpstr>Understanding the .NET Framework</vt:lpstr>
      <vt:lpstr>Understanding the .NET Framework(cont)</vt:lpstr>
      <vt:lpstr>Understanding the Mono and Xamarin projects</vt:lpstr>
      <vt:lpstr>Understanding .NET Core</vt:lpstr>
      <vt:lpstr>Understanding future versions of .NET</vt:lpstr>
      <vt:lpstr>What is different about .NET Core?</vt:lpstr>
      <vt:lpstr>What is different about .NET Core?[2]</vt:lpstr>
      <vt:lpstr>Understanding .NET Standard</vt:lpstr>
      <vt:lpstr>Understanding .NET Standard[2]</vt:lpstr>
      <vt:lpstr>.NET Framework Platform Architecture</vt:lpstr>
      <vt:lpstr>Comparing .NET technologies- year 2019</vt:lpstr>
      <vt:lpstr>Introduction to C#</vt:lpstr>
      <vt:lpstr>Understanding language versions and features</vt:lpstr>
      <vt:lpstr>Understanding language versions and features[2]</vt:lpstr>
      <vt:lpstr>Discovering your C# compiler versions</vt:lpstr>
      <vt:lpstr>Discovering your C# compiler versions[2]</vt:lpstr>
      <vt:lpstr>Potential values for the &lt;LangVersion&gt;</vt:lpstr>
      <vt:lpstr>A HelloWorld program in C#</vt:lpstr>
      <vt:lpstr>The code of new app</vt:lpstr>
      <vt:lpstr>Run the app and the output</vt:lpstr>
      <vt:lpstr>View Intermediate Language(IL) of the program </vt:lpstr>
      <vt:lpstr>The IL of Main method</vt:lpstr>
      <vt:lpstr>Explanation of the code</vt:lpstr>
      <vt:lpstr>More about MSIL</vt:lpstr>
      <vt:lpstr>Exercise</vt:lpstr>
      <vt:lpstr>View Disassembly code</vt:lpstr>
      <vt:lpstr>Native code in the previous example</vt:lpstr>
      <vt:lpstr>How to view native code in VS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framework and C#</dc:title>
  <dc:creator>Microsoft Office User</dc:creator>
  <cp:lastModifiedBy>Microsoft Office User</cp:lastModifiedBy>
  <cp:revision>46</cp:revision>
  <dcterms:created xsi:type="dcterms:W3CDTF">2019-11-25T10:09:18Z</dcterms:created>
  <dcterms:modified xsi:type="dcterms:W3CDTF">2019-12-09T01:44:06Z</dcterms:modified>
</cp:coreProperties>
</file>