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8" r:id="rId21"/>
    <p:sldId id="299" r:id="rId22"/>
    <p:sldId id="300" r:id="rId23"/>
    <p:sldId id="275" r:id="rId24"/>
    <p:sldId id="276" r:id="rId25"/>
    <p:sldId id="277" r:id="rId26"/>
    <p:sldId id="278" r:id="rId27"/>
    <p:sldId id="279" r:id="rId28"/>
    <p:sldId id="280" r:id="rId29"/>
    <p:sldId id="281" r:id="rId30"/>
    <p:sldId id="282" r:id="rId31"/>
    <p:sldId id="283" r:id="rId32"/>
    <p:sldId id="284" r:id="rId33"/>
    <p:sldId id="290" r:id="rId34"/>
    <p:sldId id="292" r:id="rId35"/>
    <p:sldId id="293" r:id="rId36"/>
    <p:sldId id="291" r:id="rId37"/>
    <p:sldId id="294" r:id="rId38"/>
    <p:sldId id="295" r:id="rId39"/>
    <p:sldId id="285" r:id="rId40"/>
    <p:sldId id="286" r:id="rId41"/>
    <p:sldId id="288" r:id="rId42"/>
    <p:sldId id="301" r:id="rId43"/>
    <p:sldId id="302" r:id="rId44"/>
    <p:sldId id="287"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p:restoredTop sz="94631"/>
  </p:normalViewPr>
  <p:slideViewPr>
    <p:cSldViewPr snapToGrid="0" snapToObjects="1">
      <p:cViewPr varScale="1">
        <p:scale>
          <a:sx n="81" d="100"/>
          <a:sy n="81" d="100"/>
        </p:scale>
        <p:origin x="19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0" name="Rectangle 9"/>
          <p:cNvSpPr/>
          <p:nvPr/>
        </p:nvSpPr>
        <p:spPr>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1" name="Rectangle 10"/>
          <p:cNvSpPr/>
          <p:nvPr/>
        </p:nvSpPr>
        <p:spPr>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2" name="Rectangle 11"/>
          <p:cNvSpPr/>
          <p:nvPr/>
        </p:nvSpPr>
        <p:spPr>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13" name="Straight Connector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65" y="5638800"/>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2400" b="1" dirty="0">
                <a:latin typeface="Broadway" panose="04040905080B02020502" pitchFamily="82" charset="0"/>
              </a:rPr>
              <a:t>{C#}</a:t>
            </a:r>
            <a:endParaRPr sz="1400" b="1" dirty="0">
              <a:latin typeface="Broadway" panose="04040905080B02020502" pitchFamily="82" charset="0"/>
            </a:endParaRPr>
          </a:p>
        </p:txBody>
      </p:sp>
      <p:cxnSp>
        <p:nvCxnSpPr>
          <p:cNvPr id="15" name="Straight Connector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9302" y="1600201"/>
            <a:ext cx="833120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9302" y="4344916"/>
            <a:ext cx="75184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a:xfrm>
            <a:off x="2429302" y="6356352"/>
            <a:ext cx="8143450" cy="365125"/>
          </a:xfrm>
        </p:spPr>
        <p:txBody>
          <a:bodyPr/>
          <a:lstStyle>
            <a:lvl1pPr algn="l">
              <a:defRPr sz="1600" b="1">
                <a:solidFill>
                  <a:schemeClr val="bg1"/>
                </a:solidFill>
              </a:defRPr>
            </a:lvl1pPr>
          </a:lstStyle>
          <a:p>
            <a:endParaRPr lang="en-US"/>
          </a:p>
        </p:txBody>
      </p:sp>
      <p:sp>
        <p:nvSpPr>
          <p:cNvPr id="6" name="Slide Number Placeholder 5"/>
          <p:cNvSpPr>
            <a:spLocks noGrp="1"/>
          </p:cNvSpPr>
          <p:nvPr>
            <p:ph type="sldNum" sz="quarter" idx="12"/>
          </p:nvPr>
        </p:nvSpPr>
        <p:spPr>
          <a:xfrm>
            <a:off x="11431548" y="6356352"/>
            <a:ext cx="609600" cy="365125"/>
          </a:xfrm>
        </p:spPr>
        <p:txBody>
          <a:bodyPr/>
          <a:lstStyle>
            <a:lvl1pPr>
              <a:defRPr sz="1600">
                <a:solidFill>
                  <a:schemeClr val="bg1"/>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52172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89497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0" name="Rectangle 9"/>
          <p:cNvSpPr/>
          <p:nvPr/>
        </p:nvSpPr>
        <p:spPr>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cxnSp>
        <p:nvCxnSpPr>
          <p:cNvPr id="11" name="Straight Connector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sz="1800"/>
          </a:p>
        </p:txBody>
      </p:sp>
      <p:cxnSp>
        <p:nvCxnSpPr>
          <p:cNvPr id="14" name="Straight Connector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602112" y="685800"/>
            <a:ext cx="1787992"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9030" y="685800"/>
            <a:ext cx="7850643"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304307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76835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1"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86885" y="6367463"/>
            <a:ext cx="2540000" cy="457200"/>
          </a:xfrm>
        </p:spPr>
        <p:txBody>
          <a:bodyPr/>
          <a:lstStyle>
            <a:lvl1pPr>
              <a:defRPr/>
            </a:lvl1pPr>
          </a:lstStyle>
          <a:p>
            <a:fld id="{6F6170E5-388F-AD4E-ADC9-FADE783F0CAD}" type="datetimeFigureOut">
              <a:rPr lang="en-US" smtClean="0"/>
              <a:t>12/9/19</a:t>
            </a:fld>
            <a:endParaRPr lang="en-US"/>
          </a:p>
        </p:txBody>
      </p:sp>
      <p:sp>
        <p:nvSpPr>
          <p:cNvPr id="6" name="Footer Placeholder 5"/>
          <p:cNvSpPr>
            <a:spLocks noGrp="1"/>
          </p:cNvSpPr>
          <p:nvPr>
            <p:ph type="ftr" sz="quarter" idx="11"/>
          </p:nvPr>
        </p:nvSpPr>
        <p:spPr>
          <a:xfrm>
            <a:off x="4138084" y="6367463"/>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10085" y="6367463"/>
            <a:ext cx="2540000" cy="457200"/>
          </a:xfrm>
        </p:spPr>
        <p:txBody>
          <a:bodyPr/>
          <a:lstStyle>
            <a:lvl1pPr>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188052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Title 7">
            <a:extLst>
              <a:ext uri="{FF2B5EF4-FFF2-40B4-BE49-F238E27FC236}">
                <a16:creationId xmlns:a16="http://schemas.microsoft.com/office/drawing/2014/main" id="{A83FBB4B-720F-0540-A0FB-7396E9D442C3}"/>
              </a:ext>
            </a:extLst>
          </p:cNvPr>
          <p:cNvSpPr>
            <a:spLocks noGrp="1"/>
          </p:cNvSpPr>
          <p:nvPr>
            <p:ph type="title"/>
          </p:nvPr>
        </p:nvSpPr>
        <p:spPr/>
        <p:txBody>
          <a:bodyPr/>
          <a:lstStyle/>
          <a:p>
            <a:r>
              <a:rPr lang="en-US"/>
              <a:t>Click to edit Master title style</a:t>
            </a:r>
          </a:p>
        </p:txBody>
      </p:sp>
      <p:sp>
        <p:nvSpPr>
          <p:cNvPr id="15" name="Date Placeholder 14">
            <a:extLst>
              <a:ext uri="{FF2B5EF4-FFF2-40B4-BE49-F238E27FC236}">
                <a16:creationId xmlns:a16="http://schemas.microsoft.com/office/drawing/2014/main" id="{EB2C0AD6-F135-1042-B00A-6B34E824BACD}"/>
              </a:ext>
            </a:extLst>
          </p:cNvPr>
          <p:cNvSpPr>
            <a:spLocks noGrp="1"/>
          </p:cNvSpPr>
          <p:nvPr>
            <p:ph type="dt" sz="half" idx="10"/>
          </p:nvPr>
        </p:nvSpPr>
        <p:spPr/>
        <p:txBody>
          <a:bodyPr/>
          <a:lstStyle/>
          <a:p>
            <a:fld id="{6F6170E5-388F-AD4E-ADC9-FADE783F0CAD}" type="datetimeFigureOut">
              <a:rPr lang="en-US" smtClean="0"/>
              <a:t>12/9/19</a:t>
            </a:fld>
            <a:endParaRPr lang="en-US"/>
          </a:p>
        </p:txBody>
      </p:sp>
      <p:sp>
        <p:nvSpPr>
          <p:cNvPr id="16" name="Footer Placeholder 15">
            <a:extLst>
              <a:ext uri="{FF2B5EF4-FFF2-40B4-BE49-F238E27FC236}">
                <a16:creationId xmlns:a16="http://schemas.microsoft.com/office/drawing/2014/main" id="{AF3F6C2D-5AB8-D049-BC38-F585300B438F}"/>
              </a:ext>
            </a:extLst>
          </p:cNvPr>
          <p:cNvSpPr>
            <a:spLocks noGrp="1"/>
          </p:cNvSpPr>
          <p:nvPr>
            <p:ph type="ftr" sz="quarter" idx="11"/>
          </p:nvPr>
        </p:nvSpPr>
        <p:spPr/>
        <p:txBody>
          <a:bodyPr/>
          <a:lstStyle/>
          <a:p>
            <a:endParaRPr lang="en-US"/>
          </a:p>
        </p:txBody>
      </p:sp>
      <p:sp>
        <p:nvSpPr>
          <p:cNvPr id="17" name="Slide Number Placeholder 16">
            <a:extLst>
              <a:ext uri="{FF2B5EF4-FFF2-40B4-BE49-F238E27FC236}">
                <a16:creationId xmlns:a16="http://schemas.microsoft.com/office/drawing/2014/main" id="{BF97C981-9C5D-0E46-9440-9412A5125F2E}"/>
              </a:ext>
            </a:extLst>
          </p:cNvPr>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421411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F6170E5-388F-AD4E-ADC9-FADE783F0CAD}" type="datetimeFigureOut">
              <a:rPr lang="en-US" smtClean="0"/>
              <a:t>12/9/19</a:t>
            </a:fld>
            <a:endParaRPr lang="en-US"/>
          </a:p>
        </p:txBody>
      </p:sp>
      <p:sp>
        <p:nvSpPr>
          <p:cNvPr id="5" name="Footer Placeholder 4"/>
          <p:cNvSpPr>
            <a:spLocks noGrp="1"/>
          </p:cNvSpPr>
          <p:nvPr>
            <p:ph type="ftr" sz="quarter" idx="11"/>
          </p:nvPr>
        </p:nvSpPr>
        <p:spPr>
          <a:xfrm rot="16200000">
            <a:off x="-1120032" y="3703590"/>
            <a:ext cx="3974065" cy="365220"/>
          </a:xfrm>
        </p:spPr>
        <p:txBody>
          <a:bodyPr/>
          <a:lstStyle>
            <a:lvl1pPr>
              <a:defRPr b="1">
                <a:solidFill>
                  <a:schemeClr val="bg1"/>
                </a:solidFill>
              </a:defRPr>
            </a:lvl1pPr>
          </a:lstStyle>
          <a:p>
            <a:endParaRPr lang="en-US"/>
          </a:p>
        </p:txBody>
      </p:sp>
      <p:sp>
        <p:nvSpPr>
          <p:cNvPr id="6" name="Slide Number Placeholder 5"/>
          <p:cNvSpPr>
            <a:spLocks noGrp="1"/>
          </p:cNvSpPr>
          <p:nvPr>
            <p:ph type="sldNum" sz="quarter" idx="12"/>
          </p:nvPr>
        </p:nvSpPr>
        <p:spPr>
          <a:xfrm>
            <a:off x="11202889" y="6356352"/>
            <a:ext cx="609600" cy="365125"/>
          </a:xfrm>
        </p:spPr>
        <p:txBody>
          <a:bodyPr/>
          <a:lstStyle>
            <a:lvl1pPr>
              <a:defRPr sz="1400"/>
            </a:lvl1pPr>
          </a:lstStyle>
          <a:p>
            <a:fld id="{BAC0C9C2-BBF7-3F45-AEAF-C99D63EF4E04}" type="slidenum">
              <a:rPr lang="en-US" smtClean="0"/>
              <a:t>‹#›</a:t>
            </a:fld>
            <a:endParaRPr lang="en-US"/>
          </a:p>
        </p:txBody>
      </p:sp>
    </p:spTree>
    <p:extLst>
      <p:ext uri="{BB962C8B-B14F-4D97-AF65-F5344CB8AC3E}">
        <p14:creationId xmlns:p14="http://schemas.microsoft.com/office/powerpoint/2010/main" val="297553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0" name="Rectangle 19"/>
          <p:cNvSpPr/>
          <p:nvPr/>
        </p:nvSpPr>
        <p:spPr>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4" name="Rectangle 23"/>
          <p:cNvSpPr/>
          <p:nvPr/>
        </p:nvSpPr>
        <p:spPr>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1" name="Rectangle 20"/>
          <p:cNvSpPr/>
          <p:nvPr/>
        </p:nvSpPr>
        <p:spPr>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22" name="Straight Connector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8" name="Pi"/>
          <p:cNvSpPr>
            <a:spLocks/>
          </p:cNvSpPr>
          <p:nvPr/>
        </p:nvSpPr>
        <p:spPr bwMode="white">
          <a:xfrm>
            <a:off x="276534" y="6032500"/>
            <a:ext cx="593344"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sz="1800"/>
          </a:p>
        </p:txBody>
      </p:sp>
      <p:cxnSp>
        <p:nvCxnSpPr>
          <p:cNvPr id="23" name="Straight Connector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7" name="Rectangle 26"/>
          <p:cNvSpPr/>
          <p:nvPr/>
        </p:nvSpPr>
        <p:spPr>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8" name="Rectangle 27"/>
          <p:cNvSpPr/>
          <p:nvPr/>
        </p:nvSpPr>
        <p:spPr>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9" name="Rectangle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0" name="Rectangle 29"/>
          <p:cNvSpPr/>
          <p:nvPr/>
        </p:nvSpPr>
        <p:spPr>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1" name="Straight Connector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3" name="Straight Connector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6F6170E5-388F-AD4E-ADC9-FADE783F0CAD}" type="datetimeFigureOut">
              <a:rPr lang="en-US" smtClean="0"/>
              <a:t>12/9/19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AC0C9C2-BBF7-3F45-AEAF-C99D63EF4E04}" type="slidenum">
              <a:rPr lang="en-US" smtClean="0"/>
              <a:t>‹#›</a:t>
            </a:fld>
            <a:endParaRPr lang="en-US"/>
          </a:p>
        </p:txBody>
      </p:sp>
      <p:sp>
        <p:nvSpPr>
          <p:cNvPr id="2" name="Title 1"/>
          <p:cNvSpPr>
            <a:spLocks noGrp="1"/>
          </p:cNvSpPr>
          <p:nvPr>
            <p:ph type="title"/>
          </p:nvPr>
        </p:nvSpPr>
        <p:spPr>
          <a:xfrm>
            <a:off x="1599029" y="1600201"/>
            <a:ext cx="8285430"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9030" y="4259997"/>
            <a:ext cx="7266515"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3457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851" y="1600200"/>
            <a:ext cx="481584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3360" y="1600200"/>
            <a:ext cx="481584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F6170E5-388F-AD4E-ADC9-FADE783F0CAD}"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358458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851"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851" y="2514707"/>
            <a:ext cx="481584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9057"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9057" y="2514600"/>
            <a:ext cx="4820143"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F6170E5-388F-AD4E-ADC9-FADE783F0CAD}"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755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F6170E5-388F-AD4E-ADC9-FADE783F0CAD}"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07816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6" name="Rectangle 5"/>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7" name="Straight Connector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Date Placeholder 1"/>
          <p:cNvSpPr>
            <a:spLocks noGrp="1"/>
          </p:cNvSpPr>
          <p:nvPr>
            <p:ph type="dt" sz="half" idx="10"/>
          </p:nvPr>
        </p:nvSpPr>
        <p:spPr/>
        <p:txBody>
          <a:bodyPr/>
          <a:lstStyle/>
          <a:p>
            <a:fld id="{6F6170E5-388F-AD4E-ADC9-FADE783F0CAD}"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12885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10" name="Straight Connector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bwMode="white">
          <a:xfrm>
            <a:off x="1074520" y="381000"/>
            <a:ext cx="329428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1600" y="482600"/>
            <a:ext cx="61976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520" y="1828800"/>
            <a:ext cx="329428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6170E5-388F-AD4E-ADC9-FADE783F0CAD}"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spTree>
    <p:extLst>
      <p:ext uri="{BB962C8B-B14F-4D97-AF65-F5344CB8AC3E}">
        <p14:creationId xmlns:p14="http://schemas.microsoft.com/office/powerpoint/2010/main" val="186228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a:xfrm>
            <a:off x="1074520" y="381000"/>
            <a:ext cx="329428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1600" y="482600"/>
            <a:ext cx="6197600"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520" y="1828800"/>
            <a:ext cx="329428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6170E5-388F-AD4E-ADC9-FADE783F0CAD}"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0C9C2-BBF7-3F45-AEAF-C99D63EF4E04}" type="slidenum">
              <a:rPr lang="en-US" smtClean="0"/>
              <a:t>‹#›</a:t>
            </a:fld>
            <a:endParaRPr lang="en-US"/>
          </a:p>
        </p:txBody>
      </p:sp>
      <p:cxnSp>
        <p:nvCxnSpPr>
          <p:cNvPr id="10" name="Straight Connector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3" name="Rectangle 12"/>
          <p:cNvSpPr/>
          <p:nvPr/>
        </p:nvSpPr>
        <p:spPr>
          <a:xfrm>
            <a:off x="609600"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Broadway" panose="04040905080B02020502" pitchFamily="82" charset="0"/>
              </a:rPr>
              <a:t>{C#}</a:t>
            </a:r>
            <a:endParaRPr sz="1200" b="1" dirty="0">
              <a:latin typeface="Broadway" panose="04040905080B02020502" pitchFamily="82" charset="0"/>
            </a:endParaRPr>
          </a:p>
        </p:txBody>
      </p:sp>
      <p:cxnSp>
        <p:nvCxnSpPr>
          <p:cNvPr id="14" name="Straight Connector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852" y="177801"/>
            <a:ext cx="9785349" cy="1239837"/>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1600" y="6356352"/>
            <a:ext cx="1219201"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6F6170E5-388F-AD4E-ADC9-FADE783F0CAD}" type="datetimeFigureOut">
              <a:rPr lang="en-US" smtClean="0"/>
              <a:t>12/9/19</a:t>
            </a:fld>
            <a:endParaRPr lang="en-US"/>
          </a:p>
        </p:txBody>
      </p:sp>
      <p:sp>
        <p:nvSpPr>
          <p:cNvPr id="5" name="Footer Placeholder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BAC0C9C2-BBF7-3F45-AEAF-C99D63EF4E04}" type="slidenum">
              <a:rPr lang="en-US" smtClean="0"/>
              <a:t>‹#›</a:t>
            </a:fld>
            <a:endParaRPr lang="en-US"/>
          </a:p>
        </p:txBody>
      </p:sp>
    </p:spTree>
    <p:extLst>
      <p:ext uri="{BB962C8B-B14F-4D97-AF65-F5344CB8AC3E}">
        <p14:creationId xmlns:p14="http://schemas.microsoft.com/office/powerpoint/2010/main" val="537296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unsaf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dotnet/csharp/language-reference/compiler-options/unsafe-compiler-op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cpp/dotnet/calling-native-functions-from-managed-code?view=vs-2019" TargetMode="External"/><Relationship Id="rId2" Type="http://schemas.openxmlformats.org/officeDocument/2006/relationships/hyperlink" Target="https://docs.microsoft.com/en-us/dotnet/csharp/language-reference/compiler-options/unsafe-compiler-op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dotnet/api/system.gc.collec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programiz.com/java-programming/metho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HIt_GPuD7wk" TargetMode="External"/><Relationship Id="rId2" Type="http://schemas.openxmlformats.org/officeDocument/2006/relationships/hyperlink" Target="https://blogs.msdn.microsoft.com/chrsmith/2008/08/07/understanding-tail-recur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0B93-68D0-4743-B5BA-02A623D5B4D2}"/>
              </a:ext>
            </a:extLst>
          </p:cNvPr>
          <p:cNvSpPr>
            <a:spLocks noGrp="1"/>
          </p:cNvSpPr>
          <p:nvPr>
            <p:ph type="ctrTitle"/>
          </p:nvPr>
        </p:nvSpPr>
        <p:spPr/>
        <p:txBody>
          <a:bodyPr/>
          <a:lstStyle/>
          <a:p>
            <a:r>
              <a:rPr lang="en-US" dirty="0"/>
              <a:t>Important concepts</a:t>
            </a:r>
          </a:p>
        </p:txBody>
      </p:sp>
      <p:sp>
        <p:nvSpPr>
          <p:cNvPr id="3" name="Subtitle 2">
            <a:extLst>
              <a:ext uri="{FF2B5EF4-FFF2-40B4-BE49-F238E27FC236}">
                <a16:creationId xmlns:a16="http://schemas.microsoft.com/office/drawing/2014/main" id="{75AACDE7-AC3B-B64F-A197-A7371D68610D}"/>
              </a:ext>
            </a:extLst>
          </p:cNvPr>
          <p:cNvSpPr>
            <a:spLocks noGrp="1"/>
          </p:cNvSpPr>
          <p:nvPr>
            <p:ph type="subTitle" idx="1"/>
          </p:nvPr>
        </p:nvSpPr>
        <p:spPr/>
        <p:txBody>
          <a:bodyPr/>
          <a:lstStyle/>
          <a:p>
            <a:r>
              <a:rPr lang="en-US" dirty="0"/>
              <a:t>Do Quoc </a:t>
            </a:r>
            <a:r>
              <a:rPr lang="en-US" dirty="0" err="1"/>
              <a:t>Binh</a:t>
            </a:r>
            <a:endParaRPr lang="en-US" dirty="0"/>
          </a:p>
        </p:txBody>
      </p:sp>
    </p:spTree>
    <p:extLst>
      <p:ext uri="{BB962C8B-B14F-4D97-AF65-F5344CB8AC3E}">
        <p14:creationId xmlns:p14="http://schemas.microsoft.com/office/powerpoint/2010/main" val="71993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8A8F-67DA-EC45-94E6-A5B183D863D4}"/>
              </a:ext>
            </a:extLst>
          </p:cNvPr>
          <p:cNvSpPr>
            <a:spLocks noGrp="1"/>
          </p:cNvSpPr>
          <p:nvPr>
            <p:ph type="title"/>
          </p:nvPr>
        </p:nvSpPr>
        <p:spPr/>
        <p:txBody>
          <a:bodyPr>
            <a:normAutofit/>
          </a:bodyPr>
          <a:lstStyle/>
          <a:p>
            <a:r>
              <a:rPr lang="en-US" dirty="0"/>
              <a:t>Stack and code memory regions - at the moment </a:t>
            </a:r>
            <a:r>
              <a:rPr lang="en-US" dirty="0">
                <a:solidFill>
                  <a:srgbClr val="FF0000"/>
                </a:solidFill>
              </a:rPr>
              <a:t>before calling function fun1</a:t>
            </a:r>
          </a:p>
        </p:txBody>
      </p:sp>
      <p:pic>
        <p:nvPicPr>
          <p:cNvPr id="4" name="Content Placeholder 3">
            <a:extLst>
              <a:ext uri="{FF2B5EF4-FFF2-40B4-BE49-F238E27FC236}">
                <a16:creationId xmlns:a16="http://schemas.microsoft.com/office/drawing/2014/main" id="{C7014D99-FBE6-8C4A-A5CA-BCA731829C90}"/>
              </a:ext>
            </a:extLst>
          </p:cNvPr>
          <p:cNvPicPr>
            <a:picLocks noGrp="1" noChangeAspect="1"/>
          </p:cNvPicPr>
          <p:nvPr>
            <p:ph idx="1"/>
          </p:nvPr>
        </p:nvPicPr>
        <p:blipFill>
          <a:blip r:embed="rId2"/>
          <a:stretch>
            <a:fillRect/>
          </a:stretch>
        </p:blipFill>
        <p:spPr>
          <a:xfrm>
            <a:off x="1505169" y="2210813"/>
            <a:ext cx="6375400" cy="3517900"/>
          </a:xfrm>
          <a:prstGeom prst="rect">
            <a:avLst/>
          </a:prstGeom>
        </p:spPr>
      </p:pic>
      <p:sp>
        <p:nvSpPr>
          <p:cNvPr id="5" name="TextBox 4">
            <a:extLst>
              <a:ext uri="{FF2B5EF4-FFF2-40B4-BE49-F238E27FC236}">
                <a16:creationId xmlns:a16="http://schemas.microsoft.com/office/drawing/2014/main" id="{769B4AD1-1D36-EA43-BA7C-A5C0563C1F6F}"/>
              </a:ext>
            </a:extLst>
          </p:cNvPr>
          <p:cNvSpPr txBox="1"/>
          <p:nvPr/>
        </p:nvSpPr>
        <p:spPr>
          <a:xfrm>
            <a:off x="7880569" y="2254469"/>
            <a:ext cx="394357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Stack pointer (SP) keeps an address indicating the current boundary of the Stack</a:t>
            </a:r>
          </a:p>
          <a:p>
            <a:endParaRPr lang="en-US" sz="2400" dirty="0"/>
          </a:p>
          <a:p>
            <a:pPr marL="285750" indent="-285750">
              <a:buFont typeface="Arial" panose="020B0604020202020204" pitchFamily="34" charset="0"/>
              <a:buChar char="•"/>
            </a:pPr>
            <a:r>
              <a:rPr lang="en-US" sz="2400" dirty="0"/>
              <a:t>Program counter (PC) points somewhere inside the main function (we marked this as address A1)</a:t>
            </a:r>
          </a:p>
        </p:txBody>
      </p:sp>
    </p:spTree>
    <p:extLst>
      <p:ext uri="{BB962C8B-B14F-4D97-AF65-F5344CB8AC3E}">
        <p14:creationId xmlns:p14="http://schemas.microsoft.com/office/powerpoint/2010/main" val="58716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44B9-B7FE-2C41-A484-F0812C42BD86}"/>
              </a:ext>
            </a:extLst>
          </p:cNvPr>
          <p:cNvSpPr>
            <a:spLocks noGrp="1"/>
          </p:cNvSpPr>
          <p:nvPr>
            <p:ph type="title"/>
          </p:nvPr>
        </p:nvSpPr>
        <p:spPr/>
        <p:txBody>
          <a:bodyPr>
            <a:normAutofit/>
          </a:bodyPr>
          <a:lstStyle/>
          <a:p>
            <a:r>
              <a:rPr lang="en-US" dirty="0"/>
              <a:t>Stack and code memory regions - at the moment </a:t>
            </a:r>
            <a:r>
              <a:rPr lang="en-US" dirty="0">
                <a:solidFill>
                  <a:srgbClr val="FF0000"/>
                </a:solidFill>
              </a:rPr>
              <a:t>after calling function fun1</a:t>
            </a:r>
          </a:p>
        </p:txBody>
      </p:sp>
      <p:pic>
        <p:nvPicPr>
          <p:cNvPr id="4" name="Content Placeholder 3">
            <a:extLst>
              <a:ext uri="{FF2B5EF4-FFF2-40B4-BE49-F238E27FC236}">
                <a16:creationId xmlns:a16="http://schemas.microsoft.com/office/drawing/2014/main" id="{1C1E65C9-1140-7340-8BAA-D1CB210B4631}"/>
              </a:ext>
            </a:extLst>
          </p:cNvPr>
          <p:cNvPicPr>
            <a:picLocks noGrp="1" noChangeAspect="1"/>
          </p:cNvPicPr>
          <p:nvPr>
            <p:ph idx="1"/>
          </p:nvPr>
        </p:nvPicPr>
        <p:blipFill>
          <a:blip r:embed="rId2"/>
          <a:stretch>
            <a:fillRect/>
          </a:stretch>
        </p:blipFill>
        <p:spPr>
          <a:xfrm>
            <a:off x="838200" y="2195485"/>
            <a:ext cx="6692900" cy="3390900"/>
          </a:xfrm>
          <a:prstGeom prst="rect">
            <a:avLst/>
          </a:prstGeom>
        </p:spPr>
      </p:pic>
      <p:sp>
        <p:nvSpPr>
          <p:cNvPr id="5" name="TextBox 4">
            <a:extLst>
              <a:ext uri="{FF2B5EF4-FFF2-40B4-BE49-F238E27FC236}">
                <a16:creationId xmlns:a16="http://schemas.microsoft.com/office/drawing/2014/main" id="{EABF6816-B24B-0E43-90F2-11E816438ECF}"/>
              </a:ext>
            </a:extLst>
          </p:cNvPr>
          <p:cNvSpPr txBox="1"/>
          <p:nvPr/>
        </p:nvSpPr>
        <p:spPr>
          <a:xfrm>
            <a:off x="7851228" y="2349062"/>
            <a:ext cx="3704896"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Arguments - all function arguments can be saved on stack</a:t>
            </a:r>
          </a:p>
          <a:p>
            <a:pPr marL="285750" indent="-285750">
              <a:buFont typeface="Arial" panose="020B0604020202020204" pitchFamily="34" charset="0"/>
              <a:buChar char="•"/>
            </a:pPr>
            <a:r>
              <a:rPr lang="en-US" sz="2000" dirty="0"/>
              <a:t>A1+1 address (pointing to the next instruction after instruction under A1 address)</a:t>
            </a:r>
          </a:p>
          <a:p>
            <a:pPr marL="285750" indent="-285750">
              <a:buFont typeface="Arial" panose="020B0604020202020204" pitchFamily="34" charset="0"/>
              <a:buChar char="•"/>
            </a:pPr>
            <a:r>
              <a:rPr lang="en-US" sz="2000" dirty="0"/>
              <a:t>Local variables - a place for all local variables</a:t>
            </a:r>
          </a:p>
          <a:p>
            <a:pPr marL="285750" indent="-285750">
              <a:buFont typeface="Arial" panose="020B0604020202020204" pitchFamily="34" charset="0"/>
              <a:buChar char="•"/>
            </a:pPr>
            <a:r>
              <a:rPr lang="en-US" sz="2000" dirty="0"/>
              <a:t>Such a structure placed on stack when a subroutine is being called is named an </a:t>
            </a:r>
            <a:r>
              <a:rPr lang="en-US" sz="2000" dirty="0">
                <a:solidFill>
                  <a:srgbClr val="FF0000"/>
                </a:solidFill>
              </a:rPr>
              <a:t>activation frame</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8564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837E-DC88-0240-BCE5-03497DA17E46}"/>
              </a:ext>
            </a:extLst>
          </p:cNvPr>
          <p:cNvSpPr>
            <a:spLocks noGrp="1"/>
          </p:cNvSpPr>
          <p:nvPr>
            <p:ph type="title"/>
          </p:nvPr>
        </p:nvSpPr>
        <p:spPr/>
        <p:txBody>
          <a:bodyPr>
            <a:normAutofit fontScale="90000"/>
          </a:bodyPr>
          <a:lstStyle/>
          <a:p>
            <a:r>
              <a:rPr lang="en-US" dirty="0"/>
              <a:t>Stack and code memory regions - at the moment after calling function fun2 from fun1</a:t>
            </a:r>
          </a:p>
        </p:txBody>
      </p:sp>
      <p:sp>
        <p:nvSpPr>
          <p:cNvPr id="3" name="Content Placeholder 2">
            <a:extLst>
              <a:ext uri="{FF2B5EF4-FFF2-40B4-BE49-F238E27FC236}">
                <a16:creationId xmlns:a16="http://schemas.microsoft.com/office/drawing/2014/main" id="{246BF099-B39D-214B-9018-CE7C9D797D7A}"/>
              </a:ext>
            </a:extLst>
          </p:cNvPr>
          <p:cNvSpPr>
            <a:spLocks noGrp="1"/>
          </p:cNvSpPr>
          <p:nvPr>
            <p:ph idx="1"/>
          </p:nvPr>
        </p:nvSpPr>
        <p:spPr/>
        <p:txBody>
          <a:bodyPr/>
          <a:lstStyle/>
          <a:p>
            <a:r>
              <a:rPr lang="en-US" dirty="0"/>
              <a:t> </a:t>
            </a:r>
          </a:p>
        </p:txBody>
      </p:sp>
      <p:pic>
        <p:nvPicPr>
          <p:cNvPr id="4" name="Picture 3">
            <a:extLst>
              <a:ext uri="{FF2B5EF4-FFF2-40B4-BE49-F238E27FC236}">
                <a16:creationId xmlns:a16="http://schemas.microsoft.com/office/drawing/2014/main" id="{9EF29BF5-38E4-944C-92E6-E4AF91C73674}"/>
              </a:ext>
            </a:extLst>
          </p:cNvPr>
          <p:cNvPicPr>
            <a:picLocks noChangeAspect="1"/>
          </p:cNvPicPr>
          <p:nvPr/>
        </p:nvPicPr>
        <p:blipFill>
          <a:blip r:embed="rId2"/>
          <a:stretch>
            <a:fillRect/>
          </a:stretch>
        </p:blipFill>
        <p:spPr>
          <a:xfrm>
            <a:off x="2813050" y="1825625"/>
            <a:ext cx="6565900" cy="3695700"/>
          </a:xfrm>
          <a:prstGeom prst="rect">
            <a:avLst/>
          </a:prstGeom>
        </p:spPr>
      </p:pic>
    </p:spTree>
    <p:extLst>
      <p:ext uri="{BB962C8B-B14F-4D97-AF65-F5344CB8AC3E}">
        <p14:creationId xmlns:p14="http://schemas.microsoft.com/office/powerpoint/2010/main" val="12180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6F50-88FE-3D44-9F91-7CD8051603BF}"/>
              </a:ext>
            </a:extLst>
          </p:cNvPr>
          <p:cNvSpPr>
            <a:spLocks noGrp="1"/>
          </p:cNvSpPr>
          <p:nvPr>
            <p:ph type="title"/>
          </p:nvPr>
        </p:nvSpPr>
        <p:spPr/>
        <p:txBody>
          <a:bodyPr>
            <a:noAutofit/>
          </a:bodyPr>
          <a:lstStyle/>
          <a:p>
            <a:r>
              <a:rPr lang="en-US" sz="3600" dirty="0"/>
              <a:t>Stack and code memory regions - after returning from function fun1 both activation frames are discarded</a:t>
            </a:r>
          </a:p>
        </p:txBody>
      </p:sp>
      <p:pic>
        <p:nvPicPr>
          <p:cNvPr id="4" name="Content Placeholder 3">
            <a:extLst>
              <a:ext uri="{FF2B5EF4-FFF2-40B4-BE49-F238E27FC236}">
                <a16:creationId xmlns:a16="http://schemas.microsoft.com/office/drawing/2014/main" id="{21F90BBF-1950-C941-8762-17780EFFFEAB}"/>
              </a:ext>
            </a:extLst>
          </p:cNvPr>
          <p:cNvPicPr>
            <a:picLocks noGrp="1" noChangeAspect="1"/>
          </p:cNvPicPr>
          <p:nvPr>
            <p:ph idx="1"/>
          </p:nvPr>
        </p:nvPicPr>
        <p:blipFill>
          <a:blip r:embed="rId2"/>
          <a:stretch>
            <a:fillRect/>
          </a:stretch>
        </p:blipFill>
        <p:spPr>
          <a:xfrm>
            <a:off x="3057525" y="2152650"/>
            <a:ext cx="6858000" cy="3467100"/>
          </a:xfrm>
          <a:prstGeom prst="rect">
            <a:avLst/>
          </a:prstGeom>
        </p:spPr>
      </p:pic>
    </p:spTree>
    <p:extLst>
      <p:ext uri="{BB962C8B-B14F-4D97-AF65-F5344CB8AC3E}">
        <p14:creationId xmlns:p14="http://schemas.microsoft.com/office/powerpoint/2010/main" val="97870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8A9F-394A-AD42-84D8-0C1CD91CFE09}"/>
              </a:ext>
            </a:extLst>
          </p:cNvPr>
          <p:cNvSpPr>
            <a:spLocks noGrp="1"/>
          </p:cNvSpPr>
          <p:nvPr>
            <p:ph type="title"/>
          </p:nvPr>
        </p:nvSpPr>
        <p:spPr/>
        <p:txBody>
          <a:bodyPr/>
          <a:lstStyle/>
          <a:p>
            <a:r>
              <a:rPr lang="en-US" dirty="0"/>
              <a:t>The Stack Machine</a:t>
            </a:r>
          </a:p>
        </p:txBody>
      </p:sp>
      <p:sp>
        <p:nvSpPr>
          <p:cNvPr id="3" name="Content Placeholder 2">
            <a:extLst>
              <a:ext uri="{FF2B5EF4-FFF2-40B4-BE49-F238E27FC236}">
                <a16:creationId xmlns:a16="http://schemas.microsoft.com/office/drawing/2014/main" id="{036CAC97-8EF9-1449-AF6A-7C537813230E}"/>
              </a:ext>
            </a:extLst>
          </p:cNvPr>
          <p:cNvSpPr>
            <a:spLocks noGrp="1"/>
          </p:cNvSpPr>
          <p:nvPr>
            <p:ph idx="1"/>
          </p:nvPr>
        </p:nvSpPr>
        <p:spPr/>
        <p:txBody>
          <a:bodyPr/>
          <a:lstStyle/>
          <a:p>
            <a:r>
              <a:rPr lang="en-US" dirty="0"/>
              <a:t>In </a:t>
            </a:r>
            <a:r>
              <a:rPr lang="en-US" dirty="0">
                <a:solidFill>
                  <a:srgbClr val="FF0000"/>
                </a:solidFill>
              </a:rPr>
              <a:t>contrast</a:t>
            </a:r>
            <a:r>
              <a:rPr lang="en-US" dirty="0"/>
              <a:t> to the </a:t>
            </a:r>
            <a:r>
              <a:rPr lang="en-US" dirty="0">
                <a:solidFill>
                  <a:srgbClr val="FF0000"/>
                </a:solidFill>
              </a:rPr>
              <a:t>registry machine</a:t>
            </a:r>
            <a:r>
              <a:rPr lang="en-US" dirty="0"/>
              <a:t>, in the stack machine all instructions are operating on the dedicated, expression stack (or evaluation stack)</a:t>
            </a:r>
          </a:p>
          <a:p>
            <a:r>
              <a:rPr lang="en-US" dirty="0"/>
              <a:t>Hence, such a machine could have both an additional “expression stack” and a general-purpose stack</a:t>
            </a:r>
          </a:p>
          <a:p>
            <a:r>
              <a:rPr lang="en-US" dirty="0"/>
              <a:t>By default, instructions are taking arguments from the top of the expression stack - as many as they require</a:t>
            </a:r>
          </a:p>
          <a:p>
            <a:r>
              <a:rPr lang="en-US" dirty="0"/>
              <a:t>The result is also stored on the top of the stack</a:t>
            </a:r>
          </a:p>
          <a:p>
            <a:endParaRPr lang="en-US" dirty="0"/>
          </a:p>
          <a:p>
            <a:endParaRPr lang="en-US" dirty="0"/>
          </a:p>
        </p:txBody>
      </p:sp>
    </p:spTree>
    <p:extLst>
      <p:ext uri="{BB962C8B-B14F-4D97-AF65-F5344CB8AC3E}">
        <p14:creationId xmlns:p14="http://schemas.microsoft.com/office/powerpoint/2010/main" val="54661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E859-72E4-A642-BA50-31E9E3A935D1}"/>
              </a:ext>
            </a:extLst>
          </p:cNvPr>
          <p:cNvSpPr>
            <a:spLocks noGrp="1"/>
          </p:cNvSpPr>
          <p:nvPr>
            <p:ph type="title"/>
          </p:nvPr>
        </p:nvSpPr>
        <p:spPr/>
        <p:txBody>
          <a:bodyPr>
            <a:normAutofit/>
          </a:bodyPr>
          <a:lstStyle/>
          <a:p>
            <a:r>
              <a:rPr lang="en-US" dirty="0"/>
              <a:t>Stack machine realizing s=x+(2*y)+z</a:t>
            </a:r>
            <a:br>
              <a:rPr lang="en-US" dirty="0"/>
            </a:br>
            <a:r>
              <a:rPr lang="en-US" dirty="0"/>
              <a:t>calculation</a:t>
            </a:r>
          </a:p>
        </p:txBody>
      </p:sp>
      <p:pic>
        <p:nvPicPr>
          <p:cNvPr id="4" name="Content Placeholder 3">
            <a:extLst>
              <a:ext uri="{FF2B5EF4-FFF2-40B4-BE49-F238E27FC236}">
                <a16:creationId xmlns:a16="http://schemas.microsoft.com/office/drawing/2014/main" id="{7279D5E6-694E-D442-BB29-7F40465F811F}"/>
              </a:ext>
            </a:extLst>
          </p:cNvPr>
          <p:cNvPicPr>
            <a:picLocks noGrp="1" noChangeAspect="1"/>
          </p:cNvPicPr>
          <p:nvPr>
            <p:ph idx="1"/>
          </p:nvPr>
        </p:nvPicPr>
        <p:blipFill>
          <a:blip r:embed="rId2"/>
          <a:stretch>
            <a:fillRect/>
          </a:stretch>
        </p:blipFill>
        <p:spPr>
          <a:xfrm>
            <a:off x="2122871" y="2184975"/>
            <a:ext cx="8884050" cy="3348721"/>
          </a:xfrm>
          <a:prstGeom prst="rect">
            <a:avLst/>
          </a:prstGeom>
        </p:spPr>
      </p:pic>
    </p:spTree>
    <p:extLst>
      <p:ext uri="{BB962C8B-B14F-4D97-AF65-F5344CB8AC3E}">
        <p14:creationId xmlns:p14="http://schemas.microsoft.com/office/powerpoint/2010/main" val="259297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E96A-D17A-3648-BD95-8BBF9D4FFBE8}"/>
              </a:ext>
            </a:extLst>
          </p:cNvPr>
          <p:cNvSpPr>
            <a:spLocks noGrp="1"/>
          </p:cNvSpPr>
          <p:nvPr>
            <p:ph type="title"/>
          </p:nvPr>
        </p:nvSpPr>
        <p:spPr/>
        <p:txBody>
          <a:bodyPr/>
          <a:lstStyle/>
          <a:p>
            <a:r>
              <a:rPr lang="en-US" dirty="0"/>
              <a:t>Main advantages of stack machines</a:t>
            </a:r>
          </a:p>
        </p:txBody>
      </p:sp>
      <p:sp>
        <p:nvSpPr>
          <p:cNvPr id="3" name="Content Placeholder 2">
            <a:extLst>
              <a:ext uri="{FF2B5EF4-FFF2-40B4-BE49-F238E27FC236}">
                <a16:creationId xmlns:a16="http://schemas.microsoft.com/office/drawing/2014/main" id="{E0F7E277-7261-4047-BF53-7167FBDB27CD}"/>
              </a:ext>
            </a:extLst>
          </p:cNvPr>
          <p:cNvSpPr>
            <a:spLocks noGrp="1"/>
          </p:cNvSpPr>
          <p:nvPr>
            <p:ph idx="1"/>
          </p:nvPr>
        </p:nvSpPr>
        <p:spPr/>
        <p:txBody>
          <a:bodyPr>
            <a:normAutofit/>
          </a:bodyPr>
          <a:lstStyle/>
          <a:p>
            <a:r>
              <a:rPr lang="en-US" dirty="0"/>
              <a:t>There is no problem regarding how and where to store temporary values - whether they should be registers, stack, or main memory. Thus, it simplifies implementation.</a:t>
            </a:r>
          </a:p>
          <a:p>
            <a:r>
              <a:rPr lang="en-US" dirty="0"/>
              <a:t>Allowing efficient binary encoding of the instructions and hence produces dense binary code.</a:t>
            </a:r>
          </a:p>
          <a:p>
            <a:r>
              <a:rPr lang="en-US" dirty="0"/>
              <a:t>It is a great way of designing </a:t>
            </a:r>
            <a:r>
              <a:rPr lang="en-US" dirty="0">
                <a:solidFill>
                  <a:srgbClr val="FF0000"/>
                </a:solidFill>
              </a:rPr>
              <a:t>platform-independent virtual machines </a:t>
            </a:r>
            <a:r>
              <a:rPr lang="en-US" dirty="0"/>
              <a:t>or execution engines.</a:t>
            </a:r>
          </a:p>
          <a:p>
            <a:r>
              <a:rPr lang="en-US" dirty="0">
                <a:solidFill>
                  <a:srgbClr val="FF0000"/>
                </a:solidFill>
              </a:rPr>
              <a:t>Sun’s Java Virtual Machine and .NET runtime are perfect examples of stack machines.</a:t>
            </a:r>
          </a:p>
          <a:p>
            <a:endParaRPr lang="en-US" dirty="0"/>
          </a:p>
          <a:p>
            <a:endParaRPr lang="en-US" dirty="0"/>
          </a:p>
        </p:txBody>
      </p:sp>
    </p:spTree>
    <p:extLst>
      <p:ext uri="{BB962C8B-B14F-4D97-AF65-F5344CB8AC3E}">
        <p14:creationId xmlns:p14="http://schemas.microsoft.com/office/powerpoint/2010/main" val="413068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B5F8-D438-DC4A-8CFE-99C0B424F5A7}"/>
              </a:ext>
            </a:extLst>
          </p:cNvPr>
          <p:cNvSpPr>
            <a:spLocks noGrp="1"/>
          </p:cNvSpPr>
          <p:nvPr>
            <p:ph type="title"/>
          </p:nvPr>
        </p:nvSpPr>
        <p:spPr/>
        <p:txBody>
          <a:bodyPr/>
          <a:lstStyle/>
          <a:p>
            <a:r>
              <a:rPr lang="en-US" dirty="0"/>
              <a:t>The Pointer</a:t>
            </a:r>
          </a:p>
        </p:txBody>
      </p:sp>
      <p:sp>
        <p:nvSpPr>
          <p:cNvPr id="3" name="Content Placeholder 2">
            <a:extLst>
              <a:ext uri="{FF2B5EF4-FFF2-40B4-BE49-F238E27FC236}">
                <a16:creationId xmlns:a16="http://schemas.microsoft.com/office/drawing/2014/main" id="{0E6DF28D-9611-7B45-B929-A2DC97678B23}"/>
              </a:ext>
            </a:extLst>
          </p:cNvPr>
          <p:cNvSpPr>
            <a:spLocks noGrp="1"/>
          </p:cNvSpPr>
          <p:nvPr>
            <p:ph idx="1"/>
          </p:nvPr>
        </p:nvSpPr>
        <p:spPr/>
        <p:txBody>
          <a:bodyPr/>
          <a:lstStyle/>
          <a:p>
            <a:r>
              <a:rPr lang="en-US" dirty="0"/>
              <a:t>Harold Lawson, involved in PL/I language development, was awarded by IEEE in 2000 “</a:t>
            </a:r>
            <a:r>
              <a:rPr lang="en-US" i="1" dirty="0"/>
              <a:t>for inventing the pointer variable and introducing this concept into PL/I, thus providing for the first time, the capability to flexibly </a:t>
            </a:r>
            <a:r>
              <a:rPr lang="en-US" i="1" dirty="0">
                <a:solidFill>
                  <a:srgbClr val="FF0000"/>
                </a:solidFill>
              </a:rPr>
              <a:t>treat linked lists in a general-purpose high level language</a:t>
            </a:r>
            <a:r>
              <a:rPr lang="en-US" dirty="0"/>
              <a:t>.”</a:t>
            </a:r>
          </a:p>
          <a:p>
            <a:r>
              <a:rPr lang="en-US" dirty="0"/>
              <a:t>To perform list processing and operate on other more or less complex data structures.</a:t>
            </a:r>
          </a:p>
          <a:p>
            <a:r>
              <a:rPr lang="en-US" dirty="0"/>
              <a:t>The pointer concept was then used during the development of the C language</a:t>
            </a:r>
          </a:p>
          <a:p>
            <a:endParaRPr lang="en-US" dirty="0"/>
          </a:p>
          <a:p>
            <a:endParaRPr lang="en-US" dirty="0"/>
          </a:p>
        </p:txBody>
      </p:sp>
    </p:spTree>
    <p:extLst>
      <p:ext uri="{BB962C8B-B14F-4D97-AF65-F5344CB8AC3E}">
        <p14:creationId xmlns:p14="http://schemas.microsoft.com/office/powerpoint/2010/main" val="258282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7D0D-3113-C343-8EDD-27E8EA93369A}"/>
              </a:ext>
            </a:extLst>
          </p:cNvPr>
          <p:cNvSpPr>
            <a:spLocks noGrp="1"/>
          </p:cNvSpPr>
          <p:nvPr>
            <p:ph type="title"/>
          </p:nvPr>
        </p:nvSpPr>
        <p:spPr/>
        <p:txBody>
          <a:bodyPr/>
          <a:lstStyle/>
          <a:p>
            <a:r>
              <a:rPr lang="en-US" dirty="0"/>
              <a:t>The Pointer(2)</a:t>
            </a:r>
          </a:p>
        </p:txBody>
      </p:sp>
      <p:sp>
        <p:nvSpPr>
          <p:cNvPr id="3" name="Content Placeholder 2">
            <a:extLst>
              <a:ext uri="{FF2B5EF4-FFF2-40B4-BE49-F238E27FC236}">
                <a16:creationId xmlns:a16="http://schemas.microsoft.com/office/drawing/2014/main" id="{4EC3465C-2F0D-0542-AB9E-A8164745EEAD}"/>
              </a:ext>
            </a:extLst>
          </p:cNvPr>
          <p:cNvSpPr>
            <a:spLocks noGrp="1"/>
          </p:cNvSpPr>
          <p:nvPr>
            <p:ph idx="1"/>
          </p:nvPr>
        </p:nvSpPr>
        <p:spPr/>
        <p:txBody>
          <a:bodyPr/>
          <a:lstStyle/>
          <a:p>
            <a:r>
              <a:rPr lang="en-US" dirty="0"/>
              <a:t>Pointers are variables in which we store the address of the position in memory.</a:t>
            </a:r>
          </a:p>
          <a:p>
            <a:endParaRPr lang="en-US" dirty="0"/>
          </a:p>
        </p:txBody>
      </p:sp>
      <p:pic>
        <p:nvPicPr>
          <p:cNvPr id="4" name="Picture 3">
            <a:extLst>
              <a:ext uri="{FF2B5EF4-FFF2-40B4-BE49-F238E27FC236}">
                <a16:creationId xmlns:a16="http://schemas.microsoft.com/office/drawing/2014/main" id="{3AF09725-B94A-9041-A9DA-62F622046980}"/>
              </a:ext>
            </a:extLst>
          </p:cNvPr>
          <p:cNvPicPr>
            <a:picLocks noChangeAspect="1"/>
          </p:cNvPicPr>
          <p:nvPr/>
        </p:nvPicPr>
        <p:blipFill>
          <a:blip r:embed="rId2"/>
          <a:stretch>
            <a:fillRect/>
          </a:stretch>
        </p:blipFill>
        <p:spPr>
          <a:xfrm>
            <a:off x="2615324" y="2633663"/>
            <a:ext cx="7213600" cy="3543300"/>
          </a:xfrm>
          <a:prstGeom prst="rect">
            <a:avLst/>
          </a:prstGeom>
        </p:spPr>
      </p:pic>
    </p:spTree>
    <p:extLst>
      <p:ext uri="{BB962C8B-B14F-4D97-AF65-F5344CB8AC3E}">
        <p14:creationId xmlns:p14="http://schemas.microsoft.com/office/powerpoint/2010/main" val="389662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6E9B-6D1D-4D41-BDF3-A288A9281322}"/>
              </a:ext>
            </a:extLst>
          </p:cNvPr>
          <p:cNvSpPr>
            <a:spLocks noGrp="1"/>
          </p:cNvSpPr>
          <p:nvPr>
            <p:ph type="title"/>
          </p:nvPr>
        </p:nvSpPr>
        <p:spPr/>
        <p:txBody>
          <a:bodyPr/>
          <a:lstStyle/>
          <a:p>
            <a:r>
              <a:rPr lang="en-US" dirty="0"/>
              <a:t>The pointer[3]</a:t>
            </a:r>
          </a:p>
        </p:txBody>
      </p:sp>
      <p:sp>
        <p:nvSpPr>
          <p:cNvPr id="3" name="Content Placeholder 2">
            <a:extLst>
              <a:ext uri="{FF2B5EF4-FFF2-40B4-BE49-F238E27FC236}">
                <a16:creationId xmlns:a16="http://schemas.microsoft.com/office/drawing/2014/main" id="{88188673-0378-9942-8289-6FD74E8F8C06}"/>
              </a:ext>
            </a:extLst>
          </p:cNvPr>
          <p:cNvSpPr>
            <a:spLocks noGrp="1"/>
          </p:cNvSpPr>
          <p:nvPr>
            <p:ph idx="1"/>
          </p:nvPr>
        </p:nvSpPr>
        <p:spPr/>
        <p:txBody>
          <a:bodyPr/>
          <a:lstStyle/>
          <a:p>
            <a:r>
              <a:rPr lang="en-US" dirty="0"/>
              <a:t>The simple idea of pointers allows us to build sophisticated data structures </a:t>
            </a:r>
            <a:r>
              <a:rPr lang="en-US" dirty="0">
                <a:solidFill>
                  <a:srgbClr val="FF0000"/>
                </a:solidFill>
              </a:rPr>
              <a:t>like linked lists </a:t>
            </a:r>
            <a:r>
              <a:rPr lang="en-US" dirty="0"/>
              <a:t>or </a:t>
            </a:r>
            <a:r>
              <a:rPr lang="en-US" dirty="0">
                <a:solidFill>
                  <a:srgbClr val="FF0000"/>
                </a:solidFill>
              </a:rPr>
              <a:t>trees</a:t>
            </a:r>
            <a:r>
              <a:rPr lang="en-US" dirty="0"/>
              <a:t> because data structures in memory can reference each other, creating more complex structures</a:t>
            </a:r>
          </a:p>
          <a:p>
            <a:endParaRPr lang="en-US" dirty="0"/>
          </a:p>
        </p:txBody>
      </p:sp>
      <p:pic>
        <p:nvPicPr>
          <p:cNvPr id="4" name="Picture 3">
            <a:extLst>
              <a:ext uri="{FF2B5EF4-FFF2-40B4-BE49-F238E27FC236}">
                <a16:creationId xmlns:a16="http://schemas.microsoft.com/office/drawing/2014/main" id="{DB123D67-65C8-994F-A85B-E4DAD8AB690F}"/>
              </a:ext>
            </a:extLst>
          </p:cNvPr>
          <p:cNvPicPr>
            <a:picLocks noChangeAspect="1"/>
          </p:cNvPicPr>
          <p:nvPr/>
        </p:nvPicPr>
        <p:blipFill>
          <a:blip r:embed="rId2"/>
          <a:stretch>
            <a:fillRect/>
          </a:stretch>
        </p:blipFill>
        <p:spPr>
          <a:xfrm>
            <a:off x="2216150" y="3141663"/>
            <a:ext cx="7759700" cy="3035300"/>
          </a:xfrm>
          <a:prstGeom prst="rect">
            <a:avLst/>
          </a:prstGeom>
        </p:spPr>
      </p:pic>
    </p:spTree>
    <p:extLst>
      <p:ext uri="{BB962C8B-B14F-4D97-AF65-F5344CB8AC3E}">
        <p14:creationId xmlns:p14="http://schemas.microsoft.com/office/powerpoint/2010/main" val="357223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F66-13AB-7F42-971C-8104C885F281}"/>
              </a:ext>
            </a:extLst>
          </p:cNvPr>
          <p:cNvSpPr>
            <a:spLocks noGrp="1"/>
          </p:cNvSpPr>
          <p:nvPr>
            <p:ph type="title"/>
          </p:nvPr>
        </p:nvSpPr>
        <p:spPr/>
        <p:txBody>
          <a:bodyPr/>
          <a:lstStyle/>
          <a:p>
            <a:r>
              <a:rPr lang="en-US" dirty="0"/>
              <a:t>Harvard architecture diagram</a:t>
            </a:r>
          </a:p>
        </p:txBody>
      </p:sp>
      <p:sp>
        <p:nvSpPr>
          <p:cNvPr id="3" name="Content Placeholder 2">
            <a:extLst>
              <a:ext uri="{FF2B5EF4-FFF2-40B4-BE49-F238E27FC236}">
                <a16:creationId xmlns:a16="http://schemas.microsoft.com/office/drawing/2014/main" id="{BEE46474-0254-724B-BE9E-C4B51D007B45}"/>
              </a:ext>
            </a:extLst>
          </p:cNvPr>
          <p:cNvSpPr>
            <a:spLocks noGrp="1"/>
          </p:cNvSpPr>
          <p:nvPr>
            <p:ph idx="1"/>
          </p:nvPr>
        </p:nvSpPr>
        <p:spPr/>
        <p:txBody>
          <a:bodyPr/>
          <a:lstStyle/>
          <a:p>
            <a:r>
              <a:rPr lang="en-US" dirty="0"/>
              <a:t>It is used today in almost every computer as the modified Harvard architecture.</a:t>
            </a:r>
          </a:p>
          <a:p>
            <a:endParaRPr lang="en-US" dirty="0"/>
          </a:p>
        </p:txBody>
      </p:sp>
      <p:pic>
        <p:nvPicPr>
          <p:cNvPr id="4" name="Picture 3">
            <a:extLst>
              <a:ext uri="{FF2B5EF4-FFF2-40B4-BE49-F238E27FC236}">
                <a16:creationId xmlns:a16="http://schemas.microsoft.com/office/drawing/2014/main" id="{7D4A9610-A9BC-2A4A-B662-B0BCA35054FE}"/>
              </a:ext>
            </a:extLst>
          </p:cNvPr>
          <p:cNvPicPr>
            <a:picLocks noChangeAspect="1"/>
          </p:cNvPicPr>
          <p:nvPr/>
        </p:nvPicPr>
        <p:blipFill>
          <a:blip r:embed="rId2"/>
          <a:stretch>
            <a:fillRect/>
          </a:stretch>
        </p:blipFill>
        <p:spPr>
          <a:xfrm>
            <a:off x="2603500" y="3093244"/>
            <a:ext cx="6985000" cy="1816100"/>
          </a:xfrm>
          <a:prstGeom prst="rect">
            <a:avLst/>
          </a:prstGeom>
        </p:spPr>
      </p:pic>
    </p:spTree>
    <p:extLst>
      <p:ext uri="{BB962C8B-B14F-4D97-AF65-F5344CB8AC3E}">
        <p14:creationId xmlns:p14="http://schemas.microsoft.com/office/powerpoint/2010/main" val="64987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F65-0540-0047-B15F-476365C9AE48}"/>
              </a:ext>
            </a:extLst>
          </p:cNvPr>
          <p:cNvSpPr>
            <a:spLocks noGrp="1"/>
          </p:cNvSpPr>
          <p:nvPr>
            <p:ph type="title"/>
          </p:nvPr>
        </p:nvSpPr>
        <p:spPr/>
        <p:txBody>
          <a:bodyPr/>
          <a:lstStyle/>
          <a:p>
            <a:r>
              <a:rPr lang="en-US" dirty="0"/>
              <a:t>Pointer in C</a:t>
            </a:r>
          </a:p>
        </p:txBody>
      </p:sp>
      <p:sp>
        <p:nvSpPr>
          <p:cNvPr id="6" name="Content Placeholder 5">
            <a:extLst>
              <a:ext uri="{FF2B5EF4-FFF2-40B4-BE49-F238E27FC236}">
                <a16:creationId xmlns:a16="http://schemas.microsoft.com/office/drawing/2014/main" id="{ADC7FDD4-92AB-BF45-AD42-571227FCA440}"/>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DBD5F89-E154-FB4F-BE1F-675DB28BD744}"/>
              </a:ext>
            </a:extLst>
          </p:cNvPr>
          <p:cNvPicPr>
            <a:picLocks noChangeAspect="1"/>
          </p:cNvPicPr>
          <p:nvPr/>
        </p:nvPicPr>
        <p:blipFill>
          <a:blip r:embed="rId2"/>
          <a:stretch>
            <a:fillRect/>
          </a:stretch>
        </p:blipFill>
        <p:spPr>
          <a:xfrm>
            <a:off x="4013199" y="2082799"/>
            <a:ext cx="5924529" cy="3829269"/>
          </a:xfrm>
          <a:prstGeom prst="rect">
            <a:avLst/>
          </a:prstGeom>
        </p:spPr>
      </p:pic>
    </p:spTree>
    <p:extLst>
      <p:ext uri="{BB962C8B-B14F-4D97-AF65-F5344CB8AC3E}">
        <p14:creationId xmlns:p14="http://schemas.microsoft.com/office/powerpoint/2010/main" val="155253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25FC-7507-7D4C-B83E-68B7315B5445}"/>
              </a:ext>
            </a:extLst>
          </p:cNvPr>
          <p:cNvSpPr>
            <a:spLocks noGrp="1"/>
          </p:cNvSpPr>
          <p:nvPr>
            <p:ph type="title"/>
          </p:nvPr>
        </p:nvSpPr>
        <p:spPr/>
        <p:txBody>
          <a:bodyPr/>
          <a:lstStyle/>
          <a:p>
            <a:r>
              <a:rPr lang="en-US" b="1" dirty="0"/>
              <a:t>Unsafe code and pointers</a:t>
            </a:r>
            <a:endParaRPr lang="en-US" dirty="0"/>
          </a:p>
        </p:txBody>
      </p:sp>
      <p:sp>
        <p:nvSpPr>
          <p:cNvPr id="3" name="Content Placeholder 2">
            <a:extLst>
              <a:ext uri="{FF2B5EF4-FFF2-40B4-BE49-F238E27FC236}">
                <a16:creationId xmlns:a16="http://schemas.microsoft.com/office/drawing/2014/main" id="{08EFE963-3932-8542-B737-56681ECB8E98}"/>
              </a:ext>
            </a:extLst>
          </p:cNvPr>
          <p:cNvSpPr>
            <a:spLocks noGrp="1"/>
          </p:cNvSpPr>
          <p:nvPr>
            <p:ph idx="1"/>
          </p:nvPr>
        </p:nvSpPr>
        <p:spPr/>
        <p:txBody>
          <a:bodyPr/>
          <a:lstStyle/>
          <a:p>
            <a:r>
              <a:rPr lang="en-US" dirty="0"/>
              <a:t>To maintain type safety and security, C# </a:t>
            </a:r>
            <a:r>
              <a:rPr lang="en-US" dirty="0">
                <a:solidFill>
                  <a:srgbClr val="FF0000"/>
                </a:solidFill>
              </a:rPr>
              <a:t>does not support</a:t>
            </a:r>
            <a:r>
              <a:rPr lang="en-US" dirty="0"/>
              <a:t> pointer arithmetic, </a:t>
            </a:r>
            <a:r>
              <a:rPr lang="en-US" dirty="0">
                <a:solidFill>
                  <a:srgbClr val="FF0000"/>
                </a:solidFill>
              </a:rPr>
              <a:t>by default</a:t>
            </a:r>
            <a:r>
              <a:rPr lang="en-US" dirty="0"/>
              <a:t>. </a:t>
            </a:r>
          </a:p>
          <a:p>
            <a:r>
              <a:rPr lang="en-US" dirty="0"/>
              <a:t>However, by using the </a:t>
            </a:r>
            <a:r>
              <a:rPr lang="en-US" u="sng" dirty="0">
                <a:hlinkClick r:id="rId2"/>
              </a:rPr>
              <a:t>unsafe</a:t>
            </a:r>
            <a:r>
              <a:rPr lang="en-US" dirty="0"/>
              <a:t> keyword, you can define an unsafe context in which pointers can be used</a:t>
            </a:r>
          </a:p>
        </p:txBody>
      </p:sp>
    </p:spTree>
    <p:extLst>
      <p:ext uri="{BB962C8B-B14F-4D97-AF65-F5344CB8AC3E}">
        <p14:creationId xmlns:p14="http://schemas.microsoft.com/office/powerpoint/2010/main" val="28863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260C-026F-3847-902F-303748DD3B9C}"/>
              </a:ext>
            </a:extLst>
          </p:cNvPr>
          <p:cNvSpPr>
            <a:spLocks noGrp="1"/>
          </p:cNvSpPr>
          <p:nvPr>
            <p:ph type="title"/>
          </p:nvPr>
        </p:nvSpPr>
        <p:spPr/>
        <p:txBody>
          <a:bodyPr/>
          <a:lstStyle/>
          <a:p>
            <a:r>
              <a:rPr lang="en-US" dirty="0"/>
              <a:t>Unsafe code has the following properties</a:t>
            </a:r>
          </a:p>
        </p:txBody>
      </p:sp>
      <p:sp>
        <p:nvSpPr>
          <p:cNvPr id="3" name="Content Placeholder 2">
            <a:extLst>
              <a:ext uri="{FF2B5EF4-FFF2-40B4-BE49-F238E27FC236}">
                <a16:creationId xmlns:a16="http://schemas.microsoft.com/office/drawing/2014/main" id="{179FB577-242E-804A-873B-7B9DCB34D692}"/>
              </a:ext>
            </a:extLst>
          </p:cNvPr>
          <p:cNvSpPr>
            <a:spLocks noGrp="1"/>
          </p:cNvSpPr>
          <p:nvPr>
            <p:ph idx="1"/>
          </p:nvPr>
        </p:nvSpPr>
        <p:spPr/>
        <p:txBody>
          <a:bodyPr/>
          <a:lstStyle/>
          <a:p>
            <a:r>
              <a:rPr lang="en-US" dirty="0"/>
              <a:t>Methods, types, and code blocks can be defined as unsafe</a:t>
            </a:r>
          </a:p>
          <a:p>
            <a:r>
              <a:rPr lang="en-US" dirty="0"/>
              <a:t>In some cases, unsafe code may increase an application's performance by removing array bounds checks</a:t>
            </a:r>
          </a:p>
          <a:p>
            <a:r>
              <a:rPr lang="en-US" dirty="0"/>
              <a:t>Using unsafe code introduces security and stability risks</a:t>
            </a:r>
          </a:p>
          <a:p>
            <a:r>
              <a:rPr lang="en-US" dirty="0"/>
              <a:t>The code that contains unsafe blocks must be compiled with the </a:t>
            </a:r>
            <a:r>
              <a:rPr lang="en-US" u="sng" dirty="0">
                <a:hlinkClick r:id="rId2"/>
              </a:rPr>
              <a:t>-unsafe</a:t>
            </a:r>
            <a:r>
              <a:rPr lang="en-US" dirty="0"/>
              <a:t> compiler option</a:t>
            </a:r>
          </a:p>
          <a:p>
            <a:endParaRPr lang="en-US" dirty="0"/>
          </a:p>
        </p:txBody>
      </p:sp>
    </p:spTree>
    <p:extLst>
      <p:ext uri="{BB962C8B-B14F-4D97-AF65-F5344CB8AC3E}">
        <p14:creationId xmlns:p14="http://schemas.microsoft.com/office/powerpoint/2010/main" val="159836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9025-26E2-174E-B432-A8D8546BE36D}"/>
              </a:ext>
            </a:extLst>
          </p:cNvPr>
          <p:cNvSpPr>
            <a:spLocks noGrp="1"/>
          </p:cNvSpPr>
          <p:nvPr>
            <p:ph type="title"/>
          </p:nvPr>
        </p:nvSpPr>
        <p:spPr/>
        <p:txBody>
          <a:bodyPr/>
          <a:lstStyle/>
          <a:p>
            <a:r>
              <a:rPr lang="en-US" dirty="0"/>
              <a:t>Pointers in high level language</a:t>
            </a:r>
          </a:p>
        </p:txBody>
      </p:sp>
      <p:sp>
        <p:nvSpPr>
          <p:cNvPr id="3" name="Content Placeholder 2">
            <a:extLst>
              <a:ext uri="{FF2B5EF4-FFF2-40B4-BE49-F238E27FC236}">
                <a16:creationId xmlns:a16="http://schemas.microsoft.com/office/drawing/2014/main" id="{CCCCC2A9-3698-144E-A720-363063F1EC4E}"/>
              </a:ext>
            </a:extLst>
          </p:cNvPr>
          <p:cNvSpPr>
            <a:spLocks noGrp="1"/>
          </p:cNvSpPr>
          <p:nvPr>
            <p:ph idx="1"/>
          </p:nvPr>
        </p:nvSpPr>
        <p:spPr/>
        <p:txBody>
          <a:bodyPr/>
          <a:lstStyle/>
          <a:p>
            <a:r>
              <a:rPr lang="en-US" dirty="0"/>
              <a:t>Pointers in high-level languages like Java or C# are often not available or must be explicitly enabled, and it makes such code unsafe.</a:t>
            </a:r>
          </a:p>
          <a:p>
            <a:r>
              <a:rPr lang="en-US" dirty="0"/>
              <a:t>To run </a:t>
            </a:r>
            <a:r>
              <a:rPr lang="en-US" dirty="0" err="1"/>
              <a:t>ansafe</a:t>
            </a:r>
            <a:r>
              <a:rPr lang="en-US" dirty="0"/>
              <a:t> code in C# the program must be compiled with the </a:t>
            </a:r>
            <a:r>
              <a:rPr lang="en-US" u="sng" dirty="0">
                <a:hlinkClick r:id="rId2"/>
              </a:rPr>
              <a:t>-unsafe</a:t>
            </a:r>
            <a:r>
              <a:rPr lang="en-US" dirty="0"/>
              <a:t> compiler option set</a:t>
            </a:r>
          </a:p>
          <a:p>
            <a:r>
              <a:rPr lang="en-US" dirty="0"/>
              <a:t>You can call the native functions. Fore more </a:t>
            </a:r>
            <a:r>
              <a:rPr lang="en-US" dirty="0">
                <a:hlinkClick r:id="rId3"/>
              </a:rPr>
              <a:t>https://docs.microsoft.com/en-us/cpp/dotnet/calling-native-functions-from-managed-code?view=vs-2019</a:t>
            </a:r>
            <a:endParaRPr lang="en-US" dirty="0"/>
          </a:p>
          <a:p>
            <a:endParaRPr lang="en-US" dirty="0"/>
          </a:p>
        </p:txBody>
      </p:sp>
    </p:spTree>
    <p:extLst>
      <p:ext uri="{BB962C8B-B14F-4D97-AF65-F5344CB8AC3E}">
        <p14:creationId xmlns:p14="http://schemas.microsoft.com/office/powerpoint/2010/main" val="94684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73D7-DCDD-C54A-B99A-EBF63AC70DAC}"/>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BF710554-6281-EB4F-ACEA-1626C849C20F}"/>
              </a:ext>
            </a:extLst>
          </p:cNvPr>
          <p:cNvSpPr>
            <a:spLocks noGrp="1"/>
          </p:cNvSpPr>
          <p:nvPr>
            <p:ph idx="1"/>
          </p:nvPr>
        </p:nvSpPr>
        <p:spPr/>
        <p:txBody>
          <a:bodyPr/>
          <a:lstStyle/>
          <a:p>
            <a:r>
              <a:rPr lang="en-US" dirty="0"/>
              <a:t>The heap (less known also as the Free Store) is an area of memory used for dynamically allocated objects.</a:t>
            </a:r>
          </a:p>
          <a:p>
            <a:r>
              <a:rPr lang="en-US" dirty="0"/>
              <a:t>In fact, one might rightly ask what is the </a:t>
            </a:r>
            <a:r>
              <a:rPr lang="en-US" dirty="0">
                <a:solidFill>
                  <a:srgbClr val="FF0000"/>
                </a:solidFill>
              </a:rPr>
              <a:t>relationship</a:t>
            </a:r>
            <a:r>
              <a:rPr lang="en-US" dirty="0"/>
              <a:t> between the </a:t>
            </a:r>
            <a:r>
              <a:rPr lang="en-US" dirty="0">
                <a:solidFill>
                  <a:srgbClr val="FF0000"/>
                </a:solidFill>
              </a:rPr>
              <a:t>heap data structure </a:t>
            </a:r>
            <a:r>
              <a:rPr lang="en-US" dirty="0"/>
              <a:t>and the heap itself. The truth is - </a:t>
            </a:r>
            <a:r>
              <a:rPr lang="en-US" dirty="0">
                <a:solidFill>
                  <a:srgbClr val="FF0000"/>
                </a:solidFill>
              </a:rPr>
              <a:t>there is none</a:t>
            </a:r>
            <a:r>
              <a:rPr lang="en-US" dirty="0"/>
              <a:t>.</a:t>
            </a:r>
          </a:p>
          <a:p>
            <a:r>
              <a:rPr lang="en-US" dirty="0"/>
              <a:t>The heap is just more like a “black box” that can be asked for providing memory, no matter where it will come from.</a:t>
            </a:r>
          </a:p>
          <a:p>
            <a:endParaRPr lang="en-US" dirty="0"/>
          </a:p>
        </p:txBody>
      </p:sp>
    </p:spTree>
    <p:extLst>
      <p:ext uri="{BB962C8B-B14F-4D97-AF65-F5344CB8AC3E}">
        <p14:creationId xmlns:p14="http://schemas.microsoft.com/office/powerpoint/2010/main" val="11562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50EA-F216-D84B-885D-B93CC7040E6B}"/>
              </a:ext>
            </a:extLst>
          </p:cNvPr>
          <p:cNvSpPr>
            <a:spLocks noGrp="1"/>
          </p:cNvSpPr>
          <p:nvPr>
            <p:ph type="title"/>
          </p:nvPr>
        </p:nvSpPr>
        <p:spPr/>
        <p:txBody>
          <a:bodyPr>
            <a:normAutofit/>
          </a:bodyPr>
          <a:lstStyle/>
          <a:p>
            <a:r>
              <a:rPr lang="en-US" dirty="0"/>
              <a:t>Stack with pointer </a:t>
            </a:r>
            <a:r>
              <a:rPr lang="en-US" dirty="0" err="1"/>
              <a:t>ptr</a:t>
            </a:r>
            <a:r>
              <a:rPr lang="en-US" dirty="0"/>
              <a:t> and 10-bytes wide block on the heap</a:t>
            </a:r>
          </a:p>
        </p:txBody>
      </p:sp>
      <p:sp>
        <p:nvSpPr>
          <p:cNvPr id="3" name="Content Placeholder 2">
            <a:extLst>
              <a:ext uri="{FF2B5EF4-FFF2-40B4-BE49-F238E27FC236}">
                <a16:creationId xmlns:a16="http://schemas.microsoft.com/office/drawing/2014/main" id="{708AFF06-85E2-AE4F-86A0-225364CE892C}"/>
              </a:ext>
            </a:extLst>
          </p:cNvPr>
          <p:cNvSpPr>
            <a:spLocks noGrp="1"/>
          </p:cNvSpPr>
          <p:nvPr>
            <p:ph idx="1"/>
          </p:nvPr>
        </p:nvSpPr>
        <p:spPr/>
        <p:txBody>
          <a:bodyPr/>
          <a:lstStyle/>
          <a:p>
            <a:r>
              <a:rPr lang="en-US" dirty="0"/>
              <a:t>PTR </a:t>
            </a:r>
            <a:r>
              <a:rPr lang="en-US" dirty="0" err="1"/>
              <a:t>ptr</a:t>
            </a:r>
            <a:r>
              <a:rPr lang="en-US" dirty="0"/>
              <a:t> = allocate(10);</a:t>
            </a:r>
          </a:p>
          <a:p>
            <a:endParaRPr lang="en-US" dirty="0"/>
          </a:p>
        </p:txBody>
      </p:sp>
      <p:pic>
        <p:nvPicPr>
          <p:cNvPr id="4" name="Picture 3">
            <a:extLst>
              <a:ext uri="{FF2B5EF4-FFF2-40B4-BE49-F238E27FC236}">
                <a16:creationId xmlns:a16="http://schemas.microsoft.com/office/drawing/2014/main" id="{52E36924-B96F-FF4A-B9AB-319B44AA6270}"/>
              </a:ext>
            </a:extLst>
          </p:cNvPr>
          <p:cNvPicPr>
            <a:picLocks noChangeAspect="1"/>
          </p:cNvPicPr>
          <p:nvPr/>
        </p:nvPicPr>
        <p:blipFill>
          <a:blip r:embed="rId2"/>
          <a:stretch>
            <a:fillRect/>
          </a:stretch>
        </p:blipFill>
        <p:spPr>
          <a:xfrm>
            <a:off x="3880726" y="2563210"/>
            <a:ext cx="5092700" cy="3276600"/>
          </a:xfrm>
          <a:prstGeom prst="rect">
            <a:avLst/>
          </a:prstGeom>
        </p:spPr>
      </p:pic>
    </p:spTree>
    <p:extLst>
      <p:ext uri="{BB962C8B-B14F-4D97-AF65-F5344CB8AC3E}">
        <p14:creationId xmlns:p14="http://schemas.microsoft.com/office/powerpoint/2010/main" val="80155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AA67-DC45-8540-9393-006523C69863}"/>
              </a:ext>
            </a:extLst>
          </p:cNvPr>
          <p:cNvSpPr>
            <a:spLocks noGrp="1"/>
          </p:cNvSpPr>
          <p:nvPr>
            <p:ph type="title"/>
          </p:nvPr>
        </p:nvSpPr>
        <p:spPr/>
        <p:txBody>
          <a:bodyPr/>
          <a:lstStyle/>
          <a:p>
            <a:r>
              <a:rPr lang="en-US" dirty="0"/>
              <a:t>Heap fragmentation</a:t>
            </a:r>
          </a:p>
        </p:txBody>
      </p:sp>
      <p:pic>
        <p:nvPicPr>
          <p:cNvPr id="4" name="Content Placeholder 3">
            <a:extLst>
              <a:ext uri="{FF2B5EF4-FFF2-40B4-BE49-F238E27FC236}">
                <a16:creationId xmlns:a16="http://schemas.microsoft.com/office/drawing/2014/main" id="{DD0E7091-BA56-3E4F-AF1D-B4BC222D4D2B}"/>
              </a:ext>
            </a:extLst>
          </p:cNvPr>
          <p:cNvPicPr>
            <a:picLocks noGrp="1" noChangeAspect="1"/>
          </p:cNvPicPr>
          <p:nvPr>
            <p:ph idx="1"/>
          </p:nvPr>
        </p:nvPicPr>
        <p:blipFill>
          <a:blip r:embed="rId2"/>
          <a:stretch>
            <a:fillRect/>
          </a:stretch>
        </p:blipFill>
        <p:spPr>
          <a:xfrm>
            <a:off x="1412656" y="1690688"/>
            <a:ext cx="6308178" cy="3646686"/>
          </a:xfrm>
          <a:prstGeom prst="rect">
            <a:avLst/>
          </a:prstGeom>
        </p:spPr>
      </p:pic>
      <p:sp>
        <p:nvSpPr>
          <p:cNvPr id="5" name="TextBox 4">
            <a:extLst>
              <a:ext uri="{FF2B5EF4-FFF2-40B4-BE49-F238E27FC236}">
                <a16:creationId xmlns:a16="http://schemas.microsoft.com/office/drawing/2014/main" id="{6E0FAC0B-B259-3E40-9FDE-DB4D0E050A4D}"/>
              </a:ext>
            </a:extLst>
          </p:cNvPr>
          <p:cNvSpPr txBox="1"/>
          <p:nvPr/>
        </p:nvSpPr>
        <p:spPr>
          <a:xfrm>
            <a:off x="8295290" y="1911404"/>
            <a:ext cx="3418489" cy="1938992"/>
          </a:xfrm>
          <a:prstGeom prst="rect">
            <a:avLst/>
          </a:prstGeom>
          <a:noFill/>
        </p:spPr>
        <p:txBody>
          <a:bodyPr wrap="square" rtlCol="0">
            <a:spAutoFit/>
          </a:bodyPr>
          <a:lstStyle/>
          <a:p>
            <a:r>
              <a:rPr lang="en-US" sz="2400" dirty="0"/>
              <a:t>There is </a:t>
            </a:r>
            <a:r>
              <a:rPr lang="en-US" sz="2400" dirty="0">
                <a:solidFill>
                  <a:srgbClr val="FF0000"/>
                </a:solidFill>
              </a:rPr>
              <a:t>no enough</a:t>
            </a:r>
          </a:p>
          <a:p>
            <a:r>
              <a:rPr lang="en-US" sz="2400" dirty="0"/>
              <a:t>space for new object X although in total there is enough free space for it</a:t>
            </a:r>
          </a:p>
          <a:p>
            <a:endParaRPr lang="en-US" sz="2400" dirty="0"/>
          </a:p>
        </p:txBody>
      </p:sp>
    </p:spTree>
    <p:extLst>
      <p:ext uri="{BB962C8B-B14F-4D97-AF65-F5344CB8AC3E}">
        <p14:creationId xmlns:p14="http://schemas.microsoft.com/office/powerpoint/2010/main" val="381545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05C2-D2A0-3447-8904-EA5152CC0CFC}"/>
              </a:ext>
            </a:extLst>
          </p:cNvPr>
          <p:cNvSpPr>
            <a:spLocks noGrp="1"/>
          </p:cNvSpPr>
          <p:nvPr>
            <p:ph type="title"/>
          </p:nvPr>
        </p:nvSpPr>
        <p:spPr/>
        <p:txBody>
          <a:bodyPr>
            <a:normAutofit/>
          </a:bodyPr>
          <a:lstStyle/>
          <a:p>
            <a:r>
              <a:rPr lang="en-US" dirty="0"/>
              <a:t>Comparison of the Stack and the Heap Features</a:t>
            </a:r>
          </a:p>
        </p:txBody>
      </p:sp>
      <p:pic>
        <p:nvPicPr>
          <p:cNvPr id="4" name="Content Placeholder 3">
            <a:extLst>
              <a:ext uri="{FF2B5EF4-FFF2-40B4-BE49-F238E27FC236}">
                <a16:creationId xmlns:a16="http://schemas.microsoft.com/office/drawing/2014/main" id="{B380BA63-BA59-4541-8E93-7421E2E56956}"/>
              </a:ext>
            </a:extLst>
          </p:cNvPr>
          <p:cNvPicPr>
            <a:picLocks noGrp="1" noChangeAspect="1"/>
          </p:cNvPicPr>
          <p:nvPr>
            <p:ph idx="1"/>
          </p:nvPr>
        </p:nvPicPr>
        <p:blipFill>
          <a:blip r:embed="rId2"/>
          <a:stretch>
            <a:fillRect/>
          </a:stretch>
        </p:blipFill>
        <p:spPr>
          <a:xfrm>
            <a:off x="3759084" y="1308538"/>
            <a:ext cx="5652930" cy="5090497"/>
          </a:xfrm>
          <a:prstGeom prst="rect">
            <a:avLst/>
          </a:prstGeom>
        </p:spPr>
      </p:pic>
    </p:spTree>
    <p:extLst>
      <p:ext uri="{BB962C8B-B14F-4D97-AF65-F5344CB8AC3E}">
        <p14:creationId xmlns:p14="http://schemas.microsoft.com/office/powerpoint/2010/main" val="108356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3C47-2343-5F40-8E04-BD297FD24FCD}"/>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5FDEF98B-1ED5-BC41-B1CA-A11F82AAF1E3}"/>
              </a:ext>
            </a:extLst>
          </p:cNvPr>
          <p:cNvSpPr>
            <a:spLocks noGrp="1"/>
          </p:cNvSpPr>
          <p:nvPr>
            <p:ph idx="1"/>
          </p:nvPr>
        </p:nvSpPr>
        <p:spPr/>
        <p:txBody>
          <a:bodyPr/>
          <a:lstStyle/>
          <a:p>
            <a:r>
              <a:rPr lang="en-US" dirty="0"/>
              <a:t>In particular it means that </a:t>
            </a:r>
            <a:r>
              <a:rPr lang="en-US" dirty="0">
                <a:solidFill>
                  <a:srgbClr val="FF0000"/>
                </a:solidFill>
              </a:rPr>
              <a:t>each process thinks</a:t>
            </a:r>
            <a:r>
              <a:rPr lang="en-US" dirty="0"/>
              <a:t> it is the only one running in the system and that the </a:t>
            </a:r>
            <a:r>
              <a:rPr lang="en-US" dirty="0">
                <a:solidFill>
                  <a:srgbClr val="FF0000"/>
                </a:solidFill>
              </a:rPr>
              <a:t>whole memory is for its own </a:t>
            </a:r>
            <a:r>
              <a:rPr lang="en-US" dirty="0"/>
              <a:t>purposes. Even more.</a:t>
            </a:r>
          </a:p>
          <a:p>
            <a:r>
              <a:rPr lang="en-US" dirty="0"/>
              <a:t>Because address space is virtual, </a:t>
            </a:r>
            <a:r>
              <a:rPr lang="en-US" dirty="0">
                <a:solidFill>
                  <a:srgbClr val="FF0000"/>
                </a:solidFill>
              </a:rPr>
              <a:t>it can be larger than the physical memory.</a:t>
            </a:r>
          </a:p>
          <a:p>
            <a:r>
              <a:rPr lang="en-US" dirty="0"/>
              <a:t>This allows it to extend physical DRAM memory with secondary storage like mass storage hard drives.</a:t>
            </a:r>
          </a:p>
          <a:p>
            <a:r>
              <a:rPr lang="en-US" dirty="0"/>
              <a:t>The address space for each process is private and cannot be accessed by other processes unless it is shared</a:t>
            </a:r>
          </a:p>
          <a:p>
            <a:endParaRPr lang="en-US" dirty="0"/>
          </a:p>
          <a:p>
            <a:endParaRPr lang="en-US" dirty="0"/>
          </a:p>
        </p:txBody>
      </p:sp>
    </p:spTree>
    <p:extLst>
      <p:ext uri="{BB962C8B-B14F-4D97-AF65-F5344CB8AC3E}">
        <p14:creationId xmlns:p14="http://schemas.microsoft.com/office/powerpoint/2010/main" val="29280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A439-357E-034C-A414-FD14871410AE}"/>
              </a:ext>
            </a:extLst>
          </p:cNvPr>
          <p:cNvSpPr>
            <a:spLocks noGrp="1"/>
          </p:cNvSpPr>
          <p:nvPr>
            <p:ph type="title"/>
          </p:nvPr>
        </p:nvSpPr>
        <p:spPr/>
        <p:txBody>
          <a:bodyPr/>
          <a:lstStyle/>
          <a:p>
            <a:r>
              <a:rPr lang="en-US" dirty="0"/>
              <a:t>OS and Virtual memory</a:t>
            </a:r>
          </a:p>
        </p:txBody>
      </p:sp>
      <p:sp>
        <p:nvSpPr>
          <p:cNvPr id="3" name="Content Placeholder 2">
            <a:extLst>
              <a:ext uri="{FF2B5EF4-FFF2-40B4-BE49-F238E27FC236}">
                <a16:creationId xmlns:a16="http://schemas.microsoft.com/office/drawing/2014/main" id="{EC987C21-5607-1D4F-B13F-B51B4FE2266F}"/>
              </a:ext>
            </a:extLst>
          </p:cNvPr>
          <p:cNvSpPr>
            <a:spLocks noGrp="1"/>
          </p:cNvSpPr>
          <p:nvPr>
            <p:ph idx="1"/>
          </p:nvPr>
        </p:nvSpPr>
        <p:spPr/>
        <p:txBody>
          <a:bodyPr/>
          <a:lstStyle/>
          <a:p>
            <a:r>
              <a:rPr lang="en-US" dirty="0"/>
              <a:t>Mapping virtual address space to physical memory - there is 32-bit-long virtual address on 32-bit machines and 64-bit long on 64-bit machines </a:t>
            </a:r>
          </a:p>
          <a:p>
            <a:r>
              <a:rPr lang="en-US" dirty="0"/>
              <a:t>Moving some memory regions from DRAM memory to hard drives and back as they are requested or currently not needed. Obviously as the total used memory may be bigger than physical memory, sometimes some parts of it must be temporarily stored to slower media like HDD. A place where such data is stored is called page file or swap file.</a:t>
            </a:r>
          </a:p>
          <a:p>
            <a:endParaRPr lang="en-US" dirty="0"/>
          </a:p>
          <a:p>
            <a:endParaRPr lang="en-US" dirty="0"/>
          </a:p>
        </p:txBody>
      </p:sp>
    </p:spTree>
    <p:extLst>
      <p:ext uri="{BB962C8B-B14F-4D97-AF65-F5344CB8AC3E}">
        <p14:creationId xmlns:p14="http://schemas.microsoft.com/office/powerpoint/2010/main" val="202126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6AB8-E75B-1948-94C3-03096BDFE07E}"/>
              </a:ext>
            </a:extLst>
          </p:cNvPr>
          <p:cNvSpPr>
            <a:spLocks noGrp="1"/>
          </p:cNvSpPr>
          <p:nvPr>
            <p:ph type="title"/>
          </p:nvPr>
        </p:nvSpPr>
        <p:spPr/>
        <p:txBody>
          <a:bodyPr/>
          <a:lstStyle/>
          <a:p>
            <a:r>
              <a:rPr lang="en-US" dirty="0"/>
              <a:t>Von Neumann architecture diagram</a:t>
            </a:r>
          </a:p>
        </p:txBody>
      </p:sp>
      <p:sp>
        <p:nvSpPr>
          <p:cNvPr id="3" name="Content Placeholder 2">
            <a:extLst>
              <a:ext uri="{FF2B5EF4-FFF2-40B4-BE49-F238E27FC236}">
                <a16:creationId xmlns:a16="http://schemas.microsoft.com/office/drawing/2014/main" id="{75D19EC3-A1C5-764F-B575-B221F1917FFF}"/>
              </a:ext>
            </a:extLst>
          </p:cNvPr>
          <p:cNvSpPr>
            <a:spLocks noGrp="1"/>
          </p:cNvSpPr>
          <p:nvPr>
            <p:ph idx="1"/>
          </p:nvPr>
        </p:nvSpPr>
        <p:spPr/>
        <p:txBody>
          <a:bodyPr/>
          <a:lstStyle/>
          <a:p>
            <a:r>
              <a:rPr lang="en-US" dirty="0"/>
              <a:t>It is a simplified Harvard architecture in which there is a single memory unit for storing both the data and the program. </a:t>
            </a:r>
          </a:p>
          <a:p>
            <a:r>
              <a:rPr lang="en-US" dirty="0"/>
              <a:t>From a high-level point of view, this is exactly how modern computers are still being constructed</a:t>
            </a:r>
          </a:p>
          <a:p>
            <a:endParaRPr lang="en-US" dirty="0"/>
          </a:p>
          <a:p>
            <a:endParaRPr lang="en-US" dirty="0"/>
          </a:p>
        </p:txBody>
      </p:sp>
      <p:pic>
        <p:nvPicPr>
          <p:cNvPr id="4" name="Picture 3">
            <a:extLst>
              <a:ext uri="{FF2B5EF4-FFF2-40B4-BE49-F238E27FC236}">
                <a16:creationId xmlns:a16="http://schemas.microsoft.com/office/drawing/2014/main" id="{13E2F7DF-4418-CD4C-862A-958F994C32A9}"/>
              </a:ext>
            </a:extLst>
          </p:cNvPr>
          <p:cNvPicPr>
            <a:picLocks noChangeAspect="1"/>
          </p:cNvPicPr>
          <p:nvPr/>
        </p:nvPicPr>
        <p:blipFill>
          <a:blip r:embed="rId2"/>
          <a:stretch>
            <a:fillRect/>
          </a:stretch>
        </p:blipFill>
        <p:spPr>
          <a:xfrm>
            <a:off x="2667000" y="4001294"/>
            <a:ext cx="6858000" cy="1460500"/>
          </a:xfrm>
          <a:prstGeom prst="rect">
            <a:avLst/>
          </a:prstGeom>
        </p:spPr>
      </p:pic>
    </p:spTree>
    <p:extLst>
      <p:ext uri="{BB962C8B-B14F-4D97-AF65-F5344CB8AC3E}">
        <p14:creationId xmlns:p14="http://schemas.microsoft.com/office/powerpoint/2010/main" val="236370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D9C3-A1FD-1E4C-B297-0515C2B3CFFF}"/>
              </a:ext>
            </a:extLst>
          </p:cNvPr>
          <p:cNvSpPr>
            <a:spLocks noGrp="1"/>
          </p:cNvSpPr>
          <p:nvPr>
            <p:ph type="title"/>
          </p:nvPr>
        </p:nvSpPr>
        <p:spPr/>
        <p:txBody>
          <a:bodyPr/>
          <a:lstStyle/>
          <a:p>
            <a:r>
              <a:rPr lang="en-US" dirty="0"/>
              <a:t>Virtual to physical pages mapping</a:t>
            </a:r>
          </a:p>
        </p:txBody>
      </p:sp>
      <p:pic>
        <p:nvPicPr>
          <p:cNvPr id="4" name="Content Placeholder 3">
            <a:extLst>
              <a:ext uri="{FF2B5EF4-FFF2-40B4-BE49-F238E27FC236}">
                <a16:creationId xmlns:a16="http://schemas.microsoft.com/office/drawing/2014/main" id="{FABA649F-E4A3-5A4D-AFB9-18124DA00F93}"/>
              </a:ext>
            </a:extLst>
          </p:cNvPr>
          <p:cNvPicPr>
            <a:picLocks noGrp="1" noChangeAspect="1"/>
          </p:cNvPicPr>
          <p:nvPr>
            <p:ph idx="1"/>
          </p:nvPr>
        </p:nvPicPr>
        <p:blipFill>
          <a:blip r:embed="rId2"/>
          <a:stretch>
            <a:fillRect/>
          </a:stretch>
        </p:blipFill>
        <p:spPr>
          <a:xfrm>
            <a:off x="1072365" y="1690688"/>
            <a:ext cx="5601393" cy="4351338"/>
          </a:xfrm>
          <a:prstGeom prst="rect">
            <a:avLst/>
          </a:prstGeom>
        </p:spPr>
      </p:pic>
      <p:sp>
        <p:nvSpPr>
          <p:cNvPr id="5" name="TextBox 4">
            <a:extLst>
              <a:ext uri="{FF2B5EF4-FFF2-40B4-BE49-F238E27FC236}">
                <a16:creationId xmlns:a16="http://schemas.microsoft.com/office/drawing/2014/main" id="{8272FC7D-D051-BF4D-8076-5773452A635C}"/>
              </a:ext>
            </a:extLst>
          </p:cNvPr>
          <p:cNvSpPr txBox="1"/>
          <p:nvPr/>
        </p:nvSpPr>
        <p:spPr>
          <a:xfrm>
            <a:off x="7725103" y="1690688"/>
            <a:ext cx="3628697" cy="3416320"/>
          </a:xfrm>
          <a:prstGeom prst="rect">
            <a:avLst/>
          </a:prstGeom>
          <a:noFill/>
        </p:spPr>
        <p:txBody>
          <a:bodyPr wrap="square" rtlCol="0">
            <a:spAutoFit/>
          </a:bodyPr>
          <a:lstStyle/>
          <a:p>
            <a:pPr algn="just"/>
            <a:r>
              <a:rPr lang="en-US" sz="2400" dirty="0"/>
              <a:t>Each process (A is light gray and B is dark gray) sees its own virtual address space but physically their pages are stored both in RAM (solid-filled pages) and paged (swapped) to disk (dash-filled pages)</a:t>
            </a:r>
          </a:p>
          <a:p>
            <a:endParaRPr lang="en-US" sz="2400" dirty="0"/>
          </a:p>
        </p:txBody>
      </p:sp>
    </p:spTree>
    <p:extLst>
      <p:ext uri="{BB962C8B-B14F-4D97-AF65-F5344CB8AC3E}">
        <p14:creationId xmlns:p14="http://schemas.microsoft.com/office/powerpoint/2010/main" val="662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16F8-5B0E-D643-BCDA-F779183022EC}"/>
              </a:ext>
            </a:extLst>
          </p:cNvPr>
          <p:cNvSpPr>
            <a:spLocks noGrp="1"/>
          </p:cNvSpPr>
          <p:nvPr>
            <p:ph type="title"/>
          </p:nvPr>
        </p:nvSpPr>
        <p:spPr/>
        <p:txBody>
          <a:bodyPr>
            <a:normAutofit/>
          </a:bodyPr>
          <a:lstStyle/>
          <a:p>
            <a:r>
              <a:rPr lang="en-US" dirty="0"/>
              <a:t>In 64-bit Windows</a:t>
            </a:r>
          </a:p>
        </p:txBody>
      </p:sp>
      <p:sp>
        <p:nvSpPr>
          <p:cNvPr id="6" name="Content Placeholder 5">
            <a:extLst>
              <a:ext uri="{FF2B5EF4-FFF2-40B4-BE49-F238E27FC236}">
                <a16:creationId xmlns:a16="http://schemas.microsoft.com/office/drawing/2014/main" id="{A9A2584E-AE6D-6947-AFD1-074E8DC6EDEA}"/>
              </a:ext>
            </a:extLst>
          </p:cNvPr>
          <p:cNvSpPr>
            <a:spLocks noGrp="1"/>
          </p:cNvSpPr>
          <p:nvPr>
            <p:ph idx="1"/>
          </p:nvPr>
        </p:nvSpPr>
        <p:spPr/>
        <p:txBody>
          <a:bodyPr/>
          <a:lstStyle/>
          <a:p>
            <a:r>
              <a:rPr lang="en-US" dirty="0"/>
              <a:t>In 64-bit Windows, the theoretical amount of virtual address space is 2^64 bytes (16 exabytes)</a:t>
            </a:r>
          </a:p>
          <a:p>
            <a:r>
              <a:rPr lang="en-US" dirty="0"/>
              <a:t>The 8-terabyte range from 0x000'00000000 through 0x7FF'FFFFFFFF is used for user space</a:t>
            </a:r>
          </a:p>
          <a:p>
            <a:r>
              <a:rPr lang="en-US" dirty="0"/>
              <a:t>248-terabyte range from 0xFFFF0800'00000000 through 0xFFFFFFFF'FFFFFFFF are used for system space</a:t>
            </a:r>
          </a:p>
        </p:txBody>
      </p:sp>
      <p:sp>
        <p:nvSpPr>
          <p:cNvPr id="3" name="Oval Callout 2">
            <a:extLst>
              <a:ext uri="{FF2B5EF4-FFF2-40B4-BE49-F238E27FC236}">
                <a16:creationId xmlns:a16="http://schemas.microsoft.com/office/drawing/2014/main" id="{C15636B6-37C3-CA49-A1BA-231AEE6ADFA9}"/>
              </a:ext>
            </a:extLst>
          </p:cNvPr>
          <p:cNvSpPr/>
          <p:nvPr/>
        </p:nvSpPr>
        <p:spPr>
          <a:xfrm>
            <a:off x="9540765" y="0"/>
            <a:ext cx="1813035" cy="148004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1EB = 1Million TB</a:t>
            </a:r>
          </a:p>
        </p:txBody>
      </p:sp>
      <p:pic>
        <p:nvPicPr>
          <p:cNvPr id="7" name="Picture 6">
            <a:extLst>
              <a:ext uri="{FF2B5EF4-FFF2-40B4-BE49-F238E27FC236}">
                <a16:creationId xmlns:a16="http://schemas.microsoft.com/office/drawing/2014/main" id="{BCEACB5C-730C-664F-AA30-E67D8ED99BEC}"/>
              </a:ext>
            </a:extLst>
          </p:cNvPr>
          <p:cNvPicPr>
            <a:picLocks noChangeAspect="1"/>
          </p:cNvPicPr>
          <p:nvPr/>
        </p:nvPicPr>
        <p:blipFill>
          <a:blip r:embed="rId2"/>
          <a:stretch>
            <a:fillRect/>
          </a:stretch>
        </p:blipFill>
        <p:spPr>
          <a:xfrm>
            <a:off x="4514850" y="365125"/>
            <a:ext cx="3975100" cy="5981700"/>
          </a:xfrm>
          <a:prstGeom prst="rect">
            <a:avLst/>
          </a:prstGeom>
        </p:spPr>
      </p:pic>
    </p:spTree>
    <p:extLst>
      <p:ext uri="{BB962C8B-B14F-4D97-AF65-F5344CB8AC3E}">
        <p14:creationId xmlns:p14="http://schemas.microsoft.com/office/powerpoint/2010/main" val="192020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3487-FCA0-294C-8FE1-C4F9170520D2}"/>
              </a:ext>
            </a:extLst>
          </p:cNvPr>
          <p:cNvSpPr>
            <a:spLocks noGrp="1"/>
          </p:cNvSpPr>
          <p:nvPr>
            <p:ph type="title"/>
          </p:nvPr>
        </p:nvSpPr>
        <p:spPr/>
        <p:txBody>
          <a:bodyPr/>
          <a:lstStyle/>
          <a:p>
            <a:r>
              <a:rPr lang="en-US" altLang="en-US" dirty="0"/>
              <a:t>Recursive methods</a:t>
            </a:r>
            <a:endParaRPr lang="en-US" dirty="0"/>
          </a:p>
        </p:txBody>
      </p:sp>
      <p:sp>
        <p:nvSpPr>
          <p:cNvPr id="3" name="Content Placeholder 2">
            <a:extLst>
              <a:ext uri="{FF2B5EF4-FFF2-40B4-BE49-F238E27FC236}">
                <a16:creationId xmlns:a16="http://schemas.microsoft.com/office/drawing/2014/main" id="{B033ED93-A785-A14F-8C04-4B0FCC3F0411}"/>
              </a:ext>
            </a:extLst>
          </p:cNvPr>
          <p:cNvSpPr>
            <a:spLocks noGrp="1"/>
          </p:cNvSpPr>
          <p:nvPr>
            <p:ph idx="1"/>
          </p:nvPr>
        </p:nvSpPr>
        <p:spPr/>
        <p:txBody>
          <a:bodyPr/>
          <a:lstStyle/>
          <a:p>
            <a:r>
              <a:rPr lang="en-US" altLang="en-US" dirty="0"/>
              <a:t>Recursive methods are either</a:t>
            </a:r>
          </a:p>
          <a:p>
            <a:pPr lvl="1"/>
            <a:r>
              <a:rPr lang="en-US" altLang="en-US" dirty="0"/>
              <a:t>Tail recursive</a:t>
            </a:r>
          </a:p>
          <a:p>
            <a:pPr lvl="1"/>
            <a:r>
              <a:rPr lang="en-US" altLang="en-US" dirty="0" err="1"/>
              <a:t>Nontail</a:t>
            </a:r>
            <a:r>
              <a:rPr lang="en-US" altLang="en-US" dirty="0"/>
              <a:t> recursive</a:t>
            </a:r>
          </a:p>
          <a:p>
            <a:r>
              <a:rPr lang="en-US" altLang="en-US" dirty="0"/>
              <a:t>Tail recursive method </a:t>
            </a:r>
            <a:r>
              <a:rPr lang="en-US" altLang="en-US" dirty="0">
                <a:solidFill>
                  <a:srgbClr val="FF0000"/>
                </a:solidFill>
              </a:rPr>
              <a:t>has the recursive call as the last statement </a:t>
            </a:r>
            <a:r>
              <a:rPr lang="en-US" altLang="en-US" dirty="0"/>
              <a:t>in the method.</a:t>
            </a:r>
          </a:p>
          <a:p>
            <a:r>
              <a:rPr lang="en-US" altLang="en-US" dirty="0"/>
              <a:t>Recursive methods that are not tail recursive are called non-tail recursive</a:t>
            </a:r>
          </a:p>
          <a:p>
            <a:endParaRPr lang="en-US" dirty="0"/>
          </a:p>
        </p:txBody>
      </p:sp>
    </p:spTree>
    <p:extLst>
      <p:ext uri="{BB962C8B-B14F-4D97-AF65-F5344CB8AC3E}">
        <p14:creationId xmlns:p14="http://schemas.microsoft.com/office/powerpoint/2010/main" val="3122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1F10-593F-FF4D-9AC2-145974DCFEA9}"/>
              </a:ext>
            </a:extLst>
          </p:cNvPr>
          <p:cNvSpPr>
            <a:spLocks noGrp="1"/>
          </p:cNvSpPr>
          <p:nvPr>
            <p:ph type="title"/>
          </p:nvPr>
        </p:nvSpPr>
        <p:spPr/>
        <p:txBody>
          <a:bodyPr/>
          <a:lstStyle/>
          <a:p>
            <a:r>
              <a:rPr lang="en-US" b="1" dirty="0"/>
              <a:t>Garbage Collection</a:t>
            </a:r>
            <a:endParaRPr lang="en-US" dirty="0"/>
          </a:p>
        </p:txBody>
      </p:sp>
      <p:sp>
        <p:nvSpPr>
          <p:cNvPr id="3" name="Content Placeholder 2">
            <a:extLst>
              <a:ext uri="{FF2B5EF4-FFF2-40B4-BE49-F238E27FC236}">
                <a16:creationId xmlns:a16="http://schemas.microsoft.com/office/drawing/2014/main" id="{0EAF3FBA-E38E-0C42-B9CE-4AECEC36A056}"/>
              </a:ext>
            </a:extLst>
          </p:cNvPr>
          <p:cNvSpPr>
            <a:spLocks noGrp="1"/>
          </p:cNvSpPr>
          <p:nvPr>
            <p:ph idx="1"/>
          </p:nvPr>
        </p:nvSpPr>
        <p:spPr/>
        <p:txBody>
          <a:bodyPr/>
          <a:lstStyle/>
          <a:p>
            <a:r>
              <a:rPr lang="en-US" dirty="0"/>
              <a:t>. NET's garbage collector manages the allocation and release of memory for your application</a:t>
            </a:r>
          </a:p>
          <a:p>
            <a:r>
              <a:rPr lang="en-US" dirty="0"/>
              <a:t>Each time you create a new object, the common language runtime allocates memory for the object from the managed heap</a:t>
            </a:r>
          </a:p>
          <a:p>
            <a:r>
              <a:rPr lang="en-US" dirty="0"/>
              <a:t>The garbage collector's optimizing engine determines the best time to perform a collection, based upon the allocations being made</a:t>
            </a:r>
          </a:p>
        </p:txBody>
      </p:sp>
    </p:spTree>
    <p:extLst>
      <p:ext uri="{BB962C8B-B14F-4D97-AF65-F5344CB8AC3E}">
        <p14:creationId xmlns:p14="http://schemas.microsoft.com/office/powerpoint/2010/main" val="125222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D006-8684-FC44-AF5B-807E3C70D609}"/>
              </a:ext>
            </a:extLst>
          </p:cNvPr>
          <p:cNvSpPr>
            <a:spLocks noGrp="1"/>
          </p:cNvSpPr>
          <p:nvPr>
            <p:ph type="title"/>
          </p:nvPr>
        </p:nvSpPr>
        <p:spPr/>
        <p:txBody>
          <a:bodyPr/>
          <a:lstStyle/>
          <a:p>
            <a:r>
              <a:rPr lang="en-US" b="1" dirty="0"/>
              <a:t>Conditions for a garbage collection</a:t>
            </a:r>
            <a:endParaRPr lang="en-US" dirty="0"/>
          </a:p>
        </p:txBody>
      </p:sp>
      <p:sp>
        <p:nvSpPr>
          <p:cNvPr id="3" name="Content Placeholder 2">
            <a:extLst>
              <a:ext uri="{FF2B5EF4-FFF2-40B4-BE49-F238E27FC236}">
                <a16:creationId xmlns:a16="http://schemas.microsoft.com/office/drawing/2014/main" id="{B0B7490E-7794-7944-A9F5-421DCF407524}"/>
              </a:ext>
            </a:extLst>
          </p:cNvPr>
          <p:cNvSpPr>
            <a:spLocks noGrp="1"/>
          </p:cNvSpPr>
          <p:nvPr>
            <p:ph idx="1"/>
          </p:nvPr>
        </p:nvSpPr>
        <p:spPr/>
        <p:txBody>
          <a:bodyPr>
            <a:normAutofit lnSpcReduction="10000"/>
          </a:bodyPr>
          <a:lstStyle/>
          <a:p>
            <a:pPr marL="514350" indent="-514350">
              <a:buFont typeface="+mj-lt"/>
              <a:buAutoNum type="arabicPeriod"/>
            </a:pPr>
            <a:r>
              <a:rPr lang="en-US" dirty="0"/>
              <a:t>The system has low physical memory. This is detected by either the low memory notification from the OS or low memory as indicated by the host</a:t>
            </a:r>
          </a:p>
          <a:p>
            <a:pPr marL="514350" indent="-514350">
              <a:buFont typeface="+mj-lt"/>
              <a:buAutoNum type="arabicPeriod"/>
            </a:pPr>
            <a:r>
              <a:rPr lang="en-US" dirty="0"/>
              <a:t>The memory that is used by allocated objects on the managed heap surpasses an acceptable threshold. This threshold is continuously adjusted as the process runs</a:t>
            </a:r>
          </a:p>
          <a:p>
            <a:pPr marL="514350" indent="-514350">
              <a:buFont typeface="+mj-lt"/>
              <a:buAutoNum type="arabicPeriod"/>
            </a:pPr>
            <a:r>
              <a:rPr lang="en-US" dirty="0"/>
              <a:t>The </a:t>
            </a:r>
            <a:r>
              <a:rPr lang="en-US" u="sng" dirty="0">
                <a:hlinkClick r:id="rId2"/>
              </a:rPr>
              <a:t>GC.Collect</a:t>
            </a:r>
            <a:r>
              <a:rPr lang="en-US" dirty="0"/>
              <a:t> method is called. In almost all cases, you do not have to call this method, because the garbage collector runs continuously. This method is primarily used for unique situations and testing</a:t>
            </a:r>
          </a:p>
        </p:txBody>
      </p:sp>
    </p:spTree>
    <p:extLst>
      <p:ext uri="{BB962C8B-B14F-4D97-AF65-F5344CB8AC3E}">
        <p14:creationId xmlns:p14="http://schemas.microsoft.com/office/powerpoint/2010/main" val="130542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15B0-53B3-CC43-BEB6-5D84068CB996}"/>
              </a:ext>
            </a:extLst>
          </p:cNvPr>
          <p:cNvSpPr>
            <a:spLocks noGrp="1"/>
          </p:cNvSpPr>
          <p:nvPr>
            <p:ph type="title"/>
          </p:nvPr>
        </p:nvSpPr>
        <p:spPr/>
        <p:txBody>
          <a:bodyPr/>
          <a:lstStyle/>
          <a:p>
            <a:r>
              <a:rPr lang="en-US" dirty="0"/>
              <a:t>A thread that triggers a garbage collection</a:t>
            </a:r>
          </a:p>
        </p:txBody>
      </p:sp>
      <p:sp>
        <p:nvSpPr>
          <p:cNvPr id="3" name="Content Placeholder 2">
            <a:extLst>
              <a:ext uri="{FF2B5EF4-FFF2-40B4-BE49-F238E27FC236}">
                <a16:creationId xmlns:a16="http://schemas.microsoft.com/office/drawing/2014/main" id="{C6768ADC-95F6-AE41-B6DE-BA9F48306729}"/>
              </a:ext>
            </a:extLst>
          </p:cNvPr>
          <p:cNvSpPr>
            <a:spLocks noGrp="1"/>
          </p:cNvSpPr>
          <p:nvPr>
            <p:ph idx="1"/>
          </p:nvPr>
        </p:nvSpPr>
        <p:spPr/>
        <p:txBody>
          <a:bodyPr/>
          <a:lstStyle/>
          <a:p>
            <a:pPr algn="just"/>
            <a:r>
              <a:rPr lang="en-US" dirty="0"/>
              <a:t>Before a garbage collection starts, all managed threads are suspended except for the thread that triggered the garbage collection</a:t>
            </a:r>
          </a:p>
          <a:p>
            <a:pPr algn="just"/>
            <a:r>
              <a:rPr lang="en-US" dirty="0"/>
              <a:t>The following illustration shows a thread that triggers a garbage collection and causes the other threads to be suspended</a:t>
            </a:r>
          </a:p>
        </p:txBody>
      </p:sp>
      <p:pic>
        <p:nvPicPr>
          <p:cNvPr id="4" name="Picture 3">
            <a:extLst>
              <a:ext uri="{FF2B5EF4-FFF2-40B4-BE49-F238E27FC236}">
                <a16:creationId xmlns:a16="http://schemas.microsoft.com/office/drawing/2014/main" id="{311275BD-981F-5842-83DF-B3E536FD2BAD}"/>
              </a:ext>
            </a:extLst>
          </p:cNvPr>
          <p:cNvPicPr>
            <a:picLocks noChangeAspect="1"/>
          </p:cNvPicPr>
          <p:nvPr/>
        </p:nvPicPr>
        <p:blipFill>
          <a:blip r:embed="rId2"/>
          <a:stretch>
            <a:fillRect/>
          </a:stretch>
        </p:blipFill>
        <p:spPr>
          <a:xfrm>
            <a:off x="2197976" y="3652293"/>
            <a:ext cx="7543800" cy="2603500"/>
          </a:xfrm>
          <a:prstGeom prst="rect">
            <a:avLst/>
          </a:prstGeom>
        </p:spPr>
      </p:pic>
    </p:spTree>
    <p:extLst>
      <p:ext uri="{BB962C8B-B14F-4D97-AF65-F5344CB8AC3E}">
        <p14:creationId xmlns:p14="http://schemas.microsoft.com/office/powerpoint/2010/main" val="365001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B8EB-947F-DD4A-9278-8C11C4F69356}"/>
              </a:ext>
            </a:extLst>
          </p:cNvPr>
          <p:cNvSpPr>
            <a:spLocks noGrp="1"/>
          </p:cNvSpPr>
          <p:nvPr>
            <p:ph type="title"/>
          </p:nvPr>
        </p:nvSpPr>
        <p:spPr/>
        <p:txBody>
          <a:bodyPr/>
          <a:lstStyle/>
          <a:p>
            <a:r>
              <a:rPr lang="en-US" dirty="0"/>
              <a:t>More about Garbage collector</a:t>
            </a:r>
          </a:p>
        </p:txBody>
      </p:sp>
      <p:sp>
        <p:nvSpPr>
          <p:cNvPr id="3" name="Content Placeholder 2">
            <a:extLst>
              <a:ext uri="{FF2B5EF4-FFF2-40B4-BE49-F238E27FC236}">
                <a16:creationId xmlns:a16="http://schemas.microsoft.com/office/drawing/2014/main" id="{753B6117-4E72-2F4F-BA80-CDBAF8C3C13E}"/>
              </a:ext>
            </a:extLst>
          </p:cNvPr>
          <p:cNvSpPr>
            <a:spLocks noGrp="1"/>
          </p:cNvSpPr>
          <p:nvPr>
            <p:ph idx="1"/>
          </p:nvPr>
        </p:nvSpPr>
        <p:spPr/>
        <p:txBody>
          <a:bodyPr/>
          <a:lstStyle/>
          <a:p>
            <a:r>
              <a:rPr lang="en-US" dirty="0"/>
              <a:t>https://</a:t>
            </a:r>
            <a:r>
              <a:rPr lang="en-US" dirty="0" err="1"/>
              <a:t>docs.microsoft.com</a:t>
            </a:r>
            <a:r>
              <a:rPr lang="en-US" dirty="0"/>
              <a:t>/</a:t>
            </a:r>
            <a:r>
              <a:rPr lang="en-US" dirty="0" err="1"/>
              <a:t>en</a:t>
            </a:r>
            <a:r>
              <a:rPr lang="en-US" dirty="0"/>
              <a:t>-us/dotnet/standard/garbage-collection/fundamentals</a:t>
            </a:r>
          </a:p>
        </p:txBody>
      </p:sp>
    </p:spTree>
    <p:extLst>
      <p:ext uri="{BB962C8B-B14F-4D97-AF65-F5344CB8AC3E}">
        <p14:creationId xmlns:p14="http://schemas.microsoft.com/office/powerpoint/2010/main" val="329949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FD70-7E04-0F43-B1B4-7E81C20DC073}"/>
              </a:ext>
            </a:extLst>
          </p:cNvPr>
          <p:cNvSpPr>
            <a:spLocks noGrp="1"/>
          </p:cNvSpPr>
          <p:nvPr>
            <p:ph type="title"/>
          </p:nvPr>
        </p:nvSpPr>
        <p:spPr/>
        <p:txBody>
          <a:bodyPr/>
          <a:lstStyle/>
          <a:p>
            <a:r>
              <a:rPr lang="en-US" dirty="0"/>
              <a:t>Recursive method</a:t>
            </a:r>
          </a:p>
        </p:txBody>
      </p:sp>
      <p:sp>
        <p:nvSpPr>
          <p:cNvPr id="3" name="Content Placeholder 2">
            <a:extLst>
              <a:ext uri="{FF2B5EF4-FFF2-40B4-BE49-F238E27FC236}">
                <a16:creationId xmlns:a16="http://schemas.microsoft.com/office/drawing/2014/main" id="{3CB627D9-0BA9-4741-92BB-DDB0333147ED}"/>
              </a:ext>
            </a:extLst>
          </p:cNvPr>
          <p:cNvSpPr>
            <a:spLocks noGrp="1"/>
          </p:cNvSpPr>
          <p:nvPr>
            <p:ph idx="1"/>
          </p:nvPr>
        </p:nvSpPr>
        <p:spPr/>
        <p:txBody>
          <a:bodyPr>
            <a:normAutofit lnSpcReduction="10000"/>
          </a:bodyPr>
          <a:lstStyle/>
          <a:p>
            <a:r>
              <a:rPr lang="en-US" dirty="0"/>
              <a:t>A </a:t>
            </a:r>
            <a:r>
              <a:rPr lang="en-US" dirty="0">
                <a:hlinkClick r:id="rId2" tooltip="Java Method"/>
              </a:rPr>
              <a:t>method</a:t>
            </a:r>
            <a:r>
              <a:rPr lang="en-US" dirty="0"/>
              <a:t> that calls itself is known as a recursive method. And, this technique is known as recursion.</a:t>
            </a:r>
          </a:p>
          <a:p>
            <a:r>
              <a:rPr lang="en-US" dirty="0"/>
              <a:t>When a recursive call is made, new storage location for variables are allocated on the stack</a:t>
            </a:r>
          </a:p>
          <a:p>
            <a:r>
              <a:rPr lang="en-US" dirty="0"/>
              <a:t>As, each recursive call returns, the old variables and parameters are removed from the stack. Hence, recursion generally use more memory and are generally slow.</a:t>
            </a:r>
          </a:p>
          <a:p>
            <a:r>
              <a:rPr lang="en-US" dirty="0"/>
              <a:t>On the other hand, recursive solution is much simpler and takes less time to write, debug and maintain.</a:t>
            </a:r>
          </a:p>
        </p:txBody>
      </p:sp>
    </p:spTree>
    <p:extLst>
      <p:ext uri="{BB962C8B-B14F-4D97-AF65-F5344CB8AC3E}">
        <p14:creationId xmlns:p14="http://schemas.microsoft.com/office/powerpoint/2010/main" val="234551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B440-6E72-C24B-AAE8-5AAB1DB0A044}"/>
              </a:ext>
            </a:extLst>
          </p:cNvPr>
          <p:cNvSpPr>
            <a:spLocks noGrp="1"/>
          </p:cNvSpPr>
          <p:nvPr>
            <p:ph type="title"/>
          </p:nvPr>
        </p:nvSpPr>
        <p:spPr/>
        <p:txBody>
          <a:bodyPr>
            <a:normAutofit/>
          </a:bodyPr>
          <a:lstStyle/>
          <a:p>
            <a:pPr fontAlgn="base"/>
            <a:r>
              <a:rPr lang="en-US" b="1" dirty="0"/>
              <a:t>How recursion works?</a:t>
            </a:r>
            <a:endParaRPr lang="en-US" dirty="0"/>
          </a:p>
        </p:txBody>
      </p:sp>
      <p:pic>
        <p:nvPicPr>
          <p:cNvPr id="4" name="Content Placeholder 3">
            <a:extLst>
              <a:ext uri="{FF2B5EF4-FFF2-40B4-BE49-F238E27FC236}">
                <a16:creationId xmlns:a16="http://schemas.microsoft.com/office/drawing/2014/main" id="{30E8C7C3-3FB9-AA4B-AD77-177E4F34AE18}"/>
              </a:ext>
            </a:extLst>
          </p:cNvPr>
          <p:cNvPicPr>
            <a:picLocks noGrp="1" noChangeAspect="1"/>
          </p:cNvPicPr>
          <p:nvPr>
            <p:ph idx="1"/>
          </p:nvPr>
        </p:nvPicPr>
        <p:blipFill>
          <a:blip r:embed="rId2"/>
          <a:stretch>
            <a:fillRect/>
          </a:stretch>
        </p:blipFill>
        <p:spPr>
          <a:xfrm>
            <a:off x="2922423" y="1867255"/>
            <a:ext cx="6347153" cy="3822242"/>
          </a:xfrm>
          <a:prstGeom prst="rect">
            <a:avLst/>
          </a:prstGeom>
        </p:spPr>
      </p:pic>
    </p:spTree>
    <p:extLst>
      <p:ext uri="{BB962C8B-B14F-4D97-AF65-F5344CB8AC3E}">
        <p14:creationId xmlns:p14="http://schemas.microsoft.com/office/powerpoint/2010/main" val="137946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BD62-57F9-2947-8528-9E1E5CDC3865}"/>
              </a:ext>
            </a:extLst>
          </p:cNvPr>
          <p:cNvSpPr>
            <a:spLocks noGrp="1"/>
          </p:cNvSpPr>
          <p:nvPr>
            <p:ph type="title"/>
          </p:nvPr>
        </p:nvSpPr>
        <p:spPr/>
        <p:txBody>
          <a:bodyPr/>
          <a:lstStyle/>
          <a:p>
            <a:r>
              <a:rPr lang="en-US" altLang="en-US" dirty="0" err="1"/>
              <a:t>Nontail</a:t>
            </a:r>
            <a:r>
              <a:rPr lang="en-US" altLang="en-US" dirty="0"/>
              <a:t> recursive method</a:t>
            </a:r>
            <a:endParaRPr lang="en-US" dirty="0"/>
          </a:p>
        </p:txBody>
      </p:sp>
      <p:pic>
        <p:nvPicPr>
          <p:cNvPr id="4" name="Content Placeholder 3">
            <a:extLst>
              <a:ext uri="{FF2B5EF4-FFF2-40B4-BE49-F238E27FC236}">
                <a16:creationId xmlns:a16="http://schemas.microsoft.com/office/drawing/2014/main" id="{C2807E1D-B41F-2344-B833-FD3A92263D49}"/>
              </a:ext>
            </a:extLst>
          </p:cNvPr>
          <p:cNvPicPr>
            <a:picLocks noGrp="1" noChangeAspect="1"/>
          </p:cNvPicPr>
          <p:nvPr>
            <p:ph idx="1"/>
          </p:nvPr>
        </p:nvPicPr>
        <p:blipFill>
          <a:blip r:embed="rId2"/>
          <a:stretch>
            <a:fillRect/>
          </a:stretch>
        </p:blipFill>
        <p:spPr>
          <a:xfrm>
            <a:off x="4670425" y="1739900"/>
            <a:ext cx="3632200" cy="4292600"/>
          </a:xfrm>
          <a:prstGeom prst="rect">
            <a:avLst/>
          </a:prstGeom>
        </p:spPr>
      </p:pic>
      <p:sp>
        <p:nvSpPr>
          <p:cNvPr id="5" name="TextBox 4">
            <a:extLst>
              <a:ext uri="{FF2B5EF4-FFF2-40B4-BE49-F238E27FC236}">
                <a16:creationId xmlns:a16="http://schemas.microsoft.com/office/drawing/2014/main" id="{D8F6BD42-3467-584A-9057-28EB59D17E2E}"/>
              </a:ext>
            </a:extLst>
          </p:cNvPr>
          <p:cNvSpPr txBox="1"/>
          <p:nvPr/>
        </p:nvSpPr>
        <p:spPr>
          <a:xfrm>
            <a:off x="9096703" y="1828800"/>
            <a:ext cx="1813035" cy="1754326"/>
          </a:xfrm>
          <a:prstGeom prst="rect">
            <a:avLst/>
          </a:prstGeom>
          <a:noFill/>
        </p:spPr>
        <p:txBody>
          <a:bodyPr wrap="square" rtlCol="0">
            <a:spAutoFit/>
          </a:bodyPr>
          <a:lstStyle/>
          <a:p>
            <a:r>
              <a:rPr lang="en-US" dirty="0">
                <a:solidFill>
                  <a:srgbClr val="FF0000"/>
                </a:solidFill>
              </a:rPr>
              <a:t>Output</a:t>
            </a:r>
            <a:r>
              <a:rPr lang="en-US" dirty="0"/>
              <a:t>:</a:t>
            </a:r>
          </a:p>
          <a:p>
            <a:r>
              <a:rPr lang="en-US" dirty="0"/>
              <a:t>1</a:t>
            </a:r>
          </a:p>
          <a:p>
            <a:r>
              <a:rPr lang="en-US" dirty="0"/>
              <a:t>2</a:t>
            </a:r>
          </a:p>
          <a:p>
            <a:r>
              <a:rPr lang="en-US" dirty="0"/>
              <a:t>3</a:t>
            </a:r>
          </a:p>
          <a:p>
            <a:r>
              <a:rPr lang="en-US" dirty="0"/>
              <a:t>4</a:t>
            </a:r>
          </a:p>
          <a:p>
            <a:r>
              <a:rPr lang="en-US" dirty="0"/>
              <a:t>5</a:t>
            </a:r>
          </a:p>
        </p:txBody>
      </p:sp>
      <p:sp>
        <p:nvSpPr>
          <p:cNvPr id="7" name="Cloud Callout 6">
            <a:extLst>
              <a:ext uri="{FF2B5EF4-FFF2-40B4-BE49-F238E27FC236}">
                <a16:creationId xmlns:a16="http://schemas.microsoft.com/office/drawing/2014/main" id="{6CA1BE96-EDA2-FB48-AB5E-C5B205705537}"/>
              </a:ext>
            </a:extLst>
          </p:cNvPr>
          <p:cNvSpPr/>
          <p:nvPr/>
        </p:nvSpPr>
        <p:spPr>
          <a:xfrm>
            <a:off x="614856" y="1904098"/>
            <a:ext cx="3358056" cy="3358056"/>
          </a:xfrm>
          <a:prstGeom prst="cloudCallout">
            <a:avLst>
              <a:gd name="adj1" fmla="val -62547"/>
              <a:gd name="adj2" fmla="val 618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recursion </a:t>
            </a:r>
            <a:r>
              <a:rPr lang="en-US" b="1" dirty="0">
                <a:solidFill>
                  <a:srgbClr val="FF0000"/>
                </a:solidFill>
              </a:rPr>
              <a:t>chews up a valuable and limited resource – the stack </a:t>
            </a:r>
            <a:r>
              <a:rPr lang="en-US" b="1" dirty="0"/>
              <a:t>– and can lead to an </a:t>
            </a:r>
            <a:r>
              <a:rPr lang="en-US" b="1" dirty="0">
                <a:solidFill>
                  <a:srgbClr val="FF0000"/>
                </a:solidFill>
              </a:rPr>
              <a:t>unrecoverable type of CLR error</a:t>
            </a:r>
            <a:r>
              <a:rPr lang="en-US" b="1" dirty="0"/>
              <a:t>: the dreaded </a:t>
            </a:r>
            <a:r>
              <a:rPr lang="en-US" b="1" dirty="0" err="1"/>
              <a:t>StackOverflow</a:t>
            </a:r>
            <a:endParaRPr lang="en-US" dirty="0"/>
          </a:p>
        </p:txBody>
      </p:sp>
    </p:spTree>
    <p:extLst>
      <p:ext uri="{BB962C8B-B14F-4D97-AF65-F5344CB8AC3E}">
        <p14:creationId xmlns:p14="http://schemas.microsoft.com/office/powerpoint/2010/main" val="250970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064A-A1F0-FC42-81C1-56011271D707}"/>
              </a:ext>
            </a:extLst>
          </p:cNvPr>
          <p:cNvSpPr>
            <a:spLocks noGrp="1"/>
          </p:cNvSpPr>
          <p:nvPr>
            <p:ph type="title"/>
          </p:nvPr>
        </p:nvSpPr>
        <p:spPr/>
        <p:txBody>
          <a:bodyPr/>
          <a:lstStyle/>
          <a:p>
            <a:r>
              <a:rPr lang="en-US" dirty="0"/>
              <a:t>Stored-program computers</a:t>
            </a:r>
          </a:p>
        </p:txBody>
      </p:sp>
      <p:sp>
        <p:nvSpPr>
          <p:cNvPr id="3" name="Content Placeholder 2">
            <a:extLst>
              <a:ext uri="{FF2B5EF4-FFF2-40B4-BE49-F238E27FC236}">
                <a16:creationId xmlns:a16="http://schemas.microsoft.com/office/drawing/2014/main" id="{AC801FD4-CF1F-9F4E-93E2-B976F7B7D774}"/>
              </a:ext>
            </a:extLst>
          </p:cNvPr>
          <p:cNvSpPr>
            <a:spLocks noGrp="1"/>
          </p:cNvSpPr>
          <p:nvPr>
            <p:ph idx="1"/>
          </p:nvPr>
        </p:nvSpPr>
        <p:spPr/>
        <p:txBody>
          <a:bodyPr/>
          <a:lstStyle/>
          <a:p>
            <a:r>
              <a:rPr lang="en-US" dirty="0"/>
              <a:t>Von Neumann architecture leads as to the term of stored-program computers that is obvious nowadays</a:t>
            </a:r>
          </a:p>
          <a:p>
            <a:endParaRPr lang="en-US" dirty="0"/>
          </a:p>
          <a:p>
            <a:endParaRPr lang="en-US" dirty="0"/>
          </a:p>
        </p:txBody>
      </p:sp>
      <p:pic>
        <p:nvPicPr>
          <p:cNvPr id="4" name="Picture 3">
            <a:extLst>
              <a:ext uri="{FF2B5EF4-FFF2-40B4-BE49-F238E27FC236}">
                <a16:creationId xmlns:a16="http://schemas.microsoft.com/office/drawing/2014/main" id="{73637BF7-84CF-3E4D-9211-CDFD83815063}"/>
              </a:ext>
            </a:extLst>
          </p:cNvPr>
          <p:cNvPicPr>
            <a:picLocks noChangeAspect="1"/>
          </p:cNvPicPr>
          <p:nvPr/>
        </p:nvPicPr>
        <p:blipFill>
          <a:blip r:embed="rId2"/>
          <a:stretch>
            <a:fillRect/>
          </a:stretch>
        </p:blipFill>
        <p:spPr>
          <a:xfrm>
            <a:off x="3449145" y="2762031"/>
            <a:ext cx="4978400" cy="3225800"/>
          </a:xfrm>
          <a:prstGeom prst="rect">
            <a:avLst/>
          </a:prstGeom>
        </p:spPr>
      </p:pic>
    </p:spTree>
    <p:extLst>
      <p:ext uri="{BB962C8B-B14F-4D97-AF65-F5344CB8AC3E}">
        <p14:creationId xmlns:p14="http://schemas.microsoft.com/office/powerpoint/2010/main" val="101863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CA41-D2BA-CF48-88DC-5D6232BC63EF}"/>
              </a:ext>
            </a:extLst>
          </p:cNvPr>
          <p:cNvSpPr>
            <a:spLocks noGrp="1"/>
          </p:cNvSpPr>
          <p:nvPr>
            <p:ph type="title"/>
          </p:nvPr>
        </p:nvSpPr>
        <p:spPr/>
        <p:txBody>
          <a:bodyPr/>
          <a:lstStyle/>
          <a:p>
            <a:r>
              <a:rPr lang="en-US" altLang="en-US" dirty="0"/>
              <a:t>Tail recursive</a:t>
            </a:r>
            <a:endParaRPr lang="en-US" dirty="0"/>
          </a:p>
        </p:txBody>
      </p:sp>
      <p:pic>
        <p:nvPicPr>
          <p:cNvPr id="4" name="Content Placeholder 3">
            <a:extLst>
              <a:ext uri="{FF2B5EF4-FFF2-40B4-BE49-F238E27FC236}">
                <a16:creationId xmlns:a16="http://schemas.microsoft.com/office/drawing/2014/main" id="{2DA8BDD8-68A2-3D49-9B1C-EEF64BB5A5DD}"/>
              </a:ext>
            </a:extLst>
          </p:cNvPr>
          <p:cNvPicPr>
            <a:picLocks noGrp="1" noChangeAspect="1"/>
          </p:cNvPicPr>
          <p:nvPr>
            <p:ph idx="1"/>
          </p:nvPr>
        </p:nvPicPr>
        <p:blipFill>
          <a:blip r:embed="rId2"/>
          <a:stretch>
            <a:fillRect/>
          </a:stretch>
        </p:blipFill>
        <p:spPr>
          <a:xfrm>
            <a:off x="5020879" y="1690687"/>
            <a:ext cx="3568700" cy="4152900"/>
          </a:xfrm>
          <a:prstGeom prst="rect">
            <a:avLst/>
          </a:prstGeom>
        </p:spPr>
      </p:pic>
      <p:sp>
        <p:nvSpPr>
          <p:cNvPr id="5" name="TextBox 4">
            <a:extLst>
              <a:ext uri="{FF2B5EF4-FFF2-40B4-BE49-F238E27FC236}">
                <a16:creationId xmlns:a16="http://schemas.microsoft.com/office/drawing/2014/main" id="{B7A3A99B-0F2E-6145-B0E9-F84D1A1A6FE7}"/>
              </a:ext>
            </a:extLst>
          </p:cNvPr>
          <p:cNvSpPr txBox="1"/>
          <p:nvPr/>
        </p:nvSpPr>
        <p:spPr>
          <a:xfrm>
            <a:off x="9065172" y="1687158"/>
            <a:ext cx="1813035" cy="1754326"/>
          </a:xfrm>
          <a:prstGeom prst="rect">
            <a:avLst/>
          </a:prstGeom>
          <a:noFill/>
        </p:spPr>
        <p:txBody>
          <a:bodyPr wrap="square" rtlCol="0">
            <a:spAutoFit/>
          </a:bodyPr>
          <a:lstStyle/>
          <a:p>
            <a:r>
              <a:rPr lang="en-US" dirty="0">
                <a:solidFill>
                  <a:srgbClr val="FF0000"/>
                </a:solidFill>
              </a:rPr>
              <a:t>Output</a:t>
            </a:r>
            <a:r>
              <a:rPr lang="en-US" dirty="0"/>
              <a:t>:</a:t>
            </a:r>
          </a:p>
          <a:p>
            <a:r>
              <a:rPr lang="en-US" dirty="0"/>
              <a:t>5</a:t>
            </a:r>
          </a:p>
          <a:p>
            <a:r>
              <a:rPr lang="en-US" dirty="0"/>
              <a:t>4</a:t>
            </a:r>
          </a:p>
          <a:p>
            <a:r>
              <a:rPr lang="en-US" dirty="0"/>
              <a:t>3</a:t>
            </a:r>
          </a:p>
          <a:p>
            <a:r>
              <a:rPr lang="en-US" dirty="0"/>
              <a:t>2</a:t>
            </a:r>
          </a:p>
          <a:p>
            <a:r>
              <a:rPr lang="en-US" dirty="0"/>
              <a:t>1</a:t>
            </a:r>
          </a:p>
        </p:txBody>
      </p:sp>
      <p:cxnSp>
        <p:nvCxnSpPr>
          <p:cNvPr id="7" name="Straight Connector 6">
            <a:extLst>
              <a:ext uri="{FF2B5EF4-FFF2-40B4-BE49-F238E27FC236}">
                <a16:creationId xmlns:a16="http://schemas.microsoft.com/office/drawing/2014/main" id="{1B80F091-BC5F-D14E-A3F2-CA2AAED072D9}"/>
              </a:ext>
            </a:extLst>
          </p:cNvPr>
          <p:cNvCxnSpPr/>
          <p:nvPr/>
        </p:nvCxnSpPr>
        <p:spPr>
          <a:xfrm>
            <a:off x="8187560" y="3441484"/>
            <a:ext cx="0" cy="63825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8" name="Cloud Callout 7">
            <a:extLst>
              <a:ext uri="{FF2B5EF4-FFF2-40B4-BE49-F238E27FC236}">
                <a16:creationId xmlns:a16="http://schemas.microsoft.com/office/drawing/2014/main" id="{A93C626A-242F-C340-8ABB-9320484179DA}"/>
              </a:ext>
            </a:extLst>
          </p:cNvPr>
          <p:cNvSpPr/>
          <p:nvPr/>
        </p:nvSpPr>
        <p:spPr>
          <a:xfrm>
            <a:off x="1187230" y="1888332"/>
            <a:ext cx="3358056" cy="3358056"/>
          </a:xfrm>
          <a:prstGeom prst="cloudCallout">
            <a:avLst>
              <a:gd name="adj1" fmla="val -62547"/>
              <a:gd name="adj2" fmla="val 618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Tail Recursion however is a form of recursion that </a:t>
            </a:r>
            <a:r>
              <a:rPr lang="en-US" dirty="0">
                <a:solidFill>
                  <a:srgbClr val="FF0000"/>
                </a:solidFill>
              </a:rPr>
              <a:t>doesn’t use any stack </a:t>
            </a:r>
            <a:r>
              <a:rPr lang="en-US" dirty="0"/>
              <a:t>space, and thus is a way to use recursion safely.</a:t>
            </a:r>
          </a:p>
        </p:txBody>
      </p:sp>
    </p:spTree>
    <p:extLst>
      <p:ext uri="{BB962C8B-B14F-4D97-AF65-F5344CB8AC3E}">
        <p14:creationId xmlns:p14="http://schemas.microsoft.com/office/powerpoint/2010/main" val="191840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DED6-D6B4-7E4F-944A-7045E3F25161}"/>
              </a:ext>
            </a:extLst>
          </p:cNvPr>
          <p:cNvSpPr>
            <a:spLocks noGrp="1"/>
          </p:cNvSpPr>
          <p:nvPr>
            <p:ph type="title"/>
          </p:nvPr>
        </p:nvSpPr>
        <p:spPr/>
        <p:txBody>
          <a:bodyPr/>
          <a:lstStyle/>
          <a:p>
            <a:r>
              <a:rPr lang="en-US" dirty="0"/>
              <a:t>View stack frames in Visual Studio in Debug mode</a:t>
            </a:r>
          </a:p>
        </p:txBody>
      </p:sp>
      <p:pic>
        <p:nvPicPr>
          <p:cNvPr id="4" name="Content Placeholder 3">
            <a:extLst>
              <a:ext uri="{FF2B5EF4-FFF2-40B4-BE49-F238E27FC236}">
                <a16:creationId xmlns:a16="http://schemas.microsoft.com/office/drawing/2014/main" id="{D298F495-8A26-8B44-A1B5-00A113D8D14C}"/>
              </a:ext>
            </a:extLst>
          </p:cNvPr>
          <p:cNvPicPr>
            <a:picLocks noGrp="1" noChangeAspect="1"/>
          </p:cNvPicPr>
          <p:nvPr>
            <p:ph idx="1"/>
          </p:nvPr>
        </p:nvPicPr>
        <p:blipFill>
          <a:blip r:embed="rId2"/>
          <a:stretch>
            <a:fillRect/>
          </a:stretch>
        </p:blipFill>
        <p:spPr>
          <a:xfrm>
            <a:off x="1065704" y="2963917"/>
            <a:ext cx="8547100" cy="2857500"/>
          </a:xfrm>
          <a:prstGeom prst="rect">
            <a:avLst/>
          </a:prstGeom>
        </p:spPr>
      </p:pic>
      <p:sp>
        <p:nvSpPr>
          <p:cNvPr id="5" name="Oval Callout 4">
            <a:extLst>
              <a:ext uri="{FF2B5EF4-FFF2-40B4-BE49-F238E27FC236}">
                <a16:creationId xmlns:a16="http://schemas.microsoft.com/office/drawing/2014/main" id="{8CBF50F2-E505-934A-98D5-05BBE48A2A0C}"/>
              </a:ext>
            </a:extLst>
          </p:cNvPr>
          <p:cNvSpPr/>
          <p:nvPr/>
        </p:nvSpPr>
        <p:spPr>
          <a:xfrm>
            <a:off x="6274676" y="1497723"/>
            <a:ext cx="2948152" cy="1671145"/>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Notice that each recursive call creates a new </a:t>
            </a:r>
            <a:r>
              <a:rPr lang="en-US" i="1" dirty="0"/>
              <a:t>stack frame</a:t>
            </a:r>
            <a:r>
              <a:rPr lang="en-US" dirty="0"/>
              <a:t>. </a:t>
            </a:r>
          </a:p>
        </p:txBody>
      </p:sp>
    </p:spTree>
    <p:extLst>
      <p:ext uri="{BB962C8B-B14F-4D97-AF65-F5344CB8AC3E}">
        <p14:creationId xmlns:p14="http://schemas.microsoft.com/office/powerpoint/2010/main" val="323965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C398-81AD-5543-983E-34F8D6699977}"/>
              </a:ext>
            </a:extLst>
          </p:cNvPr>
          <p:cNvSpPr>
            <a:spLocks noGrp="1"/>
          </p:cNvSpPr>
          <p:nvPr>
            <p:ph type="title"/>
          </p:nvPr>
        </p:nvSpPr>
        <p:spPr/>
        <p:txBody>
          <a:bodyPr/>
          <a:lstStyle/>
          <a:p>
            <a:r>
              <a:rPr lang="en-US" dirty="0"/>
              <a:t>Is it a tail recursion?</a:t>
            </a:r>
          </a:p>
        </p:txBody>
      </p:sp>
      <p:pic>
        <p:nvPicPr>
          <p:cNvPr id="4" name="Content Placeholder 3">
            <a:extLst>
              <a:ext uri="{FF2B5EF4-FFF2-40B4-BE49-F238E27FC236}">
                <a16:creationId xmlns:a16="http://schemas.microsoft.com/office/drawing/2014/main" id="{6D9FB81C-31F4-604C-A425-3578123E62CF}"/>
              </a:ext>
            </a:extLst>
          </p:cNvPr>
          <p:cNvPicPr>
            <a:picLocks noGrp="1" noChangeAspect="1"/>
          </p:cNvPicPr>
          <p:nvPr>
            <p:ph idx="1"/>
          </p:nvPr>
        </p:nvPicPr>
        <p:blipFill>
          <a:blip r:embed="rId2"/>
          <a:stretch>
            <a:fillRect/>
          </a:stretch>
        </p:blipFill>
        <p:spPr>
          <a:xfrm>
            <a:off x="2441247" y="2098921"/>
            <a:ext cx="8275048" cy="3166761"/>
          </a:xfrm>
          <a:prstGeom prst="rect">
            <a:avLst/>
          </a:prstGeom>
        </p:spPr>
      </p:pic>
    </p:spTree>
    <p:extLst>
      <p:ext uri="{BB962C8B-B14F-4D97-AF65-F5344CB8AC3E}">
        <p14:creationId xmlns:p14="http://schemas.microsoft.com/office/powerpoint/2010/main" val="254544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A336-4091-544A-8C34-8E448F78B14D}"/>
              </a:ext>
            </a:extLst>
          </p:cNvPr>
          <p:cNvSpPr>
            <a:spLocks noGrp="1"/>
          </p:cNvSpPr>
          <p:nvPr>
            <p:ph type="title"/>
          </p:nvPr>
        </p:nvSpPr>
        <p:spPr/>
        <p:txBody>
          <a:bodyPr/>
          <a:lstStyle/>
          <a:p>
            <a:r>
              <a:rPr lang="en-US" dirty="0"/>
              <a:t>Convert this into a tail recursion</a:t>
            </a:r>
          </a:p>
        </p:txBody>
      </p:sp>
      <p:pic>
        <p:nvPicPr>
          <p:cNvPr id="4" name="Content Placeholder 3">
            <a:extLst>
              <a:ext uri="{FF2B5EF4-FFF2-40B4-BE49-F238E27FC236}">
                <a16:creationId xmlns:a16="http://schemas.microsoft.com/office/drawing/2014/main" id="{9E1217A4-3768-954C-83C0-A341C2AC36D5}"/>
              </a:ext>
            </a:extLst>
          </p:cNvPr>
          <p:cNvPicPr>
            <a:picLocks noGrp="1" noChangeAspect="1"/>
          </p:cNvPicPr>
          <p:nvPr>
            <p:ph idx="1"/>
          </p:nvPr>
        </p:nvPicPr>
        <p:blipFill>
          <a:blip r:embed="rId2"/>
          <a:stretch>
            <a:fillRect/>
          </a:stretch>
        </p:blipFill>
        <p:spPr>
          <a:xfrm>
            <a:off x="3801898" y="1981994"/>
            <a:ext cx="5731342" cy="2274696"/>
          </a:xfrm>
          <a:prstGeom prst="rect">
            <a:avLst/>
          </a:prstGeom>
        </p:spPr>
      </p:pic>
    </p:spTree>
    <p:extLst>
      <p:ext uri="{BB962C8B-B14F-4D97-AF65-F5344CB8AC3E}">
        <p14:creationId xmlns:p14="http://schemas.microsoft.com/office/powerpoint/2010/main" val="402425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4DBA-DA16-6649-85E8-D7B685D3B80A}"/>
              </a:ext>
            </a:extLst>
          </p:cNvPr>
          <p:cNvSpPr>
            <a:spLocks noGrp="1"/>
          </p:cNvSpPr>
          <p:nvPr>
            <p:ph type="title"/>
          </p:nvPr>
        </p:nvSpPr>
        <p:spPr/>
        <p:txBody>
          <a:bodyPr/>
          <a:lstStyle/>
          <a:p>
            <a:r>
              <a:rPr lang="en-US" dirty="0"/>
              <a:t>More readings about </a:t>
            </a:r>
            <a:r>
              <a:rPr lang="en-US" altLang="en-US" dirty="0"/>
              <a:t>recursive method</a:t>
            </a:r>
            <a:r>
              <a:rPr lang="en-US" dirty="0"/>
              <a:t> </a:t>
            </a:r>
          </a:p>
        </p:txBody>
      </p:sp>
      <p:sp>
        <p:nvSpPr>
          <p:cNvPr id="3" name="Content Placeholder 2">
            <a:extLst>
              <a:ext uri="{FF2B5EF4-FFF2-40B4-BE49-F238E27FC236}">
                <a16:creationId xmlns:a16="http://schemas.microsoft.com/office/drawing/2014/main" id="{9C713181-C84C-674F-B4AD-DD719A653619}"/>
              </a:ext>
            </a:extLst>
          </p:cNvPr>
          <p:cNvSpPr>
            <a:spLocks noGrp="1"/>
          </p:cNvSpPr>
          <p:nvPr>
            <p:ph idx="1"/>
          </p:nvPr>
        </p:nvSpPr>
        <p:spPr/>
        <p:txBody>
          <a:bodyPr/>
          <a:lstStyle/>
          <a:p>
            <a:r>
              <a:rPr lang="en-US" dirty="0">
                <a:hlinkClick r:id="rId2"/>
              </a:rPr>
              <a:t>https://blogs.msdn.microsoft.com/chrsmith/2008/08/07/understanding-tail-recursion/</a:t>
            </a:r>
            <a:endParaRPr lang="en-US" dirty="0"/>
          </a:p>
          <a:p>
            <a:r>
              <a:rPr lang="en-US" dirty="0">
                <a:hlinkClick r:id="rId3"/>
              </a:rPr>
              <a:t>https://www.youtube.com/watch?v=HIt_GPuD7wk</a:t>
            </a:r>
            <a:endParaRPr lang="en-US" dirty="0"/>
          </a:p>
          <a:p>
            <a:endParaRPr lang="en-US" dirty="0"/>
          </a:p>
        </p:txBody>
      </p:sp>
    </p:spTree>
    <p:extLst>
      <p:ext uri="{BB962C8B-B14F-4D97-AF65-F5344CB8AC3E}">
        <p14:creationId xmlns:p14="http://schemas.microsoft.com/office/powerpoint/2010/main" val="5899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BE6A-909E-A04A-81C3-34EA963A27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3FAEF77-1708-604B-A8BE-0A5ED363C488}"/>
              </a:ext>
            </a:extLst>
          </p:cNvPr>
          <p:cNvSpPr>
            <a:spLocks noGrp="1"/>
          </p:cNvSpPr>
          <p:nvPr>
            <p:ph idx="1"/>
          </p:nvPr>
        </p:nvSpPr>
        <p:spPr/>
        <p:txBody>
          <a:bodyPr/>
          <a:lstStyle/>
          <a:p>
            <a:r>
              <a:rPr lang="en-US" dirty="0"/>
              <a:t>Pro .NET Memory Management For Better Code, Performance, and Scalability -Konrad </a:t>
            </a:r>
            <a:r>
              <a:rPr lang="en-US" dirty="0" err="1"/>
              <a:t>Kokosa</a:t>
            </a:r>
            <a:r>
              <a:rPr lang="en-US" dirty="0"/>
              <a:t>- 2018</a:t>
            </a:r>
          </a:p>
          <a:p>
            <a:endParaRPr lang="en-US" dirty="0"/>
          </a:p>
        </p:txBody>
      </p:sp>
    </p:spTree>
    <p:extLst>
      <p:ext uri="{BB962C8B-B14F-4D97-AF65-F5344CB8AC3E}">
        <p14:creationId xmlns:p14="http://schemas.microsoft.com/office/powerpoint/2010/main" val="20845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CCEB-85EA-F747-8BAD-29EBB52A5C97}"/>
              </a:ext>
            </a:extLst>
          </p:cNvPr>
          <p:cNvSpPr>
            <a:spLocks noGrp="1"/>
          </p:cNvSpPr>
          <p:nvPr>
            <p:ph type="title"/>
          </p:nvPr>
        </p:nvSpPr>
        <p:spPr/>
        <p:txBody>
          <a:bodyPr/>
          <a:lstStyle/>
          <a:p>
            <a:r>
              <a:rPr lang="en-US" dirty="0"/>
              <a:t>The Static Allocation</a:t>
            </a:r>
          </a:p>
        </p:txBody>
      </p:sp>
      <p:sp>
        <p:nvSpPr>
          <p:cNvPr id="3" name="Content Placeholder 2">
            <a:extLst>
              <a:ext uri="{FF2B5EF4-FFF2-40B4-BE49-F238E27FC236}">
                <a16:creationId xmlns:a16="http://schemas.microsoft.com/office/drawing/2014/main" id="{67E5D705-5D60-E64D-B1D7-D77BB72E1B17}"/>
              </a:ext>
            </a:extLst>
          </p:cNvPr>
          <p:cNvSpPr>
            <a:spLocks noGrp="1"/>
          </p:cNvSpPr>
          <p:nvPr>
            <p:ph idx="1"/>
          </p:nvPr>
        </p:nvSpPr>
        <p:spPr/>
        <p:txBody>
          <a:bodyPr/>
          <a:lstStyle/>
          <a:p>
            <a:r>
              <a:rPr lang="en-US" dirty="0"/>
              <a:t>Nowadays we still use static allocation in such a sense when creating static global variables and the like, stored in a special data segment of a program.</a:t>
            </a:r>
          </a:p>
          <a:p>
            <a:endParaRPr lang="en-US" dirty="0"/>
          </a:p>
        </p:txBody>
      </p:sp>
    </p:spTree>
    <p:extLst>
      <p:ext uri="{BB962C8B-B14F-4D97-AF65-F5344CB8AC3E}">
        <p14:creationId xmlns:p14="http://schemas.microsoft.com/office/powerpoint/2010/main" val="8891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5C06-A826-AC4F-B7F5-656C2963F9B1}"/>
              </a:ext>
            </a:extLst>
          </p:cNvPr>
          <p:cNvSpPr>
            <a:spLocks noGrp="1"/>
          </p:cNvSpPr>
          <p:nvPr>
            <p:ph type="title"/>
          </p:nvPr>
        </p:nvSpPr>
        <p:spPr/>
        <p:txBody>
          <a:bodyPr/>
          <a:lstStyle/>
          <a:p>
            <a:r>
              <a:rPr lang="en-US" dirty="0"/>
              <a:t>The Register Machine</a:t>
            </a:r>
          </a:p>
        </p:txBody>
      </p:sp>
      <p:sp>
        <p:nvSpPr>
          <p:cNvPr id="3" name="Content Placeholder 2">
            <a:extLst>
              <a:ext uri="{FF2B5EF4-FFF2-40B4-BE49-F238E27FC236}">
                <a16:creationId xmlns:a16="http://schemas.microsoft.com/office/drawing/2014/main" id="{D5265F65-3CAD-164F-8CB8-87D12C3F28DD}"/>
              </a:ext>
            </a:extLst>
          </p:cNvPr>
          <p:cNvSpPr>
            <a:spLocks noGrp="1"/>
          </p:cNvSpPr>
          <p:nvPr>
            <p:ph idx="1"/>
          </p:nvPr>
        </p:nvSpPr>
        <p:spPr/>
        <p:txBody>
          <a:bodyPr>
            <a:normAutofit lnSpcReduction="10000"/>
          </a:bodyPr>
          <a:lstStyle/>
          <a:p>
            <a:r>
              <a:rPr lang="en-US" dirty="0"/>
              <a:t>Machines that use registers (or accumulators as a special case) to operate on Arithmetic Logic Units (ALUs)</a:t>
            </a:r>
          </a:p>
          <a:p>
            <a:r>
              <a:rPr lang="en-US" dirty="0"/>
              <a:t>This is because most modern computers are kind of complex register machines.</a:t>
            </a:r>
          </a:p>
          <a:p>
            <a:r>
              <a:rPr lang="en-US" dirty="0"/>
              <a:t>If we want to add, divide, or do anything else, we must load proper data from memory into proper registers then we call specific instructions to invoke proper operations on them and then another one to store the result from one of the registers into memory.</a:t>
            </a:r>
          </a:p>
          <a:p>
            <a:endParaRPr lang="en-US" dirty="0"/>
          </a:p>
        </p:txBody>
      </p:sp>
    </p:spTree>
    <p:extLst>
      <p:ext uri="{BB962C8B-B14F-4D97-AF65-F5344CB8AC3E}">
        <p14:creationId xmlns:p14="http://schemas.microsoft.com/office/powerpoint/2010/main" val="96541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877D-FFAF-6842-8849-01C75A47C07A}"/>
              </a:ext>
            </a:extLst>
          </p:cNvPr>
          <p:cNvSpPr>
            <a:spLocks noGrp="1"/>
          </p:cNvSpPr>
          <p:nvPr>
            <p:ph type="title"/>
          </p:nvPr>
        </p:nvSpPr>
        <p:spPr/>
        <p:txBody>
          <a:bodyPr>
            <a:normAutofit/>
          </a:bodyPr>
          <a:lstStyle/>
          <a:p>
            <a:r>
              <a:rPr lang="en-US" dirty="0"/>
              <a:t>Example: Calculation on two-register register machine </a:t>
            </a:r>
            <a:r>
              <a:rPr lang="en-US" dirty="0">
                <a:solidFill>
                  <a:srgbClr val="FF0000"/>
                </a:solidFill>
              </a:rPr>
              <a:t>s=x+(2*y)+z</a:t>
            </a:r>
          </a:p>
        </p:txBody>
      </p:sp>
      <p:pic>
        <p:nvPicPr>
          <p:cNvPr id="4" name="Content Placeholder 3">
            <a:extLst>
              <a:ext uri="{FF2B5EF4-FFF2-40B4-BE49-F238E27FC236}">
                <a16:creationId xmlns:a16="http://schemas.microsoft.com/office/drawing/2014/main" id="{265EBE03-4305-3149-A3D2-86FCCC59499E}"/>
              </a:ext>
            </a:extLst>
          </p:cNvPr>
          <p:cNvPicPr>
            <a:picLocks noGrp="1" noChangeAspect="1"/>
          </p:cNvPicPr>
          <p:nvPr>
            <p:ph idx="1"/>
          </p:nvPr>
        </p:nvPicPr>
        <p:blipFill>
          <a:blip r:embed="rId2"/>
          <a:stretch>
            <a:fillRect/>
          </a:stretch>
        </p:blipFill>
        <p:spPr>
          <a:xfrm>
            <a:off x="3164490" y="2215630"/>
            <a:ext cx="5232400" cy="2120900"/>
          </a:xfrm>
          <a:prstGeom prst="rect">
            <a:avLst/>
          </a:prstGeom>
        </p:spPr>
      </p:pic>
    </p:spTree>
    <p:extLst>
      <p:ext uri="{BB962C8B-B14F-4D97-AF65-F5344CB8AC3E}">
        <p14:creationId xmlns:p14="http://schemas.microsoft.com/office/powerpoint/2010/main" val="287052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96C0-8E12-EA4B-B827-5743EDCCAA09}"/>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B7FD8118-8CCB-F641-888A-57CAB76E1589}"/>
              </a:ext>
            </a:extLst>
          </p:cNvPr>
          <p:cNvSpPr>
            <a:spLocks noGrp="1"/>
          </p:cNvSpPr>
          <p:nvPr>
            <p:ph idx="1"/>
          </p:nvPr>
        </p:nvSpPr>
        <p:spPr/>
        <p:txBody>
          <a:bodyPr/>
          <a:lstStyle/>
          <a:p>
            <a:r>
              <a:rPr lang="en-US" dirty="0"/>
              <a:t>Conceptually, the stack is a data structure that can be simply described as “last in, first out” (LIFO) list</a:t>
            </a:r>
          </a:p>
          <a:p>
            <a:r>
              <a:rPr lang="en-US" dirty="0">
                <a:solidFill>
                  <a:srgbClr val="FF0000"/>
                </a:solidFill>
              </a:rPr>
              <a:t>Today’s .NET heavily uses </a:t>
            </a:r>
            <a:r>
              <a:rPr lang="en-US" dirty="0"/>
              <a:t>a “call stack” and “stack” concepts</a:t>
            </a:r>
          </a:p>
          <a:p>
            <a:endParaRPr lang="en-US" dirty="0"/>
          </a:p>
          <a:p>
            <a:endParaRPr lang="en-US" dirty="0"/>
          </a:p>
        </p:txBody>
      </p:sp>
      <p:pic>
        <p:nvPicPr>
          <p:cNvPr id="4" name="Picture 3">
            <a:extLst>
              <a:ext uri="{FF2B5EF4-FFF2-40B4-BE49-F238E27FC236}">
                <a16:creationId xmlns:a16="http://schemas.microsoft.com/office/drawing/2014/main" id="{C547A017-7A0D-E049-B8D9-7C580BF8983F}"/>
              </a:ext>
            </a:extLst>
          </p:cNvPr>
          <p:cNvPicPr>
            <a:picLocks noChangeAspect="1"/>
          </p:cNvPicPr>
          <p:nvPr/>
        </p:nvPicPr>
        <p:blipFill>
          <a:blip r:embed="rId2"/>
          <a:stretch>
            <a:fillRect/>
          </a:stretch>
        </p:blipFill>
        <p:spPr>
          <a:xfrm>
            <a:off x="2178050" y="3620294"/>
            <a:ext cx="7835900" cy="1676400"/>
          </a:xfrm>
          <a:prstGeom prst="rect">
            <a:avLst/>
          </a:prstGeom>
        </p:spPr>
      </p:pic>
    </p:spTree>
    <p:extLst>
      <p:ext uri="{BB962C8B-B14F-4D97-AF65-F5344CB8AC3E}">
        <p14:creationId xmlns:p14="http://schemas.microsoft.com/office/powerpoint/2010/main" val="369660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45F7-23DC-054A-9EB4-05B8D9C4B855}"/>
              </a:ext>
            </a:extLst>
          </p:cNvPr>
          <p:cNvSpPr>
            <a:spLocks noGrp="1"/>
          </p:cNvSpPr>
          <p:nvPr>
            <p:ph type="title"/>
          </p:nvPr>
        </p:nvSpPr>
        <p:spPr/>
        <p:txBody>
          <a:bodyPr/>
          <a:lstStyle/>
          <a:p>
            <a:r>
              <a:rPr lang="en-US" dirty="0"/>
              <a:t>Example use of stack(a C program)</a:t>
            </a:r>
          </a:p>
        </p:txBody>
      </p:sp>
      <p:pic>
        <p:nvPicPr>
          <p:cNvPr id="4" name="Content Placeholder 3">
            <a:extLst>
              <a:ext uri="{FF2B5EF4-FFF2-40B4-BE49-F238E27FC236}">
                <a16:creationId xmlns:a16="http://schemas.microsoft.com/office/drawing/2014/main" id="{D9F94F4D-1BDC-6544-B32A-821BCE3DBAD2}"/>
              </a:ext>
            </a:extLst>
          </p:cNvPr>
          <p:cNvPicPr>
            <a:picLocks noGrp="1" noChangeAspect="1"/>
          </p:cNvPicPr>
          <p:nvPr>
            <p:ph idx="1"/>
          </p:nvPr>
        </p:nvPicPr>
        <p:blipFill>
          <a:blip r:embed="rId2"/>
          <a:stretch>
            <a:fillRect/>
          </a:stretch>
        </p:blipFill>
        <p:spPr>
          <a:xfrm>
            <a:off x="5447934" y="1600200"/>
            <a:ext cx="2077182" cy="4572000"/>
          </a:xfrm>
          <a:prstGeom prst="rect">
            <a:avLst/>
          </a:prstGeom>
        </p:spPr>
      </p:pic>
    </p:spTree>
    <p:extLst>
      <p:ext uri="{BB962C8B-B14F-4D97-AF65-F5344CB8AC3E}">
        <p14:creationId xmlns:p14="http://schemas.microsoft.com/office/powerpoint/2010/main" val="398499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Day 1 - Introduction to C#</Template>
  <TotalTime>315</TotalTime>
  <Words>1619</Words>
  <Application>Microsoft Macintosh PowerPoint</Application>
  <PresentationFormat>Widescreen</PresentationFormat>
  <Paragraphs>139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Broadway</vt:lpstr>
      <vt:lpstr>Courier New</vt:lpstr>
      <vt:lpstr>Euphemia</vt:lpstr>
      <vt:lpstr>Wingdings</vt:lpstr>
      <vt:lpstr>Math 16x9</vt:lpstr>
      <vt:lpstr>Important concepts</vt:lpstr>
      <vt:lpstr>Harvard architecture diagram</vt:lpstr>
      <vt:lpstr>Von Neumann architecture diagram</vt:lpstr>
      <vt:lpstr>Stored-program computers</vt:lpstr>
      <vt:lpstr>The Static Allocation</vt:lpstr>
      <vt:lpstr>The Register Machine</vt:lpstr>
      <vt:lpstr>Example: Calculation on two-register register machine s=x+(2*y)+z</vt:lpstr>
      <vt:lpstr>The Stack</vt:lpstr>
      <vt:lpstr>Example use of stack(a C program)</vt:lpstr>
      <vt:lpstr>Stack and code memory regions - at the moment before calling function fun1</vt:lpstr>
      <vt:lpstr>Stack and code memory regions - at the moment after calling function fun1</vt:lpstr>
      <vt:lpstr>Stack and code memory regions - at the moment after calling function fun2 from fun1</vt:lpstr>
      <vt:lpstr>Stack and code memory regions - after returning from function fun1 both activation frames are discarded</vt:lpstr>
      <vt:lpstr>The Stack Machine</vt:lpstr>
      <vt:lpstr>Stack machine realizing s=x+(2*y)+z calculation</vt:lpstr>
      <vt:lpstr>Main advantages of stack machines</vt:lpstr>
      <vt:lpstr>The Pointer</vt:lpstr>
      <vt:lpstr>The Pointer(2)</vt:lpstr>
      <vt:lpstr>The pointer[3]</vt:lpstr>
      <vt:lpstr>Pointer in C</vt:lpstr>
      <vt:lpstr>Unsafe code and pointers</vt:lpstr>
      <vt:lpstr>Unsafe code has the following properties</vt:lpstr>
      <vt:lpstr>Pointers in high level language</vt:lpstr>
      <vt:lpstr>The Heap</vt:lpstr>
      <vt:lpstr>Stack with pointer ptr and 10-bytes wide block on the heap</vt:lpstr>
      <vt:lpstr>Heap fragmentation</vt:lpstr>
      <vt:lpstr>Comparison of the Stack and the Heap Features</vt:lpstr>
      <vt:lpstr>Virtual Memory</vt:lpstr>
      <vt:lpstr>OS and Virtual memory</vt:lpstr>
      <vt:lpstr>Virtual to physical pages mapping</vt:lpstr>
      <vt:lpstr>In 64-bit Windows</vt:lpstr>
      <vt:lpstr>Recursive methods</vt:lpstr>
      <vt:lpstr>Garbage Collection</vt:lpstr>
      <vt:lpstr>Conditions for a garbage collection</vt:lpstr>
      <vt:lpstr>A thread that triggers a garbage collection</vt:lpstr>
      <vt:lpstr>More about Garbage collector</vt:lpstr>
      <vt:lpstr>Recursive method</vt:lpstr>
      <vt:lpstr>How recursion works?</vt:lpstr>
      <vt:lpstr>Nontail recursive method</vt:lpstr>
      <vt:lpstr>Tail recursive</vt:lpstr>
      <vt:lpstr>View stack frames in Visual Studio in Debug mode</vt:lpstr>
      <vt:lpstr>Is it a tail recursion?</vt:lpstr>
      <vt:lpstr>Convert this into a tail recursion</vt:lpstr>
      <vt:lpstr>More readings about recursive method </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 concepts</dc:title>
  <dc:creator>Microsoft Office User</dc:creator>
  <cp:lastModifiedBy>Microsoft Office User</cp:lastModifiedBy>
  <cp:revision>62</cp:revision>
  <dcterms:created xsi:type="dcterms:W3CDTF">2019-11-28T12:52:35Z</dcterms:created>
  <dcterms:modified xsi:type="dcterms:W3CDTF">2019-12-09T01:44:31Z</dcterms:modified>
</cp:coreProperties>
</file>