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48"/>
  </p:notesMasterIdLst>
  <p:handoutMasterIdLst>
    <p:handoutMasterId r:id="rId49"/>
  </p:handoutMasterIdLst>
  <p:sldIdLst>
    <p:sldId id="256" r:id="rId3"/>
    <p:sldId id="302" r:id="rId4"/>
    <p:sldId id="295" r:id="rId5"/>
    <p:sldId id="275" r:id="rId6"/>
    <p:sldId id="276" r:id="rId7"/>
    <p:sldId id="277" r:id="rId8"/>
    <p:sldId id="257" r:id="rId9"/>
    <p:sldId id="258" r:id="rId10"/>
    <p:sldId id="260" r:id="rId11"/>
    <p:sldId id="261" r:id="rId12"/>
    <p:sldId id="262" r:id="rId13"/>
    <p:sldId id="263" r:id="rId14"/>
    <p:sldId id="264" r:id="rId15"/>
    <p:sldId id="267" r:id="rId16"/>
    <p:sldId id="268" r:id="rId17"/>
    <p:sldId id="269" r:id="rId18"/>
    <p:sldId id="270" r:id="rId19"/>
    <p:sldId id="271" r:id="rId20"/>
    <p:sldId id="272" r:id="rId21"/>
    <p:sldId id="273" r:id="rId22"/>
    <p:sldId id="296" r:id="rId23"/>
    <p:sldId id="297" r:id="rId24"/>
    <p:sldId id="298" r:id="rId25"/>
    <p:sldId id="299" r:id="rId26"/>
    <p:sldId id="301" r:id="rId27"/>
    <p:sldId id="300" r:id="rId28"/>
    <p:sldId id="274" r:id="rId29"/>
    <p:sldId id="278" r:id="rId30"/>
    <p:sldId id="279" r:id="rId31"/>
    <p:sldId id="294" r:id="rId32"/>
    <p:sldId id="280" r:id="rId33"/>
    <p:sldId id="291" r:id="rId34"/>
    <p:sldId id="292" r:id="rId35"/>
    <p:sldId id="293" r:id="rId36"/>
    <p:sldId id="281" r:id="rId37"/>
    <p:sldId id="303" r:id="rId38"/>
    <p:sldId id="282" r:id="rId39"/>
    <p:sldId id="283" r:id="rId40"/>
    <p:sldId id="284" r:id="rId41"/>
    <p:sldId id="285" r:id="rId42"/>
    <p:sldId id="286" r:id="rId43"/>
    <p:sldId id="287" r:id="rId44"/>
    <p:sldId id="288" r:id="rId45"/>
    <p:sldId id="289" r:id="rId46"/>
    <p:sldId id="290" r:id="rId4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a:srgbClr val="4A66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4539" autoAdjust="0"/>
  </p:normalViewPr>
  <p:slideViewPr>
    <p:cSldViewPr showGuides="1">
      <p:cViewPr varScale="1">
        <p:scale>
          <a:sx n="54" d="100"/>
          <a:sy n="54" d="100"/>
        </p:scale>
        <p:origin x="1380" y="66"/>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7/6/2017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7/6/2017</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Giống</a:t>
            </a:r>
            <a:r>
              <a:rPr lang="en-US" baseline="0" dirty="0"/>
              <a:t> </a:t>
            </a:r>
            <a:r>
              <a:rPr lang="en-US" baseline="0" dirty="0" err="1"/>
              <a:t>chị</a:t>
            </a:r>
            <a:r>
              <a:rPr lang="en-US" baseline="0" dirty="0"/>
              <a:t> </a:t>
            </a:r>
            <a:r>
              <a:rPr lang="en-US" baseline="0" dirty="0" err="1"/>
              <a:t>em</a:t>
            </a:r>
            <a:r>
              <a:rPr lang="en-US" baseline="0" dirty="0"/>
              <a:t> </a:t>
            </a:r>
            <a:r>
              <a:rPr lang="en-US" baseline="0" dirty="0" err="1"/>
              <a:t>mặc</a:t>
            </a:r>
            <a:r>
              <a:rPr lang="en-US" baseline="0" dirty="0"/>
              <a:t> </a:t>
            </a:r>
            <a:r>
              <a:rPr lang="en-US" baseline="0" dirty="0" err="1"/>
              <a:t>đồ</a:t>
            </a:r>
            <a:r>
              <a:rPr lang="en-US" baseline="0" dirty="0"/>
              <a:t> </a:t>
            </a:r>
            <a:r>
              <a:rPr lang="en-US" baseline="0" dirty="0" err="1"/>
              <a:t>cho</a:t>
            </a:r>
            <a:r>
              <a:rPr lang="en-US" baseline="0" dirty="0"/>
              <a:t> </a:t>
            </a:r>
            <a:r>
              <a:rPr lang="en-US" baseline="0" dirty="0" err="1"/>
              <a:t>người</a:t>
            </a:r>
            <a:r>
              <a:rPr lang="en-US" baseline="0" dirty="0"/>
              <a:t> </a:t>
            </a:r>
            <a:r>
              <a:rPr lang="en-US" baseline="0" dirty="0" err="1"/>
              <a:t>khác</a:t>
            </a:r>
            <a:r>
              <a:rPr lang="en-US" baseline="0" dirty="0"/>
              <a:t> </a:t>
            </a:r>
            <a:r>
              <a:rPr lang="en-US" baseline="0" dirty="0" err="1"/>
              <a:t>ngắm</a:t>
            </a:r>
            <a:endParaRPr lang="en-US" baseline="0" dirty="0"/>
          </a:p>
          <a:p>
            <a:r>
              <a:rPr lang="en-US" baseline="0" dirty="0" err="1"/>
              <a:t>Một</a:t>
            </a:r>
            <a:r>
              <a:rPr lang="en-US" baseline="0" dirty="0"/>
              <a:t> </a:t>
            </a:r>
            <a:r>
              <a:rPr lang="en-US" baseline="0" dirty="0" err="1"/>
              <a:t>số</a:t>
            </a:r>
            <a:r>
              <a:rPr lang="en-US" baseline="0" dirty="0"/>
              <a:t> </a:t>
            </a:r>
            <a:r>
              <a:rPr lang="en-US" baseline="0" dirty="0" err="1"/>
              <a:t>người</a:t>
            </a:r>
            <a:r>
              <a:rPr lang="en-US" baseline="0" dirty="0"/>
              <a:t> </a:t>
            </a:r>
            <a:r>
              <a:rPr lang="en-US" baseline="0" dirty="0" err="1"/>
              <a:t>thích</a:t>
            </a:r>
            <a:r>
              <a:rPr lang="en-US" baseline="0" dirty="0"/>
              <a:t> </a:t>
            </a:r>
            <a:r>
              <a:rPr lang="en-US" baseline="0" dirty="0" err="1"/>
              <a:t>ngắm</a:t>
            </a:r>
            <a:r>
              <a:rPr lang="en-US" baseline="0" dirty="0"/>
              <a:t> </a:t>
            </a:r>
            <a:r>
              <a:rPr lang="en-US" baseline="0" dirty="0" err="1"/>
              <a:t>mình</a:t>
            </a:r>
            <a:r>
              <a:rPr lang="en-US" baseline="0" dirty="0"/>
              <a:t> </a:t>
            </a:r>
            <a:r>
              <a:rPr lang="en-US" baseline="0" dirty="0" err="1"/>
              <a:t>trong</a:t>
            </a:r>
            <a:r>
              <a:rPr lang="en-US" baseline="0" dirty="0"/>
              <a:t> </a:t>
            </a:r>
            <a:r>
              <a:rPr lang="en-US" baseline="0" dirty="0" err="1"/>
              <a:t>gương</a:t>
            </a:r>
            <a:r>
              <a:rPr lang="en-US" baseline="0" dirty="0"/>
              <a:t> – selfie :p</a:t>
            </a:r>
            <a:endParaRPr lang="en-US" dirty="0"/>
          </a:p>
        </p:txBody>
      </p:sp>
      <p:sp>
        <p:nvSpPr>
          <p:cNvPr id="4" name="Slide Number Placeholder 3"/>
          <p:cNvSpPr>
            <a:spLocks noGrp="1"/>
          </p:cNvSpPr>
          <p:nvPr>
            <p:ph type="sldNum" sz="quarter" idx="10"/>
          </p:nvPr>
        </p:nvSpPr>
        <p:spPr/>
        <p:txBody>
          <a:bodyPr/>
          <a:lstStyle/>
          <a:p>
            <a:fld id="{841221E5-7225-48EB-A4EE-420E7BFCF705}" type="slidenum">
              <a:rPr lang="en-US" smtClean="0"/>
              <a:pPr/>
              <a:t>4</a:t>
            </a:fld>
            <a:endParaRPr lang="en-US"/>
          </a:p>
        </p:txBody>
      </p:sp>
    </p:spTree>
    <p:extLst>
      <p:ext uri="{BB962C8B-B14F-4D97-AF65-F5344CB8AC3E}">
        <p14:creationId xmlns:p14="http://schemas.microsoft.com/office/powerpoint/2010/main" val="2643914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Khi</a:t>
            </a:r>
            <a:r>
              <a:rPr lang="en-US" dirty="0"/>
              <a:t> </a:t>
            </a:r>
            <a:r>
              <a:rPr lang="en-US" dirty="0" err="1"/>
              <a:t>nào</a:t>
            </a:r>
            <a:r>
              <a:rPr lang="en-US" baseline="0" dirty="0"/>
              <a:t> </a:t>
            </a:r>
            <a:r>
              <a:rPr lang="en-US" baseline="0" dirty="0" err="1"/>
              <a:t>thì</a:t>
            </a:r>
            <a:r>
              <a:rPr lang="en-US" baseline="0" dirty="0"/>
              <a:t> </a:t>
            </a:r>
            <a:r>
              <a:rPr lang="en-US" baseline="0" dirty="0" err="1"/>
              <a:t>viết</a:t>
            </a:r>
            <a:r>
              <a:rPr lang="en-US" baseline="0" dirty="0"/>
              <a:t> 1 </a:t>
            </a:r>
            <a:r>
              <a:rPr lang="en-US" baseline="0" dirty="0" err="1"/>
              <a:t>lớp</a:t>
            </a:r>
            <a:r>
              <a:rPr lang="en-US" baseline="0" dirty="0"/>
              <a:t> </a:t>
            </a:r>
            <a:r>
              <a:rPr lang="en-US" baseline="0" dirty="0" err="1"/>
              <a:t>trong</a:t>
            </a:r>
            <a:r>
              <a:rPr lang="en-US" baseline="0" dirty="0"/>
              <a:t> 1 </a:t>
            </a:r>
            <a:r>
              <a:rPr lang="en-US" baseline="0" dirty="0" err="1"/>
              <a:t>lớp</a:t>
            </a:r>
            <a:r>
              <a:rPr lang="en-US" baseline="0" dirty="0"/>
              <a:t> </a:t>
            </a:r>
            <a:r>
              <a:rPr lang="en-US" baseline="0" dirty="0" err="1"/>
              <a:t>khác</a:t>
            </a:r>
            <a:r>
              <a:rPr lang="en-US" baseline="0" dirty="0"/>
              <a:t>?</a:t>
            </a:r>
            <a:endParaRPr lang="en-US" dirty="0"/>
          </a:p>
        </p:txBody>
      </p:sp>
      <p:sp>
        <p:nvSpPr>
          <p:cNvPr id="4" name="Slide Number Placeholder 3"/>
          <p:cNvSpPr>
            <a:spLocks noGrp="1"/>
          </p:cNvSpPr>
          <p:nvPr>
            <p:ph type="sldNum" sz="quarter" idx="10"/>
          </p:nvPr>
        </p:nvSpPr>
        <p:spPr/>
        <p:txBody>
          <a:bodyPr/>
          <a:lstStyle/>
          <a:p>
            <a:fld id="{841221E5-7225-48EB-A4EE-420E7BFCF705}" type="slidenum">
              <a:rPr lang="en-US" smtClean="0"/>
              <a:pPr/>
              <a:t>13</a:t>
            </a:fld>
            <a:endParaRPr lang="en-US"/>
          </a:p>
        </p:txBody>
      </p:sp>
    </p:spTree>
    <p:extLst>
      <p:ext uri="{BB962C8B-B14F-4D97-AF65-F5344CB8AC3E}">
        <p14:creationId xmlns:p14="http://schemas.microsoft.com/office/powerpoint/2010/main" val="702023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Implicit conversions can hide type-mismatch bugs, where the destination type does not match the user's expectation, or the user is unaware that any conversion will take place.</a:t>
            </a:r>
          </a:p>
          <a:p>
            <a:r>
              <a:rPr lang="en-US" dirty="0"/>
              <a:t>Implicit conversions can make code harder to read, particularly in the presence of overloading, by making it less obvious what code is actually getting called.</a:t>
            </a:r>
          </a:p>
        </p:txBody>
      </p:sp>
      <p:sp>
        <p:nvSpPr>
          <p:cNvPr id="4" name="Slide Number Placeholder 3"/>
          <p:cNvSpPr>
            <a:spLocks noGrp="1"/>
          </p:cNvSpPr>
          <p:nvPr>
            <p:ph type="sldNum" sz="quarter" idx="10"/>
          </p:nvPr>
        </p:nvSpPr>
        <p:spPr/>
        <p:txBody>
          <a:bodyPr/>
          <a:lstStyle/>
          <a:p>
            <a:fld id="{841221E5-7225-48EB-A4EE-420E7BFCF705}" type="slidenum">
              <a:rPr lang="en-US" smtClean="0"/>
              <a:pPr/>
              <a:t>14</a:t>
            </a:fld>
            <a:endParaRPr lang="en-US"/>
          </a:p>
        </p:txBody>
      </p:sp>
    </p:spTree>
    <p:extLst>
      <p:ext uri="{BB962C8B-B14F-4D97-AF65-F5344CB8AC3E}">
        <p14:creationId xmlns:p14="http://schemas.microsoft.com/office/powerpoint/2010/main" val="2792704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constantly reading old code as part of the effort to write new code. Because this ratio is so high, we want the reading of code to be easy, even if it makes the writing harder. Of course there’s no way to write code without reading it, so making it easy to read actually makes it easier to write. There is no escape from this logic. You cannot write code if you cannot read the surrounding code. The code you are trying to write today will be hard or easy to write depending on how hard or easy the surrounding code is to read. So if you want to go fast, if you want to get done quickly, if you want your code to be easy to write, make it easy to read.</a:t>
            </a:r>
          </a:p>
          <a:p>
            <a:endParaRPr lang="en-US" dirty="0"/>
          </a:p>
        </p:txBody>
      </p:sp>
      <p:sp>
        <p:nvSpPr>
          <p:cNvPr id="4" name="Slide Number Placeholder 3"/>
          <p:cNvSpPr>
            <a:spLocks noGrp="1"/>
          </p:cNvSpPr>
          <p:nvPr>
            <p:ph type="sldNum" sz="quarter" idx="10"/>
          </p:nvPr>
        </p:nvSpPr>
        <p:spPr/>
        <p:txBody>
          <a:bodyPr/>
          <a:lstStyle/>
          <a:p>
            <a:fld id="{841221E5-7225-48EB-A4EE-420E7BFCF705}" type="slidenum">
              <a:rPr lang="en-US" smtClean="0"/>
              <a:pPr/>
              <a:t>30</a:t>
            </a:fld>
            <a:endParaRPr lang="en-US"/>
          </a:p>
        </p:txBody>
      </p:sp>
    </p:spTree>
    <p:extLst>
      <p:ext uri="{BB962C8B-B14F-4D97-AF65-F5344CB8AC3E}">
        <p14:creationId xmlns:p14="http://schemas.microsoft.com/office/powerpoint/2010/main" val="392110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Tempt: </a:t>
            </a:r>
            <a:r>
              <a:rPr lang="en-US" dirty="0" err="1"/>
              <a:t>cám</a:t>
            </a:r>
            <a:r>
              <a:rPr lang="en-US" baseline="0" dirty="0"/>
              <a:t> </a:t>
            </a:r>
            <a:r>
              <a:rPr lang="en-US" baseline="0" dirty="0" err="1"/>
              <a:t>dỗ</a:t>
            </a:r>
            <a:endParaRPr lang="en-US" baseline="0" dirty="0"/>
          </a:p>
          <a:p>
            <a:r>
              <a:rPr lang="en-US" dirty="0"/>
              <a:t> Bjarne thinks that clean code is pleasing to read. Reading it should make you smile the way a well-crafted music box or well-designed car would. Bjarne also mentions efﬁciency—twice. Perhaps this should not surprise us coming from the inventor of C++; but I think there’s more to it than the sheer desire for speed. </a:t>
            </a:r>
          </a:p>
          <a:p>
            <a:r>
              <a:rPr lang="en-US" dirty="0"/>
              <a:t>Bad code tempts the mess to grow! When others change bad code, they tend to make it worse. Pragmatic Dave Thomas and Andy Hunt said this a different way. They used the metaphor of broken windows.3 A building with broken windows looks like nobody cares about it. So other people stop caring. They allow more windows to become broken. Eventually they actively break them. They despoil the facade with grafﬁti and allow garbage to collect. One broken window starts the process toward decay. </a:t>
            </a:r>
          </a:p>
        </p:txBody>
      </p:sp>
      <p:sp>
        <p:nvSpPr>
          <p:cNvPr id="4" name="Slide Number Placeholder 3"/>
          <p:cNvSpPr>
            <a:spLocks noGrp="1"/>
          </p:cNvSpPr>
          <p:nvPr>
            <p:ph type="sldNum" sz="quarter" idx="10"/>
          </p:nvPr>
        </p:nvSpPr>
        <p:spPr/>
        <p:txBody>
          <a:bodyPr/>
          <a:lstStyle/>
          <a:p>
            <a:fld id="{841221E5-7225-48EB-A4EE-420E7BFCF705}" type="slidenum">
              <a:rPr lang="en-US" smtClean="0"/>
              <a:pPr/>
              <a:t>31</a:t>
            </a:fld>
            <a:endParaRPr lang="en-US"/>
          </a:p>
        </p:txBody>
      </p:sp>
    </p:spTree>
    <p:extLst>
      <p:ext uri="{BB962C8B-B14F-4D97-AF65-F5344CB8AC3E}">
        <p14:creationId xmlns:p14="http://schemas.microsoft.com/office/powerpoint/2010/main" val="2925626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obscure: </a:t>
            </a:r>
            <a:r>
              <a:rPr lang="en-US" dirty="0" err="1"/>
              <a:t>lu</a:t>
            </a:r>
            <a:r>
              <a:rPr lang="en-US" dirty="0"/>
              <a:t> </a:t>
            </a:r>
            <a:r>
              <a:rPr lang="en-US" dirty="0" err="1"/>
              <a:t>mờ</a:t>
            </a:r>
            <a:endParaRPr lang="en-US" dirty="0"/>
          </a:p>
          <a:p>
            <a:r>
              <a:rPr lang="en-US" dirty="0"/>
              <a:t>crisp: </a:t>
            </a:r>
            <a:r>
              <a:rPr lang="en-US" dirty="0" err="1"/>
              <a:t>mạnh</a:t>
            </a:r>
            <a:r>
              <a:rPr lang="en-US" baseline="0" dirty="0"/>
              <a:t> </a:t>
            </a:r>
            <a:r>
              <a:rPr lang="en-US" baseline="0" dirty="0" err="1"/>
              <a:t>mẽ</a:t>
            </a:r>
            <a:r>
              <a:rPr lang="en-US" baseline="0" dirty="0"/>
              <a:t>, </a:t>
            </a:r>
            <a:r>
              <a:rPr lang="en-US" baseline="0" dirty="0" err="1"/>
              <a:t>quả</a:t>
            </a:r>
            <a:r>
              <a:rPr lang="en-US" baseline="0" dirty="0"/>
              <a:t> </a:t>
            </a:r>
            <a:r>
              <a:rPr lang="en-US" baseline="0" dirty="0" err="1"/>
              <a:t>quyết</a:t>
            </a:r>
            <a:endParaRPr lang="en-US" baseline="0" dirty="0"/>
          </a:p>
          <a:p>
            <a:r>
              <a:rPr lang="en-US" dirty="0"/>
              <a:t>I especially like his view that clean code should read like well-written prose. Think back on a really good book that you’ve read. Remember how the words disappeared to be replaced by images! It was like watching a movie, wasn’t it? Better! You saw the characters, you heard the sounds, you experienced the pathos and the humor. </a:t>
            </a:r>
          </a:p>
        </p:txBody>
      </p:sp>
      <p:sp>
        <p:nvSpPr>
          <p:cNvPr id="4" name="Slide Number Placeholder 3"/>
          <p:cNvSpPr>
            <a:spLocks noGrp="1"/>
          </p:cNvSpPr>
          <p:nvPr>
            <p:ph type="sldNum" sz="quarter" idx="10"/>
          </p:nvPr>
        </p:nvSpPr>
        <p:spPr/>
        <p:txBody>
          <a:bodyPr/>
          <a:lstStyle/>
          <a:p>
            <a:fld id="{841221E5-7225-48EB-A4EE-420E7BFCF705}" type="slidenum">
              <a:rPr lang="en-US" smtClean="0"/>
              <a:pPr/>
              <a:t>32</a:t>
            </a:fld>
            <a:endParaRPr lang="en-US"/>
          </a:p>
        </p:txBody>
      </p:sp>
    </p:spTree>
    <p:extLst>
      <p:ext uri="{BB962C8B-B14F-4D97-AF65-F5344CB8AC3E}">
        <p14:creationId xmlns:p14="http://schemas.microsoft.com/office/powerpoint/2010/main" val="3822575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Dave ties cleanliness to tests! Ten years ago this would have raised a lot of eyebrows. But the discipline of Test Driven Development has made a profound impact upon our industry and has become one of our most fundamental disciplines. Dave is right. Code, without tests, is not clean. No matter how elegant it is, no matter how readable and accessible, if it hath not tests, it be unclean. </a:t>
            </a:r>
          </a:p>
          <a:p>
            <a:r>
              <a:rPr lang="en-US" dirty="0"/>
              <a:t>Dave uses the word minimal twice. Apparently he values code that is small, rather than code that is large. Indeed, this has been a common refrain throughout software literature since its inception. Smaller is better</a:t>
            </a:r>
          </a:p>
        </p:txBody>
      </p:sp>
      <p:sp>
        <p:nvSpPr>
          <p:cNvPr id="4" name="Slide Number Placeholder 3"/>
          <p:cNvSpPr>
            <a:spLocks noGrp="1"/>
          </p:cNvSpPr>
          <p:nvPr>
            <p:ph type="sldNum" sz="quarter" idx="10"/>
          </p:nvPr>
        </p:nvSpPr>
        <p:spPr/>
        <p:txBody>
          <a:bodyPr/>
          <a:lstStyle/>
          <a:p>
            <a:fld id="{841221E5-7225-48EB-A4EE-420E7BFCF705}" type="slidenum">
              <a:rPr lang="en-US" smtClean="0"/>
              <a:pPr/>
              <a:t>33</a:t>
            </a:fld>
            <a:endParaRPr lang="en-US"/>
          </a:p>
        </p:txBody>
      </p:sp>
    </p:spTree>
    <p:extLst>
      <p:ext uri="{BB962C8B-B14F-4D97-AF65-F5344CB8AC3E}">
        <p14:creationId xmlns:p14="http://schemas.microsoft.com/office/powerpoint/2010/main" val="3173132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years of doing this work, it seems to me that all programs are made up of very similar elements. One example is “ﬁnd things in a collection.” Whether we have a database of employee records, or a hash map of keys and values, or an array of items of some kind, we often ﬁnd ourselves wanting a particular item from that collection. When I ﬁnd that happening, I will often wrap the particular implementation in a more abstract method or class. That gives me a couple of interesting advantages. I can implement the functionality now with something simple, say a hash map, but since now all the references to that search are covered by my little abstraction, I can change the implementation any time I want. I can go forward quickly while preserving my ability to change later. In addition, the collection abstraction often calls my attention to what’s “really” going on, and keeps me from running down the path of implementing arbitrary collection behavior when all I really need is a few fairly simple ways of ﬁnding what I want. </a:t>
            </a:r>
          </a:p>
        </p:txBody>
      </p:sp>
      <p:sp>
        <p:nvSpPr>
          <p:cNvPr id="4" name="Slide Number Placeholder 3"/>
          <p:cNvSpPr>
            <a:spLocks noGrp="1"/>
          </p:cNvSpPr>
          <p:nvPr>
            <p:ph type="sldNum" sz="quarter" idx="10"/>
          </p:nvPr>
        </p:nvSpPr>
        <p:spPr/>
        <p:txBody>
          <a:bodyPr/>
          <a:lstStyle/>
          <a:p>
            <a:fld id="{841221E5-7225-48EB-A4EE-420E7BFCF705}" type="slidenum">
              <a:rPr lang="en-US" smtClean="0"/>
              <a:pPr/>
              <a:t>34</a:t>
            </a:fld>
            <a:endParaRPr lang="en-US"/>
          </a:p>
        </p:txBody>
      </p:sp>
    </p:spTree>
    <p:extLst>
      <p:ext uri="{BB962C8B-B14F-4D97-AF65-F5344CB8AC3E}">
        <p14:creationId xmlns:p14="http://schemas.microsoft.com/office/powerpoint/2010/main" val="2339349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Gratuitous = </a:t>
            </a:r>
            <a:r>
              <a:rPr lang="en-US" dirty="0" err="1"/>
              <a:t>thừa</a:t>
            </a:r>
            <a:endParaRPr lang="en-US" dirty="0"/>
          </a:p>
        </p:txBody>
      </p:sp>
      <p:sp>
        <p:nvSpPr>
          <p:cNvPr id="4" name="Slide Number Placeholder 3"/>
          <p:cNvSpPr>
            <a:spLocks noGrp="1"/>
          </p:cNvSpPr>
          <p:nvPr>
            <p:ph type="sldNum" sz="quarter" idx="10"/>
          </p:nvPr>
        </p:nvSpPr>
        <p:spPr/>
        <p:txBody>
          <a:bodyPr/>
          <a:lstStyle/>
          <a:p>
            <a:fld id="{841221E5-7225-48EB-A4EE-420E7BFCF705}" type="slidenum">
              <a:rPr lang="en-US" smtClean="0"/>
              <a:pPr/>
              <a:t>45</a:t>
            </a:fld>
            <a:endParaRPr lang="en-US"/>
          </a:p>
        </p:txBody>
      </p:sp>
    </p:spTree>
    <p:extLst>
      <p:ext uri="{BB962C8B-B14F-4D97-AF65-F5344CB8AC3E}">
        <p14:creationId xmlns:p14="http://schemas.microsoft.com/office/powerpoint/2010/main" val="2348904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0462" y="5638800"/>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r>
              <a:rPr lang="en-US" sz="2400" b="1" dirty="0">
                <a:latin typeface="Broadway" panose="04040905080B02020502" pitchFamily="82" charset="0"/>
              </a:rPr>
              <a:t>{CC}</a:t>
            </a:r>
            <a:endParaRPr sz="1400" b="1" dirty="0">
              <a:latin typeface="Broadway" panose="04040905080B02020502" pitchFamily="82" charset="0"/>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a:xfrm>
            <a:off x="2428669" y="6356351"/>
            <a:ext cx="8141329" cy="365125"/>
          </a:xfrm>
        </p:spPr>
        <p:txBody>
          <a:bodyPr/>
          <a:lstStyle>
            <a:lvl1pPr algn="l">
              <a:defRPr sz="1600" b="1">
                <a:solidFill>
                  <a:schemeClr val="bg1"/>
                </a:solidFill>
              </a:defRPr>
            </a:lvl1pPr>
          </a:lstStyle>
          <a:p>
            <a:r>
              <a:rPr lang="en-US"/>
              <a:t>Toshiba Training Program 2017</a:t>
            </a:r>
            <a:endParaRPr lang="en-US" dirty="0"/>
          </a:p>
        </p:txBody>
      </p:sp>
      <p:sp>
        <p:nvSpPr>
          <p:cNvPr id="6" name="Slide Number Placeholder 5"/>
          <p:cNvSpPr>
            <a:spLocks noGrp="1"/>
          </p:cNvSpPr>
          <p:nvPr>
            <p:ph type="sldNum" sz="quarter" idx="12"/>
          </p:nvPr>
        </p:nvSpPr>
        <p:spPr>
          <a:xfrm>
            <a:off x="11428571" y="6356351"/>
            <a:ext cx="609441" cy="365125"/>
          </a:xfrm>
        </p:spPr>
        <p:txBody>
          <a:bodyPr/>
          <a:lstStyle>
            <a:lvl1pPr>
              <a:defRPr sz="1600">
                <a:solidFill>
                  <a:schemeClr val="bg1"/>
                </a:solidFill>
              </a:defRPr>
            </a:lvl1pPr>
          </a:lstStyle>
          <a:p>
            <a:fld id="{7DC1BBB0-96F0-4077-A278-0F3FB5C104D3}" type="slidenum">
              <a:rPr lang="en-US" smtClean="0"/>
              <a:pPr/>
              <a:t>‹#›</a:t>
            </a:fld>
            <a:endParaRPr lang="en-US" dirty="0"/>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lang="en-US"/>
              <a:t>Toshiba Training Program 2017</a:t>
            </a:r>
            <a:endParaRPr/>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lang="en-US"/>
              <a:t>Toshiba Training Program 2017</a:t>
            </a:r>
            <a:endParaRPr/>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B050"/>
                </a:solidFill>
              </a:defRPr>
            </a:lvl1p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a:xfrm rot="16200000">
            <a:off x="-1120258" y="3703637"/>
            <a:ext cx="3974065" cy="365125"/>
          </a:xfrm>
        </p:spPr>
        <p:txBody>
          <a:bodyPr/>
          <a:lstStyle>
            <a:lvl1pPr>
              <a:defRPr b="1">
                <a:solidFill>
                  <a:schemeClr val="bg1"/>
                </a:solidFill>
              </a:defRPr>
            </a:lvl1pPr>
          </a:lstStyle>
          <a:p>
            <a:r>
              <a:rPr lang="en-US"/>
              <a:t>Toshiba Training Program 2017</a:t>
            </a:r>
          </a:p>
        </p:txBody>
      </p:sp>
      <p:sp>
        <p:nvSpPr>
          <p:cNvPr id="6" name="Slide Number Placeholder 5"/>
          <p:cNvSpPr>
            <a:spLocks noGrp="1"/>
          </p:cNvSpPr>
          <p:nvPr>
            <p:ph type="sldNum" sz="quarter" idx="12"/>
          </p:nvPr>
        </p:nvSpPr>
        <p:spPr>
          <a:xfrm>
            <a:off x="11199971" y="6356351"/>
            <a:ext cx="609441" cy="365125"/>
          </a:xfrm>
        </p:spPr>
        <p:txBody>
          <a:bodyPr/>
          <a:lstStyle>
            <a:lvl1pPr>
              <a:defRPr sz="1400"/>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solidFill>
                  <a:schemeClr val="bg1"/>
                </a:solidFill>
              </a:defRPr>
            </a:lvl1pPr>
          </a:lstStyle>
          <a:p>
            <a:endParaRPr/>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a:t>Toshiba Training Program 2017</a:t>
            </a:r>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a:t>Toshiba Training Program 2017</a:t>
            </a:r>
            <a:endParaRPr/>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r>
              <a:rPr lang="en-US"/>
              <a:t>Toshiba Training Program 2017</a:t>
            </a:r>
            <a:endParaRPr/>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r>
              <a:rPr lang="en-US"/>
              <a:t>Toshiba Training Program 2017</a:t>
            </a:r>
            <a:endParaRPr/>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r>
              <a:rPr lang="en-US"/>
              <a:t>Toshiba Training Program 2017</a:t>
            </a:r>
            <a:endParaRPr/>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a:t>Toshiba Training Program 2017</a:t>
            </a:r>
            <a:endParaRPr/>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a:t>Toshiba Training Program 2017</a:t>
            </a:r>
            <a:endParaRPr/>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a:xfrm>
            <a:off x="609441"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Broadway" panose="04040905080B02020502" pitchFamily="82" charset="0"/>
              </a:rPr>
              <a:t>{CC}</a:t>
            </a:r>
            <a:endParaRPr sz="1200" b="1" dirty="0">
              <a:latin typeface="Broadway" panose="04040905080B02020502" pitchFamily="82" charset="0"/>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ctr">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lumMod val="60000"/>
                    <a:lumOff val="40000"/>
                  </a:schemeClr>
                </a:solidFill>
              </a:defRPr>
            </a:lvl1pPr>
          </a:lstStyle>
          <a:p>
            <a:endParaRPr/>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lumMod val="60000"/>
                    <a:lumOff val="40000"/>
                  </a:schemeClr>
                </a:solidFill>
              </a:defRPr>
            </a:lvl1pPr>
          </a:lstStyle>
          <a:p>
            <a:r>
              <a:rPr lang="en-US"/>
              <a:t>Toshiba Training Program 2017</a:t>
            </a:r>
            <a:endParaRPr/>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lumMod val="60000"/>
                    <a:lumOff val="40000"/>
                  </a:schemeClr>
                </a:solidFill>
              </a:defRPr>
            </a:lvl1pPr>
          </a:lstStyle>
          <a:p>
            <a:fld id="{7DC1BBB0-96F0-4077-A278-0F3FB5C104D3}" type="slidenum">
              <a:rPr/>
              <a:pPr/>
              <a:t>‹#›</a:t>
            </a:fld>
            <a:endParaRPr/>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Wingdings" panose="05000000000000000000" pitchFamily="2" charset="2"/>
        <a:buChar char="q"/>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Courier New" panose="02070309020205020404" pitchFamily="49" charset="0"/>
        <a:buChar char="o"/>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Coding convention</a:t>
            </a:r>
            <a:br>
              <a:rPr lang="en-US" dirty="0"/>
            </a:br>
            <a:r>
              <a:rPr lang="en-US" dirty="0"/>
              <a:t>Writing clean code (part 1)</a:t>
            </a:r>
          </a:p>
        </p:txBody>
      </p:sp>
      <p:sp>
        <p:nvSpPr>
          <p:cNvPr id="3" name="Subtitle 2"/>
          <p:cNvSpPr>
            <a:spLocks noGrp="1"/>
          </p:cNvSpPr>
          <p:nvPr>
            <p:ph type="subTitle" idx="1"/>
          </p:nvPr>
        </p:nvSpPr>
        <p:spPr/>
        <p:txBody>
          <a:bodyPr/>
          <a:lstStyle/>
          <a:p>
            <a:r>
              <a:rPr lang="en-US" dirty="0"/>
              <a:t>Doan </a:t>
            </a:r>
            <a:r>
              <a:rPr lang="en-US" dirty="0" err="1"/>
              <a:t>Trung</a:t>
            </a:r>
            <a:r>
              <a:rPr lang="en-US" dirty="0"/>
              <a:t> Tung, PhD</a:t>
            </a:r>
          </a:p>
        </p:txBody>
      </p:sp>
      <p:sp>
        <p:nvSpPr>
          <p:cNvPr id="4" name="Footer Placeholder 3"/>
          <p:cNvSpPr>
            <a:spLocks noGrp="1"/>
          </p:cNvSpPr>
          <p:nvPr>
            <p:ph type="ftr" sz="quarter" idx="11"/>
          </p:nvPr>
        </p:nvSpPr>
        <p:spPr/>
        <p:txBody>
          <a:bodyPr/>
          <a:lstStyle/>
          <a:p>
            <a:r>
              <a:rPr lang="en-US"/>
              <a:t>Toshiba Training Program 2017</a:t>
            </a:r>
            <a:endParaRPr lang="en-US" dirty="0"/>
          </a:p>
        </p:txBody>
      </p:sp>
      <p:sp>
        <p:nvSpPr>
          <p:cNvPr id="5" name="Slide Number Placeholder 4"/>
          <p:cNvSpPr>
            <a:spLocks noGrp="1"/>
          </p:cNvSpPr>
          <p:nvPr>
            <p:ph type="sldNum" sz="quarter" idx="12"/>
          </p:nvPr>
        </p:nvSpPr>
        <p:spPr/>
        <p:txBody>
          <a:bodyPr/>
          <a:lstStyle/>
          <a:p>
            <a:fld id="{7DC1BBB0-96F0-4077-A278-0F3FB5C104D3}" type="slidenum">
              <a:rPr lang="en-US" smtClean="0"/>
              <a:pPr/>
              <a:t>1</a:t>
            </a:fld>
            <a:endParaRPr lang="en-US" dirty="0"/>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Naming convention</a:t>
            </a:r>
          </a:p>
        </p:txBody>
      </p:sp>
      <p:sp>
        <p:nvSpPr>
          <p:cNvPr id="3" name="Content Placeholder 2"/>
          <p:cNvSpPr>
            <a:spLocks noGrp="1"/>
          </p:cNvSpPr>
          <p:nvPr>
            <p:ph idx="1"/>
          </p:nvPr>
        </p:nvSpPr>
        <p:spPr/>
        <p:txBody>
          <a:bodyPr>
            <a:normAutofit/>
          </a:bodyPr>
          <a:lstStyle/>
          <a:p>
            <a:r>
              <a:rPr lang="en-US" dirty="0"/>
              <a:t> Variables with a large scope should have long names, variables with a small scope can have short names </a:t>
            </a:r>
          </a:p>
          <a:p>
            <a:pPr lvl="1"/>
            <a:r>
              <a:rPr lang="en-US" dirty="0"/>
              <a:t>Loop variable: </a:t>
            </a:r>
            <a:r>
              <a:rPr lang="en-US" dirty="0" err="1"/>
              <a:t>i</a:t>
            </a:r>
            <a:r>
              <a:rPr lang="en-US" dirty="0"/>
              <a:t>, j, k, </a:t>
            </a:r>
            <a:r>
              <a:rPr lang="en-US" dirty="0" err="1"/>
              <a:t>iter</a:t>
            </a:r>
            <a:r>
              <a:rPr lang="en-US" dirty="0"/>
              <a:t>, n</a:t>
            </a:r>
          </a:p>
          <a:p>
            <a:pPr lvl="1"/>
            <a:r>
              <a:rPr lang="en-US" dirty="0"/>
              <a:t>count, </a:t>
            </a:r>
            <a:r>
              <a:rPr lang="en-US" dirty="0" err="1"/>
              <a:t>tmp</a:t>
            </a:r>
            <a:r>
              <a:rPr lang="en-US" dirty="0"/>
              <a:t>, </a:t>
            </a:r>
            <a:r>
              <a:rPr lang="en-US" dirty="0" err="1"/>
              <a:t>val</a:t>
            </a:r>
            <a:r>
              <a:rPr lang="en-US" dirty="0"/>
              <a:t>, max</a:t>
            </a:r>
          </a:p>
          <a:p>
            <a:pPr lvl="1"/>
            <a:r>
              <a:rPr lang="en-US" dirty="0" err="1"/>
              <a:t>nEmployees</a:t>
            </a:r>
            <a:r>
              <a:rPr lang="en-US" dirty="0"/>
              <a:t>, </a:t>
            </a:r>
            <a:r>
              <a:rPr lang="en-US" dirty="0" err="1"/>
              <a:t>maxSalary</a:t>
            </a:r>
            <a:r>
              <a:rPr lang="en-US" dirty="0"/>
              <a:t>, </a:t>
            </a:r>
            <a:r>
              <a:rPr lang="en-US" dirty="0" err="1"/>
              <a:t>selectedIndex</a:t>
            </a:r>
            <a:endParaRPr lang="en-US" dirty="0"/>
          </a:p>
          <a:p>
            <a:r>
              <a:rPr lang="en-US" dirty="0"/>
              <a:t> Variables should be declared at first use</a:t>
            </a:r>
          </a:p>
          <a:p>
            <a:r>
              <a:rPr lang="en-US" dirty="0"/>
              <a:t> The name of the object is implicit, and should be avoided in a method name.</a:t>
            </a:r>
          </a:p>
          <a:p>
            <a:pPr lvl="1"/>
            <a:r>
              <a:rPr lang="en-US" dirty="0" err="1"/>
              <a:t>line.getLength</a:t>
            </a:r>
            <a:r>
              <a:rPr lang="en-US" dirty="0"/>
              <a:t>(); </a:t>
            </a:r>
            <a:r>
              <a:rPr lang="en-US" i="1" dirty="0"/>
              <a:t>// </a:t>
            </a:r>
            <a:r>
              <a:rPr lang="en-US" i="1" dirty="0">
                <a:solidFill>
                  <a:srgbClr val="FF0000"/>
                </a:solidFill>
              </a:rPr>
              <a:t>NOT: </a:t>
            </a:r>
            <a:r>
              <a:rPr lang="en-US" i="1" dirty="0" err="1">
                <a:solidFill>
                  <a:srgbClr val="FF0000"/>
                </a:solidFill>
              </a:rPr>
              <a:t>line.getLineLength</a:t>
            </a:r>
            <a:r>
              <a:rPr lang="en-US" i="1" dirty="0">
                <a:solidFill>
                  <a:srgbClr val="FF0000"/>
                </a:solidFill>
              </a:rPr>
              <a:t>();</a:t>
            </a:r>
            <a:endParaRPr lang="en-US" dirty="0">
              <a:solidFill>
                <a:srgbClr val="FF0000"/>
              </a:solidFill>
            </a:endParaRPr>
          </a:p>
        </p:txBody>
      </p:sp>
      <p:sp>
        <p:nvSpPr>
          <p:cNvPr id="4" name="Footer Placeholder 3"/>
          <p:cNvSpPr>
            <a:spLocks noGrp="1"/>
          </p:cNvSpPr>
          <p:nvPr>
            <p:ph type="ftr" sz="quarter" idx="11"/>
          </p:nvPr>
        </p:nvSpPr>
        <p:spPr/>
        <p:txBody>
          <a:bodyPr/>
          <a:lstStyle/>
          <a:p>
            <a:r>
              <a:rPr lang="en-US"/>
              <a:t>Toshiba Training Program 2017</a:t>
            </a:r>
          </a:p>
        </p:txBody>
      </p:sp>
      <p:sp>
        <p:nvSpPr>
          <p:cNvPr id="5" name="Slide Number Placeholder 4"/>
          <p:cNvSpPr>
            <a:spLocks noGrp="1"/>
          </p:cNvSpPr>
          <p:nvPr>
            <p:ph type="sldNum" sz="quarter" idx="12"/>
          </p:nvPr>
        </p:nvSpPr>
        <p:spPr/>
        <p:txBody>
          <a:bodyPr/>
          <a:lstStyle/>
          <a:p>
            <a:fld id="{7DC1BBB0-96F0-4077-A278-0F3FB5C104D3}" type="slidenum">
              <a:rPr lang="en-US" smtClean="0"/>
              <a:pPr/>
              <a:t>10</a:t>
            </a:fld>
            <a:endParaRPr lang="en-US"/>
          </a:p>
        </p:txBody>
      </p:sp>
    </p:spTree>
    <p:extLst>
      <p:ext uri="{BB962C8B-B14F-4D97-AF65-F5344CB8AC3E}">
        <p14:creationId xmlns:p14="http://schemas.microsoft.com/office/powerpoint/2010/main" val="459638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Naming convention</a:t>
            </a:r>
          </a:p>
        </p:txBody>
      </p:sp>
      <p:sp>
        <p:nvSpPr>
          <p:cNvPr id="3" name="Content Placeholder 2"/>
          <p:cNvSpPr>
            <a:spLocks noGrp="1"/>
          </p:cNvSpPr>
          <p:nvPr>
            <p:ph idx="1"/>
          </p:nvPr>
        </p:nvSpPr>
        <p:spPr/>
        <p:txBody>
          <a:bodyPr>
            <a:normAutofit/>
          </a:bodyPr>
          <a:lstStyle/>
          <a:p>
            <a:r>
              <a:rPr lang="en-US" dirty="0"/>
              <a:t> Plural form should be used on names representing a collection of objects.</a:t>
            </a:r>
          </a:p>
          <a:p>
            <a:endParaRPr lang="en-US" dirty="0"/>
          </a:p>
          <a:p>
            <a:r>
              <a:rPr lang="en-US" dirty="0"/>
              <a:t> The prefix n should be used for variables representing a number of objects.</a:t>
            </a:r>
          </a:p>
          <a:p>
            <a:endParaRPr lang="en-US" dirty="0"/>
          </a:p>
          <a:p>
            <a:r>
              <a:rPr lang="en-US" dirty="0"/>
              <a:t> The suffix No should be used for variables representing an entity number.</a:t>
            </a:r>
          </a:p>
        </p:txBody>
      </p:sp>
      <p:sp>
        <p:nvSpPr>
          <p:cNvPr id="4" name="Footer Placeholder 3"/>
          <p:cNvSpPr>
            <a:spLocks noGrp="1"/>
          </p:cNvSpPr>
          <p:nvPr>
            <p:ph type="ftr" sz="quarter" idx="11"/>
          </p:nvPr>
        </p:nvSpPr>
        <p:spPr/>
        <p:txBody>
          <a:bodyPr/>
          <a:lstStyle/>
          <a:p>
            <a:r>
              <a:rPr lang="en-US"/>
              <a:t>Toshiba Training Program 2017</a:t>
            </a:r>
            <a:endParaRPr lang="en-US" dirty="0"/>
          </a:p>
        </p:txBody>
      </p:sp>
      <p:sp>
        <p:nvSpPr>
          <p:cNvPr id="5" name="Slide Number Placeholder 4"/>
          <p:cNvSpPr>
            <a:spLocks noGrp="1"/>
          </p:cNvSpPr>
          <p:nvPr>
            <p:ph type="sldNum" sz="quarter" idx="12"/>
          </p:nvPr>
        </p:nvSpPr>
        <p:spPr/>
        <p:txBody>
          <a:bodyPr/>
          <a:lstStyle/>
          <a:p>
            <a:fld id="{7DC1BBB0-96F0-4077-A278-0F3FB5C104D3}" type="slidenum">
              <a:rPr lang="en-US" smtClean="0"/>
              <a:pPr/>
              <a:t>11</a:t>
            </a:fld>
            <a:endParaRPr lang="en-US"/>
          </a:p>
        </p:txBody>
      </p:sp>
      <p:sp>
        <p:nvSpPr>
          <p:cNvPr id="6" name="Rectangle 5"/>
          <p:cNvSpPr/>
          <p:nvPr/>
        </p:nvSpPr>
        <p:spPr>
          <a:xfrm>
            <a:off x="3960812" y="2438400"/>
            <a:ext cx="4031873" cy="707886"/>
          </a:xfrm>
          <a:prstGeom prst="rect">
            <a:avLst/>
          </a:prstGeom>
        </p:spPr>
        <p:txBody>
          <a:bodyPr wrap="none">
            <a:spAutoFit/>
          </a:bodyPr>
          <a:lstStyle/>
          <a:p>
            <a:r>
              <a:rPr lang="en-US" sz="2000" dirty="0" err="1">
                <a:solidFill>
                  <a:srgbClr val="000077"/>
                </a:solidFill>
                <a:latin typeface="Courier New" panose="02070309020205020404" pitchFamily="49" charset="0"/>
              </a:rPr>
              <a:t>ArrayList</a:t>
            </a:r>
            <a:r>
              <a:rPr lang="en-US" sz="2000" dirty="0">
                <a:solidFill>
                  <a:srgbClr val="000077"/>
                </a:solidFill>
                <a:latin typeface="Courier New" panose="02070309020205020404" pitchFamily="49" charset="0"/>
              </a:rPr>
              <a:t>&lt;Point&gt; points; </a:t>
            </a:r>
          </a:p>
          <a:p>
            <a:r>
              <a:rPr lang="en-US" sz="2000" dirty="0" err="1">
                <a:solidFill>
                  <a:srgbClr val="000077"/>
                </a:solidFill>
                <a:latin typeface="Courier New" panose="02070309020205020404" pitchFamily="49" charset="0"/>
              </a:rPr>
              <a:t>int</a:t>
            </a:r>
            <a:r>
              <a:rPr lang="en-US" sz="2000" dirty="0">
                <a:solidFill>
                  <a:srgbClr val="000077"/>
                </a:solidFill>
                <a:latin typeface="Courier New" panose="02070309020205020404" pitchFamily="49" charset="0"/>
              </a:rPr>
              <a:t> values[];</a:t>
            </a:r>
            <a:endParaRPr lang="en-US" sz="2000" dirty="0"/>
          </a:p>
        </p:txBody>
      </p:sp>
      <p:sp>
        <p:nvSpPr>
          <p:cNvPr id="8" name="Rectangle 7"/>
          <p:cNvSpPr/>
          <p:nvPr/>
        </p:nvSpPr>
        <p:spPr>
          <a:xfrm>
            <a:off x="3966719" y="4014466"/>
            <a:ext cx="2492990" cy="400110"/>
          </a:xfrm>
          <a:prstGeom prst="rect">
            <a:avLst/>
          </a:prstGeom>
        </p:spPr>
        <p:txBody>
          <a:bodyPr wrap="none">
            <a:spAutoFit/>
          </a:bodyPr>
          <a:lstStyle/>
          <a:p>
            <a:r>
              <a:rPr lang="en-US" sz="2000" dirty="0" err="1">
                <a:solidFill>
                  <a:srgbClr val="000077"/>
                </a:solidFill>
                <a:latin typeface="Courier New" panose="02070309020205020404" pitchFamily="49" charset="0"/>
              </a:rPr>
              <a:t>nPoints</a:t>
            </a:r>
            <a:r>
              <a:rPr lang="en-US" sz="2000" dirty="0">
                <a:solidFill>
                  <a:srgbClr val="000077"/>
                </a:solidFill>
                <a:latin typeface="Courier New" panose="02070309020205020404" pitchFamily="49" charset="0"/>
              </a:rPr>
              <a:t>, </a:t>
            </a:r>
            <a:r>
              <a:rPr lang="en-US" sz="2000" dirty="0" err="1">
                <a:solidFill>
                  <a:srgbClr val="000077"/>
                </a:solidFill>
                <a:latin typeface="Courier New" panose="02070309020205020404" pitchFamily="49" charset="0"/>
              </a:rPr>
              <a:t>nLines</a:t>
            </a:r>
            <a:endParaRPr lang="en-US" sz="2000" dirty="0"/>
          </a:p>
        </p:txBody>
      </p:sp>
      <p:sp>
        <p:nvSpPr>
          <p:cNvPr id="9" name="Rectangle 8"/>
          <p:cNvSpPr/>
          <p:nvPr/>
        </p:nvSpPr>
        <p:spPr>
          <a:xfrm>
            <a:off x="3960812" y="5679048"/>
            <a:ext cx="3108543" cy="400110"/>
          </a:xfrm>
          <a:prstGeom prst="rect">
            <a:avLst/>
          </a:prstGeom>
        </p:spPr>
        <p:txBody>
          <a:bodyPr wrap="none">
            <a:spAutoFit/>
          </a:bodyPr>
          <a:lstStyle/>
          <a:p>
            <a:r>
              <a:rPr lang="en-US" sz="2000" dirty="0" err="1">
                <a:solidFill>
                  <a:srgbClr val="000077"/>
                </a:solidFill>
                <a:latin typeface="Courier New" panose="02070309020205020404" pitchFamily="49" charset="0"/>
              </a:rPr>
              <a:t>tableNo</a:t>
            </a:r>
            <a:r>
              <a:rPr lang="en-US" sz="2000" dirty="0">
                <a:solidFill>
                  <a:srgbClr val="000077"/>
                </a:solidFill>
                <a:latin typeface="Courier New" panose="02070309020205020404" pitchFamily="49" charset="0"/>
              </a:rPr>
              <a:t>, </a:t>
            </a:r>
            <a:r>
              <a:rPr lang="en-US" sz="2000" dirty="0" err="1">
                <a:solidFill>
                  <a:srgbClr val="000077"/>
                </a:solidFill>
                <a:latin typeface="Courier New" panose="02070309020205020404" pitchFamily="49" charset="0"/>
              </a:rPr>
              <a:t>employeeNo</a:t>
            </a:r>
            <a:endParaRPr lang="en-US" sz="2000" dirty="0"/>
          </a:p>
        </p:txBody>
      </p:sp>
    </p:spTree>
    <p:extLst>
      <p:ext uri="{BB962C8B-B14F-4D97-AF65-F5344CB8AC3E}">
        <p14:creationId xmlns:p14="http://schemas.microsoft.com/office/powerpoint/2010/main" val="144545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Naming convention</a:t>
            </a:r>
          </a:p>
        </p:txBody>
      </p:sp>
      <p:sp>
        <p:nvSpPr>
          <p:cNvPr id="3" name="Content Placeholder 2"/>
          <p:cNvSpPr>
            <a:spLocks noGrp="1"/>
          </p:cNvSpPr>
          <p:nvPr>
            <p:ph idx="1"/>
          </p:nvPr>
        </p:nvSpPr>
        <p:spPr/>
        <p:txBody>
          <a:bodyPr>
            <a:normAutofit/>
          </a:bodyPr>
          <a:lstStyle/>
          <a:p>
            <a:r>
              <a:rPr lang="en-US" dirty="0"/>
              <a:t> Use prefix is / has / can for functions return logical values</a:t>
            </a:r>
          </a:p>
          <a:p>
            <a:endParaRPr lang="en-US" dirty="0"/>
          </a:p>
          <a:p>
            <a:endParaRPr lang="en-US" dirty="0"/>
          </a:p>
          <a:p>
            <a:r>
              <a:rPr lang="en-US" dirty="0"/>
              <a:t> Complement names must be used for complement operations.</a:t>
            </a:r>
          </a:p>
          <a:p>
            <a:endParaRPr lang="en-US" dirty="0"/>
          </a:p>
          <a:p>
            <a:r>
              <a:rPr lang="en-US" dirty="0"/>
              <a:t> Functions should be named after what they return and procedures should be named after what they do..</a:t>
            </a:r>
          </a:p>
        </p:txBody>
      </p:sp>
      <p:sp>
        <p:nvSpPr>
          <p:cNvPr id="4" name="Footer Placeholder 3"/>
          <p:cNvSpPr>
            <a:spLocks noGrp="1"/>
          </p:cNvSpPr>
          <p:nvPr>
            <p:ph type="ftr" sz="quarter" idx="11"/>
          </p:nvPr>
        </p:nvSpPr>
        <p:spPr/>
        <p:txBody>
          <a:bodyPr/>
          <a:lstStyle/>
          <a:p>
            <a:r>
              <a:rPr lang="en-US"/>
              <a:t>Toshiba Training Program 2017</a:t>
            </a:r>
          </a:p>
        </p:txBody>
      </p:sp>
      <p:sp>
        <p:nvSpPr>
          <p:cNvPr id="5" name="Slide Number Placeholder 4"/>
          <p:cNvSpPr>
            <a:spLocks noGrp="1"/>
          </p:cNvSpPr>
          <p:nvPr>
            <p:ph type="sldNum" sz="quarter" idx="12"/>
          </p:nvPr>
        </p:nvSpPr>
        <p:spPr/>
        <p:txBody>
          <a:bodyPr/>
          <a:lstStyle/>
          <a:p>
            <a:fld id="{7DC1BBB0-96F0-4077-A278-0F3FB5C104D3}" type="slidenum">
              <a:rPr lang="en-US" smtClean="0"/>
              <a:pPr/>
              <a:t>12</a:t>
            </a:fld>
            <a:endParaRPr lang="en-US"/>
          </a:p>
        </p:txBody>
      </p:sp>
      <p:sp>
        <p:nvSpPr>
          <p:cNvPr id="8" name="Rectangle 7"/>
          <p:cNvSpPr/>
          <p:nvPr/>
        </p:nvSpPr>
        <p:spPr>
          <a:xfrm>
            <a:off x="4265612" y="2152356"/>
            <a:ext cx="3108543" cy="1015663"/>
          </a:xfrm>
          <a:prstGeom prst="rect">
            <a:avLst/>
          </a:prstGeom>
        </p:spPr>
        <p:txBody>
          <a:bodyPr wrap="none">
            <a:spAutoFit/>
          </a:bodyPr>
          <a:lstStyle/>
          <a:p>
            <a:r>
              <a:rPr lang="en-US" sz="2000" dirty="0">
                <a:solidFill>
                  <a:srgbClr val="000077"/>
                </a:solidFill>
                <a:latin typeface="Courier New" panose="02070309020205020404" pitchFamily="49" charset="0"/>
              </a:rPr>
              <a:t>bool </a:t>
            </a:r>
            <a:r>
              <a:rPr lang="en-US" sz="2000" dirty="0" err="1">
                <a:solidFill>
                  <a:srgbClr val="000077"/>
                </a:solidFill>
                <a:latin typeface="Courier New" panose="02070309020205020404" pitchFamily="49" charset="0"/>
              </a:rPr>
              <a:t>hasLicense</a:t>
            </a:r>
            <a:r>
              <a:rPr lang="en-US" sz="2000" dirty="0">
                <a:solidFill>
                  <a:srgbClr val="000077"/>
                </a:solidFill>
                <a:latin typeface="Courier New" panose="02070309020205020404" pitchFamily="49" charset="0"/>
              </a:rPr>
              <a:t>();</a:t>
            </a:r>
          </a:p>
          <a:p>
            <a:r>
              <a:rPr lang="en-US" sz="2000" dirty="0">
                <a:solidFill>
                  <a:srgbClr val="000077"/>
                </a:solidFill>
                <a:latin typeface="Courier New" panose="02070309020205020404" pitchFamily="49" charset="0"/>
              </a:rPr>
              <a:t>bool </a:t>
            </a:r>
            <a:r>
              <a:rPr lang="en-US" sz="2000" dirty="0" err="1">
                <a:solidFill>
                  <a:srgbClr val="000077"/>
                </a:solidFill>
                <a:latin typeface="Courier New" panose="02070309020205020404" pitchFamily="49" charset="0"/>
              </a:rPr>
              <a:t>canEvaluate</a:t>
            </a:r>
            <a:r>
              <a:rPr lang="en-US" sz="2000" dirty="0">
                <a:solidFill>
                  <a:srgbClr val="000077"/>
                </a:solidFill>
                <a:latin typeface="Courier New" panose="02070309020205020404" pitchFamily="49" charset="0"/>
              </a:rPr>
              <a:t>();</a:t>
            </a:r>
          </a:p>
          <a:p>
            <a:r>
              <a:rPr lang="en-US" sz="2000" dirty="0">
                <a:solidFill>
                  <a:srgbClr val="000077"/>
                </a:solidFill>
                <a:latin typeface="Courier New" panose="02070309020205020404" pitchFamily="49" charset="0"/>
              </a:rPr>
              <a:t>bool </a:t>
            </a:r>
            <a:r>
              <a:rPr lang="en-US" sz="2000" dirty="0" err="1">
                <a:solidFill>
                  <a:srgbClr val="000077"/>
                </a:solidFill>
                <a:latin typeface="Courier New" panose="02070309020205020404" pitchFamily="49" charset="0"/>
              </a:rPr>
              <a:t>isSorted</a:t>
            </a:r>
            <a:r>
              <a:rPr lang="en-US" sz="2000" dirty="0">
                <a:solidFill>
                  <a:srgbClr val="000077"/>
                </a:solidFill>
                <a:latin typeface="Courier New" panose="02070309020205020404" pitchFamily="49" charset="0"/>
              </a:rPr>
              <a:t>();</a:t>
            </a:r>
            <a:endParaRPr lang="en-US" sz="2000" dirty="0"/>
          </a:p>
        </p:txBody>
      </p:sp>
      <p:sp>
        <p:nvSpPr>
          <p:cNvPr id="9" name="Rectangle 8"/>
          <p:cNvSpPr/>
          <p:nvPr/>
        </p:nvSpPr>
        <p:spPr>
          <a:xfrm>
            <a:off x="4265612" y="5683930"/>
            <a:ext cx="2800767" cy="707886"/>
          </a:xfrm>
          <a:prstGeom prst="rect">
            <a:avLst/>
          </a:prstGeom>
        </p:spPr>
        <p:txBody>
          <a:bodyPr wrap="none">
            <a:spAutoFit/>
          </a:bodyPr>
          <a:lstStyle/>
          <a:p>
            <a:r>
              <a:rPr lang="en-US" sz="2000" dirty="0" err="1">
                <a:solidFill>
                  <a:srgbClr val="000077"/>
                </a:solidFill>
                <a:latin typeface="Courier New" panose="02070309020205020404" pitchFamily="49" charset="0"/>
              </a:rPr>
              <a:t>int</a:t>
            </a:r>
            <a:r>
              <a:rPr lang="en-US" sz="2000" dirty="0">
                <a:solidFill>
                  <a:srgbClr val="000077"/>
                </a:solidFill>
                <a:latin typeface="Courier New" panose="02070309020205020404" pitchFamily="49" charset="0"/>
              </a:rPr>
              <a:t> </a:t>
            </a:r>
            <a:r>
              <a:rPr lang="en-US" sz="2000" dirty="0" err="1">
                <a:solidFill>
                  <a:srgbClr val="000077"/>
                </a:solidFill>
                <a:latin typeface="Courier New" panose="02070309020205020404" pitchFamily="49" charset="0"/>
              </a:rPr>
              <a:t>getAge</a:t>
            </a:r>
            <a:r>
              <a:rPr lang="en-US" sz="2000" dirty="0">
                <a:solidFill>
                  <a:srgbClr val="000077"/>
                </a:solidFill>
                <a:latin typeface="Courier New" panose="02070309020205020404" pitchFamily="49" charset="0"/>
              </a:rPr>
              <a:t>();</a:t>
            </a:r>
          </a:p>
          <a:p>
            <a:r>
              <a:rPr lang="en-US" sz="2000" dirty="0">
                <a:solidFill>
                  <a:srgbClr val="000077"/>
                </a:solidFill>
                <a:latin typeface="Courier New" panose="02070309020205020404" pitchFamily="49" charset="0"/>
              </a:rPr>
              <a:t>void </a:t>
            </a:r>
            <a:r>
              <a:rPr lang="en-US" sz="2000" dirty="0" err="1">
                <a:solidFill>
                  <a:srgbClr val="000077"/>
                </a:solidFill>
                <a:latin typeface="Courier New" panose="02070309020205020404" pitchFamily="49" charset="0"/>
              </a:rPr>
              <a:t>printInfo</a:t>
            </a:r>
            <a:r>
              <a:rPr lang="en-US" sz="2000" dirty="0">
                <a:solidFill>
                  <a:srgbClr val="000077"/>
                </a:solidFill>
                <a:latin typeface="Courier New" panose="02070309020205020404" pitchFamily="49" charset="0"/>
              </a:rPr>
              <a:t>();</a:t>
            </a:r>
            <a:endParaRPr lang="en-US" sz="2000" dirty="0"/>
          </a:p>
        </p:txBody>
      </p:sp>
      <p:sp>
        <p:nvSpPr>
          <p:cNvPr id="11" name="Rectangle 10"/>
          <p:cNvSpPr/>
          <p:nvPr/>
        </p:nvSpPr>
        <p:spPr>
          <a:xfrm>
            <a:off x="1674812" y="4116111"/>
            <a:ext cx="9837035" cy="400110"/>
          </a:xfrm>
          <a:prstGeom prst="rect">
            <a:avLst/>
          </a:prstGeom>
        </p:spPr>
        <p:txBody>
          <a:bodyPr wrap="square">
            <a:spAutoFit/>
          </a:bodyPr>
          <a:lstStyle/>
          <a:p>
            <a:r>
              <a:rPr lang="en-US" sz="2000" dirty="0">
                <a:solidFill>
                  <a:srgbClr val="000077"/>
                </a:solidFill>
                <a:latin typeface="Courier New" panose="02070309020205020404" pitchFamily="49" charset="0"/>
              </a:rPr>
              <a:t>get/set, add/remove, create/destroy, start/stop, insert/delete</a:t>
            </a:r>
            <a:endParaRPr lang="en-US" sz="2000" dirty="0"/>
          </a:p>
        </p:txBody>
      </p:sp>
    </p:spTree>
    <p:extLst>
      <p:ext uri="{BB962C8B-B14F-4D97-AF65-F5344CB8AC3E}">
        <p14:creationId xmlns:p14="http://schemas.microsoft.com/office/powerpoint/2010/main" val="378950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File name &amp; content</a:t>
            </a:r>
          </a:p>
        </p:txBody>
      </p:sp>
      <p:sp>
        <p:nvSpPr>
          <p:cNvPr id="3" name="Content Placeholder 2"/>
          <p:cNvSpPr>
            <a:spLocks noGrp="1"/>
          </p:cNvSpPr>
          <p:nvPr>
            <p:ph idx="1"/>
          </p:nvPr>
        </p:nvSpPr>
        <p:spPr/>
        <p:txBody>
          <a:bodyPr>
            <a:normAutofit/>
          </a:bodyPr>
          <a:lstStyle/>
          <a:p>
            <a:r>
              <a:rPr lang="en-US" dirty="0"/>
              <a:t> One file for one class. Avoid implementing several classes in one file as much as possible</a:t>
            </a:r>
          </a:p>
          <a:p>
            <a:r>
              <a:rPr lang="en-US" dirty="0"/>
              <a:t> Group related classes into one folder</a:t>
            </a:r>
          </a:p>
          <a:p>
            <a:r>
              <a:rPr lang="en-US" dirty="0"/>
              <a:t> Group related folders into one folder</a:t>
            </a:r>
          </a:p>
          <a:p>
            <a:r>
              <a:rPr lang="en-US" dirty="0"/>
              <a:t> Organize folders as PBS (Product Breakdown Structure)</a:t>
            </a:r>
          </a:p>
        </p:txBody>
      </p:sp>
      <p:sp>
        <p:nvSpPr>
          <p:cNvPr id="4" name="Footer Placeholder 3"/>
          <p:cNvSpPr>
            <a:spLocks noGrp="1"/>
          </p:cNvSpPr>
          <p:nvPr>
            <p:ph type="ftr" sz="quarter" idx="11"/>
          </p:nvPr>
        </p:nvSpPr>
        <p:spPr/>
        <p:txBody>
          <a:bodyPr/>
          <a:lstStyle/>
          <a:p>
            <a:r>
              <a:rPr lang="en-US"/>
              <a:t>Toshiba Training Program 2017</a:t>
            </a:r>
            <a:endParaRPr lang="en-US" dirty="0"/>
          </a:p>
        </p:txBody>
      </p:sp>
      <p:sp>
        <p:nvSpPr>
          <p:cNvPr id="5" name="Slide Number Placeholder 4"/>
          <p:cNvSpPr>
            <a:spLocks noGrp="1"/>
          </p:cNvSpPr>
          <p:nvPr>
            <p:ph type="sldNum" sz="quarter" idx="12"/>
          </p:nvPr>
        </p:nvSpPr>
        <p:spPr/>
        <p:txBody>
          <a:bodyPr/>
          <a:lstStyle/>
          <a:p>
            <a:fld id="{7DC1BBB0-96F0-4077-A278-0F3FB5C104D3}" type="slidenum">
              <a:rPr lang="en-US" smtClean="0"/>
              <a:pPr/>
              <a:t>13</a:t>
            </a:fld>
            <a:endParaRPr lang="en-US"/>
          </a:p>
        </p:txBody>
      </p:sp>
      <p:pic>
        <p:nvPicPr>
          <p:cNvPr id="1026" name="Picture 2" descr="Image result for product breakdown stru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812" y="4302126"/>
            <a:ext cx="6019800" cy="241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30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Statement convention</a:t>
            </a:r>
          </a:p>
        </p:txBody>
      </p:sp>
      <p:sp>
        <p:nvSpPr>
          <p:cNvPr id="3" name="Content Placeholder 2"/>
          <p:cNvSpPr>
            <a:spLocks noGrp="1"/>
          </p:cNvSpPr>
          <p:nvPr>
            <p:ph idx="1"/>
          </p:nvPr>
        </p:nvSpPr>
        <p:spPr/>
        <p:txBody>
          <a:bodyPr/>
          <a:lstStyle/>
          <a:p>
            <a:r>
              <a:rPr lang="en-US" dirty="0"/>
              <a:t> Type conversions must always be done explicitly. Never rely on implicit type conversion.</a:t>
            </a:r>
          </a:p>
          <a:p>
            <a:endParaRPr lang="en-US" dirty="0"/>
          </a:p>
          <a:p>
            <a:endParaRPr lang="en-US" dirty="0"/>
          </a:p>
          <a:p>
            <a:r>
              <a:rPr lang="en-US" dirty="0"/>
              <a:t> Complex conditional expressions should be avoided.</a:t>
            </a:r>
          </a:p>
        </p:txBody>
      </p:sp>
      <p:sp>
        <p:nvSpPr>
          <p:cNvPr id="4" name="Footer Placeholder 3"/>
          <p:cNvSpPr>
            <a:spLocks noGrp="1"/>
          </p:cNvSpPr>
          <p:nvPr>
            <p:ph type="ftr" sz="quarter" idx="11"/>
          </p:nvPr>
        </p:nvSpPr>
        <p:spPr/>
        <p:txBody>
          <a:bodyPr/>
          <a:lstStyle/>
          <a:p>
            <a:r>
              <a:rPr lang="en-US"/>
              <a:t>Toshiba Training Program 2017</a:t>
            </a:r>
            <a:endParaRPr lang="en-US" dirty="0"/>
          </a:p>
        </p:txBody>
      </p:sp>
      <p:sp>
        <p:nvSpPr>
          <p:cNvPr id="5" name="Slide Number Placeholder 4"/>
          <p:cNvSpPr>
            <a:spLocks noGrp="1"/>
          </p:cNvSpPr>
          <p:nvPr>
            <p:ph type="sldNum" sz="quarter" idx="12"/>
          </p:nvPr>
        </p:nvSpPr>
        <p:spPr/>
        <p:txBody>
          <a:bodyPr/>
          <a:lstStyle/>
          <a:p>
            <a:fld id="{7DC1BBB0-96F0-4077-A278-0F3FB5C104D3}" type="slidenum">
              <a:rPr lang="en-US" smtClean="0"/>
              <a:pPr/>
              <a:t>14</a:t>
            </a:fld>
            <a:endParaRPr lang="en-US"/>
          </a:p>
        </p:txBody>
      </p:sp>
      <p:sp>
        <p:nvSpPr>
          <p:cNvPr id="6" name="Rectangle 5"/>
          <p:cNvSpPr/>
          <p:nvPr/>
        </p:nvSpPr>
        <p:spPr>
          <a:xfrm>
            <a:off x="1593436" y="2514600"/>
            <a:ext cx="9782801" cy="400110"/>
          </a:xfrm>
          <a:prstGeom prst="rect">
            <a:avLst/>
          </a:prstGeom>
        </p:spPr>
        <p:txBody>
          <a:bodyPr wrap="square">
            <a:spAutoFit/>
          </a:bodyPr>
          <a:lstStyle/>
          <a:p>
            <a:r>
              <a:rPr lang="en-US" sz="2000" dirty="0" err="1">
                <a:solidFill>
                  <a:srgbClr val="000077"/>
                </a:solidFill>
                <a:latin typeface="Courier New" panose="02070309020205020404" pitchFamily="49" charset="0"/>
              </a:rPr>
              <a:t>floatValue</a:t>
            </a:r>
            <a:r>
              <a:rPr lang="en-US" sz="2000" dirty="0">
                <a:solidFill>
                  <a:srgbClr val="000077"/>
                </a:solidFill>
                <a:latin typeface="Courier New" panose="02070309020205020404" pitchFamily="49" charset="0"/>
              </a:rPr>
              <a:t> = (float) </a:t>
            </a:r>
            <a:r>
              <a:rPr lang="en-US" sz="2000" dirty="0" err="1">
                <a:solidFill>
                  <a:srgbClr val="000077"/>
                </a:solidFill>
                <a:latin typeface="Courier New" panose="02070309020205020404" pitchFamily="49" charset="0"/>
              </a:rPr>
              <a:t>intValue</a:t>
            </a:r>
            <a:r>
              <a:rPr lang="en-US" sz="2000" dirty="0">
                <a:solidFill>
                  <a:srgbClr val="000077"/>
                </a:solidFill>
                <a:latin typeface="Courier New" panose="02070309020205020404" pitchFamily="49" charset="0"/>
              </a:rPr>
              <a:t>; </a:t>
            </a:r>
            <a:r>
              <a:rPr lang="en-US" sz="2000" i="1" dirty="0">
                <a:solidFill>
                  <a:srgbClr val="770000"/>
                </a:solidFill>
                <a:latin typeface="Courier New" panose="02070309020205020404" pitchFamily="49" charset="0"/>
              </a:rPr>
              <a:t>// NOT: </a:t>
            </a:r>
            <a:r>
              <a:rPr lang="en-US" sz="2000" i="1" dirty="0" err="1">
                <a:solidFill>
                  <a:srgbClr val="770000"/>
                </a:solidFill>
                <a:latin typeface="Courier New" panose="02070309020205020404" pitchFamily="49" charset="0"/>
              </a:rPr>
              <a:t>floatValue</a:t>
            </a:r>
            <a:r>
              <a:rPr lang="en-US" sz="2000" i="1" dirty="0">
                <a:solidFill>
                  <a:srgbClr val="770000"/>
                </a:solidFill>
                <a:latin typeface="Courier New" panose="02070309020205020404" pitchFamily="49" charset="0"/>
              </a:rPr>
              <a:t> = </a:t>
            </a:r>
            <a:r>
              <a:rPr lang="en-US" sz="2000" i="1" dirty="0" err="1">
                <a:solidFill>
                  <a:srgbClr val="770000"/>
                </a:solidFill>
                <a:latin typeface="Courier New" panose="02070309020205020404" pitchFamily="49" charset="0"/>
              </a:rPr>
              <a:t>intValue</a:t>
            </a:r>
            <a:r>
              <a:rPr lang="en-US" sz="2000" i="1" dirty="0">
                <a:solidFill>
                  <a:srgbClr val="770000"/>
                </a:solidFill>
                <a:latin typeface="Courier New" panose="02070309020205020404" pitchFamily="49" charset="0"/>
              </a:rPr>
              <a:t>;</a:t>
            </a:r>
            <a:endParaRPr lang="en-US" sz="2000" dirty="0"/>
          </a:p>
        </p:txBody>
      </p:sp>
      <p:sp>
        <p:nvSpPr>
          <p:cNvPr id="8" name="Rectangle 7"/>
          <p:cNvSpPr/>
          <p:nvPr/>
        </p:nvSpPr>
        <p:spPr>
          <a:xfrm>
            <a:off x="1903571" y="4419600"/>
            <a:ext cx="9296400" cy="1754326"/>
          </a:xfrm>
          <a:prstGeom prst="rect">
            <a:avLst/>
          </a:prstGeom>
        </p:spPr>
        <p:txBody>
          <a:bodyPr wrap="square">
            <a:spAutoFit/>
          </a:bodyPr>
          <a:lstStyle/>
          <a:p>
            <a:r>
              <a:rPr lang="en-US" dirty="0">
                <a:solidFill>
                  <a:srgbClr val="000077"/>
                </a:solidFill>
                <a:latin typeface="Courier New" panose="02070309020205020404" pitchFamily="49" charset="0"/>
              </a:rPr>
              <a:t>bool </a:t>
            </a:r>
            <a:r>
              <a:rPr lang="en-US" dirty="0" err="1">
                <a:solidFill>
                  <a:srgbClr val="000077"/>
                </a:solidFill>
                <a:latin typeface="Courier New" panose="02070309020205020404" pitchFamily="49" charset="0"/>
              </a:rPr>
              <a:t>isFinished</a:t>
            </a:r>
            <a:r>
              <a:rPr lang="en-US" dirty="0">
                <a:solidFill>
                  <a:srgbClr val="000077"/>
                </a:solidFill>
                <a:latin typeface="Courier New" panose="02070309020205020404" pitchFamily="49" charset="0"/>
              </a:rPr>
              <a:t> = (</a:t>
            </a:r>
            <a:r>
              <a:rPr lang="en-US" dirty="0" err="1">
                <a:solidFill>
                  <a:srgbClr val="000077"/>
                </a:solidFill>
                <a:latin typeface="Courier New" panose="02070309020205020404" pitchFamily="49" charset="0"/>
              </a:rPr>
              <a:t>elementNo</a:t>
            </a:r>
            <a:r>
              <a:rPr lang="en-US" dirty="0">
                <a:solidFill>
                  <a:srgbClr val="000077"/>
                </a:solidFill>
                <a:latin typeface="Courier New" panose="02070309020205020404" pitchFamily="49" charset="0"/>
              </a:rPr>
              <a:t> &lt; 0) || (</a:t>
            </a:r>
            <a:r>
              <a:rPr lang="en-US" dirty="0" err="1">
                <a:solidFill>
                  <a:srgbClr val="000077"/>
                </a:solidFill>
                <a:latin typeface="Courier New" panose="02070309020205020404" pitchFamily="49" charset="0"/>
              </a:rPr>
              <a:t>elementNo</a:t>
            </a:r>
            <a:r>
              <a:rPr lang="en-US" dirty="0">
                <a:solidFill>
                  <a:srgbClr val="000077"/>
                </a:solidFill>
                <a:latin typeface="Courier New" panose="02070309020205020404" pitchFamily="49" charset="0"/>
              </a:rPr>
              <a:t> &gt; </a:t>
            </a:r>
            <a:r>
              <a:rPr lang="en-US" dirty="0" err="1">
                <a:solidFill>
                  <a:srgbClr val="000077"/>
                </a:solidFill>
                <a:latin typeface="Courier New" panose="02070309020205020404" pitchFamily="49" charset="0"/>
              </a:rPr>
              <a:t>maxElement</a:t>
            </a:r>
            <a:r>
              <a:rPr lang="en-US" dirty="0">
                <a:solidFill>
                  <a:srgbClr val="000077"/>
                </a:solidFill>
                <a:latin typeface="Courier New" panose="02070309020205020404" pitchFamily="49" charset="0"/>
              </a:rPr>
              <a:t>); bool </a:t>
            </a:r>
            <a:r>
              <a:rPr lang="en-US" dirty="0" err="1">
                <a:solidFill>
                  <a:srgbClr val="000077"/>
                </a:solidFill>
                <a:latin typeface="Courier New" panose="02070309020205020404" pitchFamily="49" charset="0"/>
              </a:rPr>
              <a:t>isRepeatedEntry</a:t>
            </a:r>
            <a:r>
              <a:rPr lang="en-US" dirty="0">
                <a:solidFill>
                  <a:srgbClr val="000077"/>
                </a:solidFill>
                <a:latin typeface="Courier New" panose="02070309020205020404" pitchFamily="49" charset="0"/>
              </a:rPr>
              <a:t> = </a:t>
            </a:r>
            <a:r>
              <a:rPr lang="en-US" dirty="0" err="1">
                <a:solidFill>
                  <a:srgbClr val="000077"/>
                </a:solidFill>
                <a:latin typeface="Courier New" panose="02070309020205020404" pitchFamily="49" charset="0"/>
              </a:rPr>
              <a:t>elementNo</a:t>
            </a:r>
            <a:r>
              <a:rPr lang="en-US" dirty="0">
                <a:solidFill>
                  <a:srgbClr val="000077"/>
                </a:solidFill>
                <a:latin typeface="Courier New" panose="02070309020205020404" pitchFamily="49" charset="0"/>
              </a:rPr>
              <a:t> == </a:t>
            </a:r>
            <a:r>
              <a:rPr lang="en-US" dirty="0" err="1">
                <a:solidFill>
                  <a:srgbClr val="000077"/>
                </a:solidFill>
                <a:latin typeface="Courier New" panose="02070309020205020404" pitchFamily="49" charset="0"/>
              </a:rPr>
              <a:t>lastElement</a:t>
            </a:r>
            <a:r>
              <a:rPr lang="en-US" dirty="0">
                <a:solidFill>
                  <a:srgbClr val="000077"/>
                </a:solidFill>
                <a:latin typeface="Courier New" panose="02070309020205020404" pitchFamily="49" charset="0"/>
              </a:rPr>
              <a:t>; </a:t>
            </a:r>
          </a:p>
          <a:p>
            <a:r>
              <a:rPr lang="en-US" dirty="0">
                <a:solidFill>
                  <a:srgbClr val="000077"/>
                </a:solidFill>
                <a:latin typeface="Courier New" panose="02070309020205020404" pitchFamily="49" charset="0"/>
              </a:rPr>
              <a:t>if (</a:t>
            </a:r>
            <a:r>
              <a:rPr lang="en-US" dirty="0" err="1">
                <a:solidFill>
                  <a:srgbClr val="000077"/>
                </a:solidFill>
                <a:latin typeface="Courier New" panose="02070309020205020404" pitchFamily="49" charset="0"/>
              </a:rPr>
              <a:t>isFinished</a:t>
            </a:r>
            <a:r>
              <a:rPr lang="en-US" dirty="0">
                <a:solidFill>
                  <a:srgbClr val="000077"/>
                </a:solidFill>
                <a:latin typeface="Courier New" panose="02070309020205020404" pitchFamily="49" charset="0"/>
              </a:rPr>
              <a:t> || </a:t>
            </a:r>
            <a:r>
              <a:rPr lang="en-US" dirty="0" err="1">
                <a:solidFill>
                  <a:srgbClr val="000077"/>
                </a:solidFill>
                <a:latin typeface="Courier New" panose="02070309020205020404" pitchFamily="49" charset="0"/>
              </a:rPr>
              <a:t>isRepeatedEntry</a:t>
            </a:r>
            <a:r>
              <a:rPr lang="en-US" dirty="0">
                <a:solidFill>
                  <a:srgbClr val="000077"/>
                </a:solidFill>
                <a:latin typeface="Courier New" panose="02070309020205020404" pitchFamily="49" charset="0"/>
              </a:rPr>
              <a:t>) </a:t>
            </a:r>
          </a:p>
          <a:p>
            <a:r>
              <a:rPr lang="en-US" dirty="0">
                <a:solidFill>
                  <a:srgbClr val="000077"/>
                </a:solidFill>
                <a:latin typeface="Courier New" panose="02070309020205020404" pitchFamily="49" charset="0"/>
              </a:rPr>
              <a:t>{ </a:t>
            </a:r>
          </a:p>
          <a:p>
            <a:r>
              <a:rPr lang="en-US" dirty="0">
                <a:solidFill>
                  <a:srgbClr val="000077"/>
                </a:solidFill>
                <a:latin typeface="Courier New" panose="02070309020205020404" pitchFamily="49" charset="0"/>
              </a:rPr>
              <a:t>	// statements</a:t>
            </a:r>
          </a:p>
          <a:p>
            <a:r>
              <a:rPr lang="en-US" dirty="0">
                <a:solidFill>
                  <a:srgbClr val="000077"/>
                </a:solidFill>
                <a:latin typeface="Courier New" panose="02070309020205020404" pitchFamily="49" charset="0"/>
              </a:rPr>
              <a:t>}</a:t>
            </a:r>
            <a:endParaRPr lang="en-US" dirty="0"/>
          </a:p>
        </p:txBody>
      </p:sp>
    </p:spTree>
    <p:extLst>
      <p:ext uri="{BB962C8B-B14F-4D97-AF65-F5344CB8AC3E}">
        <p14:creationId xmlns:p14="http://schemas.microsoft.com/office/powerpoint/2010/main" val="3078648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Statement convention</a:t>
            </a:r>
          </a:p>
        </p:txBody>
      </p:sp>
      <p:sp>
        <p:nvSpPr>
          <p:cNvPr id="3" name="Content Placeholder 2"/>
          <p:cNvSpPr>
            <a:spLocks noGrp="1"/>
          </p:cNvSpPr>
          <p:nvPr>
            <p:ph idx="1"/>
          </p:nvPr>
        </p:nvSpPr>
        <p:spPr/>
        <p:txBody>
          <a:bodyPr/>
          <a:lstStyle/>
          <a:p>
            <a:r>
              <a:rPr lang="en-US" dirty="0"/>
              <a:t> Executable statements in conditionals should be avoided.</a:t>
            </a:r>
          </a:p>
          <a:p>
            <a:endParaRPr lang="en-US" dirty="0"/>
          </a:p>
          <a:p>
            <a:endParaRPr lang="en-US" dirty="0"/>
          </a:p>
          <a:p>
            <a:r>
              <a:rPr lang="en-US" dirty="0"/>
              <a:t> Floating point constants should always be written with decimal point and at least one decimal.</a:t>
            </a:r>
          </a:p>
        </p:txBody>
      </p:sp>
      <p:sp>
        <p:nvSpPr>
          <p:cNvPr id="4" name="Footer Placeholder 3"/>
          <p:cNvSpPr>
            <a:spLocks noGrp="1"/>
          </p:cNvSpPr>
          <p:nvPr>
            <p:ph type="ftr" sz="quarter" idx="11"/>
          </p:nvPr>
        </p:nvSpPr>
        <p:spPr/>
        <p:txBody>
          <a:bodyPr/>
          <a:lstStyle/>
          <a:p>
            <a:r>
              <a:rPr lang="en-US"/>
              <a:t>Toshiba Training Program 2017</a:t>
            </a:r>
            <a:endParaRPr lang="en-US" dirty="0"/>
          </a:p>
        </p:txBody>
      </p:sp>
      <p:sp>
        <p:nvSpPr>
          <p:cNvPr id="5" name="Slide Number Placeholder 4"/>
          <p:cNvSpPr>
            <a:spLocks noGrp="1"/>
          </p:cNvSpPr>
          <p:nvPr>
            <p:ph type="sldNum" sz="quarter" idx="12"/>
          </p:nvPr>
        </p:nvSpPr>
        <p:spPr/>
        <p:txBody>
          <a:bodyPr/>
          <a:lstStyle/>
          <a:p>
            <a:fld id="{7DC1BBB0-96F0-4077-A278-0F3FB5C104D3}" type="slidenum">
              <a:rPr lang="en-US" smtClean="0"/>
              <a:pPr/>
              <a:t>15</a:t>
            </a:fld>
            <a:endParaRPr lang="en-US"/>
          </a:p>
        </p:txBody>
      </p:sp>
      <p:sp>
        <p:nvSpPr>
          <p:cNvPr id="6" name="Rectangle 5"/>
          <p:cNvSpPr/>
          <p:nvPr/>
        </p:nvSpPr>
        <p:spPr>
          <a:xfrm>
            <a:off x="1593436" y="2133600"/>
            <a:ext cx="6092825" cy="923330"/>
          </a:xfrm>
          <a:prstGeom prst="rect">
            <a:avLst/>
          </a:prstGeom>
        </p:spPr>
        <p:txBody>
          <a:bodyPr>
            <a:spAutoFit/>
          </a:bodyPr>
          <a:lstStyle/>
          <a:p>
            <a:r>
              <a:rPr lang="en-US" dirty="0">
                <a:solidFill>
                  <a:srgbClr val="000077"/>
                </a:solidFill>
                <a:latin typeface="Courier New" panose="02070309020205020404" pitchFamily="49" charset="0"/>
              </a:rPr>
              <a:t>Employee </a:t>
            </a:r>
            <a:r>
              <a:rPr lang="en-US" dirty="0" err="1">
                <a:solidFill>
                  <a:srgbClr val="000077"/>
                </a:solidFill>
                <a:latin typeface="Courier New" panose="02070309020205020404" pitchFamily="49" charset="0"/>
              </a:rPr>
              <a:t>emp</a:t>
            </a:r>
            <a:r>
              <a:rPr lang="en-US" dirty="0">
                <a:solidFill>
                  <a:srgbClr val="000077"/>
                </a:solidFill>
                <a:latin typeface="Courier New" panose="02070309020205020404" pitchFamily="49" charset="0"/>
              </a:rPr>
              <a:t> = </a:t>
            </a:r>
            <a:r>
              <a:rPr lang="en-US" dirty="0" err="1">
                <a:solidFill>
                  <a:srgbClr val="000077"/>
                </a:solidFill>
                <a:latin typeface="Courier New" panose="02070309020205020404" pitchFamily="49" charset="0"/>
              </a:rPr>
              <a:t>listEmployees.find</a:t>
            </a:r>
            <a:r>
              <a:rPr lang="en-US" dirty="0">
                <a:solidFill>
                  <a:srgbClr val="000077"/>
                </a:solidFill>
                <a:latin typeface="Courier New" panose="02070309020205020404" pitchFamily="49" charset="0"/>
              </a:rPr>
              <a:t>(name); </a:t>
            </a:r>
          </a:p>
          <a:p>
            <a:r>
              <a:rPr lang="en-US" dirty="0">
                <a:solidFill>
                  <a:srgbClr val="000077"/>
                </a:solidFill>
                <a:latin typeface="Courier New" panose="02070309020205020404" pitchFamily="49" charset="0"/>
              </a:rPr>
              <a:t>if (</a:t>
            </a:r>
            <a:r>
              <a:rPr lang="en-US" dirty="0" err="1">
                <a:solidFill>
                  <a:srgbClr val="000077"/>
                </a:solidFill>
                <a:latin typeface="Courier New" panose="02070309020205020404" pitchFamily="49" charset="0"/>
              </a:rPr>
              <a:t>emp</a:t>
            </a:r>
            <a:r>
              <a:rPr lang="en-US" dirty="0">
                <a:solidFill>
                  <a:srgbClr val="000077"/>
                </a:solidFill>
                <a:latin typeface="Courier New" panose="02070309020205020404" pitchFamily="49" charset="0"/>
              </a:rPr>
              <a:t> != null) </a:t>
            </a:r>
          </a:p>
          <a:p>
            <a:r>
              <a:rPr lang="en-US" dirty="0">
                <a:solidFill>
                  <a:srgbClr val="000077"/>
                </a:solidFill>
                <a:latin typeface="Courier New" panose="02070309020205020404" pitchFamily="49" charset="0"/>
              </a:rPr>
              <a:t>{ : }</a:t>
            </a:r>
            <a:endParaRPr lang="en-US" dirty="0"/>
          </a:p>
        </p:txBody>
      </p:sp>
      <p:sp>
        <p:nvSpPr>
          <p:cNvPr id="7" name="Rectangle 6"/>
          <p:cNvSpPr/>
          <p:nvPr/>
        </p:nvSpPr>
        <p:spPr>
          <a:xfrm>
            <a:off x="5073079" y="2582773"/>
            <a:ext cx="6431533" cy="923330"/>
          </a:xfrm>
          <a:prstGeom prst="rect">
            <a:avLst/>
          </a:prstGeom>
        </p:spPr>
        <p:txBody>
          <a:bodyPr wrap="square">
            <a:spAutoFit/>
          </a:bodyPr>
          <a:lstStyle/>
          <a:p>
            <a:r>
              <a:rPr lang="en-US" i="1" dirty="0">
                <a:solidFill>
                  <a:srgbClr val="FF0000"/>
                </a:solidFill>
                <a:latin typeface="Courier New" panose="02070309020205020404" pitchFamily="49" charset="0"/>
              </a:rPr>
              <a:t>if ((</a:t>
            </a:r>
            <a:r>
              <a:rPr lang="en-US" i="1" dirty="0" err="1">
                <a:solidFill>
                  <a:srgbClr val="FF0000"/>
                </a:solidFill>
                <a:latin typeface="Courier New" panose="02070309020205020404" pitchFamily="49" charset="0"/>
              </a:rPr>
              <a:t>emp</a:t>
            </a:r>
            <a:r>
              <a:rPr lang="en-US" i="1" dirty="0">
                <a:solidFill>
                  <a:srgbClr val="FF0000"/>
                </a:solidFill>
                <a:latin typeface="Courier New" panose="02070309020205020404" pitchFamily="49" charset="0"/>
              </a:rPr>
              <a:t> = </a:t>
            </a:r>
            <a:r>
              <a:rPr lang="en-US" i="1" dirty="0" err="1">
                <a:solidFill>
                  <a:srgbClr val="FF0000"/>
                </a:solidFill>
                <a:latin typeface="Courier New" panose="02070309020205020404" pitchFamily="49" charset="0"/>
              </a:rPr>
              <a:t>listEmployees.find</a:t>
            </a:r>
            <a:r>
              <a:rPr lang="en-US" i="1" dirty="0">
                <a:solidFill>
                  <a:srgbClr val="FF0000"/>
                </a:solidFill>
                <a:latin typeface="Courier New" panose="02070309020205020404" pitchFamily="49" charset="0"/>
              </a:rPr>
              <a:t>(name)) != null) </a:t>
            </a:r>
          </a:p>
          <a:p>
            <a:r>
              <a:rPr lang="en-US" i="1" dirty="0">
                <a:solidFill>
                  <a:srgbClr val="FF0000"/>
                </a:solidFill>
                <a:latin typeface="Courier New" panose="02070309020205020404" pitchFamily="49" charset="0"/>
              </a:rPr>
              <a:t>{ : } </a:t>
            </a:r>
            <a:br>
              <a:rPr lang="en-US" dirty="0">
                <a:solidFill>
                  <a:srgbClr val="FF0000"/>
                </a:solidFill>
              </a:rPr>
            </a:br>
            <a:endParaRPr lang="en-US" dirty="0">
              <a:solidFill>
                <a:srgbClr val="FF0000"/>
              </a:solidFill>
            </a:endParaRPr>
          </a:p>
        </p:txBody>
      </p:sp>
      <p:sp>
        <p:nvSpPr>
          <p:cNvPr id="8" name="Rectangle 7"/>
          <p:cNvSpPr/>
          <p:nvPr/>
        </p:nvSpPr>
        <p:spPr>
          <a:xfrm>
            <a:off x="3275012" y="4238987"/>
            <a:ext cx="7467600" cy="923330"/>
          </a:xfrm>
          <a:prstGeom prst="rect">
            <a:avLst/>
          </a:prstGeom>
        </p:spPr>
        <p:txBody>
          <a:bodyPr wrap="square">
            <a:spAutoFit/>
          </a:bodyPr>
          <a:lstStyle/>
          <a:p>
            <a:r>
              <a:rPr lang="en-US" dirty="0">
                <a:solidFill>
                  <a:srgbClr val="000077"/>
                </a:solidFill>
                <a:latin typeface="Courier New" panose="02070309020205020404" pitchFamily="49" charset="0"/>
              </a:rPr>
              <a:t>double total = 0.0;   </a:t>
            </a:r>
            <a:r>
              <a:rPr lang="en-US" i="1" dirty="0">
                <a:solidFill>
                  <a:srgbClr val="770000"/>
                </a:solidFill>
                <a:latin typeface="Courier New" panose="02070309020205020404" pitchFamily="49" charset="0"/>
              </a:rPr>
              <a:t>// NOT: double total = 0;</a:t>
            </a:r>
            <a:r>
              <a:rPr lang="en-US" dirty="0">
                <a:solidFill>
                  <a:srgbClr val="000077"/>
                </a:solidFill>
                <a:latin typeface="Courier New" panose="02070309020205020404" pitchFamily="49" charset="0"/>
              </a:rPr>
              <a:t> </a:t>
            </a:r>
          </a:p>
          <a:p>
            <a:r>
              <a:rPr lang="en-US" dirty="0">
                <a:solidFill>
                  <a:srgbClr val="000077"/>
                </a:solidFill>
                <a:latin typeface="Courier New" panose="02070309020205020404" pitchFamily="49" charset="0"/>
              </a:rPr>
              <a:t>double speed = 3.0e8; </a:t>
            </a:r>
            <a:r>
              <a:rPr lang="en-US" i="1" dirty="0">
                <a:solidFill>
                  <a:srgbClr val="770000"/>
                </a:solidFill>
                <a:latin typeface="Courier New" panose="02070309020205020404" pitchFamily="49" charset="0"/>
              </a:rPr>
              <a:t>// NOT: double speed = 3e8;</a:t>
            </a:r>
            <a:r>
              <a:rPr lang="en-US" dirty="0">
                <a:solidFill>
                  <a:srgbClr val="000077"/>
                </a:solidFill>
                <a:latin typeface="Courier New" panose="02070309020205020404" pitchFamily="49" charset="0"/>
              </a:rPr>
              <a:t> double sum = (a + b) / 10.0; // Not 10</a:t>
            </a:r>
            <a:endParaRPr lang="en-US" dirty="0"/>
          </a:p>
        </p:txBody>
      </p:sp>
    </p:spTree>
    <p:extLst>
      <p:ext uri="{BB962C8B-B14F-4D97-AF65-F5344CB8AC3E}">
        <p14:creationId xmlns:p14="http://schemas.microsoft.com/office/powerpoint/2010/main" val="160949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Layout</a:t>
            </a:r>
          </a:p>
        </p:txBody>
      </p:sp>
      <p:sp>
        <p:nvSpPr>
          <p:cNvPr id="4" name="Footer Placeholder 3"/>
          <p:cNvSpPr>
            <a:spLocks noGrp="1"/>
          </p:cNvSpPr>
          <p:nvPr>
            <p:ph type="ftr" sz="quarter" idx="11"/>
          </p:nvPr>
        </p:nvSpPr>
        <p:spPr/>
        <p:txBody>
          <a:bodyPr/>
          <a:lstStyle/>
          <a:p>
            <a:r>
              <a:rPr lang="en-US"/>
              <a:t>Toshiba Training Program 2017</a:t>
            </a:r>
          </a:p>
        </p:txBody>
      </p:sp>
      <p:sp>
        <p:nvSpPr>
          <p:cNvPr id="5" name="Slide Number Placeholder 4"/>
          <p:cNvSpPr>
            <a:spLocks noGrp="1"/>
          </p:cNvSpPr>
          <p:nvPr>
            <p:ph type="sldNum" sz="quarter" idx="12"/>
          </p:nvPr>
        </p:nvSpPr>
        <p:spPr/>
        <p:txBody>
          <a:bodyPr/>
          <a:lstStyle/>
          <a:p>
            <a:fld id="{7DC1BBB0-96F0-4077-A278-0F3FB5C104D3}" type="slidenum">
              <a:rPr lang="en-US" smtClean="0"/>
              <a:pPr/>
              <a:t>16</a:t>
            </a:fld>
            <a:endParaRPr lang="en-US"/>
          </a:p>
        </p:txBody>
      </p:sp>
      <p:sp>
        <p:nvSpPr>
          <p:cNvPr id="6" name="Rectangle 3"/>
          <p:cNvSpPr txBox="1">
            <a:spLocks noChangeArrowheads="1"/>
          </p:cNvSpPr>
          <p:nvPr/>
        </p:nvSpPr>
        <p:spPr>
          <a:xfrm>
            <a:off x="1674812" y="1735069"/>
            <a:ext cx="7772400" cy="4114800"/>
          </a:xfrm>
          <a:prstGeom prst="rect">
            <a:avLst/>
          </a:prstGeom>
        </p:spPr>
        <p:txBody>
          <a:bodyPr vert="horz" lIns="91440" tIns="45720" rIns="91440" bIns="45720" rtlCol="0">
            <a:normAutofit fontScale="92500" lnSpcReduction="20000"/>
          </a:bodyPr>
          <a:lstStyle>
            <a:lvl1pPr marL="246888" indent="-246888" algn="l" defTabSz="914400" rtl="0" eaLnBrk="1" latinLnBrk="0" hangingPunct="1">
              <a:lnSpc>
                <a:spcPct val="90000"/>
              </a:lnSpc>
              <a:spcBef>
                <a:spcPts val="1400"/>
              </a:spcBef>
              <a:buFont typeface="Wingdings" panose="05000000000000000000" pitchFamily="2" charset="2"/>
              <a:buChar char="q"/>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Courier New" panose="02070309020205020404" pitchFamily="49" charset="0"/>
              <a:buChar char="o"/>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altLang="en-US" dirty="0"/>
              <a:t> Makes lines at same level of nesting stand out.</a:t>
            </a:r>
          </a:p>
          <a:p>
            <a:pPr>
              <a:buFontTx/>
              <a:buNone/>
            </a:pPr>
            <a:r>
              <a:rPr lang="en-US" altLang="en-US" dirty="0"/>
              <a:t>   </a:t>
            </a:r>
            <a:r>
              <a:rPr lang="en-US" altLang="en-US" dirty="0">
                <a:solidFill>
                  <a:srgbClr val="FF0000"/>
                </a:solidFill>
                <a:latin typeface="Courier New" panose="02070309020205020404" pitchFamily="49" charset="0"/>
                <a:cs typeface="Courier New" panose="02070309020205020404" pitchFamily="49" charset="0"/>
              </a:rPr>
              <a:t>if ( flag == 0 ) {</a:t>
            </a:r>
          </a:p>
          <a:p>
            <a:pPr>
              <a:buFontTx/>
              <a:buNone/>
            </a:pPr>
            <a:r>
              <a:rPr lang="en-US" altLang="en-US" dirty="0">
                <a:solidFill>
                  <a:srgbClr val="FF0000"/>
                </a:solidFill>
                <a:latin typeface="Courier New" panose="02070309020205020404" pitchFamily="49" charset="0"/>
                <a:cs typeface="Courier New" panose="02070309020205020404" pitchFamily="49" charset="0"/>
              </a:rPr>
              <a:t>        var1 = 0;</a:t>
            </a:r>
          </a:p>
          <a:p>
            <a:pPr>
              <a:buFontTx/>
              <a:buNone/>
            </a:pPr>
            <a:r>
              <a:rPr lang="en-US" altLang="en-US" dirty="0">
                <a:solidFill>
                  <a:srgbClr val="FF0000"/>
                </a:solidFill>
                <a:latin typeface="Courier New" panose="02070309020205020404" pitchFamily="49" charset="0"/>
                <a:cs typeface="Courier New" panose="02070309020205020404" pitchFamily="49" charset="0"/>
              </a:rPr>
              <a:t>        if ( var2 &gt; level1 ) {</a:t>
            </a:r>
          </a:p>
          <a:p>
            <a:pPr>
              <a:buFontTx/>
              <a:buNone/>
            </a:pPr>
            <a:r>
              <a:rPr lang="en-US" altLang="en-US" dirty="0">
                <a:solidFill>
                  <a:srgbClr val="FF0000"/>
                </a:solidFill>
                <a:latin typeface="Courier New" panose="02070309020205020404" pitchFamily="49" charset="0"/>
                <a:cs typeface="Courier New" panose="02070309020205020404" pitchFamily="49" charset="0"/>
              </a:rPr>
              <a:t>             var2 = level1;</a:t>
            </a:r>
          </a:p>
          <a:p>
            <a:pPr>
              <a:buFontTx/>
              <a:buNone/>
            </a:pPr>
            <a:r>
              <a:rPr lang="en-US" altLang="en-US" dirty="0">
                <a:solidFill>
                  <a:srgbClr val="FF0000"/>
                </a:solidFill>
                <a:latin typeface="Courier New" panose="02070309020205020404" pitchFamily="49" charset="0"/>
                <a:cs typeface="Courier New" panose="02070309020205020404" pitchFamily="49" charset="0"/>
              </a:rPr>
              <a:t>             level1 = 0;</a:t>
            </a:r>
          </a:p>
          <a:p>
            <a:pPr>
              <a:buFontTx/>
              <a:buNone/>
            </a:pPr>
            <a:r>
              <a:rPr lang="en-US" altLang="en-US" dirty="0">
                <a:solidFill>
                  <a:srgbClr val="FF0000"/>
                </a:solidFill>
                <a:latin typeface="Courier New" panose="02070309020205020404" pitchFamily="49" charset="0"/>
                <a:cs typeface="Courier New" panose="02070309020205020404" pitchFamily="49" charset="0"/>
              </a:rPr>
              <a:t>        }</a:t>
            </a:r>
          </a:p>
          <a:p>
            <a:pPr>
              <a:buFontTx/>
              <a:buNone/>
            </a:pPr>
            <a:r>
              <a:rPr lang="en-US" altLang="en-US" dirty="0">
                <a:solidFill>
                  <a:srgbClr val="FF0000"/>
                </a:solidFill>
                <a:latin typeface="Courier New" panose="02070309020205020404" pitchFamily="49" charset="0"/>
                <a:cs typeface="Courier New" panose="02070309020205020404" pitchFamily="49" charset="0"/>
              </a:rPr>
              <a:t>        </a:t>
            </a:r>
            <a:r>
              <a:rPr lang="en-US" altLang="en-US" dirty="0" err="1">
                <a:solidFill>
                  <a:srgbClr val="FF0000"/>
                </a:solidFill>
                <a:latin typeface="Courier New" panose="02070309020205020404" pitchFamily="49" charset="0"/>
                <a:cs typeface="Courier New" panose="02070309020205020404" pitchFamily="49" charset="0"/>
              </a:rPr>
              <a:t>printf</a:t>
            </a:r>
            <a:r>
              <a:rPr lang="en-US" altLang="en-US" dirty="0">
                <a:solidFill>
                  <a:srgbClr val="FF0000"/>
                </a:solidFill>
                <a:latin typeface="Courier New" panose="02070309020205020404" pitchFamily="49" charset="0"/>
                <a:cs typeface="Courier New" panose="02070309020205020404" pitchFamily="49" charset="0"/>
              </a:rPr>
              <a:t> ( "%d/n", var2 );</a:t>
            </a:r>
          </a:p>
          <a:p>
            <a:pPr>
              <a:buFontTx/>
              <a:buNone/>
            </a:pPr>
            <a:r>
              <a:rPr lang="en-US" altLang="en-US" dirty="0">
                <a:solidFill>
                  <a:srgbClr val="FF0000"/>
                </a:solidFill>
                <a:latin typeface="Courier New" panose="02070309020205020404" pitchFamily="49" charset="0"/>
                <a:cs typeface="Courier New" panose="02070309020205020404" pitchFamily="49" charset="0"/>
              </a:rPr>
              <a:t>   }</a:t>
            </a:r>
          </a:p>
        </p:txBody>
      </p:sp>
      <p:cxnSp>
        <p:nvCxnSpPr>
          <p:cNvPr id="9" name="Straight Arrow Connector 8"/>
          <p:cNvCxnSpPr/>
          <p:nvPr/>
        </p:nvCxnSpPr>
        <p:spPr>
          <a:xfrm>
            <a:off x="2055812" y="2819400"/>
            <a:ext cx="1143000" cy="0"/>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055812" y="3276600"/>
            <a:ext cx="1143000" cy="0"/>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055812" y="3792469"/>
            <a:ext cx="2057400" cy="0"/>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055812" y="4191000"/>
            <a:ext cx="2057400" cy="0"/>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300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Layout</a:t>
            </a:r>
          </a:p>
        </p:txBody>
      </p:sp>
      <p:sp>
        <p:nvSpPr>
          <p:cNvPr id="3" name="Content Placeholder 2"/>
          <p:cNvSpPr>
            <a:spLocks noGrp="1"/>
          </p:cNvSpPr>
          <p:nvPr>
            <p:ph idx="1"/>
          </p:nvPr>
        </p:nvSpPr>
        <p:spPr/>
        <p:txBody>
          <a:bodyPr/>
          <a:lstStyle/>
          <a:p>
            <a:r>
              <a:rPr lang="en-US" dirty="0"/>
              <a:t> White Space</a:t>
            </a:r>
          </a:p>
        </p:txBody>
      </p:sp>
      <p:sp>
        <p:nvSpPr>
          <p:cNvPr id="4" name="Footer Placeholder 3"/>
          <p:cNvSpPr>
            <a:spLocks noGrp="1"/>
          </p:cNvSpPr>
          <p:nvPr>
            <p:ph type="ftr" sz="quarter" idx="11"/>
          </p:nvPr>
        </p:nvSpPr>
        <p:spPr/>
        <p:txBody>
          <a:bodyPr/>
          <a:lstStyle/>
          <a:p>
            <a:r>
              <a:rPr lang="en-US"/>
              <a:t>Toshiba Training Program 2017</a:t>
            </a:r>
          </a:p>
        </p:txBody>
      </p:sp>
      <p:sp>
        <p:nvSpPr>
          <p:cNvPr id="5" name="Slide Number Placeholder 4"/>
          <p:cNvSpPr>
            <a:spLocks noGrp="1"/>
          </p:cNvSpPr>
          <p:nvPr>
            <p:ph type="sldNum" sz="quarter" idx="12"/>
          </p:nvPr>
        </p:nvSpPr>
        <p:spPr/>
        <p:txBody>
          <a:bodyPr/>
          <a:lstStyle/>
          <a:p>
            <a:fld id="{7DC1BBB0-96F0-4077-A278-0F3FB5C104D3}" type="slidenum">
              <a:rPr lang="en-US" smtClean="0"/>
              <a:pPr/>
              <a:t>17</a:t>
            </a:fld>
            <a:endParaRPr lang="en-US"/>
          </a:p>
        </p:txBody>
      </p:sp>
      <p:sp>
        <p:nvSpPr>
          <p:cNvPr id="6" name="Rectangle 5"/>
          <p:cNvSpPr/>
          <p:nvPr/>
        </p:nvSpPr>
        <p:spPr>
          <a:xfrm>
            <a:off x="1903412" y="2551836"/>
            <a:ext cx="8686800" cy="2585323"/>
          </a:xfrm>
          <a:prstGeom prst="rect">
            <a:avLst/>
          </a:prstGeom>
          <a:ln>
            <a:solidFill>
              <a:schemeClr val="tx1"/>
            </a:solidFill>
          </a:ln>
        </p:spPr>
        <p:txBody>
          <a:bodyPr wrap="square">
            <a:spAutoFit/>
          </a:bodyPr>
          <a:lstStyle/>
          <a:p>
            <a:r>
              <a:rPr lang="en-US" dirty="0">
                <a:solidFill>
                  <a:srgbClr val="000077"/>
                </a:solidFill>
                <a:latin typeface="Courier New" panose="02070309020205020404" pitchFamily="49" charset="0"/>
              </a:rPr>
              <a:t>a = (b + c) * d; </a:t>
            </a:r>
            <a:r>
              <a:rPr lang="en-US" i="1" dirty="0">
                <a:solidFill>
                  <a:srgbClr val="770000"/>
                </a:solidFill>
                <a:latin typeface="Courier New" panose="02070309020205020404" pitchFamily="49" charset="0"/>
              </a:rPr>
              <a:t>// NOT: a=(</a:t>
            </a:r>
            <a:r>
              <a:rPr lang="en-US" i="1" dirty="0" err="1">
                <a:solidFill>
                  <a:srgbClr val="770000"/>
                </a:solidFill>
                <a:latin typeface="Courier New" panose="02070309020205020404" pitchFamily="49" charset="0"/>
              </a:rPr>
              <a:t>b+c</a:t>
            </a:r>
            <a:r>
              <a:rPr lang="en-US" i="1" dirty="0">
                <a:solidFill>
                  <a:srgbClr val="770000"/>
                </a:solidFill>
                <a:latin typeface="Courier New" panose="02070309020205020404" pitchFamily="49" charset="0"/>
              </a:rPr>
              <a:t>)*d</a:t>
            </a:r>
            <a:r>
              <a:rPr lang="en-US" dirty="0">
                <a:solidFill>
                  <a:srgbClr val="000077"/>
                </a:solidFill>
                <a:latin typeface="Courier New" panose="02070309020205020404" pitchFamily="49" charset="0"/>
              </a:rPr>
              <a:t> </a:t>
            </a:r>
          </a:p>
          <a:p>
            <a:endParaRPr lang="en-US" dirty="0">
              <a:solidFill>
                <a:srgbClr val="000077"/>
              </a:solidFill>
              <a:latin typeface="Courier New" panose="02070309020205020404" pitchFamily="49" charset="0"/>
            </a:endParaRPr>
          </a:p>
          <a:p>
            <a:r>
              <a:rPr lang="en-US" dirty="0">
                <a:solidFill>
                  <a:srgbClr val="000077"/>
                </a:solidFill>
                <a:latin typeface="Courier New" panose="02070309020205020404" pitchFamily="49" charset="0"/>
              </a:rPr>
              <a:t>while (true) </a:t>
            </a:r>
            <a:r>
              <a:rPr lang="en-US" i="1" dirty="0">
                <a:solidFill>
                  <a:srgbClr val="770000"/>
                </a:solidFill>
                <a:latin typeface="Courier New" panose="02070309020205020404" pitchFamily="49" charset="0"/>
              </a:rPr>
              <a:t>// NOT: while(true) </a:t>
            </a:r>
          </a:p>
          <a:p>
            <a:endParaRPr lang="en-US" dirty="0">
              <a:solidFill>
                <a:srgbClr val="000077"/>
              </a:solidFill>
              <a:latin typeface="Courier New" panose="02070309020205020404" pitchFamily="49" charset="0"/>
            </a:endParaRPr>
          </a:p>
          <a:p>
            <a:r>
              <a:rPr lang="en-US" dirty="0" err="1">
                <a:solidFill>
                  <a:srgbClr val="000077"/>
                </a:solidFill>
                <a:latin typeface="Courier New" panose="02070309020205020404" pitchFamily="49" charset="0"/>
              </a:rPr>
              <a:t>doSomething</a:t>
            </a:r>
            <a:r>
              <a:rPr lang="en-US" dirty="0">
                <a:solidFill>
                  <a:srgbClr val="000077"/>
                </a:solidFill>
                <a:latin typeface="Courier New" panose="02070309020205020404" pitchFamily="49" charset="0"/>
              </a:rPr>
              <a:t>(a, b, c, d); </a:t>
            </a:r>
            <a:r>
              <a:rPr lang="en-US" i="1" dirty="0">
                <a:solidFill>
                  <a:srgbClr val="770000"/>
                </a:solidFill>
                <a:latin typeface="Courier New" panose="02070309020205020404" pitchFamily="49" charset="0"/>
              </a:rPr>
              <a:t>// NOT: </a:t>
            </a:r>
            <a:r>
              <a:rPr lang="en-US" i="1" dirty="0" err="1">
                <a:solidFill>
                  <a:srgbClr val="770000"/>
                </a:solidFill>
                <a:latin typeface="Courier New" panose="02070309020205020404" pitchFamily="49" charset="0"/>
              </a:rPr>
              <a:t>doSomething</a:t>
            </a:r>
            <a:r>
              <a:rPr lang="en-US" i="1" dirty="0">
                <a:solidFill>
                  <a:srgbClr val="770000"/>
                </a:solidFill>
                <a:latin typeface="Courier New" panose="02070309020205020404" pitchFamily="49" charset="0"/>
              </a:rPr>
              <a:t>(</a:t>
            </a:r>
            <a:r>
              <a:rPr lang="en-US" i="1" dirty="0" err="1">
                <a:solidFill>
                  <a:srgbClr val="770000"/>
                </a:solidFill>
                <a:latin typeface="Courier New" panose="02070309020205020404" pitchFamily="49" charset="0"/>
              </a:rPr>
              <a:t>a,b,c,d</a:t>
            </a:r>
            <a:r>
              <a:rPr lang="en-US" i="1" dirty="0">
                <a:solidFill>
                  <a:srgbClr val="770000"/>
                </a:solidFill>
                <a:latin typeface="Courier New" panose="02070309020205020404" pitchFamily="49" charset="0"/>
              </a:rPr>
              <a:t>);</a:t>
            </a:r>
          </a:p>
          <a:p>
            <a:r>
              <a:rPr lang="en-US" dirty="0">
                <a:solidFill>
                  <a:srgbClr val="000077"/>
                </a:solidFill>
                <a:latin typeface="Courier New" panose="02070309020205020404" pitchFamily="49" charset="0"/>
              </a:rPr>
              <a:t> </a:t>
            </a:r>
          </a:p>
          <a:p>
            <a:r>
              <a:rPr lang="en-US" dirty="0">
                <a:solidFill>
                  <a:srgbClr val="000077"/>
                </a:solidFill>
                <a:latin typeface="Courier New" panose="02070309020205020404" pitchFamily="49" charset="0"/>
              </a:rPr>
              <a:t>case 100 : </a:t>
            </a:r>
            <a:r>
              <a:rPr lang="en-US" i="1" dirty="0">
                <a:solidFill>
                  <a:srgbClr val="770000"/>
                </a:solidFill>
                <a:latin typeface="Courier New" panose="02070309020205020404" pitchFamily="49" charset="0"/>
              </a:rPr>
              <a:t>// NOT: case 100:</a:t>
            </a:r>
            <a:r>
              <a:rPr lang="en-US" dirty="0">
                <a:solidFill>
                  <a:srgbClr val="000077"/>
                </a:solidFill>
                <a:latin typeface="Courier New" panose="02070309020205020404" pitchFamily="49" charset="0"/>
              </a:rPr>
              <a:t> </a:t>
            </a:r>
          </a:p>
          <a:p>
            <a:endParaRPr lang="en-US" dirty="0">
              <a:solidFill>
                <a:srgbClr val="000077"/>
              </a:solidFill>
              <a:latin typeface="Courier New" panose="02070309020205020404" pitchFamily="49" charset="0"/>
            </a:endParaRPr>
          </a:p>
          <a:p>
            <a:r>
              <a:rPr lang="en-US" dirty="0">
                <a:solidFill>
                  <a:srgbClr val="000077"/>
                </a:solidFill>
                <a:latin typeface="Courier New" panose="02070309020205020404" pitchFamily="49" charset="0"/>
              </a:rPr>
              <a:t>for (</a:t>
            </a:r>
            <a:r>
              <a:rPr lang="en-US" dirty="0" err="1">
                <a:solidFill>
                  <a:srgbClr val="000077"/>
                </a:solidFill>
                <a:latin typeface="Courier New" panose="02070309020205020404" pitchFamily="49" charset="0"/>
              </a:rPr>
              <a:t>i</a:t>
            </a:r>
            <a:r>
              <a:rPr lang="en-US" dirty="0">
                <a:solidFill>
                  <a:srgbClr val="000077"/>
                </a:solidFill>
                <a:latin typeface="Courier New" panose="02070309020205020404" pitchFamily="49" charset="0"/>
              </a:rPr>
              <a:t> = 0; </a:t>
            </a:r>
            <a:r>
              <a:rPr lang="en-US" dirty="0" err="1">
                <a:solidFill>
                  <a:srgbClr val="000077"/>
                </a:solidFill>
                <a:latin typeface="Courier New" panose="02070309020205020404" pitchFamily="49" charset="0"/>
              </a:rPr>
              <a:t>i</a:t>
            </a:r>
            <a:r>
              <a:rPr lang="en-US" dirty="0">
                <a:solidFill>
                  <a:srgbClr val="000077"/>
                </a:solidFill>
                <a:latin typeface="Courier New" panose="02070309020205020404" pitchFamily="49" charset="0"/>
              </a:rPr>
              <a:t> &lt; 10; </a:t>
            </a:r>
            <a:r>
              <a:rPr lang="en-US" dirty="0" err="1">
                <a:solidFill>
                  <a:srgbClr val="000077"/>
                </a:solidFill>
                <a:latin typeface="Courier New" panose="02070309020205020404" pitchFamily="49" charset="0"/>
              </a:rPr>
              <a:t>i</a:t>
            </a:r>
            <a:r>
              <a:rPr lang="en-US" dirty="0">
                <a:solidFill>
                  <a:srgbClr val="000077"/>
                </a:solidFill>
                <a:latin typeface="Courier New" panose="02070309020205020404" pitchFamily="49" charset="0"/>
              </a:rPr>
              <a:t>++) { </a:t>
            </a:r>
            <a:r>
              <a:rPr lang="en-US" i="1" dirty="0">
                <a:solidFill>
                  <a:srgbClr val="770000"/>
                </a:solidFill>
                <a:latin typeface="Courier New" panose="02070309020205020404" pitchFamily="49" charset="0"/>
              </a:rPr>
              <a:t>// NOT: for(</a:t>
            </a:r>
            <a:r>
              <a:rPr lang="en-US" i="1" dirty="0" err="1">
                <a:solidFill>
                  <a:srgbClr val="770000"/>
                </a:solidFill>
                <a:latin typeface="Courier New" panose="02070309020205020404" pitchFamily="49" charset="0"/>
              </a:rPr>
              <a:t>i</a:t>
            </a:r>
            <a:r>
              <a:rPr lang="en-US" i="1" dirty="0">
                <a:solidFill>
                  <a:srgbClr val="770000"/>
                </a:solidFill>
                <a:latin typeface="Courier New" panose="02070309020205020404" pitchFamily="49" charset="0"/>
              </a:rPr>
              <a:t>=0;i&lt;10;i++){</a:t>
            </a:r>
            <a:endParaRPr lang="en-US" dirty="0"/>
          </a:p>
        </p:txBody>
      </p:sp>
    </p:spTree>
    <p:extLst>
      <p:ext uri="{BB962C8B-B14F-4D97-AF65-F5344CB8AC3E}">
        <p14:creationId xmlns:p14="http://schemas.microsoft.com/office/powerpoint/2010/main" val="4276657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Layout</a:t>
            </a:r>
          </a:p>
        </p:txBody>
      </p:sp>
      <p:sp>
        <p:nvSpPr>
          <p:cNvPr id="3" name="Content Placeholder 2"/>
          <p:cNvSpPr>
            <a:spLocks noGrp="1"/>
          </p:cNvSpPr>
          <p:nvPr>
            <p:ph idx="1"/>
          </p:nvPr>
        </p:nvSpPr>
        <p:spPr/>
        <p:txBody>
          <a:bodyPr/>
          <a:lstStyle/>
          <a:p>
            <a:r>
              <a:rPr lang="en-US" dirty="0"/>
              <a:t> Logical units within a block should be separated by one blank line.</a:t>
            </a:r>
          </a:p>
        </p:txBody>
      </p:sp>
      <p:sp>
        <p:nvSpPr>
          <p:cNvPr id="4" name="Footer Placeholder 3"/>
          <p:cNvSpPr>
            <a:spLocks noGrp="1"/>
          </p:cNvSpPr>
          <p:nvPr>
            <p:ph type="ftr" sz="quarter" idx="11"/>
          </p:nvPr>
        </p:nvSpPr>
        <p:spPr/>
        <p:txBody>
          <a:bodyPr/>
          <a:lstStyle/>
          <a:p>
            <a:r>
              <a:rPr lang="en-US"/>
              <a:t>Toshiba Training Program 2017</a:t>
            </a:r>
          </a:p>
        </p:txBody>
      </p:sp>
      <p:sp>
        <p:nvSpPr>
          <p:cNvPr id="5" name="Slide Number Placeholder 4"/>
          <p:cNvSpPr>
            <a:spLocks noGrp="1"/>
          </p:cNvSpPr>
          <p:nvPr>
            <p:ph type="sldNum" sz="quarter" idx="12"/>
          </p:nvPr>
        </p:nvSpPr>
        <p:spPr/>
        <p:txBody>
          <a:bodyPr/>
          <a:lstStyle/>
          <a:p>
            <a:fld id="{7DC1BBB0-96F0-4077-A278-0F3FB5C104D3}" type="slidenum">
              <a:rPr lang="en-US" smtClean="0"/>
              <a:pPr/>
              <a:t>18</a:t>
            </a:fld>
            <a:endParaRPr lang="en-US"/>
          </a:p>
        </p:txBody>
      </p:sp>
      <p:sp>
        <p:nvSpPr>
          <p:cNvPr id="6" name="Rectangle 5"/>
          <p:cNvSpPr/>
          <p:nvPr/>
        </p:nvSpPr>
        <p:spPr>
          <a:xfrm>
            <a:off x="3627336" y="2590800"/>
            <a:ext cx="5715000" cy="3477875"/>
          </a:xfrm>
          <a:prstGeom prst="rect">
            <a:avLst/>
          </a:prstGeom>
          <a:ln>
            <a:solidFill>
              <a:schemeClr val="tx1"/>
            </a:solidFill>
          </a:ln>
        </p:spPr>
        <p:txBody>
          <a:bodyPr wrap="square">
            <a:spAutoFit/>
          </a:bodyPr>
          <a:lstStyle/>
          <a:p>
            <a:r>
              <a:rPr lang="en-US" sz="2000" dirty="0">
                <a:solidFill>
                  <a:srgbClr val="000077"/>
                </a:solidFill>
                <a:latin typeface="Courier New" panose="02070309020205020404" pitchFamily="49" charset="0"/>
              </a:rPr>
              <a:t>Matrix4x4 matrix = new Matrix4x4(); </a:t>
            </a:r>
          </a:p>
          <a:p>
            <a:endParaRPr lang="en-US" sz="2000" dirty="0">
              <a:solidFill>
                <a:srgbClr val="000077"/>
              </a:solidFill>
              <a:latin typeface="Courier New" panose="02070309020205020404" pitchFamily="49" charset="0"/>
            </a:endParaRPr>
          </a:p>
          <a:p>
            <a:r>
              <a:rPr lang="en-US" sz="2000" dirty="0">
                <a:solidFill>
                  <a:srgbClr val="000077"/>
                </a:solidFill>
                <a:latin typeface="Courier New" panose="02070309020205020404" pitchFamily="49" charset="0"/>
              </a:rPr>
              <a:t>double </a:t>
            </a:r>
            <a:r>
              <a:rPr lang="en-US" sz="2000" dirty="0" err="1">
                <a:solidFill>
                  <a:srgbClr val="000077"/>
                </a:solidFill>
                <a:latin typeface="Courier New" panose="02070309020205020404" pitchFamily="49" charset="0"/>
              </a:rPr>
              <a:t>cosAngle</a:t>
            </a:r>
            <a:r>
              <a:rPr lang="en-US" sz="2000" dirty="0">
                <a:solidFill>
                  <a:srgbClr val="000077"/>
                </a:solidFill>
                <a:latin typeface="Courier New" panose="02070309020205020404" pitchFamily="49" charset="0"/>
              </a:rPr>
              <a:t> = </a:t>
            </a:r>
            <a:r>
              <a:rPr lang="en-US" sz="2000" dirty="0" err="1">
                <a:solidFill>
                  <a:srgbClr val="000077"/>
                </a:solidFill>
                <a:latin typeface="Courier New" panose="02070309020205020404" pitchFamily="49" charset="0"/>
              </a:rPr>
              <a:t>Math.cos</a:t>
            </a:r>
            <a:r>
              <a:rPr lang="en-US" sz="2000" dirty="0">
                <a:solidFill>
                  <a:srgbClr val="000077"/>
                </a:solidFill>
                <a:latin typeface="Courier New" panose="02070309020205020404" pitchFamily="49" charset="0"/>
              </a:rPr>
              <a:t>(angle); </a:t>
            </a:r>
          </a:p>
          <a:p>
            <a:r>
              <a:rPr lang="en-US" sz="2000" dirty="0">
                <a:solidFill>
                  <a:srgbClr val="000077"/>
                </a:solidFill>
                <a:latin typeface="Courier New" panose="02070309020205020404" pitchFamily="49" charset="0"/>
              </a:rPr>
              <a:t>double </a:t>
            </a:r>
            <a:r>
              <a:rPr lang="en-US" sz="2000" dirty="0" err="1">
                <a:solidFill>
                  <a:srgbClr val="000077"/>
                </a:solidFill>
                <a:latin typeface="Courier New" panose="02070309020205020404" pitchFamily="49" charset="0"/>
              </a:rPr>
              <a:t>sinAngle</a:t>
            </a:r>
            <a:r>
              <a:rPr lang="en-US" sz="2000" dirty="0">
                <a:solidFill>
                  <a:srgbClr val="000077"/>
                </a:solidFill>
                <a:latin typeface="Courier New" panose="02070309020205020404" pitchFamily="49" charset="0"/>
              </a:rPr>
              <a:t> = </a:t>
            </a:r>
            <a:r>
              <a:rPr lang="en-US" sz="2000" dirty="0" err="1">
                <a:solidFill>
                  <a:srgbClr val="000077"/>
                </a:solidFill>
                <a:latin typeface="Courier New" panose="02070309020205020404" pitchFamily="49" charset="0"/>
              </a:rPr>
              <a:t>Math.sin</a:t>
            </a:r>
            <a:r>
              <a:rPr lang="en-US" sz="2000" dirty="0">
                <a:solidFill>
                  <a:srgbClr val="000077"/>
                </a:solidFill>
                <a:latin typeface="Courier New" panose="02070309020205020404" pitchFamily="49" charset="0"/>
              </a:rPr>
              <a:t>(angle); </a:t>
            </a:r>
          </a:p>
          <a:p>
            <a:endParaRPr lang="en-US" sz="2000" dirty="0">
              <a:solidFill>
                <a:srgbClr val="000077"/>
              </a:solidFill>
              <a:latin typeface="Courier New" panose="02070309020205020404" pitchFamily="49" charset="0"/>
            </a:endParaRPr>
          </a:p>
          <a:p>
            <a:r>
              <a:rPr lang="en-US" sz="2000" dirty="0" err="1">
                <a:solidFill>
                  <a:srgbClr val="000077"/>
                </a:solidFill>
                <a:latin typeface="Courier New" panose="02070309020205020404" pitchFamily="49" charset="0"/>
              </a:rPr>
              <a:t>matrix.setElement</a:t>
            </a:r>
            <a:r>
              <a:rPr lang="en-US" sz="2000" dirty="0">
                <a:solidFill>
                  <a:srgbClr val="000077"/>
                </a:solidFill>
                <a:latin typeface="Courier New" panose="02070309020205020404" pitchFamily="49" charset="0"/>
              </a:rPr>
              <a:t>(1, 1, </a:t>
            </a:r>
            <a:r>
              <a:rPr lang="en-US" sz="2000" dirty="0" err="1">
                <a:solidFill>
                  <a:srgbClr val="000077"/>
                </a:solidFill>
                <a:latin typeface="Courier New" panose="02070309020205020404" pitchFamily="49" charset="0"/>
              </a:rPr>
              <a:t>cosAngle</a:t>
            </a:r>
            <a:r>
              <a:rPr lang="en-US" sz="2000" dirty="0">
                <a:solidFill>
                  <a:srgbClr val="000077"/>
                </a:solidFill>
                <a:latin typeface="Courier New" panose="02070309020205020404" pitchFamily="49" charset="0"/>
              </a:rPr>
              <a:t>); </a:t>
            </a:r>
          </a:p>
          <a:p>
            <a:r>
              <a:rPr lang="en-US" sz="2000" dirty="0" err="1">
                <a:solidFill>
                  <a:srgbClr val="000077"/>
                </a:solidFill>
                <a:latin typeface="Courier New" panose="02070309020205020404" pitchFamily="49" charset="0"/>
              </a:rPr>
              <a:t>matrix.setElement</a:t>
            </a:r>
            <a:r>
              <a:rPr lang="en-US" sz="2000" dirty="0">
                <a:solidFill>
                  <a:srgbClr val="000077"/>
                </a:solidFill>
                <a:latin typeface="Courier New" panose="02070309020205020404" pitchFamily="49" charset="0"/>
              </a:rPr>
              <a:t>(1, 2, </a:t>
            </a:r>
            <a:r>
              <a:rPr lang="en-US" sz="2000" dirty="0" err="1">
                <a:solidFill>
                  <a:srgbClr val="000077"/>
                </a:solidFill>
                <a:latin typeface="Courier New" panose="02070309020205020404" pitchFamily="49" charset="0"/>
              </a:rPr>
              <a:t>sinAngle</a:t>
            </a:r>
            <a:r>
              <a:rPr lang="en-US" sz="2000" dirty="0">
                <a:solidFill>
                  <a:srgbClr val="000077"/>
                </a:solidFill>
                <a:latin typeface="Courier New" panose="02070309020205020404" pitchFamily="49" charset="0"/>
              </a:rPr>
              <a:t>); </a:t>
            </a:r>
          </a:p>
          <a:p>
            <a:r>
              <a:rPr lang="en-US" sz="2000" dirty="0" err="1">
                <a:solidFill>
                  <a:srgbClr val="000077"/>
                </a:solidFill>
                <a:latin typeface="Courier New" panose="02070309020205020404" pitchFamily="49" charset="0"/>
              </a:rPr>
              <a:t>matrix.setElement</a:t>
            </a:r>
            <a:r>
              <a:rPr lang="en-US" sz="2000" dirty="0">
                <a:solidFill>
                  <a:srgbClr val="000077"/>
                </a:solidFill>
                <a:latin typeface="Courier New" panose="02070309020205020404" pitchFamily="49" charset="0"/>
              </a:rPr>
              <a:t>(2, 1, -</a:t>
            </a:r>
            <a:r>
              <a:rPr lang="en-US" sz="2000" dirty="0" err="1">
                <a:solidFill>
                  <a:srgbClr val="000077"/>
                </a:solidFill>
                <a:latin typeface="Courier New" panose="02070309020205020404" pitchFamily="49" charset="0"/>
              </a:rPr>
              <a:t>sinAngle</a:t>
            </a:r>
            <a:r>
              <a:rPr lang="en-US" sz="2000" dirty="0">
                <a:solidFill>
                  <a:srgbClr val="000077"/>
                </a:solidFill>
                <a:latin typeface="Courier New" panose="02070309020205020404" pitchFamily="49" charset="0"/>
              </a:rPr>
              <a:t>); </a:t>
            </a:r>
          </a:p>
          <a:p>
            <a:r>
              <a:rPr lang="en-US" sz="2000" dirty="0" err="1">
                <a:solidFill>
                  <a:srgbClr val="000077"/>
                </a:solidFill>
                <a:latin typeface="Courier New" panose="02070309020205020404" pitchFamily="49" charset="0"/>
              </a:rPr>
              <a:t>matrix.setElement</a:t>
            </a:r>
            <a:r>
              <a:rPr lang="en-US" sz="2000" dirty="0">
                <a:solidFill>
                  <a:srgbClr val="000077"/>
                </a:solidFill>
                <a:latin typeface="Courier New" panose="02070309020205020404" pitchFamily="49" charset="0"/>
              </a:rPr>
              <a:t>(2, 2, </a:t>
            </a:r>
            <a:r>
              <a:rPr lang="en-US" sz="2000" dirty="0" err="1">
                <a:solidFill>
                  <a:srgbClr val="000077"/>
                </a:solidFill>
                <a:latin typeface="Courier New" panose="02070309020205020404" pitchFamily="49" charset="0"/>
              </a:rPr>
              <a:t>cosAngle</a:t>
            </a:r>
            <a:r>
              <a:rPr lang="en-US" sz="2000" dirty="0">
                <a:solidFill>
                  <a:srgbClr val="000077"/>
                </a:solidFill>
                <a:latin typeface="Courier New" panose="02070309020205020404" pitchFamily="49" charset="0"/>
              </a:rPr>
              <a:t>); </a:t>
            </a:r>
          </a:p>
          <a:p>
            <a:endParaRPr lang="en-US" sz="2000" dirty="0">
              <a:solidFill>
                <a:srgbClr val="000077"/>
              </a:solidFill>
              <a:latin typeface="Courier New" panose="02070309020205020404" pitchFamily="49" charset="0"/>
            </a:endParaRPr>
          </a:p>
          <a:p>
            <a:r>
              <a:rPr lang="en-US" sz="2000" dirty="0">
                <a:solidFill>
                  <a:srgbClr val="000077"/>
                </a:solidFill>
                <a:latin typeface="Courier New" panose="02070309020205020404" pitchFamily="49" charset="0"/>
              </a:rPr>
              <a:t>multiply(matrix);</a:t>
            </a:r>
            <a:endParaRPr lang="en-US" sz="2000" dirty="0"/>
          </a:p>
        </p:txBody>
      </p:sp>
    </p:spTree>
    <p:extLst>
      <p:ext uri="{BB962C8B-B14F-4D97-AF65-F5344CB8AC3E}">
        <p14:creationId xmlns:p14="http://schemas.microsoft.com/office/powerpoint/2010/main" val="66008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Layout</a:t>
            </a:r>
          </a:p>
        </p:txBody>
      </p:sp>
      <p:sp>
        <p:nvSpPr>
          <p:cNvPr id="3" name="Content Placeholder 2"/>
          <p:cNvSpPr>
            <a:spLocks noGrp="1"/>
          </p:cNvSpPr>
          <p:nvPr>
            <p:ph idx="1"/>
          </p:nvPr>
        </p:nvSpPr>
        <p:spPr/>
        <p:txBody>
          <a:bodyPr/>
          <a:lstStyle/>
          <a:p>
            <a:r>
              <a:rPr lang="en-US" dirty="0"/>
              <a:t> Use alignment wherever it enhances readability.</a:t>
            </a:r>
          </a:p>
        </p:txBody>
      </p:sp>
      <p:sp>
        <p:nvSpPr>
          <p:cNvPr id="4" name="Footer Placeholder 3"/>
          <p:cNvSpPr>
            <a:spLocks noGrp="1"/>
          </p:cNvSpPr>
          <p:nvPr>
            <p:ph type="ftr" sz="quarter" idx="11"/>
          </p:nvPr>
        </p:nvSpPr>
        <p:spPr/>
        <p:txBody>
          <a:bodyPr/>
          <a:lstStyle/>
          <a:p>
            <a:r>
              <a:rPr lang="en-US"/>
              <a:t>Toshiba Training Program 2017</a:t>
            </a:r>
          </a:p>
        </p:txBody>
      </p:sp>
      <p:sp>
        <p:nvSpPr>
          <p:cNvPr id="5" name="Slide Number Placeholder 4"/>
          <p:cNvSpPr>
            <a:spLocks noGrp="1"/>
          </p:cNvSpPr>
          <p:nvPr>
            <p:ph type="sldNum" sz="quarter" idx="12"/>
          </p:nvPr>
        </p:nvSpPr>
        <p:spPr/>
        <p:txBody>
          <a:bodyPr/>
          <a:lstStyle/>
          <a:p>
            <a:fld id="{7DC1BBB0-96F0-4077-A278-0F3FB5C104D3}" type="slidenum">
              <a:rPr lang="en-US" smtClean="0"/>
              <a:pPr/>
              <a:t>19</a:t>
            </a:fld>
            <a:endParaRPr lang="en-US"/>
          </a:p>
        </p:txBody>
      </p:sp>
      <p:pic>
        <p:nvPicPr>
          <p:cNvPr id="9" name="Picture 8"/>
          <p:cNvPicPr>
            <a:picLocks noChangeAspect="1"/>
          </p:cNvPicPr>
          <p:nvPr/>
        </p:nvPicPr>
        <p:blipFill>
          <a:blip r:embed="rId2"/>
          <a:stretch>
            <a:fillRect/>
          </a:stretch>
        </p:blipFill>
        <p:spPr>
          <a:xfrm>
            <a:off x="2970212" y="2099129"/>
            <a:ext cx="6858000" cy="4255634"/>
          </a:xfrm>
          <a:prstGeom prst="rect">
            <a:avLst/>
          </a:prstGeom>
        </p:spPr>
      </p:pic>
    </p:spTree>
    <p:extLst>
      <p:ext uri="{BB962C8B-B14F-4D97-AF65-F5344CB8AC3E}">
        <p14:creationId xmlns:p14="http://schemas.microsoft.com/office/powerpoint/2010/main" val="362178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Coding convention</a:t>
            </a:r>
          </a:p>
        </p:txBody>
      </p:sp>
      <p:sp>
        <p:nvSpPr>
          <p:cNvPr id="4" name="Footer Placeholder 3"/>
          <p:cNvSpPr>
            <a:spLocks noGrp="1"/>
          </p:cNvSpPr>
          <p:nvPr>
            <p:ph type="ftr" sz="quarter" idx="11"/>
          </p:nvPr>
        </p:nvSpPr>
        <p:spPr/>
        <p:txBody>
          <a:bodyPr/>
          <a:lstStyle/>
          <a:p>
            <a:r>
              <a:rPr lang="en-US"/>
              <a:t>Toshiba Training Program 2017</a:t>
            </a:r>
            <a:endParaRPr lang="en-US" dirty="0"/>
          </a:p>
        </p:txBody>
      </p:sp>
      <p:sp>
        <p:nvSpPr>
          <p:cNvPr id="5" name="Slide Number Placeholder 4"/>
          <p:cNvSpPr>
            <a:spLocks noGrp="1"/>
          </p:cNvSpPr>
          <p:nvPr>
            <p:ph type="sldNum" sz="quarter" idx="12"/>
          </p:nvPr>
        </p:nvSpPr>
        <p:spPr/>
        <p:txBody>
          <a:bodyPr/>
          <a:lstStyle/>
          <a:p>
            <a:fld id="{7DC1BBB0-96F0-4077-A278-0F3FB5C104D3}" type="slidenum">
              <a:rPr lang="en-US" smtClean="0"/>
              <a:pPr/>
              <a:t>2</a:t>
            </a:fld>
            <a:endParaRPr lang="en-US" dirty="0"/>
          </a:p>
        </p:txBody>
      </p:sp>
    </p:spTree>
    <p:extLst>
      <p:ext uri="{BB962C8B-B14F-4D97-AF65-F5344CB8AC3E}">
        <p14:creationId xmlns:p14="http://schemas.microsoft.com/office/powerpoint/2010/main" val="166964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Comments</a:t>
            </a:r>
          </a:p>
        </p:txBody>
      </p:sp>
      <p:sp>
        <p:nvSpPr>
          <p:cNvPr id="3" name="Content Placeholder 2"/>
          <p:cNvSpPr>
            <a:spLocks noGrp="1"/>
          </p:cNvSpPr>
          <p:nvPr>
            <p:ph idx="1"/>
          </p:nvPr>
        </p:nvSpPr>
        <p:spPr/>
        <p:txBody>
          <a:bodyPr/>
          <a:lstStyle/>
          <a:p>
            <a:r>
              <a:rPr lang="en-US" dirty="0"/>
              <a:t> Class header: explain content of class</a:t>
            </a:r>
          </a:p>
          <a:p>
            <a:r>
              <a:rPr lang="en-US" dirty="0"/>
              <a:t> Method header: explain content of function, parameters, return values, exceptions.</a:t>
            </a:r>
          </a:p>
          <a:p>
            <a:r>
              <a:rPr lang="en-US" dirty="0"/>
              <a:t> Variables: Meaning of variable, usability</a:t>
            </a:r>
          </a:p>
          <a:p>
            <a:r>
              <a:rPr lang="en-US" dirty="0"/>
              <a:t> Statements: Only if it’s necessary (complex formula, detailed protocol, special business process, …)</a:t>
            </a:r>
          </a:p>
          <a:p>
            <a:endParaRPr lang="en-US" dirty="0"/>
          </a:p>
          <a:p>
            <a:r>
              <a:rPr lang="en-US" dirty="0"/>
              <a:t> Follow a style (</a:t>
            </a:r>
            <a:r>
              <a:rPr lang="en-US" dirty="0" err="1"/>
              <a:t>Doxygen’s</a:t>
            </a:r>
            <a:r>
              <a:rPr lang="en-US" dirty="0"/>
              <a:t> style or Javadoc’s style)</a:t>
            </a:r>
          </a:p>
        </p:txBody>
      </p:sp>
      <p:sp>
        <p:nvSpPr>
          <p:cNvPr id="4" name="Footer Placeholder 3"/>
          <p:cNvSpPr>
            <a:spLocks noGrp="1"/>
          </p:cNvSpPr>
          <p:nvPr>
            <p:ph type="ftr" sz="quarter" idx="11"/>
          </p:nvPr>
        </p:nvSpPr>
        <p:spPr/>
        <p:txBody>
          <a:bodyPr/>
          <a:lstStyle/>
          <a:p>
            <a:r>
              <a:rPr lang="en-US"/>
              <a:t>Toshiba Training Program 2017</a:t>
            </a:r>
            <a:endParaRPr lang="en-US" dirty="0"/>
          </a:p>
        </p:txBody>
      </p:sp>
      <p:sp>
        <p:nvSpPr>
          <p:cNvPr id="5" name="Slide Number Placeholder 4"/>
          <p:cNvSpPr>
            <a:spLocks noGrp="1"/>
          </p:cNvSpPr>
          <p:nvPr>
            <p:ph type="sldNum" sz="quarter" idx="12"/>
          </p:nvPr>
        </p:nvSpPr>
        <p:spPr/>
        <p:txBody>
          <a:bodyPr/>
          <a:lstStyle/>
          <a:p>
            <a:fld id="{7DC1BBB0-96F0-4077-A278-0F3FB5C104D3}" type="slidenum">
              <a:rPr lang="en-US" smtClean="0"/>
              <a:pPr/>
              <a:t>20</a:t>
            </a:fld>
            <a:endParaRPr lang="en-US"/>
          </a:p>
        </p:txBody>
      </p:sp>
    </p:spTree>
    <p:extLst>
      <p:ext uri="{BB962C8B-B14F-4D97-AF65-F5344CB8AC3E}">
        <p14:creationId xmlns:p14="http://schemas.microsoft.com/office/powerpoint/2010/main" val="71420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a:t>Purpose of </a:t>
            </a:r>
            <a:r>
              <a:rPr lang="en-US" altLang="en-US">
                <a:latin typeface="Comic Sans MS" panose="030F0702030302020204" pitchFamily="66" charset="0"/>
              </a:rPr>
              <a:t>javadoc</a:t>
            </a:r>
            <a:endParaRPr lang="en-US" altLang="en-US"/>
          </a:p>
        </p:txBody>
      </p:sp>
      <p:sp>
        <p:nvSpPr>
          <p:cNvPr id="33795" name="Rectangle 3"/>
          <p:cNvSpPr>
            <a:spLocks noGrp="1" noChangeArrowheads="1"/>
          </p:cNvSpPr>
          <p:nvPr>
            <p:ph type="body" idx="1"/>
          </p:nvPr>
        </p:nvSpPr>
        <p:spPr/>
        <p:txBody>
          <a:bodyPr/>
          <a:lstStyle/>
          <a:p>
            <a:r>
              <a:rPr lang="en-US" altLang="en-US">
                <a:latin typeface="Comic Sans MS" panose="030F0702030302020204" pitchFamily="66" charset="0"/>
              </a:rPr>
              <a:t>javadoc</a:t>
            </a:r>
            <a:r>
              <a:rPr lang="en-US" altLang="en-US"/>
              <a:t> is a program that reads your Java program and produces great-looking documentation in HTML format</a:t>
            </a:r>
          </a:p>
          <a:p>
            <a:r>
              <a:rPr lang="en-US" altLang="en-US"/>
              <a:t>Without any help, </a:t>
            </a:r>
            <a:r>
              <a:rPr lang="en-US" altLang="en-US">
                <a:latin typeface="Comic Sans MS" panose="030F0702030302020204" pitchFamily="66" charset="0"/>
              </a:rPr>
              <a:t>javadoc</a:t>
            </a:r>
            <a:r>
              <a:rPr lang="en-US" altLang="en-US"/>
              <a:t> will document the structure of your program</a:t>
            </a:r>
          </a:p>
          <a:p>
            <a:r>
              <a:rPr lang="en-US" altLang="en-US">
                <a:latin typeface="Comic Sans MS" panose="030F0702030302020204" pitchFamily="66" charset="0"/>
              </a:rPr>
              <a:t>javadoc</a:t>
            </a:r>
            <a:r>
              <a:rPr lang="en-US" altLang="en-US"/>
              <a:t> will also read your specially-written “javadoc comments” and include them in its documentation</a:t>
            </a:r>
          </a:p>
        </p:txBody>
      </p:sp>
      <p:sp>
        <p:nvSpPr>
          <p:cNvPr id="2" name="Footer Placeholder 1"/>
          <p:cNvSpPr>
            <a:spLocks noGrp="1"/>
          </p:cNvSpPr>
          <p:nvPr>
            <p:ph type="ftr" sz="quarter" idx="11"/>
          </p:nvPr>
        </p:nvSpPr>
        <p:spPr/>
        <p:txBody>
          <a:bodyPr/>
          <a:lstStyle/>
          <a:p>
            <a:r>
              <a:rPr lang="en-US"/>
              <a:t>Toshiba Training Program 2017</a:t>
            </a:r>
          </a:p>
        </p:txBody>
      </p:sp>
      <p:sp>
        <p:nvSpPr>
          <p:cNvPr id="3" name="Slide Number Placeholder 2"/>
          <p:cNvSpPr>
            <a:spLocks noGrp="1"/>
          </p:cNvSpPr>
          <p:nvPr>
            <p:ph type="sldNum" sz="quarter" idx="12"/>
          </p:nvPr>
        </p:nvSpPr>
        <p:spPr/>
        <p:txBody>
          <a:bodyPr/>
          <a:lstStyle/>
          <a:p>
            <a:fld id="{7DC1BBB0-96F0-4077-A278-0F3FB5C104D3}" type="slidenum">
              <a:rPr lang="en-US" smtClean="0"/>
              <a:pPr/>
              <a:t>21</a:t>
            </a:fld>
            <a:endParaRPr lang="en-US"/>
          </a:p>
        </p:txBody>
      </p:sp>
    </p:spTree>
    <p:extLst>
      <p:ext uri="{BB962C8B-B14F-4D97-AF65-F5344CB8AC3E}">
        <p14:creationId xmlns:p14="http://schemas.microsoft.com/office/powerpoint/2010/main" val="2012874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latin typeface="Comic Sans MS" panose="030F0702030302020204" pitchFamily="66" charset="0"/>
              </a:rPr>
              <a:t>javadoc</a:t>
            </a:r>
            <a:r>
              <a:rPr lang="en-US" altLang="en-US"/>
              <a:t> comments</a:t>
            </a:r>
          </a:p>
        </p:txBody>
      </p:sp>
      <p:sp>
        <p:nvSpPr>
          <p:cNvPr id="32771" name="Rectangle 3"/>
          <p:cNvSpPr>
            <a:spLocks noGrp="1" noChangeArrowheads="1"/>
          </p:cNvSpPr>
          <p:nvPr>
            <p:ph type="body" idx="1"/>
          </p:nvPr>
        </p:nvSpPr>
        <p:spPr>
          <a:xfrm>
            <a:off x="1979612" y="2057400"/>
            <a:ext cx="8229600" cy="4114800"/>
          </a:xfrm>
        </p:spPr>
        <p:txBody>
          <a:bodyPr/>
          <a:lstStyle/>
          <a:p>
            <a:r>
              <a:rPr lang="en-US" altLang="en-US"/>
              <a:t>Ordinary comments:   </a:t>
            </a:r>
            <a:r>
              <a:rPr lang="en-US" altLang="en-US">
                <a:latin typeface="Comic Sans MS" panose="030F0702030302020204" pitchFamily="66" charset="0"/>
              </a:rPr>
              <a:t> /*</a:t>
            </a:r>
            <a:r>
              <a:rPr lang="en-US" altLang="en-US"/>
              <a:t> </a:t>
            </a:r>
            <a:r>
              <a:rPr lang="en-US" altLang="en-US" i="1"/>
              <a:t>any text</a:t>
            </a:r>
            <a:r>
              <a:rPr lang="en-US" altLang="en-US"/>
              <a:t> </a:t>
            </a:r>
            <a:r>
              <a:rPr lang="en-US" altLang="en-US">
                <a:latin typeface="Comic Sans MS" panose="030F0702030302020204" pitchFamily="66" charset="0"/>
              </a:rPr>
              <a:t>*/</a:t>
            </a:r>
            <a:endParaRPr lang="en-US" altLang="en-US"/>
          </a:p>
          <a:p>
            <a:r>
              <a:rPr lang="en-US" altLang="en-US">
                <a:latin typeface="Comic Sans MS" panose="030F0702030302020204" pitchFamily="66" charset="0"/>
              </a:rPr>
              <a:t>javadoc</a:t>
            </a:r>
            <a:r>
              <a:rPr lang="en-US" altLang="en-US"/>
              <a:t> comments:     </a:t>
            </a:r>
            <a:r>
              <a:rPr lang="en-US" altLang="en-US">
                <a:latin typeface="Comic Sans MS" panose="030F0702030302020204" pitchFamily="66" charset="0"/>
              </a:rPr>
              <a:t>/** </a:t>
            </a:r>
            <a:r>
              <a:rPr lang="en-US" altLang="en-US" i="1"/>
              <a:t>any text</a:t>
            </a:r>
            <a:r>
              <a:rPr lang="en-US" altLang="en-US">
                <a:latin typeface="Comic Sans MS" panose="030F0702030302020204" pitchFamily="66" charset="0"/>
              </a:rPr>
              <a:t> */</a:t>
            </a:r>
          </a:p>
          <a:p>
            <a:r>
              <a:rPr lang="en-US" altLang="en-US">
                <a:latin typeface="Comic Sans MS" panose="030F0702030302020204" pitchFamily="66" charset="0"/>
              </a:rPr>
              <a:t>/** Single line comments are like this */</a:t>
            </a:r>
          </a:p>
          <a:p>
            <a:r>
              <a:rPr lang="en-US" altLang="en-US">
                <a:latin typeface="Comic Sans MS" panose="030F0702030302020204" pitchFamily="66" charset="0"/>
              </a:rPr>
              <a:t>/**</a:t>
            </a:r>
            <a:br>
              <a:rPr lang="en-US" altLang="en-US">
                <a:latin typeface="Comic Sans MS" panose="030F0702030302020204" pitchFamily="66" charset="0"/>
              </a:rPr>
            </a:br>
            <a:r>
              <a:rPr lang="en-US" altLang="en-US">
                <a:latin typeface="Comic Sans MS" panose="030F0702030302020204" pitchFamily="66" charset="0"/>
              </a:rPr>
              <a:t>  * Multi-line comments are usually</a:t>
            </a:r>
            <a:br>
              <a:rPr lang="en-US" altLang="en-US">
                <a:latin typeface="Comic Sans MS" panose="030F0702030302020204" pitchFamily="66" charset="0"/>
              </a:rPr>
            </a:br>
            <a:r>
              <a:rPr lang="en-US" altLang="en-US">
                <a:latin typeface="Comic Sans MS" panose="030F0702030302020204" pitchFamily="66" charset="0"/>
              </a:rPr>
              <a:t>  * written like this; the stars at the</a:t>
            </a:r>
            <a:br>
              <a:rPr lang="en-US" altLang="en-US">
                <a:latin typeface="Comic Sans MS" panose="030F0702030302020204" pitchFamily="66" charset="0"/>
              </a:rPr>
            </a:br>
            <a:r>
              <a:rPr lang="en-US" altLang="en-US">
                <a:latin typeface="Comic Sans MS" panose="030F0702030302020204" pitchFamily="66" charset="0"/>
              </a:rPr>
              <a:t>  * front of lines are ignored.</a:t>
            </a:r>
            <a:br>
              <a:rPr lang="en-US" altLang="en-US">
                <a:latin typeface="Comic Sans MS" panose="030F0702030302020204" pitchFamily="66" charset="0"/>
              </a:rPr>
            </a:br>
            <a:r>
              <a:rPr lang="en-US" altLang="en-US">
                <a:latin typeface="Comic Sans MS" panose="030F0702030302020204" pitchFamily="66" charset="0"/>
              </a:rPr>
              <a:t>  */</a:t>
            </a:r>
            <a:endParaRPr lang="en-US" altLang="en-US"/>
          </a:p>
        </p:txBody>
      </p:sp>
      <p:sp>
        <p:nvSpPr>
          <p:cNvPr id="2" name="Footer Placeholder 1"/>
          <p:cNvSpPr>
            <a:spLocks noGrp="1"/>
          </p:cNvSpPr>
          <p:nvPr>
            <p:ph type="ftr" sz="quarter" idx="11"/>
          </p:nvPr>
        </p:nvSpPr>
        <p:spPr/>
        <p:txBody>
          <a:bodyPr/>
          <a:lstStyle/>
          <a:p>
            <a:r>
              <a:rPr lang="en-US"/>
              <a:t>Toshiba Training Program 2017</a:t>
            </a:r>
          </a:p>
        </p:txBody>
      </p:sp>
      <p:sp>
        <p:nvSpPr>
          <p:cNvPr id="3" name="Slide Number Placeholder 2"/>
          <p:cNvSpPr>
            <a:spLocks noGrp="1"/>
          </p:cNvSpPr>
          <p:nvPr>
            <p:ph type="sldNum" sz="quarter" idx="12"/>
          </p:nvPr>
        </p:nvSpPr>
        <p:spPr/>
        <p:txBody>
          <a:bodyPr/>
          <a:lstStyle/>
          <a:p>
            <a:fld id="{7DC1BBB0-96F0-4077-A278-0F3FB5C104D3}" type="slidenum">
              <a:rPr lang="en-US" smtClean="0"/>
              <a:pPr/>
              <a:t>22</a:t>
            </a:fld>
            <a:endParaRPr lang="en-US"/>
          </a:p>
        </p:txBody>
      </p:sp>
    </p:spTree>
    <p:extLst>
      <p:ext uri="{BB962C8B-B14F-4D97-AF65-F5344CB8AC3E}">
        <p14:creationId xmlns:p14="http://schemas.microsoft.com/office/powerpoint/2010/main" val="1999207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a:t>Placement of javadoc comments</a:t>
            </a:r>
          </a:p>
        </p:txBody>
      </p:sp>
      <p:sp>
        <p:nvSpPr>
          <p:cNvPr id="35843" name="Rectangle 3"/>
          <p:cNvSpPr>
            <a:spLocks noGrp="1" noChangeArrowheads="1"/>
          </p:cNvSpPr>
          <p:nvPr>
            <p:ph type="body" idx="1"/>
          </p:nvPr>
        </p:nvSpPr>
        <p:spPr/>
        <p:txBody>
          <a:bodyPr/>
          <a:lstStyle/>
          <a:p>
            <a:r>
              <a:rPr lang="en-US" altLang="en-US" dirty="0"/>
              <a:t> You can put a </a:t>
            </a:r>
            <a:r>
              <a:rPr lang="en-US" altLang="en-US" dirty="0" err="1"/>
              <a:t>javadoc</a:t>
            </a:r>
            <a:r>
              <a:rPr lang="en-US" altLang="en-US" dirty="0"/>
              <a:t> comment </a:t>
            </a:r>
            <a:r>
              <a:rPr lang="en-US" altLang="en-US" i="1" dirty="0"/>
              <a:t>immediately before</a:t>
            </a:r>
            <a:r>
              <a:rPr lang="en-US" altLang="en-US" dirty="0"/>
              <a:t> a class, field, method, constructor, or interface</a:t>
            </a:r>
          </a:p>
          <a:p>
            <a:endParaRPr lang="en-US" altLang="en-US" dirty="0"/>
          </a:p>
          <a:p>
            <a:r>
              <a:rPr lang="en-US" altLang="en-US" dirty="0"/>
              <a:t> Nothing but whitespace can come between a </a:t>
            </a:r>
            <a:r>
              <a:rPr lang="en-US" altLang="en-US" dirty="0" err="1"/>
              <a:t>javadoc</a:t>
            </a:r>
            <a:r>
              <a:rPr lang="en-US" altLang="en-US" dirty="0"/>
              <a:t> comment and the thing being commented</a:t>
            </a:r>
          </a:p>
          <a:p>
            <a:endParaRPr lang="en-US" altLang="en-US" dirty="0"/>
          </a:p>
          <a:p>
            <a:r>
              <a:rPr lang="en-US" altLang="en-US" dirty="0"/>
              <a:t> Badly placed </a:t>
            </a:r>
            <a:r>
              <a:rPr lang="en-US" altLang="en-US" dirty="0" err="1"/>
              <a:t>javadoc</a:t>
            </a:r>
            <a:r>
              <a:rPr lang="en-US" altLang="en-US" dirty="0"/>
              <a:t> comments are ignored</a:t>
            </a:r>
          </a:p>
        </p:txBody>
      </p:sp>
      <p:sp>
        <p:nvSpPr>
          <p:cNvPr id="2" name="Footer Placeholder 1"/>
          <p:cNvSpPr>
            <a:spLocks noGrp="1"/>
          </p:cNvSpPr>
          <p:nvPr>
            <p:ph type="ftr" sz="quarter" idx="11"/>
          </p:nvPr>
        </p:nvSpPr>
        <p:spPr/>
        <p:txBody>
          <a:bodyPr/>
          <a:lstStyle/>
          <a:p>
            <a:r>
              <a:rPr lang="en-US"/>
              <a:t>Toshiba Training Program 2017</a:t>
            </a:r>
          </a:p>
        </p:txBody>
      </p:sp>
      <p:sp>
        <p:nvSpPr>
          <p:cNvPr id="3" name="Slide Number Placeholder 2"/>
          <p:cNvSpPr>
            <a:spLocks noGrp="1"/>
          </p:cNvSpPr>
          <p:nvPr>
            <p:ph type="sldNum" sz="quarter" idx="12"/>
          </p:nvPr>
        </p:nvSpPr>
        <p:spPr/>
        <p:txBody>
          <a:bodyPr/>
          <a:lstStyle/>
          <a:p>
            <a:fld id="{7DC1BBB0-96F0-4077-A278-0F3FB5C104D3}" type="slidenum">
              <a:rPr lang="en-US" smtClean="0"/>
              <a:pPr/>
              <a:t>23</a:t>
            </a:fld>
            <a:endParaRPr lang="en-US"/>
          </a:p>
        </p:txBody>
      </p:sp>
    </p:spTree>
    <p:extLst>
      <p:ext uri="{BB962C8B-B14F-4D97-AF65-F5344CB8AC3E}">
        <p14:creationId xmlns:p14="http://schemas.microsoft.com/office/powerpoint/2010/main" val="3247337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a:t>Examples</a:t>
            </a:r>
          </a:p>
        </p:txBody>
      </p:sp>
      <p:sp>
        <p:nvSpPr>
          <p:cNvPr id="36867" name="Rectangle 3"/>
          <p:cNvSpPr>
            <a:spLocks noGrp="1" noChangeArrowheads="1"/>
          </p:cNvSpPr>
          <p:nvPr>
            <p:ph type="body" idx="1"/>
          </p:nvPr>
        </p:nvSpPr>
        <p:spPr/>
        <p:txBody>
          <a:bodyPr/>
          <a:lstStyle/>
          <a:p>
            <a:r>
              <a:rPr lang="en-US" altLang="en-US">
                <a:latin typeface="Comic Sans MS" panose="030F0702030302020204" pitchFamily="66" charset="0"/>
              </a:rPr>
              <a:t>/** This is a comment for variable max */</a:t>
            </a:r>
            <a:br>
              <a:rPr lang="en-US" altLang="en-US">
                <a:latin typeface="Comic Sans MS" panose="030F0702030302020204" pitchFamily="66" charset="0"/>
              </a:rPr>
            </a:br>
            <a:r>
              <a:rPr lang="en-US" altLang="en-US">
                <a:latin typeface="Comic Sans MS" panose="030F0702030302020204" pitchFamily="66" charset="0"/>
              </a:rPr>
              <a:t>double max;</a:t>
            </a:r>
            <a:br>
              <a:rPr lang="en-US" altLang="en-US">
                <a:latin typeface="Comic Sans MS" panose="030F0702030302020204" pitchFamily="66" charset="0"/>
              </a:rPr>
            </a:br>
            <a:r>
              <a:rPr lang="en-US" altLang="en-US">
                <a:latin typeface="Comic Sans MS" panose="030F0702030302020204" pitchFamily="66" charset="0"/>
              </a:rPr>
              <a:t>double min; /** This comment is for avg */</a:t>
            </a:r>
            <a:br>
              <a:rPr lang="en-US" altLang="en-US">
                <a:latin typeface="Comic Sans MS" panose="030F0702030302020204" pitchFamily="66" charset="0"/>
              </a:rPr>
            </a:br>
            <a:r>
              <a:rPr lang="en-US" altLang="en-US">
                <a:latin typeface="Comic Sans MS" panose="030F0702030302020204" pitchFamily="66" charset="0"/>
              </a:rPr>
              <a:t>double avg;</a:t>
            </a:r>
          </a:p>
          <a:p>
            <a:r>
              <a:rPr lang="en-US" altLang="en-US">
                <a:latin typeface="Comic Sans MS" panose="030F0702030302020204" pitchFamily="66" charset="0"/>
              </a:rPr>
              <a:t>/** This comment is ignored.  */</a:t>
            </a:r>
            <a:br>
              <a:rPr lang="en-US" altLang="en-US">
                <a:latin typeface="Comic Sans MS" panose="030F0702030302020204" pitchFamily="66" charset="0"/>
              </a:rPr>
            </a:br>
            <a:r>
              <a:rPr lang="en-US" altLang="en-US">
                <a:latin typeface="Comic Sans MS" panose="030F0702030302020204" pitchFamily="66" charset="0"/>
              </a:rPr>
              <a:t>//</a:t>
            </a:r>
            <a:br>
              <a:rPr lang="en-US" altLang="en-US">
                <a:latin typeface="Comic Sans MS" panose="030F0702030302020204" pitchFamily="66" charset="0"/>
              </a:rPr>
            </a:br>
            <a:r>
              <a:rPr lang="en-US" altLang="en-US">
                <a:latin typeface="Comic Sans MS" panose="030F0702030302020204" pitchFamily="66" charset="0"/>
              </a:rPr>
              <a:t>class Something { . . . }</a:t>
            </a:r>
            <a:endParaRPr lang="en-US" altLang="en-US"/>
          </a:p>
        </p:txBody>
      </p:sp>
      <p:sp>
        <p:nvSpPr>
          <p:cNvPr id="2" name="Footer Placeholder 1"/>
          <p:cNvSpPr>
            <a:spLocks noGrp="1"/>
          </p:cNvSpPr>
          <p:nvPr>
            <p:ph type="ftr" sz="quarter" idx="11"/>
          </p:nvPr>
        </p:nvSpPr>
        <p:spPr/>
        <p:txBody>
          <a:bodyPr/>
          <a:lstStyle/>
          <a:p>
            <a:r>
              <a:rPr lang="en-US"/>
              <a:t>Toshiba Training Program 2017</a:t>
            </a:r>
          </a:p>
        </p:txBody>
      </p:sp>
      <p:sp>
        <p:nvSpPr>
          <p:cNvPr id="3" name="Slide Number Placeholder 2"/>
          <p:cNvSpPr>
            <a:spLocks noGrp="1"/>
          </p:cNvSpPr>
          <p:nvPr>
            <p:ph type="sldNum" sz="quarter" idx="12"/>
          </p:nvPr>
        </p:nvSpPr>
        <p:spPr/>
        <p:txBody>
          <a:bodyPr/>
          <a:lstStyle/>
          <a:p>
            <a:fld id="{7DC1BBB0-96F0-4077-A278-0F3FB5C104D3}" type="slidenum">
              <a:rPr lang="en-US" smtClean="0"/>
              <a:pPr/>
              <a:t>24</a:t>
            </a:fld>
            <a:endParaRPr lang="en-US"/>
          </a:p>
        </p:txBody>
      </p:sp>
    </p:spTree>
    <p:extLst>
      <p:ext uri="{BB962C8B-B14F-4D97-AF65-F5344CB8AC3E}">
        <p14:creationId xmlns:p14="http://schemas.microsoft.com/office/powerpoint/2010/main" val="100504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and useful tags</a:t>
            </a:r>
          </a:p>
        </p:txBody>
      </p:sp>
      <p:sp>
        <p:nvSpPr>
          <p:cNvPr id="3" name="Content Placeholder 2"/>
          <p:cNvSpPr>
            <a:spLocks noGrp="1"/>
          </p:cNvSpPr>
          <p:nvPr>
            <p:ph idx="1"/>
          </p:nvPr>
        </p:nvSpPr>
        <p:spPr/>
        <p:txBody>
          <a:bodyPr/>
          <a:lstStyle/>
          <a:p>
            <a:r>
              <a:rPr lang="en-US" dirty="0"/>
              <a:t> @author</a:t>
            </a:r>
          </a:p>
          <a:p>
            <a:r>
              <a:rPr lang="en-US" dirty="0"/>
              <a:t> @version</a:t>
            </a:r>
          </a:p>
          <a:p>
            <a:r>
              <a:rPr lang="en-US" dirty="0"/>
              <a:t> @since</a:t>
            </a:r>
          </a:p>
          <a:p>
            <a:r>
              <a:rPr lang="en-US" dirty="0"/>
              <a:t> @</a:t>
            </a:r>
            <a:r>
              <a:rPr lang="en-US" dirty="0" err="1"/>
              <a:t>param</a:t>
            </a:r>
            <a:endParaRPr lang="en-US" dirty="0"/>
          </a:p>
          <a:p>
            <a:r>
              <a:rPr lang="en-US" dirty="0"/>
              <a:t> @return</a:t>
            </a:r>
          </a:p>
          <a:p>
            <a:r>
              <a:rPr lang="en-US" dirty="0"/>
              <a:t> @see</a:t>
            </a:r>
          </a:p>
          <a:p>
            <a:r>
              <a:rPr lang="en-US" dirty="0"/>
              <a:t> @link</a:t>
            </a:r>
          </a:p>
        </p:txBody>
      </p:sp>
      <p:sp>
        <p:nvSpPr>
          <p:cNvPr id="4" name="Footer Placeholder 3"/>
          <p:cNvSpPr>
            <a:spLocks noGrp="1"/>
          </p:cNvSpPr>
          <p:nvPr>
            <p:ph type="ftr" sz="quarter" idx="11"/>
          </p:nvPr>
        </p:nvSpPr>
        <p:spPr/>
        <p:txBody>
          <a:bodyPr/>
          <a:lstStyle/>
          <a:p>
            <a:r>
              <a:rPr lang="en-US"/>
              <a:t>Toshiba Training Program 2017</a:t>
            </a:r>
            <a:endParaRPr lang="en-US" dirty="0"/>
          </a:p>
        </p:txBody>
      </p:sp>
      <p:sp>
        <p:nvSpPr>
          <p:cNvPr id="5" name="Slide Number Placeholder 4"/>
          <p:cNvSpPr>
            <a:spLocks noGrp="1"/>
          </p:cNvSpPr>
          <p:nvPr>
            <p:ph type="sldNum" sz="quarter" idx="12"/>
          </p:nvPr>
        </p:nvSpPr>
        <p:spPr/>
        <p:txBody>
          <a:bodyPr/>
          <a:lstStyle/>
          <a:p>
            <a:fld id="{7DC1BBB0-96F0-4077-A278-0F3FB5C104D3}" type="slidenum">
              <a:rPr lang="en-US" smtClean="0"/>
              <a:pPr/>
              <a:t>25</a:t>
            </a:fld>
            <a:endParaRPr lang="en-US"/>
          </a:p>
        </p:txBody>
      </p:sp>
      <p:sp>
        <p:nvSpPr>
          <p:cNvPr id="9" name="Rectangle 8"/>
          <p:cNvSpPr/>
          <p:nvPr/>
        </p:nvSpPr>
        <p:spPr>
          <a:xfrm>
            <a:off x="4195737" y="1600200"/>
            <a:ext cx="7313612" cy="4278094"/>
          </a:xfrm>
          <a:prstGeom prst="rect">
            <a:avLst/>
          </a:prstGeom>
          <a:ln>
            <a:solidFill>
              <a:schemeClr val="accent1"/>
            </a:solidFill>
          </a:ln>
        </p:spPr>
        <p:txBody>
          <a:bodyPr wrap="square">
            <a:spAutoFit/>
          </a:bodyPr>
          <a:lstStyle/>
          <a:p>
            <a:r>
              <a:rPr lang="en-US" sz="1600" dirty="0">
                <a:solidFill>
                  <a:srgbClr val="00B050"/>
                </a:solidFill>
              </a:rPr>
              <a:t>/**</a:t>
            </a:r>
          </a:p>
          <a:p>
            <a:r>
              <a:rPr lang="en-US" sz="1600" dirty="0">
                <a:solidFill>
                  <a:srgbClr val="00B050"/>
                </a:solidFill>
              </a:rPr>
              <a:t> * Returns an Image object that can then be painted on the screen. </a:t>
            </a:r>
          </a:p>
          <a:p>
            <a:r>
              <a:rPr lang="en-US" sz="1600" dirty="0">
                <a:solidFill>
                  <a:srgbClr val="00B050"/>
                </a:solidFill>
              </a:rPr>
              <a:t> * The </a:t>
            </a:r>
            <a:r>
              <a:rPr lang="en-US" sz="1600" dirty="0" err="1">
                <a:solidFill>
                  <a:srgbClr val="00B050"/>
                </a:solidFill>
              </a:rPr>
              <a:t>url</a:t>
            </a:r>
            <a:r>
              <a:rPr lang="en-US" sz="1600" dirty="0">
                <a:solidFill>
                  <a:srgbClr val="00B050"/>
                </a:solidFill>
              </a:rPr>
              <a:t> argument must specify an absolute {@link URL}. The name</a:t>
            </a:r>
          </a:p>
          <a:p>
            <a:r>
              <a:rPr lang="en-US" sz="1600" dirty="0">
                <a:solidFill>
                  <a:srgbClr val="00B050"/>
                </a:solidFill>
              </a:rPr>
              <a:t> * argument is a specifier that is relative to the </a:t>
            </a:r>
            <a:r>
              <a:rPr lang="en-US" sz="1600" dirty="0" err="1">
                <a:solidFill>
                  <a:srgbClr val="00B050"/>
                </a:solidFill>
              </a:rPr>
              <a:t>url</a:t>
            </a:r>
            <a:r>
              <a:rPr lang="en-US" sz="1600" dirty="0">
                <a:solidFill>
                  <a:srgbClr val="00B050"/>
                </a:solidFill>
              </a:rPr>
              <a:t> argument. </a:t>
            </a:r>
          </a:p>
          <a:p>
            <a:r>
              <a:rPr lang="en-US" sz="1600" dirty="0">
                <a:solidFill>
                  <a:srgbClr val="00B050"/>
                </a:solidFill>
              </a:rPr>
              <a:t> *</a:t>
            </a:r>
          </a:p>
          <a:p>
            <a:r>
              <a:rPr lang="en-US" sz="1600" dirty="0">
                <a:solidFill>
                  <a:srgbClr val="00B050"/>
                </a:solidFill>
              </a:rPr>
              <a:t> * @</a:t>
            </a:r>
            <a:r>
              <a:rPr lang="en-US" sz="1600" dirty="0" err="1">
                <a:solidFill>
                  <a:srgbClr val="00B050"/>
                </a:solidFill>
              </a:rPr>
              <a:t>param</a:t>
            </a:r>
            <a:r>
              <a:rPr lang="en-US" sz="1600" dirty="0">
                <a:solidFill>
                  <a:srgbClr val="00B050"/>
                </a:solidFill>
              </a:rPr>
              <a:t>  </a:t>
            </a:r>
            <a:r>
              <a:rPr lang="en-US" sz="1600" dirty="0" err="1">
                <a:solidFill>
                  <a:srgbClr val="00B050"/>
                </a:solidFill>
              </a:rPr>
              <a:t>url</a:t>
            </a:r>
            <a:r>
              <a:rPr lang="en-US" sz="1600" dirty="0">
                <a:solidFill>
                  <a:srgbClr val="00B050"/>
                </a:solidFill>
              </a:rPr>
              <a:t>      an absolute URL giving the base location of the image</a:t>
            </a:r>
          </a:p>
          <a:p>
            <a:r>
              <a:rPr lang="en-US" sz="1600" dirty="0">
                <a:solidFill>
                  <a:srgbClr val="00B050"/>
                </a:solidFill>
              </a:rPr>
              <a:t> * @</a:t>
            </a:r>
            <a:r>
              <a:rPr lang="en-US" sz="1600" dirty="0" err="1">
                <a:solidFill>
                  <a:srgbClr val="00B050"/>
                </a:solidFill>
              </a:rPr>
              <a:t>param</a:t>
            </a:r>
            <a:r>
              <a:rPr lang="en-US" sz="1600" dirty="0">
                <a:solidFill>
                  <a:srgbClr val="00B050"/>
                </a:solidFill>
              </a:rPr>
              <a:t>  name the location of the image, relative to the </a:t>
            </a:r>
            <a:r>
              <a:rPr lang="en-US" sz="1600" dirty="0" err="1">
                <a:solidFill>
                  <a:srgbClr val="00B050"/>
                </a:solidFill>
              </a:rPr>
              <a:t>url</a:t>
            </a:r>
            <a:r>
              <a:rPr lang="en-US" sz="1600" dirty="0">
                <a:solidFill>
                  <a:srgbClr val="00B050"/>
                </a:solidFill>
              </a:rPr>
              <a:t> argument</a:t>
            </a:r>
          </a:p>
          <a:p>
            <a:r>
              <a:rPr lang="en-US" sz="1600" dirty="0">
                <a:solidFill>
                  <a:srgbClr val="00B050"/>
                </a:solidFill>
              </a:rPr>
              <a:t> * @return             the image at the specified URL</a:t>
            </a:r>
          </a:p>
          <a:p>
            <a:r>
              <a:rPr lang="en-US" sz="1600" dirty="0">
                <a:solidFill>
                  <a:srgbClr val="00B050"/>
                </a:solidFill>
              </a:rPr>
              <a:t> * @see                Image</a:t>
            </a:r>
          </a:p>
          <a:p>
            <a:r>
              <a:rPr lang="en-US" sz="1600" dirty="0">
                <a:solidFill>
                  <a:srgbClr val="00B050"/>
                </a:solidFill>
              </a:rPr>
              <a:t> */</a:t>
            </a:r>
          </a:p>
          <a:p>
            <a:r>
              <a:rPr lang="en-US" sz="1600" dirty="0"/>
              <a:t> </a:t>
            </a:r>
            <a:r>
              <a:rPr lang="en-US" sz="1600" dirty="0">
                <a:solidFill>
                  <a:srgbClr val="D60093"/>
                </a:solidFill>
              </a:rPr>
              <a:t>public</a:t>
            </a:r>
            <a:r>
              <a:rPr lang="en-US" sz="1600" dirty="0"/>
              <a:t> Image </a:t>
            </a:r>
            <a:r>
              <a:rPr lang="en-US" sz="1600" dirty="0" err="1"/>
              <a:t>getImage</a:t>
            </a:r>
            <a:r>
              <a:rPr lang="en-US" sz="1600" dirty="0"/>
              <a:t>(URL </a:t>
            </a:r>
            <a:r>
              <a:rPr lang="en-US" sz="1600" dirty="0" err="1"/>
              <a:t>url</a:t>
            </a:r>
            <a:r>
              <a:rPr lang="en-US" sz="1600" dirty="0"/>
              <a:t>, String name) {</a:t>
            </a:r>
          </a:p>
          <a:p>
            <a:r>
              <a:rPr lang="en-US" sz="1600" dirty="0"/>
              <a:t>        </a:t>
            </a:r>
            <a:r>
              <a:rPr lang="en-US" sz="1600" dirty="0">
                <a:solidFill>
                  <a:srgbClr val="0070C0"/>
                </a:solidFill>
              </a:rPr>
              <a:t>try</a:t>
            </a:r>
            <a:r>
              <a:rPr lang="en-US" sz="1600" dirty="0"/>
              <a:t> {</a:t>
            </a:r>
          </a:p>
          <a:p>
            <a:r>
              <a:rPr lang="en-US" sz="1600" dirty="0"/>
              <a:t>            </a:t>
            </a:r>
            <a:r>
              <a:rPr lang="en-US" sz="1600" dirty="0">
                <a:solidFill>
                  <a:srgbClr val="0070C0"/>
                </a:solidFill>
              </a:rPr>
              <a:t>return</a:t>
            </a:r>
            <a:r>
              <a:rPr lang="en-US" sz="1600" dirty="0"/>
              <a:t> </a:t>
            </a:r>
            <a:r>
              <a:rPr lang="en-US" sz="1600" dirty="0" err="1"/>
              <a:t>getImage</a:t>
            </a:r>
            <a:r>
              <a:rPr lang="en-US" sz="1600" dirty="0"/>
              <a:t>(new URL(</a:t>
            </a:r>
            <a:r>
              <a:rPr lang="en-US" sz="1600" dirty="0" err="1"/>
              <a:t>url</a:t>
            </a:r>
            <a:r>
              <a:rPr lang="en-US" sz="1600" dirty="0"/>
              <a:t>, name));</a:t>
            </a:r>
          </a:p>
          <a:p>
            <a:r>
              <a:rPr lang="en-US" sz="1600" dirty="0"/>
              <a:t>        } </a:t>
            </a:r>
            <a:r>
              <a:rPr lang="en-US" sz="1600" dirty="0">
                <a:solidFill>
                  <a:srgbClr val="0070C0"/>
                </a:solidFill>
              </a:rPr>
              <a:t>catch</a:t>
            </a:r>
            <a:r>
              <a:rPr lang="en-US" sz="1600" dirty="0"/>
              <a:t> (</a:t>
            </a:r>
            <a:r>
              <a:rPr lang="en-US" sz="1600" dirty="0" err="1"/>
              <a:t>MalformedURLException</a:t>
            </a:r>
            <a:r>
              <a:rPr lang="en-US" sz="1600" dirty="0"/>
              <a:t> e) {</a:t>
            </a:r>
          </a:p>
          <a:p>
            <a:r>
              <a:rPr lang="en-US" sz="1600" dirty="0"/>
              <a:t>            </a:t>
            </a:r>
            <a:r>
              <a:rPr lang="en-US" sz="1600" dirty="0">
                <a:solidFill>
                  <a:srgbClr val="0070C0"/>
                </a:solidFill>
              </a:rPr>
              <a:t>return</a:t>
            </a:r>
            <a:r>
              <a:rPr lang="en-US" sz="1600" dirty="0"/>
              <a:t> null;</a:t>
            </a:r>
          </a:p>
          <a:p>
            <a:r>
              <a:rPr lang="en-US" sz="1600" dirty="0"/>
              <a:t>        }</a:t>
            </a:r>
          </a:p>
          <a:p>
            <a:r>
              <a:rPr lang="en-US" sz="1600" dirty="0"/>
              <a:t> }</a:t>
            </a:r>
          </a:p>
        </p:txBody>
      </p:sp>
    </p:spTree>
    <p:extLst>
      <p:ext uri="{BB962C8B-B14F-4D97-AF65-F5344CB8AC3E}">
        <p14:creationId xmlns:p14="http://schemas.microsoft.com/office/powerpoint/2010/main" val="4016448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ltLang="en-US" b="1" dirty="0" err="1"/>
              <a:t>JavaDoc</a:t>
            </a:r>
            <a:r>
              <a:rPr lang="en-US" altLang="en-US" b="1" dirty="0"/>
              <a:t> “convention” (from Sun)</a:t>
            </a:r>
            <a:endParaRPr lang="tr-TR" altLang="en-US" b="1" dirty="0"/>
          </a:p>
        </p:txBody>
      </p:sp>
      <p:sp>
        <p:nvSpPr>
          <p:cNvPr id="119811" name="Rectangle 3"/>
          <p:cNvSpPr>
            <a:spLocks noGrp="1" noChangeArrowheads="1"/>
          </p:cNvSpPr>
          <p:nvPr>
            <p:ph type="body" idx="1"/>
          </p:nvPr>
        </p:nvSpPr>
        <p:spPr>
          <a:xfrm>
            <a:off x="1593436" y="1417638"/>
            <a:ext cx="9782801" cy="5059362"/>
          </a:xfrm>
        </p:spPr>
        <p:txBody>
          <a:bodyPr>
            <a:normAutofit fontScale="92500" lnSpcReduction="20000"/>
          </a:bodyPr>
          <a:lstStyle/>
          <a:p>
            <a:pPr>
              <a:lnSpc>
                <a:spcPct val="110000"/>
              </a:lnSpc>
            </a:pPr>
            <a:r>
              <a:rPr lang="en-US" altLang="en-US" sz="3200" dirty="0"/>
              <a:t> Use &lt;code&gt;&lt;/code&gt; for keywords and names</a:t>
            </a:r>
          </a:p>
          <a:p>
            <a:pPr>
              <a:lnSpc>
                <a:spcPct val="110000"/>
              </a:lnSpc>
            </a:pPr>
            <a:r>
              <a:rPr lang="en-US" altLang="en-US" sz="3200" dirty="0"/>
              <a:t> Use inline links economically</a:t>
            </a:r>
          </a:p>
          <a:p>
            <a:pPr>
              <a:lnSpc>
                <a:spcPct val="110000"/>
              </a:lnSpc>
            </a:pPr>
            <a:r>
              <a:rPr lang="en-US" altLang="en-US" sz="3200" dirty="0"/>
              <a:t> Phrases instead of sentences is ok</a:t>
            </a:r>
          </a:p>
          <a:p>
            <a:pPr>
              <a:lnSpc>
                <a:spcPct val="110000"/>
              </a:lnSpc>
            </a:pPr>
            <a:r>
              <a:rPr lang="en-US" altLang="en-US" sz="3200" dirty="0"/>
              <a:t> 3</a:t>
            </a:r>
            <a:r>
              <a:rPr lang="en-US" altLang="en-US" sz="3200" baseline="30000" dirty="0"/>
              <a:t>rd</a:t>
            </a:r>
            <a:r>
              <a:rPr lang="en-US" altLang="en-US" sz="3200" dirty="0"/>
              <a:t> person preferred to 2</a:t>
            </a:r>
            <a:r>
              <a:rPr lang="en-US" altLang="en-US" sz="3200" baseline="30000" dirty="0"/>
              <a:t>nd</a:t>
            </a:r>
          </a:p>
          <a:p>
            <a:pPr lvl="1">
              <a:lnSpc>
                <a:spcPct val="110000"/>
              </a:lnSpc>
            </a:pPr>
            <a:r>
              <a:rPr lang="en-US" altLang="en-US" sz="2800" dirty="0"/>
              <a:t>gets the label vs. get the label</a:t>
            </a:r>
          </a:p>
          <a:p>
            <a:pPr>
              <a:lnSpc>
                <a:spcPct val="110000"/>
              </a:lnSpc>
            </a:pPr>
            <a:r>
              <a:rPr lang="en-US" altLang="en-US" sz="3200" dirty="0"/>
              <a:t> Begin method descriptions with a verb phrase</a:t>
            </a:r>
          </a:p>
          <a:p>
            <a:pPr lvl="1">
              <a:lnSpc>
                <a:spcPct val="110000"/>
              </a:lnSpc>
            </a:pPr>
            <a:r>
              <a:rPr lang="en-US" altLang="en-US" sz="2800" dirty="0"/>
              <a:t>Gets the label… vs. This method gets the label…</a:t>
            </a:r>
          </a:p>
          <a:p>
            <a:pPr>
              <a:lnSpc>
                <a:spcPct val="110000"/>
              </a:lnSpc>
            </a:pPr>
            <a:r>
              <a:rPr lang="en-US" altLang="en-US" sz="3200" dirty="0"/>
              <a:t> Use “this” instead of “the” to refer to the object</a:t>
            </a:r>
          </a:p>
          <a:p>
            <a:pPr>
              <a:lnSpc>
                <a:spcPct val="110000"/>
              </a:lnSpc>
            </a:pPr>
            <a:r>
              <a:rPr lang="en-US" altLang="en-US" sz="3200" dirty="0"/>
              <a:t> Add description beyond API name</a:t>
            </a:r>
            <a:endParaRPr lang="tr-TR" altLang="en-US" sz="3200" dirty="0"/>
          </a:p>
        </p:txBody>
      </p:sp>
      <p:sp>
        <p:nvSpPr>
          <p:cNvPr id="2" name="Footer Placeholder 1"/>
          <p:cNvSpPr>
            <a:spLocks noGrp="1"/>
          </p:cNvSpPr>
          <p:nvPr>
            <p:ph type="ftr" sz="quarter" idx="11"/>
          </p:nvPr>
        </p:nvSpPr>
        <p:spPr/>
        <p:txBody>
          <a:bodyPr/>
          <a:lstStyle/>
          <a:p>
            <a:r>
              <a:rPr lang="en-US"/>
              <a:t>Toshiba Training Program 2017</a:t>
            </a:r>
          </a:p>
        </p:txBody>
      </p:sp>
      <p:sp>
        <p:nvSpPr>
          <p:cNvPr id="3" name="Slide Number Placeholder 2"/>
          <p:cNvSpPr>
            <a:spLocks noGrp="1"/>
          </p:cNvSpPr>
          <p:nvPr>
            <p:ph type="sldNum" sz="quarter" idx="12"/>
          </p:nvPr>
        </p:nvSpPr>
        <p:spPr/>
        <p:txBody>
          <a:bodyPr/>
          <a:lstStyle/>
          <a:p>
            <a:fld id="{7DC1BBB0-96F0-4077-A278-0F3FB5C104D3}" type="slidenum">
              <a:rPr lang="en-US" smtClean="0"/>
              <a:pPr/>
              <a:t>26</a:t>
            </a:fld>
            <a:endParaRPr lang="en-US"/>
          </a:p>
        </p:txBody>
      </p:sp>
    </p:spTree>
    <p:extLst>
      <p:ext uri="{BB962C8B-B14F-4D97-AF65-F5344CB8AC3E}">
        <p14:creationId xmlns:p14="http://schemas.microsoft.com/office/powerpoint/2010/main" val="236856475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Writing clean code</a:t>
            </a:r>
          </a:p>
        </p:txBody>
      </p:sp>
      <p:sp>
        <p:nvSpPr>
          <p:cNvPr id="4" name="Footer Placeholder 3"/>
          <p:cNvSpPr>
            <a:spLocks noGrp="1"/>
          </p:cNvSpPr>
          <p:nvPr>
            <p:ph type="ftr" sz="quarter" idx="11"/>
          </p:nvPr>
        </p:nvSpPr>
        <p:spPr/>
        <p:txBody>
          <a:bodyPr/>
          <a:lstStyle/>
          <a:p>
            <a:r>
              <a:rPr lang="en-US"/>
              <a:t>Toshiba Training Program 2017</a:t>
            </a:r>
            <a:endParaRPr lang="en-US" dirty="0"/>
          </a:p>
        </p:txBody>
      </p:sp>
      <p:sp>
        <p:nvSpPr>
          <p:cNvPr id="5" name="Slide Number Placeholder 4"/>
          <p:cNvSpPr>
            <a:spLocks noGrp="1"/>
          </p:cNvSpPr>
          <p:nvPr>
            <p:ph type="sldNum" sz="quarter" idx="12"/>
          </p:nvPr>
        </p:nvSpPr>
        <p:spPr/>
        <p:txBody>
          <a:bodyPr/>
          <a:lstStyle/>
          <a:p>
            <a:fld id="{7DC1BBB0-96F0-4077-A278-0F3FB5C104D3}" type="slidenum">
              <a:rPr lang="en-US" smtClean="0"/>
              <a:pPr/>
              <a:t>27</a:t>
            </a:fld>
            <a:endParaRPr lang="en-US" dirty="0"/>
          </a:p>
        </p:txBody>
      </p:sp>
    </p:spTree>
    <p:extLst>
      <p:ext uri="{BB962C8B-B14F-4D97-AF65-F5344CB8AC3E}">
        <p14:creationId xmlns:p14="http://schemas.microsoft.com/office/powerpoint/2010/main" val="1192156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clean codes?</a:t>
            </a:r>
          </a:p>
        </p:txBody>
      </p:sp>
      <p:sp>
        <p:nvSpPr>
          <p:cNvPr id="4" name="Footer Placeholder 3"/>
          <p:cNvSpPr>
            <a:spLocks noGrp="1"/>
          </p:cNvSpPr>
          <p:nvPr>
            <p:ph type="ftr" sz="quarter" idx="11"/>
          </p:nvPr>
        </p:nvSpPr>
        <p:spPr/>
        <p:txBody>
          <a:bodyPr/>
          <a:lstStyle/>
          <a:p>
            <a:r>
              <a:rPr lang="en-US"/>
              <a:t>Toshiba Training Program 2017</a:t>
            </a:r>
          </a:p>
        </p:txBody>
      </p:sp>
      <p:sp>
        <p:nvSpPr>
          <p:cNvPr id="5" name="Slide Number Placeholder 4"/>
          <p:cNvSpPr>
            <a:spLocks noGrp="1"/>
          </p:cNvSpPr>
          <p:nvPr>
            <p:ph type="sldNum" sz="quarter" idx="12"/>
          </p:nvPr>
        </p:nvSpPr>
        <p:spPr/>
        <p:txBody>
          <a:bodyPr/>
          <a:lstStyle/>
          <a:p>
            <a:fld id="{7DC1BBB0-96F0-4077-A278-0F3FB5C104D3}" type="slidenum">
              <a:rPr lang="en-US" smtClean="0"/>
              <a:pPr/>
              <a:t>28</a:t>
            </a:fld>
            <a:endParaRPr lang="en-US"/>
          </a:p>
        </p:txBody>
      </p:sp>
      <p:pic>
        <p:nvPicPr>
          <p:cNvPr id="2050" name="Picture 2" descr="Image result for clean code wt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6412" y="1066800"/>
            <a:ext cx="6134100" cy="555749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223308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need clean code?</a:t>
            </a:r>
          </a:p>
        </p:txBody>
      </p:sp>
      <p:sp>
        <p:nvSpPr>
          <p:cNvPr id="3" name="Content Placeholder 2"/>
          <p:cNvSpPr>
            <a:spLocks noGrp="1"/>
          </p:cNvSpPr>
          <p:nvPr>
            <p:ph idx="1"/>
          </p:nvPr>
        </p:nvSpPr>
        <p:spPr/>
        <p:txBody>
          <a:bodyPr/>
          <a:lstStyle/>
          <a:p>
            <a:r>
              <a:rPr lang="en-US" dirty="0"/>
              <a:t> You’re a programmer</a:t>
            </a:r>
          </a:p>
          <a:p>
            <a:endParaRPr lang="en-US" dirty="0"/>
          </a:p>
          <a:p>
            <a:endParaRPr lang="en-US" dirty="0"/>
          </a:p>
          <a:p>
            <a:r>
              <a:rPr lang="en-US" dirty="0"/>
              <a:t> You want to be a better programmer</a:t>
            </a:r>
          </a:p>
          <a:p>
            <a:endParaRPr lang="en-US" dirty="0"/>
          </a:p>
          <a:p>
            <a:endParaRPr lang="en-US" dirty="0"/>
          </a:p>
          <a:p>
            <a:r>
              <a:rPr lang="en-US" dirty="0"/>
              <a:t> Your boss wants you to be a better programmer</a:t>
            </a:r>
          </a:p>
        </p:txBody>
      </p:sp>
      <p:sp>
        <p:nvSpPr>
          <p:cNvPr id="4" name="Footer Placeholder 3"/>
          <p:cNvSpPr>
            <a:spLocks noGrp="1"/>
          </p:cNvSpPr>
          <p:nvPr>
            <p:ph type="ftr" sz="quarter" idx="11"/>
          </p:nvPr>
        </p:nvSpPr>
        <p:spPr/>
        <p:txBody>
          <a:bodyPr/>
          <a:lstStyle/>
          <a:p>
            <a:r>
              <a:rPr lang="en-US"/>
              <a:t>Toshiba Training Program 2017</a:t>
            </a:r>
          </a:p>
        </p:txBody>
      </p:sp>
      <p:sp>
        <p:nvSpPr>
          <p:cNvPr id="5" name="Slide Number Placeholder 4"/>
          <p:cNvSpPr>
            <a:spLocks noGrp="1"/>
          </p:cNvSpPr>
          <p:nvPr>
            <p:ph type="sldNum" sz="quarter" idx="12"/>
          </p:nvPr>
        </p:nvSpPr>
        <p:spPr/>
        <p:txBody>
          <a:bodyPr/>
          <a:lstStyle/>
          <a:p>
            <a:fld id="{7DC1BBB0-96F0-4077-A278-0F3FB5C104D3}" type="slidenum">
              <a:rPr lang="en-US" smtClean="0"/>
              <a:pPr/>
              <a:t>29</a:t>
            </a:fld>
            <a:endParaRPr lang="en-US"/>
          </a:p>
        </p:txBody>
      </p:sp>
    </p:spTree>
    <p:extLst>
      <p:ext uri="{BB962C8B-B14F-4D97-AF65-F5344CB8AC3E}">
        <p14:creationId xmlns:p14="http://schemas.microsoft.com/office/powerpoint/2010/main" val="1202167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coding convention?</a:t>
            </a:r>
          </a:p>
        </p:txBody>
      </p:sp>
      <p:sp>
        <p:nvSpPr>
          <p:cNvPr id="3" name="Content Placeholder 2"/>
          <p:cNvSpPr>
            <a:spLocks noGrp="1"/>
          </p:cNvSpPr>
          <p:nvPr>
            <p:ph idx="1"/>
          </p:nvPr>
        </p:nvSpPr>
        <p:spPr>
          <a:xfrm>
            <a:off x="1593436" y="1600200"/>
            <a:ext cx="9782801" cy="5105400"/>
          </a:xfrm>
        </p:spPr>
        <p:txBody>
          <a:bodyPr>
            <a:normAutofit/>
          </a:bodyPr>
          <a:lstStyle/>
          <a:p>
            <a:r>
              <a:rPr lang="en-US" sz="2400" dirty="0"/>
              <a:t> Every language has syntax that we MUST follow</a:t>
            </a:r>
          </a:p>
          <a:p>
            <a:r>
              <a:rPr lang="en-US" sz="2400" dirty="0"/>
              <a:t> Every language has convention that we don’t have to follow but we SHOULD follow</a:t>
            </a:r>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 Coding convention: rules of writing code that we should follow</a:t>
            </a:r>
          </a:p>
        </p:txBody>
      </p:sp>
      <p:sp>
        <p:nvSpPr>
          <p:cNvPr id="4" name="Footer Placeholder 3"/>
          <p:cNvSpPr>
            <a:spLocks noGrp="1"/>
          </p:cNvSpPr>
          <p:nvPr>
            <p:ph type="ftr" sz="quarter" idx="11"/>
          </p:nvPr>
        </p:nvSpPr>
        <p:spPr/>
        <p:txBody>
          <a:bodyPr/>
          <a:lstStyle/>
          <a:p>
            <a:r>
              <a:rPr lang="en-US"/>
              <a:t>Toshiba Training Program 2017</a:t>
            </a:r>
            <a:endParaRPr lang="en-US" dirty="0"/>
          </a:p>
        </p:txBody>
      </p:sp>
      <p:sp>
        <p:nvSpPr>
          <p:cNvPr id="5" name="Slide Number Placeholder 4"/>
          <p:cNvSpPr>
            <a:spLocks noGrp="1"/>
          </p:cNvSpPr>
          <p:nvPr>
            <p:ph type="sldNum" sz="quarter" idx="12"/>
          </p:nvPr>
        </p:nvSpPr>
        <p:spPr/>
        <p:txBody>
          <a:bodyPr/>
          <a:lstStyle/>
          <a:p>
            <a:fld id="{7DC1BBB0-96F0-4077-A278-0F3FB5C104D3}" type="slidenum">
              <a:rPr lang="en-US" smtClean="0"/>
              <a:pPr/>
              <a:t>3</a:t>
            </a:fld>
            <a:endParaRPr lang="en-US"/>
          </a:p>
        </p:txBody>
      </p:sp>
      <p:pic>
        <p:nvPicPr>
          <p:cNvPr id="6" name="Picture 5"/>
          <p:cNvPicPr>
            <a:picLocks noChangeAspect="1"/>
          </p:cNvPicPr>
          <p:nvPr/>
        </p:nvPicPr>
        <p:blipFill>
          <a:blip r:embed="rId2"/>
          <a:stretch>
            <a:fillRect/>
          </a:stretch>
        </p:blipFill>
        <p:spPr>
          <a:xfrm>
            <a:off x="3427412" y="3124200"/>
            <a:ext cx="5702300" cy="2603500"/>
          </a:xfrm>
          <a:prstGeom prst="rect">
            <a:avLst/>
          </a:prstGeom>
        </p:spPr>
      </p:pic>
    </p:spTree>
    <p:extLst>
      <p:ext uri="{BB962C8B-B14F-4D97-AF65-F5344CB8AC3E}">
        <p14:creationId xmlns:p14="http://schemas.microsoft.com/office/powerpoint/2010/main" val="210032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Really, why do we need clean code?</a:t>
            </a:r>
          </a:p>
        </p:txBody>
      </p:sp>
      <p:sp>
        <p:nvSpPr>
          <p:cNvPr id="3" name="Content Placeholder 2"/>
          <p:cNvSpPr>
            <a:spLocks noGrp="1"/>
          </p:cNvSpPr>
          <p:nvPr>
            <p:ph idx="1"/>
          </p:nvPr>
        </p:nvSpPr>
        <p:spPr>
          <a:xfrm>
            <a:off x="1593436" y="1600200"/>
            <a:ext cx="9682576" cy="4572000"/>
          </a:xfrm>
        </p:spPr>
        <p:txBody>
          <a:bodyPr>
            <a:normAutofit/>
          </a:bodyPr>
          <a:lstStyle/>
          <a:p>
            <a:r>
              <a:rPr lang="en-US" dirty="0"/>
              <a:t> Change, modify, tweak, optimize</a:t>
            </a:r>
          </a:p>
          <a:p>
            <a:endParaRPr lang="en-US" dirty="0"/>
          </a:p>
          <a:p>
            <a:endParaRPr lang="en-US" dirty="0"/>
          </a:p>
          <a:p>
            <a:r>
              <a:rPr lang="en-US" dirty="0"/>
              <a:t> Reading time ~ 10 writing time!</a:t>
            </a:r>
          </a:p>
          <a:p>
            <a:pPr marL="0" indent="0">
              <a:buNone/>
            </a:pPr>
            <a:endParaRPr lang="en-US" dirty="0"/>
          </a:p>
          <a:p>
            <a:endParaRPr lang="en-US" dirty="0"/>
          </a:p>
          <a:p>
            <a:r>
              <a:rPr lang="en-US" dirty="0"/>
              <a:t> Boy Scout Rule:</a:t>
            </a:r>
          </a:p>
          <a:p>
            <a:pPr lvl="1"/>
            <a:r>
              <a:rPr lang="en-US" dirty="0"/>
              <a:t>Leave the campground cleaner than you found it!</a:t>
            </a:r>
          </a:p>
        </p:txBody>
      </p:sp>
      <p:sp>
        <p:nvSpPr>
          <p:cNvPr id="4" name="Footer Placeholder 3"/>
          <p:cNvSpPr>
            <a:spLocks noGrp="1"/>
          </p:cNvSpPr>
          <p:nvPr>
            <p:ph type="ftr" sz="quarter" idx="11"/>
          </p:nvPr>
        </p:nvSpPr>
        <p:spPr/>
        <p:txBody>
          <a:bodyPr/>
          <a:lstStyle/>
          <a:p>
            <a:r>
              <a:rPr lang="en-US"/>
              <a:t>Toshiba Training Program 2017</a:t>
            </a:r>
            <a:endParaRPr lang="en-US" dirty="0"/>
          </a:p>
        </p:txBody>
      </p:sp>
      <p:sp>
        <p:nvSpPr>
          <p:cNvPr id="5" name="Slide Number Placeholder 4"/>
          <p:cNvSpPr>
            <a:spLocks noGrp="1"/>
          </p:cNvSpPr>
          <p:nvPr>
            <p:ph type="sldNum" sz="quarter" idx="12"/>
          </p:nvPr>
        </p:nvSpPr>
        <p:spPr/>
        <p:txBody>
          <a:bodyPr/>
          <a:lstStyle/>
          <a:p>
            <a:fld id="{7DC1BBB0-96F0-4077-A278-0F3FB5C104D3}" type="slidenum">
              <a:rPr lang="en-US" smtClean="0"/>
              <a:pPr/>
              <a:t>30</a:t>
            </a:fld>
            <a:endParaRPr lang="en-US"/>
          </a:p>
        </p:txBody>
      </p:sp>
      <p:pic>
        <p:nvPicPr>
          <p:cNvPr id="7" name="Picture 6"/>
          <p:cNvPicPr>
            <a:picLocks noChangeAspect="1"/>
          </p:cNvPicPr>
          <p:nvPr/>
        </p:nvPicPr>
        <p:blipFill>
          <a:blip r:embed="rId3"/>
          <a:stretch>
            <a:fillRect/>
          </a:stretch>
        </p:blipFill>
        <p:spPr>
          <a:xfrm>
            <a:off x="7161212" y="1905000"/>
            <a:ext cx="4761161" cy="3643627"/>
          </a:xfrm>
          <a:prstGeom prst="rect">
            <a:avLst/>
          </a:prstGeom>
        </p:spPr>
      </p:pic>
    </p:spTree>
    <p:extLst>
      <p:ext uri="{BB962C8B-B14F-4D97-AF65-F5344CB8AC3E}">
        <p14:creationId xmlns:p14="http://schemas.microsoft.com/office/powerpoint/2010/main" val="2228248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 by experts</a:t>
            </a:r>
          </a:p>
        </p:txBody>
      </p:sp>
      <p:sp>
        <p:nvSpPr>
          <p:cNvPr id="3" name="Content Placeholder 2"/>
          <p:cNvSpPr>
            <a:spLocks noGrp="1"/>
          </p:cNvSpPr>
          <p:nvPr>
            <p:ph idx="1"/>
          </p:nvPr>
        </p:nvSpPr>
        <p:spPr>
          <a:xfrm>
            <a:off x="1593437" y="1600200"/>
            <a:ext cx="6558375" cy="4572000"/>
          </a:xfrm>
        </p:spPr>
        <p:txBody>
          <a:bodyPr>
            <a:normAutofit lnSpcReduction="10000"/>
          </a:bodyPr>
          <a:lstStyle/>
          <a:p>
            <a:r>
              <a:rPr lang="en-US" dirty="0"/>
              <a:t> </a:t>
            </a:r>
            <a:r>
              <a:rPr lang="en-US" b="1" dirty="0"/>
              <a:t>Bjarne </a:t>
            </a:r>
            <a:r>
              <a:rPr lang="en-US" b="1" dirty="0" err="1"/>
              <a:t>Stroustrup</a:t>
            </a:r>
            <a:r>
              <a:rPr lang="en-US" b="1" dirty="0"/>
              <a:t> </a:t>
            </a:r>
            <a:r>
              <a:rPr lang="en-US" dirty="0"/>
              <a:t>(C++): I </a:t>
            </a:r>
            <a:r>
              <a:rPr lang="en-US" i="1" dirty="0"/>
              <a:t>like my code to be elegant and efficient. The logic should be </a:t>
            </a:r>
            <a:r>
              <a:rPr lang="en-US" i="1" dirty="0">
                <a:solidFill>
                  <a:srgbClr val="FF0000"/>
                </a:solidFill>
              </a:rPr>
              <a:t>straightforward</a:t>
            </a:r>
            <a:r>
              <a:rPr lang="en-US" i="1" dirty="0"/>
              <a:t> to make it hard for bugs to hide, the </a:t>
            </a:r>
            <a:r>
              <a:rPr lang="en-US" i="1" dirty="0">
                <a:solidFill>
                  <a:srgbClr val="FF0000"/>
                </a:solidFill>
              </a:rPr>
              <a:t>dependencies minimal </a:t>
            </a:r>
            <a:r>
              <a:rPr lang="en-US" i="1" dirty="0"/>
              <a:t>to ease maintenance, error handling complete according to an articulated strategy, and performance close to optimal so as not to tempt people to make the code messy with unprincipled optimizations. Clean code </a:t>
            </a:r>
            <a:r>
              <a:rPr lang="en-US" i="1" dirty="0">
                <a:solidFill>
                  <a:srgbClr val="FF0000"/>
                </a:solidFill>
              </a:rPr>
              <a:t>does one thing</a:t>
            </a:r>
            <a:r>
              <a:rPr lang="en-US" i="1" dirty="0"/>
              <a:t> well. </a:t>
            </a:r>
            <a:endParaRPr lang="en-US" dirty="0"/>
          </a:p>
        </p:txBody>
      </p:sp>
      <p:sp>
        <p:nvSpPr>
          <p:cNvPr id="4" name="Footer Placeholder 3"/>
          <p:cNvSpPr>
            <a:spLocks noGrp="1"/>
          </p:cNvSpPr>
          <p:nvPr>
            <p:ph type="ftr" sz="quarter" idx="11"/>
          </p:nvPr>
        </p:nvSpPr>
        <p:spPr/>
        <p:txBody>
          <a:bodyPr/>
          <a:lstStyle/>
          <a:p>
            <a:r>
              <a:rPr lang="en-US"/>
              <a:t>Toshiba Training Program 2017</a:t>
            </a:r>
          </a:p>
        </p:txBody>
      </p:sp>
      <p:sp>
        <p:nvSpPr>
          <p:cNvPr id="5" name="Slide Number Placeholder 4"/>
          <p:cNvSpPr>
            <a:spLocks noGrp="1"/>
          </p:cNvSpPr>
          <p:nvPr>
            <p:ph type="sldNum" sz="quarter" idx="12"/>
          </p:nvPr>
        </p:nvSpPr>
        <p:spPr/>
        <p:txBody>
          <a:bodyPr/>
          <a:lstStyle/>
          <a:p>
            <a:fld id="{7DC1BBB0-96F0-4077-A278-0F3FB5C104D3}" type="slidenum">
              <a:rPr lang="en-US" smtClean="0"/>
              <a:pPr/>
              <a:t>31</a:t>
            </a:fld>
            <a:endParaRPr lang="en-US"/>
          </a:p>
        </p:txBody>
      </p:sp>
      <p:pic>
        <p:nvPicPr>
          <p:cNvPr id="6" name="Picture 5"/>
          <p:cNvPicPr>
            <a:picLocks noChangeAspect="1"/>
          </p:cNvPicPr>
          <p:nvPr/>
        </p:nvPicPr>
        <p:blipFill>
          <a:blip r:embed="rId3"/>
          <a:stretch>
            <a:fillRect/>
          </a:stretch>
        </p:blipFill>
        <p:spPr>
          <a:xfrm>
            <a:off x="8456612" y="2113834"/>
            <a:ext cx="3187700" cy="3524965"/>
          </a:xfrm>
          <a:prstGeom prst="rect">
            <a:avLst/>
          </a:prstGeom>
        </p:spPr>
      </p:pic>
    </p:spTree>
    <p:extLst>
      <p:ext uri="{BB962C8B-B14F-4D97-AF65-F5344CB8AC3E}">
        <p14:creationId xmlns:p14="http://schemas.microsoft.com/office/powerpoint/2010/main" val="811695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 by experts</a:t>
            </a:r>
          </a:p>
        </p:txBody>
      </p:sp>
      <p:sp>
        <p:nvSpPr>
          <p:cNvPr id="3" name="Content Placeholder 2"/>
          <p:cNvSpPr>
            <a:spLocks noGrp="1"/>
          </p:cNvSpPr>
          <p:nvPr>
            <p:ph idx="1"/>
          </p:nvPr>
        </p:nvSpPr>
        <p:spPr>
          <a:xfrm>
            <a:off x="1593437" y="1600200"/>
            <a:ext cx="6634576" cy="4572000"/>
          </a:xfrm>
        </p:spPr>
        <p:txBody>
          <a:bodyPr>
            <a:normAutofit/>
          </a:bodyPr>
          <a:lstStyle/>
          <a:p>
            <a:r>
              <a:rPr lang="en-US" dirty="0"/>
              <a:t> </a:t>
            </a:r>
            <a:r>
              <a:rPr lang="en-US" b="1" dirty="0"/>
              <a:t>Grady </a:t>
            </a:r>
            <a:r>
              <a:rPr lang="en-US" b="1" dirty="0" err="1"/>
              <a:t>Booch</a:t>
            </a:r>
            <a:r>
              <a:rPr lang="en-US" dirty="0"/>
              <a:t> (UML):  </a:t>
            </a:r>
            <a:r>
              <a:rPr lang="en-US" i="1" dirty="0"/>
              <a:t>Clean code is simple and direct. Clean code reads like </a:t>
            </a:r>
            <a:r>
              <a:rPr lang="en-US" i="1" dirty="0">
                <a:solidFill>
                  <a:srgbClr val="FF0000"/>
                </a:solidFill>
              </a:rPr>
              <a:t>well-written prose</a:t>
            </a:r>
            <a:r>
              <a:rPr lang="en-US" i="1" dirty="0"/>
              <a:t>. Clean code never obscures the designer’s intent but rather is full of crisp abstractions and straightforward lines of control. </a:t>
            </a:r>
            <a:endParaRPr lang="en-US" dirty="0"/>
          </a:p>
          <a:p>
            <a:endParaRPr lang="en-US" dirty="0"/>
          </a:p>
        </p:txBody>
      </p:sp>
      <p:sp>
        <p:nvSpPr>
          <p:cNvPr id="4" name="Footer Placeholder 3"/>
          <p:cNvSpPr>
            <a:spLocks noGrp="1"/>
          </p:cNvSpPr>
          <p:nvPr>
            <p:ph type="ftr" sz="quarter" idx="11"/>
          </p:nvPr>
        </p:nvSpPr>
        <p:spPr/>
        <p:txBody>
          <a:bodyPr/>
          <a:lstStyle/>
          <a:p>
            <a:r>
              <a:rPr lang="en-US"/>
              <a:t>Toshiba Training Program 2017</a:t>
            </a:r>
          </a:p>
        </p:txBody>
      </p:sp>
      <p:sp>
        <p:nvSpPr>
          <p:cNvPr id="5" name="Slide Number Placeholder 4"/>
          <p:cNvSpPr>
            <a:spLocks noGrp="1"/>
          </p:cNvSpPr>
          <p:nvPr>
            <p:ph type="sldNum" sz="quarter" idx="12"/>
          </p:nvPr>
        </p:nvSpPr>
        <p:spPr/>
        <p:txBody>
          <a:bodyPr/>
          <a:lstStyle/>
          <a:p>
            <a:fld id="{7DC1BBB0-96F0-4077-A278-0F3FB5C104D3}" type="slidenum">
              <a:rPr lang="en-US" smtClean="0"/>
              <a:pPr/>
              <a:t>32</a:t>
            </a:fld>
            <a:endParaRPr lang="en-US"/>
          </a:p>
        </p:txBody>
      </p:sp>
      <p:pic>
        <p:nvPicPr>
          <p:cNvPr id="6" name="Picture 5"/>
          <p:cNvPicPr>
            <a:picLocks noChangeAspect="1"/>
          </p:cNvPicPr>
          <p:nvPr/>
        </p:nvPicPr>
        <p:blipFill>
          <a:blip r:embed="rId3"/>
          <a:stretch>
            <a:fillRect/>
          </a:stretch>
        </p:blipFill>
        <p:spPr>
          <a:xfrm>
            <a:off x="8608789" y="1752600"/>
            <a:ext cx="2774230" cy="3886200"/>
          </a:xfrm>
          <a:prstGeom prst="rect">
            <a:avLst/>
          </a:prstGeom>
        </p:spPr>
      </p:pic>
    </p:spTree>
    <p:extLst>
      <p:ext uri="{BB962C8B-B14F-4D97-AF65-F5344CB8AC3E}">
        <p14:creationId xmlns:p14="http://schemas.microsoft.com/office/powerpoint/2010/main" val="1664203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 by experts</a:t>
            </a:r>
          </a:p>
        </p:txBody>
      </p:sp>
      <p:sp>
        <p:nvSpPr>
          <p:cNvPr id="3" name="Content Placeholder 2"/>
          <p:cNvSpPr>
            <a:spLocks noGrp="1"/>
          </p:cNvSpPr>
          <p:nvPr>
            <p:ph idx="1"/>
          </p:nvPr>
        </p:nvSpPr>
        <p:spPr>
          <a:xfrm>
            <a:off x="1593437" y="1600200"/>
            <a:ext cx="7472776" cy="4572000"/>
          </a:xfrm>
        </p:spPr>
        <p:txBody>
          <a:bodyPr>
            <a:normAutofit/>
          </a:bodyPr>
          <a:lstStyle/>
          <a:p>
            <a:r>
              <a:rPr lang="en-US" dirty="0"/>
              <a:t> </a:t>
            </a:r>
            <a:r>
              <a:rPr lang="en-US" b="1" dirty="0"/>
              <a:t>Dave Thomas </a:t>
            </a:r>
            <a:r>
              <a:rPr lang="en-US" dirty="0"/>
              <a:t>(Ruby): </a:t>
            </a:r>
            <a:r>
              <a:rPr lang="en-US" i="1" dirty="0"/>
              <a:t>Clean code can be read, and enhanced by a developer other than its original author. It has unit and acceptance </a:t>
            </a:r>
            <a:r>
              <a:rPr lang="en-US" i="1" dirty="0">
                <a:solidFill>
                  <a:srgbClr val="FF0000"/>
                </a:solidFill>
              </a:rPr>
              <a:t>tests</a:t>
            </a:r>
            <a:r>
              <a:rPr lang="en-US" i="1" dirty="0"/>
              <a:t>. It has meaningful names. It provides one way rather than many ways for doing one thing. It has minimal dependencies, which are explicitly defined, and provides a clear and minimal API. Code should be literate since depending on the language, not all necessary information can be expressed clearly in code alone. </a:t>
            </a:r>
            <a:endParaRPr lang="en-US" dirty="0"/>
          </a:p>
          <a:p>
            <a:endParaRPr lang="en-US" dirty="0"/>
          </a:p>
        </p:txBody>
      </p:sp>
      <p:sp>
        <p:nvSpPr>
          <p:cNvPr id="4" name="Footer Placeholder 3"/>
          <p:cNvSpPr>
            <a:spLocks noGrp="1"/>
          </p:cNvSpPr>
          <p:nvPr>
            <p:ph type="ftr" sz="quarter" idx="11"/>
          </p:nvPr>
        </p:nvSpPr>
        <p:spPr/>
        <p:txBody>
          <a:bodyPr/>
          <a:lstStyle/>
          <a:p>
            <a:r>
              <a:rPr lang="en-US"/>
              <a:t>Toshiba Training Program 2017</a:t>
            </a:r>
          </a:p>
        </p:txBody>
      </p:sp>
      <p:sp>
        <p:nvSpPr>
          <p:cNvPr id="5" name="Slide Number Placeholder 4"/>
          <p:cNvSpPr>
            <a:spLocks noGrp="1"/>
          </p:cNvSpPr>
          <p:nvPr>
            <p:ph type="sldNum" sz="quarter" idx="12"/>
          </p:nvPr>
        </p:nvSpPr>
        <p:spPr/>
        <p:txBody>
          <a:bodyPr/>
          <a:lstStyle/>
          <a:p>
            <a:fld id="{7DC1BBB0-96F0-4077-A278-0F3FB5C104D3}" type="slidenum">
              <a:rPr lang="en-US" smtClean="0"/>
              <a:pPr/>
              <a:t>33</a:t>
            </a:fld>
            <a:endParaRPr lang="en-US"/>
          </a:p>
        </p:txBody>
      </p:sp>
      <p:pic>
        <p:nvPicPr>
          <p:cNvPr id="6" name="Picture 5"/>
          <p:cNvPicPr>
            <a:picLocks noChangeAspect="1"/>
          </p:cNvPicPr>
          <p:nvPr/>
        </p:nvPicPr>
        <p:blipFill>
          <a:blip r:embed="rId3"/>
          <a:stretch>
            <a:fillRect/>
          </a:stretch>
        </p:blipFill>
        <p:spPr>
          <a:xfrm>
            <a:off x="9066212" y="1828800"/>
            <a:ext cx="2540000" cy="3403600"/>
          </a:xfrm>
          <a:prstGeom prst="rect">
            <a:avLst/>
          </a:prstGeom>
        </p:spPr>
      </p:pic>
    </p:spTree>
    <p:extLst>
      <p:ext uri="{BB962C8B-B14F-4D97-AF65-F5344CB8AC3E}">
        <p14:creationId xmlns:p14="http://schemas.microsoft.com/office/powerpoint/2010/main" val="279098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 by experts</a:t>
            </a:r>
          </a:p>
        </p:txBody>
      </p:sp>
      <p:sp>
        <p:nvSpPr>
          <p:cNvPr id="3" name="Content Placeholder 2"/>
          <p:cNvSpPr>
            <a:spLocks noGrp="1"/>
          </p:cNvSpPr>
          <p:nvPr>
            <p:ph idx="1"/>
          </p:nvPr>
        </p:nvSpPr>
        <p:spPr>
          <a:xfrm>
            <a:off x="1593437" y="1600200"/>
            <a:ext cx="5720176" cy="4572000"/>
          </a:xfrm>
        </p:spPr>
        <p:txBody>
          <a:bodyPr>
            <a:normAutofit/>
          </a:bodyPr>
          <a:lstStyle/>
          <a:p>
            <a:r>
              <a:rPr lang="en-US" dirty="0"/>
              <a:t>  </a:t>
            </a:r>
            <a:r>
              <a:rPr lang="en-US" b="1" dirty="0"/>
              <a:t>Michael Feathers </a:t>
            </a:r>
            <a:r>
              <a:rPr lang="en-US" dirty="0"/>
              <a:t>(</a:t>
            </a:r>
            <a:r>
              <a:rPr lang="en-US" dirty="0" err="1"/>
              <a:t>CppUnit</a:t>
            </a:r>
            <a:r>
              <a:rPr lang="en-US" dirty="0"/>
              <a:t>): Clean code always looks like it was written by someone who cares</a:t>
            </a:r>
          </a:p>
          <a:p>
            <a:endParaRPr lang="en-US" dirty="0"/>
          </a:p>
          <a:p>
            <a:r>
              <a:rPr lang="en-US" dirty="0"/>
              <a:t> </a:t>
            </a:r>
            <a:r>
              <a:rPr lang="en-US" b="1" dirty="0"/>
              <a:t>Ron Jeffries </a:t>
            </a:r>
            <a:r>
              <a:rPr lang="en-US" dirty="0"/>
              <a:t>(XP): Reduced duplication, high expressiveness, and early building of simple abstractions</a:t>
            </a:r>
          </a:p>
        </p:txBody>
      </p:sp>
      <p:sp>
        <p:nvSpPr>
          <p:cNvPr id="4" name="Footer Placeholder 3"/>
          <p:cNvSpPr>
            <a:spLocks noGrp="1"/>
          </p:cNvSpPr>
          <p:nvPr>
            <p:ph type="ftr" sz="quarter" idx="11"/>
          </p:nvPr>
        </p:nvSpPr>
        <p:spPr/>
        <p:txBody>
          <a:bodyPr/>
          <a:lstStyle/>
          <a:p>
            <a:r>
              <a:rPr lang="en-US"/>
              <a:t>Toshiba Training Program 2017</a:t>
            </a:r>
            <a:endParaRPr lang="en-US" dirty="0"/>
          </a:p>
        </p:txBody>
      </p:sp>
      <p:sp>
        <p:nvSpPr>
          <p:cNvPr id="5" name="Slide Number Placeholder 4"/>
          <p:cNvSpPr>
            <a:spLocks noGrp="1"/>
          </p:cNvSpPr>
          <p:nvPr>
            <p:ph type="sldNum" sz="quarter" idx="12"/>
          </p:nvPr>
        </p:nvSpPr>
        <p:spPr/>
        <p:txBody>
          <a:bodyPr/>
          <a:lstStyle/>
          <a:p>
            <a:fld id="{7DC1BBB0-96F0-4077-A278-0F3FB5C104D3}" type="slidenum">
              <a:rPr lang="en-US" smtClean="0"/>
              <a:pPr/>
              <a:t>34</a:t>
            </a:fld>
            <a:endParaRPr lang="en-US"/>
          </a:p>
        </p:txBody>
      </p:sp>
      <p:pic>
        <p:nvPicPr>
          <p:cNvPr id="6" name="Picture 5"/>
          <p:cNvPicPr>
            <a:picLocks noChangeAspect="1"/>
          </p:cNvPicPr>
          <p:nvPr/>
        </p:nvPicPr>
        <p:blipFill>
          <a:blip r:embed="rId3"/>
          <a:stretch>
            <a:fillRect/>
          </a:stretch>
        </p:blipFill>
        <p:spPr>
          <a:xfrm>
            <a:off x="8075612" y="990600"/>
            <a:ext cx="2590800" cy="2590800"/>
          </a:xfrm>
          <a:prstGeom prst="rect">
            <a:avLst/>
          </a:prstGeom>
        </p:spPr>
      </p:pic>
      <p:pic>
        <p:nvPicPr>
          <p:cNvPr id="7" name="Picture 6"/>
          <p:cNvPicPr>
            <a:picLocks noChangeAspect="1"/>
          </p:cNvPicPr>
          <p:nvPr/>
        </p:nvPicPr>
        <p:blipFill>
          <a:blip r:embed="rId4"/>
          <a:stretch>
            <a:fillRect/>
          </a:stretch>
        </p:blipFill>
        <p:spPr>
          <a:xfrm>
            <a:off x="7999412" y="3733800"/>
            <a:ext cx="2540000" cy="2540000"/>
          </a:xfrm>
          <a:prstGeom prst="rect">
            <a:avLst/>
          </a:prstGeom>
        </p:spPr>
      </p:pic>
    </p:spTree>
    <p:extLst>
      <p:ext uri="{BB962C8B-B14F-4D97-AF65-F5344CB8AC3E}">
        <p14:creationId xmlns:p14="http://schemas.microsoft.com/office/powerpoint/2010/main" val="2879592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Meaningful name</a:t>
            </a:r>
          </a:p>
        </p:txBody>
      </p:sp>
      <p:sp>
        <p:nvSpPr>
          <p:cNvPr id="3" name="Content Placeholder 2"/>
          <p:cNvSpPr>
            <a:spLocks noGrp="1"/>
          </p:cNvSpPr>
          <p:nvPr>
            <p:ph idx="1"/>
          </p:nvPr>
        </p:nvSpPr>
        <p:spPr/>
        <p:txBody>
          <a:bodyPr/>
          <a:lstStyle/>
          <a:p>
            <a:r>
              <a:rPr lang="en-US" dirty="0"/>
              <a:t> Intention / revealing names</a:t>
            </a:r>
          </a:p>
        </p:txBody>
      </p:sp>
      <p:sp>
        <p:nvSpPr>
          <p:cNvPr id="4" name="Footer Placeholder 3"/>
          <p:cNvSpPr>
            <a:spLocks noGrp="1"/>
          </p:cNvSpPr>
          <p:nvPr>
            <p:ph type="ftr" sz="quarter" idx="11"/>
          </p:nvPr>
        </p:nvSpPr>
        <p:spPr/>
        <p:txBody>
          <a:bodyPr/>
          <a:lstStyle/>
          <a:p>
            <a:r>
              <a:rPr lang="en-US"/>
              <a:t>Toshiba Training Program 2017</a:t>
            </a:r>
            <a:endParaRPr lang="en-US" dirty="0"/>
          </a:p>
        </p:txBody>
      </p:sp>
      <p:sp>
        <p:nvSpPr>
          <p:cNvPr id="5" name="Slide Number Placeholder 4"/>
          <p:cNvSpPr>
            <a:spLocks noGrp="1"/>
          </p:cNvSpPr>
          <p:nvPr>
            <p:ph type="sldNum" sz="quarter" idx="12"/>
          </p:nvPr>
        </p:nvSpPr>
        <p:spPr/>
        <p:txBody>
          <a:bodyPr/>
          <a:lstStyle/>
          <a:p>
            <a:fld id="{7DC1BBB0-96F0-4077-A278-0F3FB5C104D3}" type="slidenum">
              <a:rPr lang="en-US" smtClean="0"/>
              <a:pPr/>
              <a:t>35</a:t>
            </a:fld>
            <a:endParaRPr lang="en-US"/>
          </a:p>
        </p:txBody>
      </p:sp>
      <p:pic>
        <p:nvPicPr>
          <p:cNvPr id="6" name="Picture 5"/>
          <p:cNvPicPr>
            <a:picLocks noChangeAspect="1"/>
          </p:cNvPicPr>
          <p:nvPr/>
        </p:nvPicPr>
        <p:blipFill>
          <a:blip r:embed="rId2"/>
          <a:stretch>
            <a:fillRect/>
          </a:stretch>
        </p:blipFill>
        <p:spPr>
          <a:xfrm>
            <a:off x="3198812" y="2200274"/>
            <a:ext cx="6248400" cy="1890542"/>
          </a:xfrm>
          <a:prstGeom prst="rect">
            <a:avLst/>
          </a:prstGeom>
          <a:ln>
            <a:solidFill>
              <a:schemeClr val="accent1"/>
            </a:solidFill>
          </a:ln>
        </p:spPr>
      </p:pic>
      <p:pic>
        <p:nvPicPr>
          <p:cNvPr id="7" name="Picture 6"/>
          <p:cNvPicPr>
            <a:picLocks noChangeAspect="1"/>
          </p:cNvPicPr>
          <p:nvPr/>
        </p:nvPicPr>
        <p:blipFill rotWithShape="1">
          <a:blip r:embed="rId3"/>
          <a:srcRect t="4010"/>
          <a:stretch/>
        </p:blipFill>
        <p:spPr>
          <a:xfrm>
            <a:off x="3198812" y="4457466"/>
            <a:ext cx="6764738" cy="1897297"/>
          </a:xfrm>
          <a:prstGeom prst="rect">
            <a:avLst/>
          </a:prstGeom>
          <a:ln>
            <a:solidFill>
              <a:schemeClr val="accent1"/>
            </a:solidFill>
          </a:ln>
        </p:spPr>
      </p:pic>
      <p:sp>
        <p:nvSpPr>
          <p:cNvPr id="8" name="&quot;No&quot; Symbol 7"/>
          <p:cNvSpPr/>
          <p:nvPr/>
        </p:nvSpPr>
        <p:spPr>
          <a:xfrm>
            <a:off x="10228217" y="2459745"/>
            <a:ext cx="855262" cy="685800"/>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9" name="Heart 8"/>
          <p:cNvSpPr/>
          <p:nvPr/>
        </p:nvSpPr>
        <p:spPr>
          <a:xfrm>
            <a:off x="10361612" y="4953000"/>
            <a:ext cx="762000" cy="609600"/>
          </a:xfrm>
          <a:prstGeom prst="hear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8415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Meaningful name</a:t>
            </a:r>
          </a:p>
        </p:txBody>
      </p:sp>
      <p:sp>
        <p:nvSpPr>
          <p:cNvPr id="3" name="Content Placeholder 2"/>
          <p:cNvSpPr>
            <a:spLocks noGrp="1"/>
          </p:cNvSpPr>
          <p:nvPr>
            <p:ph idx="1"/>
          </p:nvPr>
        </p:nvSpPr>
        <p:spPr/>
        <p:txBody>
          <a:bodyPr/>
          <a:lstStyle/>
          <a:p>
            <a:r>
              <a:rPr lang="en-US" dirty="0"/>
              <a:t> No magic numbers!</a:t>
            </a:r>
          </a:p>
        </p:txBody>
      </p:sp>
      <p:sp>
        <p:nvSpPr>
          <p:cNvPr id="4" name="Footer Placeholder 3"/>
          <p:cNvSpPr>
            <a:spLocks noGrp="1"/>
          </p:cNvSpPr>
          <p:nvPr>
            <p:ph type="ftr" sz="quarter" idx="11"/>
          </p:nvPr>
        </p:nvSpPr>
        <p:spPr/>
        <p:txBody>
          <a:bodyPr/>
          <a:lstStyle/>
          <a:p>
            <a:r>
              <a:rPr lang="en-US"/>
              <a:t>Toshiba Training Program 2017</a:t>
            </a:r>
          </a:p>
        </p:txBody>
      </p:sp>
      <p:sp>
        <p:nvSpPr>
          <p:cNvPr id="5" name="Slide Number Placeholder 4"/>
          <p:cNvSpPr>
            <a:spLocks noGrp="1"/>
          </p:cNvSpPr>
          <p:nvPr>
            <p:ph type="sldNum" sz="quarter" idx="12"/>
          </p:nvPr>
        </p:nvSpPr>
        <p:spPr/>
        <p:txBody>
          <a:bodyPr/>
          <a:lstStyle/>
          <a:p>
            <a:fld id="{7DC1BBB0-96F0-4077-A278-0F3FB5C104D3}" type="slidenum">
              <a:rPr lang="en-US" smtClean="0"/>
              <a:pPr/>
              <a:t>36</a:t>
            </a:fld>
            <a:endParaRPr lang="en-US"/>
          </a:p>
        </p:txBody>
      </p:sp>
      <p:sp>
        <p:nvSpPr>
          <p:cNvPr id="6" name="TextBox 5"/>
          <p:cNvSpPr txBox="1"/>
          <p:nvPr/>
        </p:nvSpPr>
        <p:spPr>
          <a:xfrm>
            <a:off x="2360612" y="2895600"/>
            <a:ext cx="3886200" cy="2862322"/>
          </a:xfrm>
          <a:prstGeom prst="rect">
            <a:avLst/>
          </a:prstGeom>
          <a:noFill/>
          <a:ln>
            <a:solidFill>
              <a:schemeClr val="accent1"/>
            </a:solidFill>
          </a:ln>
        </p:spPr>
        <p:txBody>
          <a:bodyPr wrap="square" rtlCol="0">
            <a:spAutoFit/>
          </a:bodyPr>
          <a:lstStyle/>
          <a:p>
            <a:r>
              <a:rPr lang="en-US" dirty="0"/>
              <a:t>switch (color)</a:t>
            </a:r>
          </a:p>
          <a:p>
            <a:r>
              <a:rPr lang="en-US" dirty="0"/>
              <a:t>{</a:t>
            </a:r>
          </a:p>
          <a:p>
            <a:r>
              <a:rPr lang="en-US" dirty="0"/>
              <a:t>    case 1:</a:t>
            </a:r>
          </a:p>
          <a:p>
            <a:r>
              <a:rPr lang="en-US" dirty="0"/>
              <a:t>         // do something</a:t>
            </a:r>
          </a:p>
          <a:p>
            <a:r>
              <a:rPr lang="en-US" dirty="0"/>
              <a:t>    case 2:</a:t>
            </a:r>
          </a:p>
          <a:p>
            <a:r>
              <a:rPr lang="en-US" dirty="0"/>
              <a:t>         // do something</a:t>
            </a:r>
          </a:p>
          <a:p>
            <a:r>
              <a:rPr lang="en-US" dirty="0"/>
              <a:t>    case 3:</a:t>
            </a:r>
          </a:p>
          <a:p>
            <a:r>
              <a:rPr lang="en-US" dirty="0"/>
              <a:t>         // do other thing</a:t>
            </a:r>
          </a:p>
          <a:p>
            <a:r>
              <a:rPr lang="en-US" dirty="0"/>
              <a:t>    …</a:t>
            </a:r>
          </a:p>
          <a:p>
            <a:r>
              <a:rPr lang="en-US" dirty="0"/>
              <a:t>}</a:t>
            </a:r>
          </a:p>
        </p:txBody>
      </p:sp>
      <p:sp>
        <p:nvSpPr>
          <p:cNvPr id="7" name="TextBox 6"/>
          <p:cNvSpPr txBox="1"/>
          <p:nvPr/>
        </p:nvSpPr>
        <p:spPr>
          <a:xfrm>
            <a:off x="7013988" y="2895600"/>
            <a:ext cx="3886200" cy="2862322"/>
          </a:xfrm>
          <a:prstGeom prst="rect">
            <a:avLst/>
          </a:prstGeom>
          <a:noFill/>
          <a:ln>
            <a:solidFill>
              <a:schemeClr val="accent1"/>
            </a:solidFill>
          </a:ln>
        </p:spPr>
        <p:txBody>
          <a:bodyPr wrap="square" rtlCol="0">
            <a:spAutoFit/>
          </a:bodyPr>
          <a:lstStyle/>
          <a:p>
            <a:r>
              <a:rPr lang="en-US" dirty="0"/>
              <a:t>switch (color)</a:t>
            </a:r>
          </a:p>
          <a:p>
            <a:r>
              <a:rPr lang="en-US" dirty="0"/>
              <a:t>{</a:t>
            </a:r>
          </a:p>
          <a:p>
            <a:r>
              <a:rPr lang="en-US" dirty="0"/>
              <a:t>    case RED:</a:t>
            </a:r>
          </a:p>
          <a:p>
            <a:r>
              <a:rPr lang="en-US" dirty="0"/>
              <a:t>         // do something</a:t>
            </a:r>
          </a:p>
          <a:p>
            <a:r>
              <a:rPr lang="en-US" dirty="0"/>
              <a:t>    case GREEN:</a:t>
            </a:r>
          </a:p>
          <a:p>
            <a:r>
              <a:rPr lang="en-US" dirty="0"/>
              <a:t>         // do something</a:t>
            </a:r>
          </a:p>
          <a:p>
            <a:r>
              <a:rPr lang="en-US" dirty="0"/>
              <a:t>    case BLUE:</a:t>
            </a:r>
          </a:p>
          <a:p>
            <a:r>
              <a:rPr lang="en-US" dirty="0"/>
              <a:t>         // do other thing</a:t>
            </a:r>
          </a:p>
          <a:p>
            <a:r>
              <a:rPr lang="en-US" dirty="0"/>
              <a:t>    …</a:t>
            </a:r>
          </a:p>
          <a:p>
            <a:r>
              <a:rPr lang="en-US" dirty="0"/>
              <a:t>}</a:t>
            </a:r>
          </a:p>
        </p:txBody>
      </p:sp>
    </p:spTree>
    <p:extLst>
      <p:ext uri="{BB962C8B-B14F-4D97-AF65-F5344CB8AC3E}">
        <p14:creationId xmlns:p14="http://schemas.microsoft.com/office/powerpoint/2010/main" val="1260134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Meaningful name</a:t>
            </a:r>
          </a:p>
        </p:txBody>
      </p:sp>
      <p:sp>
        <p:nvSpPr>
          <p:cNvPr id="3" name="Content Placeholder 2"/>
          <p:cNvSpPr>
            <a:spLocks noGrp="1"/>
          </p:cNvSpPr>
          <p:nvPr>
            <p:ph idx="1"/>
          </p:nvPr>
        </p:nvSpPr>
        <p:spPr/>
        <p:txBody>
          <a:bodyPr/>
          <a:lstStyle/>
          <a:p>
            <a:r>
              <a:rPr lang="en-US" dirty="0"/>
              <a:t> Pronounceable names</a:t>
            </a:r>
          </a:p>
        </p:txBody>
      </p:sp>
      <p:sp>
        <p:nvSpPr>
          <p:cNvPr id="4" name="Footer Placeholder 3"/>
          <p:cNvSpPr>
            <a:spLocks noGrp="1"/>
          </p:cNvSpPr>
          <p:nvPr>
            <p:ph type="ftr" sz="quarter" idx="11"/>
          </p:nvPr>
        </p:nvSpPr>
        <p:spPr/>
        <p:txBody>
          <a:bodyPr/>
          <a:lstStyle/>
          <a:p>
            <a:r>
              <a:rPr lang="en-US"/>
              <a:t>Toshiba Training Program 2017</a:t>
            </a:r>
          </a:p>
        </p:txBody>
      </p:sp>
      <p:sp>
        <p:nvSpPr>
          <p:cNvPr id="5" name="Slide Number Placeholder 4"/>
          <p:cNvSpPr>
            <a:spLocks noGrp="1"/>
          </p:cNvSpPr>
          <p:nvPr>
            <p:ph type="sldNum" sz="quarter" idx="12"/>
          </p:nvPr>
        </p:nvSpPr>
        <p:spPr/>
        <p:txBody>
          <a:bodyPr/>
          <a:lstStyle/>
          <a:p>
            <a:fld id="{7DC1BBB0-96F0-4077-A278-0F3FB5C104D3}" type="slidenum">
              <a:rPr lang="en-US" smtClean="0"/>
              <a:pPr/>
              <a:t>37</a:t>
            </a:fld>
            <a:endParaRPr lang="en-US"/>
          </a:p>
        </p:txBody>
      </p:sp>
      <p:pic>
        <p:nvPicPr>
          <p:cNvPr id="6" name="Picture 5"/>
          <p:cNvPicPr>
            <a:picLocks noChangeAspect="1"/>
          </p:cNvPicPr>
          <p:nvPr/>
        </p:nvPicPr>
        <p:blipFill>
          <a:blip r:embed="rId2"/>
          <a:stretch>
            <a:fillRect/>
          </a:stretch>
        </p:blipFill>
        <p:spPr>
          <a:xfrm>
            <a:off x="2894012" y="2057400"/>
            <a:ext cx="6019800" cy="2042011"/>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2873686" y="4235693"/>
            <a:ext cx="6344926" cy="1934278"/>
          </a:xfrm>
          <a:prstGeom prst="rect">
            <a:avLst/>
          </a:prstGeom>
          <a:ln>
            <a:solidFill>
              <a:schemeClr val="accent1"/>
            </a:solidFill>
          </a:ln>
        </p:spPr>
      </p:pic>
      <p:sp>
        <p:nvSpPr>
          <p:cNvPr id="8" name="&quot;No&quot; Symbol 7"/>
          <p:cNvSpPr/>
          <p:nvPr/>
        </p:nvSpPr>
        <p:spPr>
          <a:xfrm>
            <a:off x="10228217" y="2459745"/>
            <a:ext cx="855262" cy="685800"/>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9" name="Heart 8"/>
          <p:cNvSpPr/>
          <p:nvPr/>
        </p:nvSpPr>
        <p:spPr>
          <a:xfrm>
            <a:off x="10361612" y="4953000"/>
            <a:ext cx="762000" cy="609600"/>
          </a:xfrm>
          <a:prstGeom prst="hear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6654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Meaningful name</a:t>
            </a:r>
          </a:p>
        </p:txBody>
      </p:sp>
      <p:sp>
        <p:nvSpPr>
          <p:cNvPr id="3" name="Content Placeholder 2"/>
          <p:cNvSpPr>
            <a:spLocks noGrp="1"/>
          </p:cNvSpPr>
          <p:nvPr>
            <p:ph idx="1"/>
          </p:nvPr>
        </p:nvSpPr>
        <p:spPr/>
        <p:txBody>
          <a:bodyPr/>
          <a:lstStyle/>
          <a:p>
            <a:r>
              <a:rPr lang="en-US" dirty="0"/>
              <a:t> Avoid disinformation</a:t>
            </a:r>
          </a:p>
          <a:p>
            <a:pPr lvl="1"/>
            <a:r>
              <a:rPr lang="en-US" dirty="0" err="1"/>
              <a:t>accountList</a:t>
            </a:r>
            <a:r>
              <a:rPr lang="en-US" dirty="0"/>
              <a:t> vs accounts</a:t>
            </a:r>
          </a:p>
          <a:p>
            <a:pPr lvl="1"/>
            <a:r>
              <a:rPr lang="en-US" dirty="0" err="1"/>
              <a:t>listOfEmployeesIDDRMEncode</a:t>
            </a:r>
            <a:r>
              <a:rPr lang="en-US" dirty="0"/>
              <a:t> vs </a:t>
            </a:r>
            <a:r>
              <a:rPr lang="en-US" dirty="0" err="1"/>
              <a:t>listOfEmployeesIDRMEncode</a:t>
            </a:r>
            <a:endParaRPr lang="en-US" dirty="0"/>
          </a:p>
          <a:p>
            <a:pPr lvl="1"/>
            <a:r>
              <a:rPr lang="en-US" dirty="0"/>
              <a:t>0 or O, l or 1?           ----            a1, a2?</a:t>
            </a:r>
          </a:p>
          <a:p>
            <a:pPr lvl="1"/>
            <a:endParaRPr lang="en-US" dirty="0"/>
          </a:p>
          <a:p>
            <a:pPr lvl="1"/>
            <a:endParaRPr lang="en-US" dirty="0"/>
          </a:p>
          <a:p>
            <a:pPr lvl="1"/>
            <a:endParaRPr lang="en-US" dirty="0"/>
          </a:p>
          <a:p>
            <a:pPr lvl="1"/>
            <a:endParaRPr lang="en-US" dirty="0"/>
          </a:p>
          <a:p>
            <a:pPr lvl="1"/>
            <a:endParaRPr lang="en-US" dirty="0"/>
          </a:p>
          <a:p>
            <a:pPr lvl="1"/>
            <a:r>
              <a:rPr lang="en-US" dirty="0"/>
              <a:t>Indistinguishable</a:t>
            </a:r>
          </a:p>
        </p:txBody>
      </p:sp>
      <p:sp>
        <p:nvSpPr>
          <p:cNvPr id="4" name="Footer Placeholder 3"/>
          <p:cNvSpPr>
            <a:spLocks noGrp="1"/>
          </p:cNvSpPr>
          <p:nvPr>
            <p:ph type="ftr" sz="quarter" idx="11"/>
          </p:nvPr>
        </p:nvSpPr>
        <p:spPr/>
        <p:txBody>
          <a:bodyPr/>
          <a:lstStyle/>
          <a:p>
            <a:r>
              <a:rPr lang="en-US"/>
              <a:t>Toshiba Training Program 2017</a:t>
            </a:r>
          </a:p>
        </p:txBody>
      </p:sp>
      <p:sp>
        <p:nvSpPr>
          <p:cNvPr id="5" name="Slide Number Placeholder 4"/>
          <p:cNvSpPr>
            <a:spLocks noGrp="1"/>
          </p:cNvSpPr>
          <p:nvPr>
            <p:ph type="sldNum" sz="quarter" idx="12"/>
          </p:nvPr>
        </p:nvSpPr>
        <p:spPr/>
        <p:txBody>
          <a:bodyPr/>
          <a:lstStyle/>
          <a:p>
            <a:fld id="{7DC1BBB0-96F0-4077-A278-0F3FB5C104D3}" type="slidenum">
              <a:rPr lang="en-US" smtClean="0"/>
              <a:pPr/>
              <a:t>38</a:t>
            </a:fld>
            <a:endParaRPr lang="en-US"/>
          </a:p>
        </p:txBody>
      </p:sp>
      <p:pic>
        <p:nvPicPr>
          <p:cNvPr id="6" name="Picture 5"/>
          <p:cNvPicPr>
            <a:picLocks noChangeAspect="1"/>
          </p:cNvPicPr>
          <p:nvPr/>
        </p:nvPicPr>
        <p:blipFill>
          <a:blip r:embed="rId2"/>
          <a:stretch>
            <a:fillRect/>
          </a:stretch>
        </p:blipFill>
        <p:spPr>
          <a:xfrm>
            <a:off x="1979612" y="3276600"/>
            <a:ext cx="2133600" cy="1826895"/>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4789565" y="3429000"/>
            <a:ext cx="6774868" cy="1371599"/>
          </a:xfrm>
          <a:prstGeom prst="rect">
            <a:avLst/>
          </a:prstGeom>
          <a:ln>
            <a:solidFill>
              <a:schemeClr val="accent1"/>
            </a:solidFill>
          </a:ln>
        </p:spPr>
      </p:pic>
      <p:pic>
        <p:nvPicPr>
          <p:cNvPr id="8" name="Picture 7"/>
          <p:cNvPicPr>
            <a:picLocks noChangeAspect="1"/>
          </p:cNvPicPr>
          <p:nvPr/>
        </p:nvPicPr>
        <p:blipFill>
          <a:blip r:embed="rId4"/>
          <a:stretch>
            <a:fillRect/>
          </a:stretch>
        </p:blipFill>
        <p:spPr>
          <a:xfrm>
            <a:off x="4875211" y="5478463"/>
            <a:ext cx="3921527" cy="998537"/>
          </a:xfrm>
          <a:prstGeom prst="rect">
            <a:avLst/>
          </a:prstGeom>
          <a:ln>
            <a:solidFill>
              <a:schemeClr val="accent1"/>
            </a:solidFill>
          </a:ln>
        </p:spPr>
      </p:pic>
      <p:sp>
        <p:nvSpPr>
          <p:cNvPr id="9" name="&quot;No&quot; Symbol 8"/>
          <p:cNvSpPr/>
          <p:nvPr/>
        </p:nvSpPr>
        <p:spPr>
          <a:xfrm>
            <a:off x="1446212" y="4648200"/>
            <a:ext cx="855262" cy="685800"/>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 name="&quot;No&quot; Symbol 9"/>
          <p:cNvSpPr/>
          <p:nvPr/>
        </p:nvSpPr>
        <p:spPr>
          <a:xfrm>
            <a:off x="10056812" y="4343400"/>
            <a:ext cx="855262" cy="685800"/>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 name="&quot;No&quot; Symbol 10"/>
          <p:cNvSpPr/>
          <p:nvPr/>
        </p:nvSpPr>
        <p:spPr>
          <a:xfrm>
            <a:off x="8609012" y="5410200"/>
            <a:ext cx="855262" cy="685800"/>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1427220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Meaningful name</a:t>
            </a:r>
          </a:p>
        </p:txBody>
      </p:sp>
      <p:sp>
        <p:nvSpPr>
          <p:cNvPr id="3" name="Content Placeholder 2"/>
          <p:cNvSpPr>
            <a:spLocks noGrp="1"/>
          </p:cNvSpPr>
          <p:nvPr>
            <p:ph idx="1"/>
          </p:nvPr>
        </p:nvSpPr>
        <p:spPr/>
        <p:txBody>
          <a:bodyPr/>
          <a:lstStyle/>
          <a:p>
            <a:r>
              <a:rPr lang="en-US" dirty="0"/>
              <a:t> Use searchable names</a:t>
            </a:r>
          </a:p>
        </p:txBody>
      </p:sp>
      <p:sp>
        <p:nvSpPr>
          <p:cNvPr id="4" name="Footer Placeholder 3"/>
          <p:cNvSpPr>
            <a:spLocks noGrp="1"/>
          </p:cNvSpPr>
          <p:nvPr>
            <p:ph type="ftr" sz="quarter" idx="11"/>
          </p:nvPr>
        </p:nvSpPr>
        <p:spPr/>
        <p:txBody>
          <a:bodyPr/>
          <a:lstStyle/>
          <a:p>
            <a:r>
              <a:rPr lang="en-US"/>
              <a:t>Toshiba Training Program 2017</a:t>
            </a:r>
          </a:p>
        </p:txBody>
      </p:sp>
      <p:sp>
        <p:nvSpPr>
          <p:cNvPr id="5" name="Slide Number Placeholder 4"/>
          <p:cNvSpPr>
            <a:spLocks noGrp="1"/>
          </p:cNvSpPr>
          <p:nvPr>
            <p:ph type="sldNum" sz="quarter" idx="12"/>
          </p:nvPr>
        </p:nvSpPr>
        <p:spPr/>
        <p:txBody>
          <a:bodyPr/>
          <a:lstStyle/>
          <a:p>
            <a:fld id="{7DC1BBB0-96F0-4077-A278-0F3FB5C104D3}" type="slidenum">
              <a:rPr lang="en-US" smtClean="0"/>
              <a:pPr/>
              <a:t>39</a:t>
            </a:fld>
            <a:endParaRPr lang="en-US"/>
          </a:p>
        </p:txBody>
      </p:sp>
      <p:pic>
        <p:nvPicPr>
          <p:cNvPr id="6" name="Picture 5"/>
          <p:cNvPicPr>
            <a:picLocks noChangeAspect="1"/>
          </p:cNvPicPr>
          <p:nvPr/>
        </p:nvPicPr>
        <p:blipFill>
          <a:blip r:embed="rId2"/>
          <a:stretch>
            <a:fillRect/>
          </a:stretch>
        </p:blipFill>
        <p:spPr>
          <a:xfrm>
            <a:off x="3275012" y="2362200"/>
            <a:ext cx="5352422" cy="1295400"/>
          </a:xfrm>
          <a:prstGeom prst="rect">
            <a:avLst/>
          </a:prstGeom>
          <a:ln>
            <a:solidFill>
              <a:schemeClr val="accent1"/>
            </a:solidFill>
          </a:ln>
        </p:spPr>
      </p:pic>
      <p:pic>
        <p:nvPicPr>
          <p:cNvPr id="8" name="Picture 7"/>
          <p:cNvPicPr>
            <a:picLocks noChangeAspect="1"/>
          </p:cNvPicPr>
          <p:nvPr/>
        </p:nvPicPr>
        <p:blipFill>
          <a:blip r:embed="rId3"/>
          <a:stretch>
            <a:fillRect/>
          </a:stretch>
        </p:blipFill>
        <p:spPr>
          <a:xfrm>
            <a:off x="3217761" y="4019550"/>
            <a:ext cx="6534150" cy="2152650"/>
          </a:xfrm>
          <a:prstGeom prst="rect">
            <a:avLst/>
          </a:prstGeom>
          <a:ln>
            <a:solidFill>
              <a:schemeClr val="accent1"/>
            </a:solidFill>
          </a:ln>
        </p:spPr>
      </p:pic>
      <p:sp>
        <p:nvSpPr>
          <p:cNvPr id="9" name="&quot;No&quot; Symbol 8"/>
          <p:cNvSpPr/>
          <p:nvPr/>
        </p:nvSpPr>
        <p:spPr>
          <a:xfrm>
            <a:off x="10228217" y="2459745"/>
            <a:ext cx="855262" cy="685800"/>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 name="Heart 9"/>
          <p:cNvSpPr/>
          <p:nvPr/>
        </p:nvSpPr>
        <p:spPr>
          <a:xfrm>
            <a:off x="10361612" y="4953000"/>
            <a:ext cx="762000" cy="609600"/>
          </a:xfrm>
          <a:prstGeom prst="hear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3088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have to follow convention?</a:t>
            </a:r>
          </a:p>
        </p:txBody>
      </p:sp>
      <p:sp>
        <p:nvSpPr>
          <p:cNvPr id="3" name="Content Placeholder 2"/>
          <p:cNvSpPr>
            <a:spLocks noGrp="1"/>
          </p:cNvSpPr>
          <p:nvPr>
            <p:ph idx="1"/>
          </p:nvPr>
        </p:nvSpPr>
        <p:spPr/>
        <p:txBody>
          <a:bodyPr/>
          <a:lstStyle/>
          <a:p>
            <a:r>
              <a:rPr lang="en-US" dirty="0"/>
              <a:t> Because you don’t write code for yourself!</a:t>
            </a:r>
          </a:p>
          <a:p>
            <a:r>
              <a:rPr lang="en-US" dirty="0"/>
              <a:t> Others want to understand what you write!</a:t>
            </a:r>
          </a:p>
          <a:p>
            <a:r>
              <a:rPr lang="en-US" dirty="0"/>
              <a:t> What are the benefits of coding convention?</a:t>
            </a:r>
          </a:p>
          <a:p>
            <a:pPr lvl="1"/>
            <a:r>
              <a:rPr lang="en-US" dirty="0"/>
              <a:t>Easy to read and understand</a:t>
            </a:r>
          </a:p>
          <a:p>
            <a:pPr lvl="1"/>
            <a:r>
              <a:rPr lang="en-US" dirty="0"/>
              <a:t>Avoid ambiguous source code</a:t>
            </a:r>
          </a:p>
          <a:p>
            <a:pPr lvl="1"/>
            <a:r>
              <a:rPr lang="en-US" dirty="0"/>
              <a:t>Reduce error</a:t>
            </a:r>
          </a:p>
        </p:txBody>
      </p:sp>
      <p:sp>
        <p:nvSpPr>
          <p:cNvPr id="4" name="Footer Placeholder 3"/>
          <p:cNvSpPr>
            <a:spLocks noGrp="1"/>
          </p:cNvSpPr>
          <p:nvPr>
            <p:ph type="ftr" sz="quarter" idx="11"/>
          </p:nvPr>
        </p:nvSpPr>
        <p:spPr/>
        <p:txBody>
          <a:bodyPr/>
          <a:lstStyle/>
          <a:p>
            <a:r>
              <a:rPr lang="en-US"/>
              <a:t>Toshiba Training Program 2017</a:t>
            </a:r>
          </a:p>
        </p:txBody>
      </p:sp>
      <p:sp>
        <p:nvSpPr>
          <p:cNvPr id="5" name="Slide Number Placeholder 4"/>
          <p:cNvSpPr>
            <a:spLocks noGrp="1"/>
          </p:cNvSpPr>
          <p:nvPr>
            <p:ph type="sldNum" sz="quarter" idx="12"/>
          </p:nvPr>
        </p:nvSpPr>
        <p:spPr/>
        <p:txBody>
          <a:bodyPr/>
          <a:lstStyle/>
          <a:p>
            <a:fld id="{7DC1BBB0-96F0-4077-A278-0F3FB5C104D3}" type="slidenum">
              <a:rPr lang="en-US" smtClean="0"/>
              <a:pPr/>
              <a:t>4</a:t>
            </a:fld>
            <a:endParaRPr lang="en-US"/>
          </a:p>
        </p:txBody>
      </p:sp>
      <p:sp>
        <p:nvSpPr>
          <p:cNvPr id="6" name="Speech Bubble: Oval 5"/>
          <p:cNvSpPr/>
          <p:nvPr/>
        </p:nvSpPr>
        <p:spPr>
          <a:xfrm>
            <a:off x="8609171" y="3239294"/>
            <a:ext cx="2590800" cy="1295400"/>
          </a:xfrm>
          <a:prstGeom prst="wedgeEllipseCallout">
            <a:avLst>
              <a:gd name="adj1" fmla="val -133017"/>
              <a:gd name="adj2" fmla="val -370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Can reading code be likes reading story?</a:t>
            </a:r>
          </a:p>
        </p:txBody>
      </p:sp>
      <p:sp>
        <p:nvSpPr>
          <p:cNvPr id="7" name="Speech Bubble: Oval 6"/>
          <p:cNvSpPr/>
          <p:nvPr/>
        </p:nvSpPr>
        <p:spPr>
          <a:xfrm>
            <a:off x="7542212" y="4705747"/>
            <a:ext cx="2590800" cy="1295400"/>
          </a:xfrm>
          <a:prstGeom prst="wedgeEllipseCallout">
            <a:avLst>
              <a:gd name="adj1" fmla="val -127975"/>
              <a:gd name="adj2" fmla="val -950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What you read is what I meant!</a:t>
            </a:r>
          </a:p>
        </p:txBody>
      </p:sp>
      <p:sp>
        <p:nvSpPr>
          <p:cNvPr id="8" name="Speech Bubble: Oval 7"/>
          <p:cNvSpPr/>
          <p:nvPr/>
        </p:nvSpPr>
        <p:spPr>
          <a:xfrm>
            <a:off x="4407313" y="5116910"/>
            <a:ext cx="2590800" cy="1295400"/>
          </a:xfrm>
          <a:prstGeom prst="wedgeEllipseCallout">
            <a:avLst>
              <a:gd name="adj1" fmla="val -95832"/>
              <a:gd name="adj2" fmla="val -975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How? I mean really how?</a:t>
            </a:r>
          </a:p>
        </p:txBody>
      </p:sp>
    </p:spTree>
    <p:extLst>
      <p:ext uri="{BB962C8B-B14F-4D97-AF65-F5344CB8AC3E}">
        <p14:creationId xmlns:p14="http://schemas.microsoft.com/office/powerpoint/2010/main" val="4176383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Meaningful name</a:t>
            </a:r>
          </a:p>
        </p:txBody>
      </p:sp>
      <p:sp>
        <p:nvSpPr>
          <p:cNvPr id="3" name="Content Placeholder 2"/>
          <p:cNvSpPr>
            <a:spLocks noGrp="1"/>
          </p:cNvSpPr>
          <p:nvPr>
            <p:ph idx="1"/>
          </p:nvPr>
        </p:nvSpPr>
        <p:spPr/>
        <p:txBody>
          <a:bodyPr/>
          <a:lstStyle/>
          <a:p>
            <a:r>
              <a:rPr lang="en-US" dirty="0"/>
              <a:t> Avoid encoding</a:t>
            </a:r>
          </a:p>
          <a:p>
            <a:pPr lvl="1"/>
            <a:r>
              <a:rPr lang="en-US" dirty="0"/>
              <a:t>Type in name: String </a:t>
            </a:r>
            <a:r>
              <a:rPr lang="en-US" dirty="0" err="1">
                <a:solidFill>
                  <a:srgbClr val="FF0000"/>
                </a:solidFill>
              </a:rPr>
              <a:t>strPhone</a:t>
            </a:r>
            <a:r>
              <a:rPr lang="en-US" dirty="0"/>
              <a:t> or </a:t>
            </a:r>
            <a:r>
              <a:rPr lang="en-US" dirty="0">
                <a:solidFill>
                  <a:srgbClr val="FF0000"/>
                </a:solidFill>
              </a:rPr>
              <a:t>phone</a:t>
            </a:r>
            <a:r>
              <a:rPr lang="en-US" dirty="0"/>
              <a:t>?</a:t>
            </a:r>
          </a:p>
          <a:p>
            <a:pPr lvl="1"/>
            <a:r>
              <a:rPr lang="en-US" dirty="0"/>
              <a:t>Boundary in name: private String </a:t>
            </a:r>
            <a:r>
              <a:rPr lang="en-US" dirty="0" err="1">
                <a:solidFill>
                  <a:srgbClr val="FF0000"/>
                </a:solidFill>
              </a:rPr>
              <a:t>mPhone</a:t>
            </a:r>
            <a:r>
              <a:rPr lang="en-US" dirty="0"/>
              <a:t> or </a:t>
            </a:r>
            <a:r>
              <a:rPr lang="en-US" dirty="0">
                <a:solidFill>
                  <a:srgbClr val="FF0000"/>
                </a:solidFill>
              </a:rPr>
              <a:t>phone</a:t>
            </a:r>
            <a:r>
              <a:rPr lang="en-US" dirty="0"/>
              <a:t> or </a:t>
            </a:r>
            <a:r>
              <a:rPr lang="en-US" dirty="0">
                <a:solidFill>
                  <a:srgbClr val="FF0000"/>
                </a:solidFill>
              </a:rPr>
              <a:t>_phone</a:t>
            </a:r>
            <a:r>
              <a:rPr lang="en-US" dirty="0"/>
              <a:t>?</a:t>
            </a:r>
          </a:p>
          <a:p>
            <a:pPr lvl="1"/>
            <a:r>
              <a:rPr lang="en-US" dirty="0"/>
              <a:t>Interface: </a:t>
            </a:r>
            <a:r>
              <a:rPr lang="en-US" dirty="0" err="1">
                <a:solidFill>
                  <a:srgbClr val="FF0000"/>
                </a:solidFill>
              </a:rPr>
              <a:t>IShapeFactory</a:t>
            </a:r>
            <a:r>
              <a:rPr lang="en-US" dirty="0"/>
              <a:t> or </a:t>
            </a:r>
            <a:r>
              <a:rPr lang="en-US" dirty="0" err="1">
                <a:solidFill>
                  <a:srgbClr val="FF0000"/>
                </a:solidFill>
              </a:rPr>
              <a:t>ShapeFactory</a:t>
            </a:r>
            <a:r>
              <a:rPr lang="en-US" dirty="0"/>
              <a:t>?</a:t>
            </a:r>
          </a:p>
        </p:txBody>
      </p:sp>
      <p:sp>
        <p:nvSpPr>
          <p:cNvPr id="4" name="Footer Placeholder 3"/>
          <p:cNvSpPr>
            <a:spLocks noGrp="1"/>
          </p:cNvSpPr>
          <p:nvPr>
            <p:ph type="ftr" sz="quarter" idx="11"/>
          </p:nvPr>
        </p:nvSpPr>
        <p:spPr/>
        <p:txBody>
          <a:bodyPr/>
          <a:lstStyle/>
          <a:p>
            <a:r>
              <a:rPr lang="en-US"/>
              <a:t>Toshiba Training Program 2017</a:t>
            </a:r>
          </a:p>
        </p:txBody>
      </p:sp>
      <p:sp>
        <p:nvSpPr>
          <p:cNvPr id="5" name="Slide Number Placeholder 4"/>
          <p:cNvSpPr>
            <a:spLocks noGrp="1"/>
          </p:cNvSpPr>
          <p:nvPr>
            <p:ph type="sldNum" sz="quarter" idx="12"/>
          </p:nvPr>
        </p:nvSpPr>
        <p:spPr/>
        <p:txBody>
          <a:bodyPr/>
          <a:lstStyle/>
          <a:p>
            <a:fld id="{7DC1BBB0-96F0-4077-A278-0F3FB5C104D3}" type="slidenum">
              <a:rPr lang="en-US" smtClean="0"/>
              <a:pPr/>
              <a:t>40</a:t>
            </a:fld>
            <a:endParaRPr lang="en-US"/>
          </a:p>
        </p:txBody>
      </p:sp>
      <p:pic>
        <p:nvPicPr>
          <p:cNvPr id="6" name="Picture 5"/>
          <p:cNvPicPr>
            <a:picLocks noChangeAspect="1"/>
          </p:cNvPicPr>
          <p:nvPr/>
        </p:nvPicPr>
        <p:blipFill>
          <a:blip r:embed="rId2"/>
          <a:stretch>
            <a:fillRect/>
          </a:stretch>
        </p:blipFill>
        <p:spPr>
          <a:xfrm>
            <a:off x="3106034" y="5247534"/>
            <a:ext cx="6019800" cy="1447800"/>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3141921" y="3561244"/>
            <a:ext cx="5257800" cy="1485900"/>
          </a:xfrm>
          <a:prstGeom prst="rect">
            <a:avLst/>
          </a:prstGeom>
          <a:ln>
            <a:solidFill>
              <a:schemeClr val="accent1"/>
            </a:solidFill>
          </a:ln>
        </p:spPr>
      </p:pic>
      <p:sp>
        <p:nvSpPr>
          <p:cNvPr id="8" name="&quot;No&quot; Symbol 7"/>
          <p:cNvSpPr/>
          <p:nvPr/>
        </p:nvSpPr>
        <p:spPr>
          <a:xfrm>
            <a:off x="10344709" y="5747967"/>
            <a:ext cx="855262" cy="685800"/>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9" name="Heart 8"/>
          <p:cNvSpPr/>
          <p:nvPr/>
        </p:nvSpPr>
        <p:spPr>
          <a:xfrm>
            <a:off x="10324131" y="3904936"/>
            <a:ext cx="762000" cy="609600"/>
          </a:xfrm>
          <a:prstGeom prst="hear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1479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Meaningful name</a:t>
            </a:r>
          </a:p>
        </p:txBody>
      </p:sp>
      <p:sp>
        <p:nvSpPr>
          <p:cNvPr id="3" name="Content Placeholder 2"/>
          <p:cNvSpPr>
            <a:spLocks noGrp="1"/>
          </p:cNvSpPr>
          <p:nvPr>
            <p:ph idx="1"/>
          </p:nvPr>
        </p:nvSpPr>
        <p:spPr/>
        <p:txBody>
          <a:bodyPr/>
          <a:lstStyle/>
          <a:p>
            <a:r>
              <a:rPr lang="en-US" dirty="0"/>
              <a:t> Avoid mental mapping</a:t>
            </a:r>
          </a:p>
          <a:p>
            <a:endParaRPr lang="en-US" dirty="0"/>
          </a:p>
          <a:p>
            <a:endParaRPr lang="en-US" dirty="0"/>
          </a:p>
          <a:p>
            <a:endParaRPr lang="en-US" dirty="0"/>
          </a:p>
          <a:p>
            <a:endParaRPr lang="en-US" dirty="0"/>
          </a:p>
          <a:p>
            <a:r>
              <a:rPr lang="en-US" dirty="0"/>
              <a:t> Nouns or verbs in names?</a:t>
            </a:r>
          </a:p>
          <a:p>
            <a:pPr lvl="1"/>
            <a:r>
              <a:rPr lang="en-US" dirty="0"/>
              <a:t>Nouns: class, attributes, variables</a:t>
            </a:r>
          </a:p>
          <a:p>
            <a:pPr lvl="1"/>
            <a:r>
              <a:rPr lang="en-US" dirty="0"/>
              <a:t>Verb: method, interface (sometimes)</a:t>
            </a:r>
          </a:p>
        </p:txBody>
      </p:sp>
      <p:sp>
        <p:nvSpPr>
          <p:cNvPr id="4" name="Footer Placeholder 3"/>
          <p:cNvSpPr>
            <a:spLocks noGrp="1"/>
          </p:cNvSpPr>
          <p:nvPr>
            <p:ph type="ftr" sz="quarter" idx="11"/>
          </p:nvPr>
        </p:nvSpPr>
        <p:spPr/>
        <p:txBody>
          <a:bodyPr/>
          <a:lstStyle/>
          <a:p>
            <a:r>
              <a:rPr lang="en-US"/>
              <a:t>Toshiba Training Program 2017</a:t>
            </a:r>
          </a:p>
        </p:txBody>
      </p:sp>
      <p:sp>
        <p:nvSpPr>
          <p:cNvPr id="5" name="Slide Number Placeholder 4"/>
          <p:cNvSpPr>
            <a:spLocks noGrp="1"/>
          </p:cNvSpPr>
          <p:nvPr>
            <p:ph type="sldNum" sz="quarter" idx="12"/>
          </p:nvPr>
        </p:nvSpPr>
        <p:spPr/>
        <p:txBody>
          <a:bodyPr/>
          <a:lstStyle/>
          <a:p>
            <a:fld id="{7DC1BBB0-96F0-4077-A278-0F3FB5C104D3}" type="slidenum">
              <a:rPr lang="en-US" smtClean="0"/>
              <a:pPr/>
              <a:t>41</a:t>
            </a:fld>
            <a:endParaRPr lang="en-US"/>
          </a:p>
        </p:txBody>
      </p:sp>
      <p:pic>
        <p:nvPicPr>
          <p:cNvPr id="6" name="Picture 5"/>
          <p:cNvPicPr>
            <a:picLocks noChangeAspect="1"/>
          </p:cNvPicPr>
          <p:nvPr/>
        </p:nvPicPr>
        <p:blipFill>
          <a:blip r:embed="rId2"/>
          <a:stretch>
            <a:fillRect/>
          </a:stretch>
        </p:blipFill>
        <p:spPr>
          <a:xfrm>
            <a:off x="3609114" y="3428999"/>
            <a:ext cx="4890655" cy="914400"/>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3609114" y="2116037"/>
            <a:ext cx="4890655" cy="877810"/>
          </a:xfrm>
          <a:prstGeom prst="rect">
            <a:avLst/>
          </a:prstGeom>
          <a:ln>
            <a:solidFill>
              <a:schemeClr val="accent1"/>
            </a:solidFill>
          </a:ln>
        </p:spPr>
      </p:pic>
      <p:sp>
        <p:nvSpPr>
          <p:cNvPr id="8" name="&quot;No&quot; Symbol 7"/>
          <p:cNvSpPr/>
          <p:nvPr/>
        </p:nvSpPr>
        <p:spPr>
          <a:xfrm>
            <a:off x="9294812" y="3428999"/>
            <a:ext cx="855262" cy="685800"/>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9" name="Heart 8"/>
          <p:cNvSpPr/>
          <p:nvPr/>
        </p:nvSpPr>
        <p:spPr>
          <a:xfrm>
            <a:off x="9294812" y="2239706"/>
            <a:ext cx="762000" cy="609600"/>
          </a:xfrm>
          <a:prstGeom prst="hear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9532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Meaningful name</a:t>
            </a:r>
          </a:p>
        </p:txBody>
      </p:sp>
      <p:sp>
        <p:nvSpPr>
          <p:cNvPr id="3" name="Content Placeholder 2"/>
          <p:cNvSpPr>
            <a:spLocks noGrp="1"/>
          </p:cNvSpPr>
          <p:nvPr>
            <p:ph idx="1"/>
          </p:nvPr>
        </p:nvSpPr>
        <p:spPr/>
        <p:txBody>
          <a:bodyPr/>
          <a:lstStyle/>
          <a:p>
            <a:r>
              <a:rPr lang="en-US" dirty="0"/>
              <a:t> Pick one name per concept (or consistent name)</a:t>
            </a:r>
          </a:p>
          <a:p>
            <a:pPr lvl="1"/>
            <a:r>
              <a:rPr lang="en-US" dirty="0"/>
              <a:t>fetch, retrieve, get?</a:t>
            </a:r>
          </a:p>
          <a:p>
            <a:pPr lvl="1"/>
            <a:r>
              <a:rPr lang="en-US" dirty="0"/>
              <a:t>calculate, evaluate?</a:t>
            </a:r>
          </a:p>
          <a:p>
            <a:pPr lvl="1"/>
            <a:r>
              <a:rPr lang="en-US" dirty="0"/>
              <a:t>controller, manager, driver?</a:t>
            </a:r>
          </a:p>
          <a:p>
            <a:r>
              <a:rPr lang="en-US" dirty="0"/>
              <a:t> Don’t pick one name for two concepts</a:t>
            </a:r>
          </a:p>
          <a:p>
            <a:pPr lvl="1"/>
            <a:r>
              <a:rPr lang="en-US" dirty="0"/>
              <a:t>add, insert, append?</a:t>
            </a:r>
          </a:p>
        </p:txBody>
      </p:sp>
      <p:sp>
        <p:nvSpPr>
          <p:cNvPr id="4" name="Footer Placeholder 3"/>
          <p:cNvSpPr>
            <a:spLocks noGrp="1"/>
          </p:cNvSpPr>
          <p:nvPr>
            <p:ph type="ftr" sz="quarter" idx="11"/>
          </p:nvPr>
        </p:nvSpPr>
        <p:spPr/>
        <p:txBody>
          <a:bodyPr/>
          <a:lstStyle/>
          <a:p>
            <a:r>
              <a:rPr lang="en-US"/>
              <a:t>Toshiba Training Program 2017</a:t>
            </a:r>
            <a:endParaRPr lang="en-US" dirty="0"/>
          </a:p>
        </p:txBody>
      </p:sp>
      <p:sp>
        <p:nvSpPr>
          <p:cNvPr id="5" name="Slide Number Placeholder 4"/>
          <p:cNvSpPr>
            <a:spLocks noGrp="1"/>
          </p:cNvSpPr>
          <p:nvPr>
            <p:ph type="sldNum" sz="quarter" idx="12"/>
          </p:nvPr>
        </p:nvSpPr>
        <p:spPr/>
        <p:txBody>
          <a:bodyPr/>
          <a:lstStyle/>
          <a:p>
            <a:fld id="{7DC1BBB0-96F0-4077-A278-0F3FB5C104D3}" type="slidenum">
              <a:rPr lang="en-US" smtClean="0"/>
              <a:pPr/>
              <a:t>42</a:t>
            </a:fld>
            <a:endParaRPr lang="en-US"/>
          </a:p>
        </p:txBody>
      </p:sp>
    </p:spTree>
    <p:extLst>
      <p:ext uri="{BB962C8B-B14F-4D97-AF65-F5344CB8AC3E}">
        <p14:creationId xmlns:p14="http://schemas.microsoft.com/office/powerpoint/2010/main" val="98206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Meaningful name</a:t>
            </a:r>
          </a:p>
        </p:txBody>
      </p:sp>
      <p:sp>
        <p:nvSpPr>
          <p:cNvPr id="3" name="Content Placeholder 2"/>
          <p:cNvSpPr>
            <a:spLocks noGrp="1"/>
          </p:cNvSpPr>
          <p:nvPr>
            <p:ph idx="1"/>
          </p:nvPr>
        </p:nvSpPr>
        <p:spPr/>
        <p:txBody>
          <a:bodyPr/>
          <a:lstStyle/>
          <a:p>
            <a:r>
              <a:rPr lang="en-US" dirty="0"/>
              <a:t> Use Solution Domain Names</a:t>
            </a:r>
          </a:p>
          <a:p>
            <a:pPr lvl="1"/>
            <a:r>
              <a:rPr lang="en-US" dirty="0" err="1"/>
              <a:t>AccountVisitor</a:t>
            </a:r>
            <a:r>
              <a:rPr lang="en-US" dirty="0"/>
              <a:t>                   </a:t>
            </a:r>
            <a:r>
              <a:rPr lang="en-US" dirty="0" err="1"/>
              <a:t>UserDAO</a:t>
            </a:r>
            <a:r>
              <a:rPr lang="en-US" dirty="0"/>
              <a:t>                            </a:t>
            </a:r>
            <a:r>
              <a:rPr lang="en-US" dirty="0" err="1"/>
              <a:t>JobQueue</a:t>
            </a:r>
            <a:endParaRPr lang="en-US" dirty="0"/>
          </a:p>
        </p:txBody>
      </p:sp>
      <p:sp>
        <p:nvSpPr>
          <p:cNvPr id="4" name="Footer Placeholder 3"/>
          <p:cNvSpPr>
            <a:spLocks noGrp="1"/>
          </p:cNvSpPr>
          <p:nvPr>
            <p:ph type="ftr" sz="quarter" idx="11"/>
          </p:nvPr>
        </p:nvSpPr>
        <p:spPr/>
        <p:txBody>
          <a:bodyPr/>
          <a:lstStyle/>
          <a:p>
            <a:r>
              <a:rPr lang="en-US"/>
              <a:t>Toshiba Training Program 2017</a:t>
            </a:r>
          </a:p>
        </p:txBody>
      </p:sp>
      <p:sp>
        <p:nvSpPr>
          <p:cNvPr id="5" name="Slide Number Placeholder 4"/>
          <p:cNvSpPr>
            <a:spLocks noGrp="1"/>
          </p:cNvSpPr>
          <p:nvPr>
            <p:ph type="sldNum" sz="quarter" idx="12"/>
          </p:nvPr>
        </p:nvSpPr>
        <p:spPr/>
        <p:txBody>
          <a:bodyPr/>
          <a:lstStyle/>
          <a:p>
            <a:fld id="{7DC1BBB0-96F0-4077-A278-0F3FB5C104D3}" type="slidenum">
              <a:rPr lang="en-US" smtClean="0"/>
              <a:pPr/>
              <a:t>43</a:t>
            </a:fld>
            <a:endParaRPr lang="en-US"/>
          </a:p>
        </p:txBody>
      </p:sp>
      <p:pic>
        <p:nvPicPr>
          <p:cNvPr id="6" name="Picture 5"/>
          <p:cNvPicPr>
            <a:picLocks noChangeAspect="1"/>
          </p:cNvPicPr>
          <p:nvPr/>
        </p:nvPicPr>
        <p:blipFill>
          <a:blip r:embed="rId2"/>
          <a:stretch>
            <a:fillRect/>
          </a:stretch>
        </p:blipFill>
        <p:spPr>
          <a:xfrm>
            <a:off x="1446212" y="2819400"/>
            <a:ext cx="3810000" cy="3390900"/>
          </a:xfrm>
          <a:prstGeom prst="rect">
            <a:avLst/>
          </a:prstGeom>
        </p:spPr>
      </p:pic>
      <p:pic>
        <p:nvPicPr>
          <p:cNvPr id="7" name="Picture 6"/>
          <p:cNvPicPr>
            <a:picLocks noChangeAspect="1"/>
          </p:cNvPicPr>
          <p:nvPr/>
        </p:nvPicPr>
        <p:blipFill rotWithShape="1">
          <a:blip r:embed="rId3"/>
          <a:srcRect l="61762"/>
          <a:stretch/>
        </p:blipFill>
        <p:spPr>
          <a:xfrm>
            <a:off x="5637212" y="2971800"/>
            <a:ext cx="3535337" cy="2298700"/>
          </a:xfrm>
          <a:prstGeom prst="rect">
            <a:avLst/>
          </a:prstGeom>
        </p:spPr>
      </p:pic>
      <p:pic>
        <p:nvPicPr>
          <p:cNvPr id="8" name="Picture 7"/>
          <p:cNvPicPr>
            <a:picLocks noChangeAspect="1"/>
          </p:cNvPicPr>
          <p:nvPr/>
        </p:nvPicPr>
        <p:blipFill rotWithShape="1">
          <a:blip r:embed="rId4"/>
          <a:srcRect l="68035"/>
          <a:stretch/>
        </p:blipFill>
        <p:spPr>
          <a:xfrm>
            <a:off x="9523412" y="2590800"/>
            <a:ext cx="1989175" cy="3251200"/>
          </a:xfrm>
          <a:prstGeom prst="rect">
            <a:avLst/>
          </a:prstGeom>
        </p:spPr>
      </p:pic>
    </p:spTree>
    <p:extLst>
      <p:ext uri="{BB962C8B-B14F-4D97-AF65-F5344CB8AC3E}">
        <p14:creationId xmlns:p14="http://schemas.microsoft.com/office/powerpoint/2010/main" val="746686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Meaningful name</a:t>
            </a:r>
          </a:p>
        </p:txBody>
      </p:sp>
      <p:sp>
        <p:nvSpPr>
          <p:cNvPr id="3" name="Content Placeholder 2"/>
          <p:cNvSpPr>
            <a:spLocks noGrp="1"/>
          </p:cNvSpPr>
          <p:nvPr>
            <p:ph idx="1"/>
          </p:nvPr>
        </p:nvSpPr>
        <p:spPr/>
        <p:txBody>
          <a:bodyPr/>
          <a:lstStyle/>
          <a:p>
            <a:r>
              <a:rPr lang="en-US" dirty="0"/>
              <a:t> Use Problem Domain Names</a:t>
            </a:r>
          </a:p>
          <a:p>
            <a:pPr lvl="1"/>
            <a:r>
              <a:rPr lang="en-US" dirty="0"/>
              <a:t>Accounting: </a:t>
            </a:r>
            <a:r>
              <a:rPr lang="en-US" dirty="0" err="1"/>
              <a:t>totalAssests</a:t>
            </a:r>
            <a:r>
              <a:rPr lang="en-US" dirty="0"/>
              <a:t>, </a:t>
            </a:r>
            <a:r>
              <a:rPr lang="en-US" dirty="0" err="1"/>
              <a:t>ownerEquity</a:t>
            </a:r>
            <a:r>
              <a:rPr lang="en-US" dirty="0"/>
              <a:t>, </a:t>
            </a:r>
            <a:r>
              <a:rPr lang="en-US" dirty="0" err="1"/>
              <a:t>netIncome</a:t>
            </a:r>
            <a:endParaRPr lang="en-US" dirty="0"/>
          </a:p>
          <a:p>
            <a:pPr lvl="1"/>
            <a:endParaRPr lang="en-US" dirty="0"/>
          </a:p>
          <a:p>
            <a:pPr lvl="1"/>
            <a:r>
              <a:rPr lang="en-US" dirty="0"/>
              <a:t>Hospital: </a:t>
            </a:r>
          </a:p>
          <a:p>
            <a:pPr lvl="2"/>
            <a:r>
              <a:rPr lang="en-US" dirty="0"/>
              <a:t>IU_L or </a:t>
            </a:r>
            <a:r>
              <a:rPr lang="en-US" dirty="0" err="1"/>
              <a:t>internationalUnitPerLiter</a:t>
            </a:r>
            <a:r>
              <a:rPr lang="en-US" dirty="0"/>
              <a:t>?</a:t>
            </a:r>
          </a:p>
          <a:p>
            <a:pPr lvl="2"/>
            <a:r>
              <a:rPr lang="en-US" dirty="0" err="1"/>
              <a:t>mEq_L</a:t>
            </a:r>
            <a:r>
              <a:rPr lang="en-US" dirty="0"/>
              <a:t> or </a:t>
            </a:r>
            <a:r>
              <a:rPr lang="en-US" dirty="0" err="1"/>
              <a:t>milliEquivalentPerLiter</a:t>
            </a:r>
            <a:r>
              <a:rPr lang="en-US" dirty="0"/>
              <a:t>?</a:t>
            </a:r>
          </a:p>
          <a:p>
            <a:pPr lvl="2"/>
            <a:endParaRPr lang="en-US" dirty="0"/>
          </a:p>
          <a:p>
            <a:pPr lvl="1"/>
            <a:r>
              <a:rPr lang="en-US" dirty="0"/>
              <a:t>Stock market:</a:t>
            </a:r>
          </a:p>
          <a:p>
            <a:pPr lvl="2"/>
            <a:r>
              <a:rPr lang="en-US" dirty="0"/>
              <a:t>DPS or </a:t>
            </a:r>
            <a:r>
              <a:rPr lang="en-US" dirty="0" err="1"/>
              <a:t>dividendPerShare</a:t>
            </a:r>
            <a:r>
              <a:rPr lang="en-US" dirty="0"/>
              <a:t>?</a:t>
            </a:r>
          </a:p>
          <a:p>
            <a:pPr lvl="2"/>
            <a:r>
              <a:rPr lang="en-US" dirty="0"/>
              <a:t>SD or </a:t>
            </a:r>
            <a:r>
              <a:rPr lang="en-US" dirty="0" err="1"/>
              <a:t>specialDividend</a:t>
            </a:r>
            <a:r>
              <a:rPr lang="en-US" dirty="0"/>
              <a:t>?</a:t>
            </a:r>
          </a:p>
        </p:txBody>
      </p:sp>
      <p:sp>
        <p:nvSpPr>
          <p:cNvPr id="4" name="Footer Placeholder 3"/>
          <p:cNvSpPr>
            <a:spLocks noGrp="1"/>
          </p:cNvSpPr>
          <p:nvPr>
            <p:ph type="ftr" sz="quarter" idx="11"/>
          </p:nvPr>
        </p:nvSpPr>
        <p:spPr/>
        <p:txBody>
          <a:bodyPr/>
          <a:lstStyle/>
          <a:p>
            <a:r>
              <a:rPr lang="en-US"/>
              <a:t>Toshiba Training Program 2017</a:t>
            </a:r>
          </a:p>
        </p:txBody>
      </p:sp>
      <p:sp>
        <p:nvSpPr>
          <p:cNvPr id="5" name="Slide Number Placeholder 4"/>
          <p:cNvSpPr>
            <a:spLocks noGrp="1"/>
          </p:cNvSpPr>
          <p:nvPr>
            <p:ph type="sldNum" sz="quarter" idx="12"/>
          </p:nvPr>
        </p:nvSpPr>
        <p:spPr/>
        <p:txBody>
          <a:bodyPr/>
          <a:lstStyle/>
          <a:p>
            <a:fld id="{7DC1BBB0-96F0-4077-A278-0F3FB5C104D3}" type="slidenum">
              <a:rPr lang="en-US" smtClean="0"/>
              <a:pPr/>
              <a:t>44</a:t>
            </a:fld>
            <a:endParaRPr lang="en-US"/>
          </a:p>
        </p:txBody>
      </p:sp>
    </p:spTree>
    <p:extLst>
      <p:ext uri="{BB962C8B-B14F-4D97-AF65-F5344CB8AC3E}">
        <p14:creationId xmlns:p14="http://schemas.microsoft.com/office/powerpoint/2010/main" val="1366629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Meaningful name</a:t>
            </a:r>
          </a:p>
        </p:txBody>
      </p:sp>
      <p:sp>
        <p:nvSpPr>
          <p:cNvPr id="3" name="Content Placeholder 2"/>
          <p:cNvSpPr>
            <a:spLocks noGrp="1"/>
          </p:cNvSpPr>
          <p:nvPr>
            <p:ph idx="1"/>
          </p:nvPr>
        </p:nvSpPr>
        <p:spPr/>
        <p:txBody>
          <a:bodyPr/>
          <a:lstStyle/>
          <a:p>
            <a:r>
              <a:rPr lang="en-US" dirty="0"/>
              <a:t> Meaningful context</a:t>
            </a:r>
          </a:p>
          <a:p>
            <a:pPr lvl="1"/>
            <a:r>
              <a:rPr lang="en-US" dirty="0"/>
              <a:t> </a:t>
            </a:r>
            <a:r>
              <a:rPr lang="en-US" dirty="0" err="1"/>
              <a:t>firstName</a:t>
            </a:r>
            <a:r>
              <a:rPr lang="en-US" dirty="0"/>
              <a:t>, </a:t>
            </a:r>
            <a:r>
              <a:rPr lang="en-US" dirty="0" err="1"/>
              <a:t>lastName</a:t>
            </a:r>
            <a:r>
              <a:rPr lang="en-US" dirty="0"/>
              <a:t>, street, city, state, </a:t>
            </a:r>
            <a:r>
              <a:rPr lang="en-US" dirty="0" err="1"/>
              <a:t>zipCode</a:t>
            </a:r>
            <a:endParaRPr lang="en-US" dirty="0"/>
          </a:p>
          <a:p>
            <a:pPr lvl="1"/>
            <a:r>
              <a:rPr lang="en-US" dirty="0" err="1"/>
              <a:t>addrFirstName</a:t>
            </a:r>
            <a:r>
              <a:rPr lang="en-US" dirty="0"/>
              <a:t>, </a:t>
            </a:r>
            <a:r>
              <a:rPr lang="en-US" dirty="0" err="1"/>
              <a:t>addrLastName</a:t>
            </a:r>
            <a:r>
              <a:rPr lang="en-US" dirty="0"/>
              <a:t>, </a:t>
            </a:r>
            <a:r>
              <a:rPr lang="en-US" dirty="0" err="1"/>
              <a:t>addrStreet</a:t>
            </a:r>
            <a:r>
              <a:rPr lang="en-US" dirty="0"/>
              <a:t>, </a:t>
            </a:r>
            <a:r>
              <a:rPr lang="en-US" dirty="0" err="1"/>
              <a:t>addrCity</a:t>
            </a:r>
            <a:r>
              <a:rPr lang="en-US" dirty="0"/>
              <a:t>, …</a:t>
            </a:r>
          </a:p>
          <a:p>
            <a:pPr lvl="1"/>
            <a:r>
              <a:rPr lang="en-US" dirty="0"/>
              <a:t>class Address</a:t>
            </a:r>
          </a:p>
          <a:p>
            <a:pPr lvl="2"/>
            <a:r>
              <a:rPr lang="en-US" dirty="0" err="1"/>
              <a:t>firstName</a:t>
            </a:r>
            <a:endParaRPr lang="en-US" dirty="0"/>
          </a:p>
          <a:p>
            <a:pPr lvl="2"/>
            <a:r>
              <a:rPr lang="en-US" dirty="0" err="1"/>
              <a:t>lastName</a:t>
            </a:r>
            <a:endParaRPr lang="en-US" dirty="0"/>
          </a:p>
          <a:p>
            <a:pPr lvl="2"/>
            <a:r>
              <a:rPr lang="en-US" dirty="0"/>
              <a:t>street</a:t>
            </a:r>
          </a:p>
          <a:p>
            <a:pPr lvl="2"/>
            <a:r>
              <a:rPr lang="en-US" dirty="0"/>
              <a:t>…</a:t>
            </a:r>
          </a:p>
          <a:p>
            <a:r>
              <a:rPr lang="en-US" dirty="0"/>
              <a:t> But avoid gratuitous context</a:t>
            </a:r>
          </a:p>
          <a:p>
            <a:pPr lvl="1"/>
            <a:r>
              <a:rPr lang="en-US" dirty="0" err="1"/>
              <a:t>MACAddress</a:t>
            </a:r>
            <a:r>
              <a:rPr lang="en-US" dirty="0"/>
              <a:t> or MAC?</a:t>
            </a:r>
          </a:p>
          <a:p>
            <a:pPr lvl="1"/>
            <a:r>
              <a:rPr lang="en-US" dirty="0" err="1"/>
              <a:t>WebAddress</a:t>
            </a:r>
            <a:r>
              <a:rPr lang="en-US" dirty="0"/>
              <a:t> or URI?</a:t>
            </a:r>
          </a:p>
        </p:txBody>
      </p:sp>
      <p:sp>
        <p:nvSpPr>
          <p:cNvPr id="4" name="Footer Placeholder 3"/>
          <p:cNvSpPr>
            <a:spLocks noGrp="1"/>
          </p:cNvSpPr>
          <p:nvPr>
            <p:ph type="ftr" sz="quarter" idx="11"/>
          </p:nvPr>
        </p:nvSpPr>
        <p:spPr/>
        <p:txBody>
          <a:bodyPr/>
          <a:lstStyle/>
          <a:p>
            <a:r>
              <a:rPr lang="en-US"/>
              <a:t>Toshiba Training Program 2017</a:t>
            </a:r>
            <a:endParaRPr lang="en-US" dirty="0"/>
          </a:p>
        </p:txBody>
      </p:sp>
      <p:sp>
        <p:nvSpPr>
          <p:cNvPr id="5" name="Slide Number Placeholder 4"/>
          <p:cNvSpPr>
            <a:spLocks noGrp="1"/>
          </p:cNvSpPr>
          <p:nvPr>
            <p:ph type="sldNum" sz="quarter" idx="12"/>
          </p:nvPr>
        </p:nvSpPr>
        <p:spPr/>
        <p:txBody>
          <a:bodyPr/>
          <a:lstStyle/>
          <a:p>
            <a:fld id="{7DC1BBB0-96F0-4077-A278-0F3FB5C104D3}" type="slidenum">
              <a:rPr lang="en-US" smtClean="0"/>
              <a:pPr/>
              <a:t>45</a:t>
            </a:fld>
            <a:endParaRPr lang="en-US"/>
          </a:p>
        </p:txBody>
      </p:sp>
      <p:sp>
        <p:nvSpPr>
          <p:cNvPr id="6" name="Heart 5"/>
          <p:cNvSpPr/>
          <p:nvPr/>
        </p:nvSpPr>
        <p:spPr>
          <a:xfrm>
            <a:off x="10056812" y="2438400"/>
            <a:ext cx="762000" cy="609600"/>
          </a:xfrm>
          <a:prstGeom prst="hear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eart 6"/>
          <p:cNvSpPr/>
          <p:nvPr/>
        </p:nvSpPr>
        <p:spPr>
          <a:xfrm>
            <a:off x="4418012" y="3505200"/>
            <a:ext cx="762000" cy="609600"/>
          </a:xfrm>
          <a:prstGeom prst="hear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6266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convention to follow?</a:t>
            </a:r>
          </a:p>
        </p:txBody>
      </p:sp>
      <p:sp>
        <p:nvSpPr>
          <p:cNvPr id="3" name="Content Placeholder 2"/>
          <p:cNvSpPr>
            <a:spLocks noGrp="1"/>
          </p:cNvSpPr>
          <p:nvPr>
            <p:ph idx="1"/>
          </p:nvPr>
        </p:nvSpPr>
        <p:spPr/>
        <p:txBody>
          <a:bodyPr/>
          <a:lstStyle/>
          <a:p>
            <a:r>
              <a:rPr lang="en-US" dirty="0"/>
              <a:t> Language convention</a:t>
            </a:r>
          </a:p>
          <a:p>
            <a:pPr lvl="1"/>
            <a:r>
              <a:rPr lang="en-US" dirty="0"/>
              <a:t>C / C++:            </a:t>
            </a:r>
            <a:r>
              <a:rPr lang="en-US" dirty="0" err="1"/>
              <a:t>get_area</a:t>
            </a:r>
            <a:r>
              <a:rPr lang="en-US" dirty="0"/>
              <a:t> / </a:t>
            </a:r>
            <a:r>
              <a:rPr lang="en-US" dirty="0" err="1"/>
              <a:t>getArea</a:t>
            </a:r>
            <a:endParaRPr lang="en-US" dirty="0"/>
          </a:p>
          <a:p>
            <a:pPr lvl="1"/>
            <a:r>
              <a:rPr lang="en-US" dirty="0"/>
              <a:t>Java:                 </a:t>
            </a:r>
            <a:r>
              <a:rPr lang="en-US" dirty="0" err="1"/>
              <a:t>getArea</a:t>
            </a:r>
            <a:endParaRPr lang="en-US" dirty="0"/>
          </a:p>
          <a:p>
            <a:pPr lvl="1"/>
            <a:r>
              <a:rPr lang="en-US" dirty="0"/>
              <a:t>C#:                    </a:t>
            </a:r>
            <a:r>
              <a:rPr lang="en-US" dirty="0" err="1"/>
              <a:t>GetArea</a:t>
            </a:r>
            <a:endParaRPr lang="en-US" dirty="0"/>
          </a:p>
          <a:p>
            <a:pPr lvl="1"/>
            <a:r>
              <a:rPr lang="en-US" dirty="0"/>
              <a:t>Python:             </a:t>
            </a:r>
            <a:r>
              <a:rPr lang="en-US" dirty="0" err="1"/>
              <a:t>get_area</a:t>
            </a:r>
            <a:endParaRPr lang="en-US" dirty="0"/>
          </a:p>
          <a:p>
            <a:pPr lvl="1"/>
            <a:r>
              <a:rPr lang="en-US" dirty="0"/>
              <a:t>etc.</a:t>
            </a:r>
          </a:p>
          <a:p>
            <a:r>
              <a:rPr lang="en-US" dirty="0"/>
              <a:t> Company convention</a:t>
            </a:r>
          </a:p>
          <a:p>
            <a:pPr lvl="1"/>
            <a:r>
              <a:rPr lang="en-US" dirty="0"/>
              <a:t>Team convention</a:t>
            </a:r>
          </a:p>
          <a:p>
            <a:r>
              <a:rPr lang="en-US" dirty="0"/>
              <a:t> Project convention</a:t>
            </a:r>
          </a:p>
        </p:txBody>
      </p:sp>
      <p:sp>
        <p:nvSpPr>
          <p:cNvPr id="4" name="Footer Placeholder 3"/>
          <p:cNvSpPr>
            <a:spLocks noGrp="1"/>
          </p:cNvSpPr>
          <p:nvPr>
            <p:ph type="ftr" sz="quarter" idx="11"/>
          </p:nvPr>
        </p:nvSpPr>
        <p:spPr/>
        <p:txBody>
          <a:bodyPr/>
          <a:lstStyle/>
          <a:p>
            <a:r>
              <a:rPr lang="en-US"/>
              <a:t>Toshiba Training Program 2017</a:t>
            </a:r>
          </a:p>
        </p:txBody>
      </p:sp>
      <p:sp>
        <p:nvSpPr>
          <p:cNvPr id="5" name="Slide Number Placeholder 4"/>
          <p:cNvSpPr>
            <a:spLocks noGrp="1"/>
          </p:cNvSpPr>
          <p:nvPr>
            <p:ph type="sldNum" sz="quarter" idx="12"/>
          </p:nvPr>
        </p:nvSpPr>
        <p:spPr/>
        <p:txBody>
          <a:bodyPr/>
          <a:lstStyle/>
          <a:p>
            <a:fld id="{7DC1BBB0-96F0-4077-A278-0F3FB5C104D3}" type="slidenum">
              <a:rPr lang="en-US" smtClean="0"/>
              <a:pPr/>
              <a:t>5</a:t>
            </a:fld>
            <a:endParaRPr lang="en-US"/>
          </a:p>
        </p:txBody>
      </p:sp>
      <p:sp>
        <p:nvSpPr>
          <p:cNvPr id="6" name="Oval 5"/>
          <p:cNvSpPr/>
          <p:nvPr/>
        </p:nvSpPr>
        <p:spPr>
          <a:xfrm>
            <a:off x="6475412" y="2743199"/>
            <a:ext cx="3276600" cy="24685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694613" y="2057400"/>
            <a:ext cx="3312558" cy="2971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694612" y="3048000"/>
            <a:ext cx="2895600" cy="2819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075612" y="3620869"/>
            <a:ext cx="1596912" cy="707886"/>
          </a:xfrm>
          <a:prstGeom prst="rect">
            <a:avLst/>
          </a:prstGeom>
          <a:noFill/>
        </p:spPr>
        <p:txBody>
          <a:bodyPr wrap="none" rtlCol="0">
            <a:spAutoFit/>
          </a:bodyPr>
          <a:lstStyle/>
          <a:p>
            <a:r>
              <a:rPr lang="en-US" sz="2000" b="1" dirty="0">
                <a:solidFill>
                  <a:srgbClr val="0070C0"/>
                </a:solidFill>
              </a:rPr>
              <a:t>Common </a:t>
            </a:r>
          </a:p>
          <a:p>
            <a:r>
              <a:rPr lang="en-US" sz="2000" b="1" dirty="0">
                <a:solidFill>
                  <a:srgbClr val="0070C0"/>
                </a:solidFill>
              </a:rPr>
              <a:t>Convention</a:t>
            </a:r>
          </a:p>
        </p:txBody>
      </p:sp>
      <p:sp>
        <p:nvSpPr>
          <p:cNvPr id="10" name="TextBox 9"/>
          <p:cNvSpPr txBox="1"/>
          <p:nvPr/>
        </p:nvSpPr>
        <p:spPr>
          <a:xfrm>
            <a:off x="8990012" y="2286000"/>
            <a:ext cx="726481" cy="400110"/>
          </a:xfrm>
          <a:prstGeom prst="rect">
            <a:avLst/>
          </a:prstGeom>
          <a:noFill/>
        </p:spPr>
        <p:txBody>
          <a:bodyPr wrap="none" rtlCol="0">
            <a:spAutoFit/>
          </a:bodyPr>
          <a:lstStyle/>
          <a:p>
            <a:r>
              <a:rPr lang="en-US" sz="2000" dirty="0"/>
              <a:t>Java</a:t>
            </a:r>
          </a:p>
        </p:txBody>
      </p:sp>
      <p:sp>
        <p:nvSpPr>
          <p:cNvPr id="11" name="TextBox 10"/>
          <p:cNvSpPr txBox="1"/>
          <p:nvPr/>
        </p:nvSpPr>
        <p:spPr>
          <a:xfrm>
            <a:off x="6747690" y="3774757"/>
            <a:ext cx="668773" cy="400110"/>
          </a:xfrm>
          <a:prstGeom prst="rect">
            <a:avLst/>
          </a:prstGeom>
          <a:noFill/>
        </p:spPr>
        <p:txBody>
          <a:bodyPr wrap="none" rtlCol="0">
            <a:spAutoFit/>
          </a:bodyPr>
          <a:lstStyle/>
          <a:p>
            <a:r>
              <a:rPr lang="en-US" sz="2000" dirty="0"/>
              <a:t>C++</a:t>
            </a:r>
          </a:p>
        </p:txBody>
      </p:sp>
      <p:sp>
        <p:nvSpPr>
          <p:cNvPr id="12" name="TextBox 11"/>
          <p:cNvSpPr txBox="1"/>
          <p:nvPr/>
        </p:nvSpPr>
        <p:spPr>
          <a:xfrm>
            <a:off x="8228012" y="5181600"/>
            <a:ext cx="1791068" cy="400110"/>
          </a:xfrm>
          <a:prstGeom prst="rect">
            <a:avLst/>
          </a:prstGeom>
          <a:noFill/>
        </p:spPr>
        <p:txBody>
          <a:bodyPr wrap="none" rtlCol="0">
            <a:spAutoFit/>
          </a:bodyPr>
          <a:lstStyle/>
          <a:p>
            <a:r>
              <a:rPr lang="en-US" sz="2000" dirty="0"/>
              <a:t>Google’s style</a:t>
            </a:r>
          </a:p>
        </p:txBody>
      </p:sp>
    </p:spTree>
    <p:extLst>
      <p:ext uri="{BB962C8B-B14F-4D97-AF65-F5344CB8AC3E}">
        <p14:creationId xmlns:p14="http://schemas.microsoft.com/office/powerpoint/2010/main" val="168439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strictly we have to follow convention?</a:t>
            </a:r>
          </a:p>
        </p:txBody>
      </p:sp>
      <p:sp>
        <p:nvSpPr>
          <p:cNvPr id="4" name="Footer Placeholder 3"/>
          <p:cNvSpPr>
            <a:spLocks noGrp="1"/>
          </p:cNvSpPr>
          <p:nvPr>
            <p:ph type="ftr" sz="quarter" idx="11"/>
          </p:nvPr>
        </p:nvSpPr>
        <p:spPr/>
        <p:txBody>
          <a:bodyPr/>
          <a:lstStyle/>
          <a:p>
            <a:r>
              <a:rPr lang="en-US"/>
              <a:t>Toshiba Training Program 2017</a:t>
            </a:r>
          </a:p>
        </p:txBody>
      </p:sp>
      <p:sp>
        <p:nvSpPr>
          <p:cNvPr id="5" name="Slide Number Placeholder 4"/>
          <p:cNvSpPr>
            <a:spLocks noGrp="1"/>
          </p:cNvSpPr>
          <p:nvPr>
            <p:ph type="sldNum" sz="quarter" idx="12"/>
          </p:nvPr>
        </p:nvSpPr>
        <p:spPr/>
        <p:txBody>
          <a:bodyPr/>
          <a:lstStyle/>
          <a:p>
            <a:fld id="{7DC1BBB0-96F0-4077-A278-0F3FB5C104D3}" type="slidenum">
              <a:rPr lang="en-US" smtClean="0"/>
              <a:pPr/>
              <a:t>6</a:t>
            </a:fld>
            <a:endParaRPr lang="en-US"/>
          </a:p>
        </p:txBody>
      </p:sp>
      <p:pic>
        <p:nvPicPr>
          <p:cNvPr id="1026" name="Picture 2" descr="Image result for cmm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3012" y="1547891"/>
            <a:ext cx="7391400" cy="493310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816460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i="1"/>
              <a:t>Goal:</a:t>
            </a:r>
            <a:r>
              <a:rPr lang="en-US" altLang="en-US"/>
              <a:t> Self-Documenting Code</a:t>
            </a:r>
          </a:p>
        </p:txBody>
      </p:sp>
      <p:sp>
        <p:nvSpPr>
          <p:cNvPr id="45059" name="Rectangle 3"/>
          <p:cNvSpPr>
            <a:spLocks noGrp="1" noChangeArrowheads="1"/>
          </p:cNvSpPr>
          <p:nvPr>
            <p:ph idx="1"/>
          </p:nvPr>
        </p:nvSpPr>
        <p:spPr/>
        <p:txBody>
          <a:bodyPr/>
          <a:lstStyle/>
          <a:p>
            <a:pPr>
              <a:lnSpc>
                <a:spcPct val="90000"/>
              </a:lnSpc>
            </a:pPr>
            <a:r>
              <a:rPr lang="en-US" altLang="en-US" b="1" dirty="0"/>
              <a:t>Self-documenting</a:t>
            </a:r>
            <a:r>
              <a:rPr lang="en-US" altLang="en-US" dirty="0"/>
              <a:t> Code can explain </a:t>
            </a:r>
            <a:r>
              <a:rPr lang="en-US" altLang="en-US" i="1" dirty="0"/>
              <a:t>itself</a:t>
            </a:r>
            <a:r>
              <a:rPr lang="en-US" altLang="en-US" dirty="0"/>
              <a:t> without need for external documentation, like flowcharts, UML diagrams, process-flow diagrams, etc.</a:t>
            </a:r>
          </a:p>
          <a:p>
            <a:pPr lvl="1">
              <a:lnSpc>
                <a:spcPct val="90000"/>
              </a:lnSpc>
            </a:pPr>
            <a:r>
              <a:rPr lang="en-US" altLang="en-US" i="1" dirty="0">
                <a:solidFill>
                  <a:schemeClr val="accent2">
                    <a:lumMod val="50000"/>
                  </a:schemeClr>
                </a:solidFill>
              </a:rPr>
              <a:t>Doesn’t imply we don’t like/use those documents!</a:t>
            </a:r>
          </a:p>
          <a:p>
            <a:pPr>
              <a:lnSpc>
                <a:spcPct val="90000"/>
              </a:lnSpc>
            </a:pPr>
            <a:r>
              <a:rPr lang="en-US" altLang="en-US" b="1" dirty="0"/>
              <a:t>Coding conventions </a:t>
            </a:r>
            <a:r>
              <a:rPr lang="en-US" altLang="en-US" dirty="0"/>
              <a:t>target:</a:t>
            </a:r>
          </a:p>
          <a:p>
            <a:pPr lvl="1">
              <a:lnSpc>
                <a:spcPct val="90000"/>
              </a:lnSpc>
            </a:pPr>
            <a:r>
              <a:rPr lang="en-US" altLang="en-US" dirty="0"/>
              <a:t>How you write </a:t>
            </a:r>
            <a:r>
              <a:rPr lang="en-US" altLang="en-US" b="1" dirty="0"/>
              <a:t>statements</a:t>
            </a:r>
            <a:r>
              <a:rPr lang="en-US" altLang="en-US" dirty="0"/>
              <a:t> in the language, </a:t>
            </a:r>
            <a:r>
              <a:rPr lang="en-US" altLang="en-US" b="1" dirty="0"/>
              <a:t>organize</a:t>
            </a:r>
            <a:r>
              <a:rPr lang="en-US" altLang="en-US" dirty="0"/>
              <a:t> them into “</a:t>
            </a:r>
            <a:r>
              <a:rPr lang="en-US" altLang="en-US" dirty="0">
                <a:solidFill>
                  <a:srgbClr val="FF0000"/>
                </a:solidFill>
              </a:rPr>
              <a:t>modules</a:t>
            </a:r>
            <a:r>
              <a:rPr lang="en-US" altLang="en-US" dirty="0"/>
              <a:t>,” </a:t>
            </a:r>
            <a:r>
              <a:rPr lang="en-US" altLang="en-US" b="1" dirty="0"/>
              <a:t>format </a:t>
            </a:r>
            <a:r>
              <a:rPr lang="en-US" altLang="en-US" dirty="0"/>
              <a:t>them in the source files</a:t>
            </a:r>
          </a:p>
          <a:p>
            <a:pPr lvl="2">
              <a:lnSpc>
                <a:spcPct val="90000"/>
              </a:lnSpc>
            </a:pPr>
            <a:r>
              <a:rPr lang="en-US" altLang="en-US" i="1" dirty="0">
                <a:solidFill>
                  <a:srgbClr val="FF0000"/>
                </a:solidFill>
              </a:rPr>
              <a:t>Module:</a:t>
            </a:r>
            <a:r>
              <a:rPr lang="en-US" altLang="en-US" dirty="0">
                <a:solidFill>
                  <a:srgbClr val="FF0000"/>
                </a:solidFill>
              </a:rPr>
              <a:t> Class, subclass, interface.</a:t>
            </a:r>
          </a:p>
          <a:p>
            <a:pPr lvl="1">
              <a:lnSpc>
                <a:spcPct val="90000"/>
              </a:lnSpc>
            </a:pPr>
            <a:r>
              <a:rPr lang="en-US" altLang="en-US" dirty="0"/>
              <a:t>How you create </a:t>
            </a:r>
            <a:r>
              <a:rPr lang="en-US" altLang="en-US" b="1" dirty="0"/>
              <a:t>names</a:t>
            </a:r>
          </a:p>
          <a:p>
            <a:pPr lvl="1">
              <a:lnSpc>
                <a:spcPct val="90000"/>
              </a:lnSpc>
            </a:pPr>
            <a:r>
              <a:rPr lang="en-US" altLang="en-US" dirty="0"/>
              <a:t>How you write </a:t>
            </a:r>
            <a:r>
              <a:rPr lang="en-US" altLang="en-US" b="1" dirty="0"/>
              <a:t>comments</a:t>
            </a:r>
          </a:p>
        </p:txBody>
      </p:sp>
      <p:sp>
        <p:nvSpPr>
          <p:cNvPr id="6" name="Slide Number Placeholder 5"/>
          <p:cNvSpPr>
            <a:spLocks noGrp="1"/>
          </p:cNvSpPr>
          <p:nvPr>
            <p:ph type="sldNum" sz="quarter" idx="12"/>
          </p:nvPr>
        </p:nvSpPr>
        <p:spPr/>
        <p:txBody>
          <a:bodyPr/>
          <a:lstStyle/>
          <a:p>
            <a:fld id="{578CF4EC-AA54-43AB-8996-4A7785432F31}" type="slidenum">
              <a:rPr lang="en-US" altLang="en-US"/>
              <a:pPr/>
              <a:t>7</a:t>
            </a:fld>
            <a:endParaRPr lang="en-US" altLang="en-US"/>
          </a:p>
        </p:txBody>
      </p:sp>
      <p:sp>
        <p:nvSpPr>
          <p:cNvPr id="2" name="Footer Placeholder 1"/>
          <p:cNvSpPr>
            <a:spLocks noGrp="1"/>
          </p:cNvSpPr>
          <p:nvPr>
            <p:ph type="ftr" sz="quarter" idx="11"/>
          </p:nvPr>
        </p:nvSpPr>
        <p:spPr/>
        <p:txBody>
          <a:bodyPr/>
          <a:lstStyle/>
          <a:p>
            <a:r>
              <a:rPr lang="en-US"/>
              <a:t>Toshiba Training Program 2017</a:t>
            </a:r>
          </a:p>
        </p:txBody>
      </p:sp>
    </p:spTree>
    <p:extLst>
      <p:ext uri="{BB962C8B-B14F-4D97-AF65-F5344CB8AC3E}">
        <p14:creationId xmlns:p14="http://schemas.microsoft.com/office/powerpoint/2010/main" val="492186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0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505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50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505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505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505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50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a:t>Coding Conventions Apply To…</a:t>
            </a:r>
            <a:endParaRPr lang="en-CA" altLang="en-US"/>
          </a:p>
        </p:txBody>
      </p:sp>
      <p:sp>
        <p:nvSpPr>
          <p:cNvPr id="52227" name="Rectangle 3"/>
          <p:cNvSpPr>
            <a:spLocks noGrp="1" noChangeArrowheads="1"/>
          </p:cNvSpPr>
          <p:nvPr>
            <p:ph idx="1"/>
          </p:nvPr>
        </p:nvSpPr>
        <p:spPr>
          <a:xfrm>
            <a:off x="1593436" y="1600200"/>
            <a:ext cx="9782801" cy="4953000"/>
          </a:xfrm>
        </p:spPr>
        <p:txBody>
          <a:bodyPr>
            <a:normAutofit/>
          </a:bodyPr>
          <a:lstStyle/>
          <a:p>
            <a:r>
              <a:rPr lang="en-US" altLang="en-US" dirty="0"/>
              <a:t> Names (chosen by programmer)</a:t>
            </a:r>
          </a:p>
          <a:p>
            <a:pPr>
              <a:lnSpc>
                <a:spcPct val="90000"/>
              </a:lnSpc>
            </a:pPr>
            <a:endParaRPr lang="en-US" altLang="en-US" dirty="0"/>
          </a:p>
          <a:p>
            <a:pPr>
              <a:lnSpc>
                <a:spcPct val="90000"/>
              </a:lnSpc>
            </a:pPr>
            <a:r>
              <a:rPr lang="en-US" altLang="en-US" dirty="0"/>
              <a:t> Comments, 3 types:</a:t>
            </a:r>
          </a:p>
          <a:p>
            <a:pPr lvl="1">
              <a:lnSpc>
                <a:spcPct val="90000"/>
              </a:lnSpc>
            </a:pPr>
            <a:r>
              <a:rPr lang="en-US" altLang="en-US" dirty="0"/>
              <a:t>File headers (class headers)</a:t>
            </a:r>
          </a:p>
          <a:p>
            <a:pPr lvl="1">
              <a:lnSpc>
                <a:spcPct val="90000"/>
              </a:lnSpc>
            </a:pPr>
            <a:r>
              <a:rPr lang="en-US" altLang="en-US" dirty="0"/>
              <a:t>Function headers</a:t>
            </a:r>
          </a:p>
          <a:p>
            <a:pPr lvl="1">
              <a:lnSpc>
                <a:spcPct val="90000"/>
              </a:lnSpc>
            </a:pPr>
            <a:r>
              <a:rPr lang="en-US" altLang="en-US" dirty="0"/>
              <a:t>Explanations of variables and statements</a:t>
            </a:r>
          </a:p>
          <a:p>
            <a:pPr lvl="1">
              <a:lnSpc>
                <a:spcPct val="90000"/>
              </a:lnSpc>
            </a:pPr>
            <a:endParaRPr lang="en-CA" altLang="en-US" dirty="0"/>
          </a:p>
          <a:p>
            <a:pPr>
              <a:lnSpc>
                <a:spcPct val="90000"/>
              </a:lnSpc>
            </a:pPr>
            <a:r>
              <a:rPr lang="en-US" altLang="en-US" dirty="0"/>
              <a:t> Statements</a:t>
            </a:r>
          </a:p>
          <a:p>
            <a:pPr lvl="1">
              <a:lnSpc>
                <a:spcPct val="90000"/>
              </a:lnSpc>
            </a:pPr>
            <a:r>
              <a:rPr lang="en-US" altLang="en-US" dirty="0"/>
              <a:t>Organization: files, “modules”, nesting</a:t>
            </a:r>
          </a:p>
          <a:p>
            <a:pPr lvl="1">
              <a:lnSpc>
                <a:spcPct val="90000"/>
              </a:lnSpc>
            </a:pPr>
            <a:r>
              <a:rPr lang="en-US" altLang="en-US" dirty="0"/>
              <a:t>Format: spacing and alignment</a:t>
            </a:r>
          </a:p>
        </p:txBody>
      </p:sp>
      <p:sp>
        <p:nvSpPr>
          <p:cNvPr id="6" name="Slide Number Placeholder 5"/>
          <p:cNvSpPr>
            <a:spLocks noGrp="1"/>
          </p:cNvSpPr>
          <p:nvPr>
            <p:ph type="sldNum" sz="quarter" idx="12"/>
          </p:nvPr>
        </p:nvSpPr>
        <p:spPr/>
        <p:txBody>
          <a:bodyPr/>
          <a:lstStyle/>
          <a:p>
            <a:fld id="{E6F2B85A-CA1A-4C8A-909D-08DC7732A770}" type="slidenum">
              <a:rPr lang="en-US" altLang="en-US"/>
              <a:pPr/>
              <a:t>8</a:t>
            </a:fld>
            <a:endParaRPr lang="en-US" altLang="en-US"/>
          </a:p>
        </p:txBody>
      </p:sp>
      <p:sp>
        <p:nvSpPr>
          <p:cNvPr id="2" name="Footer Placeholder 1"/>
          <p:cNvSpPr>
            <a:spLocks noGrp="1"/>
          </p:cNvSpPr>
          <p:nvPr>
            <p:ph type="ftr" sz="quarter" idx="11"/>
          </p:nvPr>
        </p:nvSpPr>
        <p:spPr/>
        <p:txBody>
          <a:bodyPr/>
          <a:lstStyle/>
          <a:p>
            <a:r>
              <a:rPr lang="en-US"/>
              <a:t>Toshiba Training Program 2017</a:t>
            </a:r>
            <a:endParaRPr lang="en-US" dirty="0"/>
          </a:p>
        </p:txBody>
      </p:sp>
    </p:spTree>
    <p:extLst>
      <p:ext uri="{BB962C8B-B14F-4D97-AF65-F5344CB8AC3E}">
        <p14:creationId xmlns:p14="http://schemas.microsoft.com/office/powerpoint/2010/main" val="3237139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Naming convention</a:t>
            </a:r>
          </a:p>
        </p:txBody>
      </p:sp>
      <p:sp>
        <p:nvSpPr>
          <p:cNvPr id="3" name="Content Placeholder 2"/>
          <p:cNvSpPr>
            <a:spLocks noGrp="1"/>
          </p:cNvSpPr>
          <p:nvPr>
            <p:ph idx="1"/>
          </p:nvPr>
        </p:nvSpPr>
        <p:spPr/>
        <p:txBody>
          <a:bodyPr>
            <a:normAutofit fontScale="92500" lnSpcReduction="10000"/>
          </a:bodyPr>
          <a:lstStyle/>
          <a:p>
            <a:r>
              <a:rPr lang="en-US" dirty="0"/>
              <a:t> Names representing types must be in mixed case starting with upper case.</a:t>
            </a:r>
          </a:p>
          <a:p>
            <a:pPr lvl="1"/>
            <a:r>
              <a:rPr lang="en-US" dirty="0"/>
              <a:t>Line, </a:t>
            </a:r>
            <a:r>
              <a:rPr lang="en-US" dirty="0" err="1"/>
              <a:t>SavingsAccount</a:t>
            </a:r>
            <a:endParaRPr lang="en-US" dirty="0"/>
          </a:p>
          <a:p>
            <a:r>
              <a:rPr lang="en-US" dirty="0"/>
              <a:t> Variable names must be in mixed case starting with lower case.</a:t>
            </a:r>
          </a:p>
          <a:p>
            <a:pPr lvl="1"/>
            <a:r>
              <a:rPr lang="en-US" dirty="0"/>
              <a:t>line, </a:t>
            </a:r>
            <a:r>
              <a:rPr lang="en-US" dirty="0" err="1"/>
              <a:t>savingsAccount</a:t>
            </a:r>
            <a:endParaRPr lang="en-US" dirty="0"/>
          </a:p>
          <a:p>
            <a:r>
              <a:rPr lang="en-US" dirty="0"/>
              <a:t> Named constants (including enumeration values) must be all uppercase using underscore to separate words.</a:t>
            </a:r>
          </a:p>
          <a:p>
            <a:pPr lvl="1"/>
            <a:r>
              <a:rPr lang="en-US" dirty="0"/>
              <a:t>MAX_ITERATIONS, COLOR_RED, PI</a:t>
            </a:r>
          </a:p>
          <a:p>
            <a:r>
              <a:rPr lang="en-US" dirty="0"/>
              <a:t> Names representing methods or functions must be verbs and written in mixed case starting with lower case.</a:t>
            </a:r>
          </a:p>
          <a:p>
            <a:pPr lvl="1"/>
            <a:r>
              <a:rPr lang="en-US" dirty="0" err="1"/>
              <a:t>getName</a:t>
            </a:r>
            <a:r>
              <a:rPr lang="en-US" dirty="0"/>
              <a:t>(), </a:t>
            </a:r>
            <a:r>
              <a:rPr lang="en-US" dirty="0" err="1"/>
              <a:t>computeTotalWidth</a:t>
            </a:r>
            <a:r>
              <a:rPr lang="en-US" dirty="0"/>
              <a:t>()</a:t>
            </a:r>
          </a:p>
        </p:txBody>
      </p:sp>
      <p:sp>
        <p:nvSpPr>
          <p:cNvPr id="4" name="Footer Placeholder 3"/>
          <p:cNvSpPr>
            <a:spLocks noGrp="1"/>
          </p:cNvSpPr>
          <p:nvPr>
            <p:ph type="ftr" sz="quarter" idx="11"/>
          </p:nvPr>
        </p:nvSpPr>
        <p:spPr/>
        <p:txBody>
          <a:bodyPr/>
          <a:lstStyle/>
          <a:p>
            <a:r>
              <a:rPr lang="en-US"/>
              <a:t>Toshiba Training Program 2017</a:t>
            </a:r>
          </a:p>
        </p:txBody>
      </p:sp>
      <p:sp>
        <p:nvSpPr>
          <p:cNvPr id="5" name="Slide Number Placeholder 4"/>
          <p:cNvSpPr>
            <a:spLocks noGrp="1"/>
          </p:cNvSpPr>
          <p:nvPr>
            <p:ph type="sldNum" sz="quarter" idx="12"/>
          </p:nvPr>
        </p:nvSpPr>
        <p:spPr/>
        <p:txBody>
          <a:bodyPr/>
          <a:lstStyle/>
          <a:p>
            <a:fld id="{7DC1BBB0-96F0-4077-A278-0F3FB5C104D3}" type="slidenum">
              <a:rPr lang="en-US" smtClean="0"/>
              <a:pPr/>
              <a:t>9</a:t>
            </a:fld>
            <a:endParaRPr lang="en-US"/>
          </a:p>
        </p:txBody>
      </p:sp>
      <p:sp>
        <p:nvSpPr>
          <p:cNvPr id="6" name="Explosion: 8 Points 5"/>
          <p:cNvSpPr/>
          <p:nvPr/>
        </p:nvSpPr>
        <p:spPr>
          <a:xfrm>
            <a:off x="7313612" y="381000"/>
            <a:ext cx="3505200" cy="1036637"/>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 consistent!</a:t>
            </a:r>
          </a:p>
        </p:txBody>
      </p:sp>
    </p:spTree>
    <p:extLst>
      <p:ext uri="{BB962C8B-B14F-4D97-AF65-F5344CB8AC3E}">
        <p14:creationId xmlns:p14="http://schemas.microsoft.com/office/powerpoint/2010/main" val="2014736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 16x9">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20C675A-9AD3-40BB-AC57-0E9EFA3E4F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Math education presentation with Pi  (widescreen)</Template>
  <TotalTime>0</TotalTime>
  <Words>3102</Words>
  <Application>Microsoft Office PowerPoint</Application>
  <PresentationFormat>Custom</PresentationFormat>
  <Paragraphs>453</Paragraphs>
  <Slides>45</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Broadway</vt:lpstr>
      <vt:lpstr>Comic Sans MS</vt:lpstr>
      <vt:lpstr>Courier New</vt:lpstr>
      <vt:lpstr>Euphemia</vt:lpstr>
      <vt:lpstr>Wingdings</vt:lpstr>
      <vt:lpstr>Math 16x9</vt:lpstr>
      <vt:lpstr>Coding convention Writing clean code (part 1)</vt:lpstr>
      <vt:lpstr>Coding convention</vt:lpstr>
      <vt:lpstr>What is coding convention?</vt:lpstr>
      <vt:lpstr>Why do we have to follow convention?</vt:lpstr>
      <vt:lpstr>What convention to follow?</vt:lpstr>
      <vt:lpstr>How strictly we have to follow convention?</vt:lpstr>
      <vt:lpstr>Goal: Self-Documenting Code</vt:lpstr>
      <vt:lpstr>Coding Conventions Apply To…</vt:lpstr>
      <vt:lpstr>1. Naming convention</vt:lpstr>
      <vt:lpstr>1. Naming convention</vt:lpstr>
      <vt:lpstr>1. Naming convention</vt:lpstr>
      <vt:lpstr>1. Naming convention</vt:lpstr>
      <vt:lpstr>2. File name &amp; content</vt:lpstr>
      <vt:lpstr>3. Statement convention</vt:lpstr>
      <vt:lpstr>3. Statement convention</vt:lpstr>
      <vt:lpstr>4. Layout</vt:lpstr>
      <vt:lpstr>4. Layout</vt:lpstr>
      <vt:lpstr>4. Layout</vt:lpstr>
      <vt:lpstr>4. Layout</vt:lpstr>
      <vt:lpstr>5. Comments</vt:lpstr>
      <vt:lpstr>Purpose of javadoc</vt:lpstr>
      <vt:lpstr>javadoc comments</vt:lpstr>
      <vt:lpstr>Placement of javadoc comments</vt:lpstr>
      <vt:lpstr>Examples</vt:lpstr>
      <vt:lpstr>Basic and useful tags</vt:lpstr>
      <vt:lpstr>JavaDoc “convention” (from Sun)</vt:lpstr>
      <vt:lpstr>Writing clean code</vt:lpstr>
      <vt:lpstr>What are clean codes?</vt:lpstr>
      <vt:lpstr>Why do we need clean code?</vt:lpstr>
      <vt:lpstr>Really, why do we need clean code?</vt:lpstr>
      <vt:lpstr>Definitions by experts</vt:lpstr>
      <vt:lpstr>Definitions by experts</vt:lpstr>
      <vt:lpstr>Definitions by experts</vt:lpstr>
      <vt:lpstr>Definitions by experts</vt:lpstr>
      <vt:lpstr>Meaningful name</vt:lpstr>
      <vt:lpstr>Meaningful name</vt:lpstr>
      <vt:lpstr>Meaningful name</vt:lpstr>
      <vt:lpstr>Meaningful name</vt:lpstr>
      <vt:lpstr>Meaningful name</vt:lpstr>
      <vt:lpstr>Meaningful name</vt:lpstr>
      <vt:lpstr>Meaningful name</vt:lpstr>
      <vt:lpstr>Meaningful name</vt:lpstr>
      <vt:lpstr>Meaningful name</vt:lpstr>
      <vt:lpstr>Meaningful name</vt:lpstr>
      <vt:lpstr>Meaningful name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2016-07-06T07:54:36Z</dcterms:created>
  <dcterms:modified xsi:type="dcterms:W3CDTF">2017-07-06T09:09:39Z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TC027879479991</vt:lpwstr>
  </property>
</Properties>
</file>