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64" r:id="rId2"/>
    <p:sldId id="265" r:id="rId3"/>
    <p:sldId id="260" r:id="rId4"/>
    <p:sldId id="262" r:id="rId5"/>
    <p:sldId id="267" r:id="rId6"/>
    <p:sldId id="266" r:id="rId7"/>
    <p:sldId id="269" r:id="rId8"/>
    <p:sldId id="263" r:id="rId9"/>
    <p:sldId id="268" r:id="rId10"/>
    <p:sldId id="259" r:id="rId11"/>
    <p:sldId id="261" r:id="rId12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7DB66F4-3E08-4D4A-8F4E-49C1CA0B30AD}">
          <p14:sldIdLst>
            <p14:sldId id="264"/>
            <p14:sldId id="265"/>
          </p14:sldIdLst>
        </p14:section>
        <p14:section name="Verfahren" id="{86735F51-711E-410D-957D-ACA3CB444497}">
          <p14:sldIdLst>
            <p14:sldId id="260"/>
            <p14:sldId id="262"/>
            <p14:sldId id="267"/>
            <p14:sldId id="266"/>
            <p14:sldId id="269"/>
            <p14:sldId id="263"/>
            <p14:sldId id="268"/>
          </p14:sldIdLst>
        </p14:section>
        <p14:section name="Kryptowährungen" id="{30871D5C-98A7-4DA8-84E8-10916C60F5DF}">
          <p14:sldIdLst/>
        </p14:section>
        <p14:section name="Appendix" id="{1B805BD3-6546-4300-9470-4DE86568BAB3}">
          <p14:sldIdLst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0" y="168"/>
      </p:cViewPr>
      <p:guideLst>
        <p:guide orient="horz" pos="2041"/>
        <p:guide pos="36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2F1C0-284A-44BB-BCF8-D8335E765857}" type="datetimeFigureOut">
              <a:rPr lang="de-DE" smtClean="0"/>
              <a:t>13.01.2018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625E1-B033-4BF3-95C5-D847FDF1B4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7839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1pPr>
    <a:lvl2pPr marL="432008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2pPr>
    <a:lvl3pPr marL="864017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3pPr>
    <a:lvl4pPr marL="1296025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4pPr>
    <a:lvl5pPr marL="1728033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5pPr>
    <a:lvl6pPr marL="2160041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6pPr>
    <a:lvl7pPr marL="2592050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7pPr>
    <a:lvl8pPr marL="3024058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8pPr>
    <a:lvl9pPr marL="3456066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625E1-B033-4BF3-95C5-D847FDF1B48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338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Beispiele TTP: Banken, PayPal, Zertifizierungsstellen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625E1-B033-4BF3-95C5-D847FDF1B48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061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625E1-B033-4BF3-95C5-D847FDF1B48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357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1080000"/>
            <a:ext cx="8640366" cy="2160000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420000"/>
            <a:ext cx="8640366" cy="1440000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8A2F-5ED5-4549-BFB9-2BC329A69573}" type="datetime1">
              <a:rPr lang="de-AT" smtClean="0"/>
              <a:t>13.01.2018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359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B17D-E469-4C49-AC3D-9CC6590B13DB}" type="datetime1">
              <a:rPr lang="de-AT" smtClean="0"/>
              <a:t>13.01.2018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EF49B46-1CFB-4DB4-AF63-CA16BB4E14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180000"/>
            <a:ext cx="10800000" cy="360000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lang="de-DE" sz="16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●Titel ● Kapitel ● Unterkapitel</a:t>
            </a:r>
          </a:p>
        </p:txBody>
      </p:sp>
    </p:spTree>
    <p:extLst>
      <p:ext uri="{BB962C8B-B14F-4D97-AF65-F5344CB8AC3E}">
        <p14:creationId xmlns:p14="http://schemas.microsoft.com/office/powerpoint/2010/main" val="343854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49" y="345009"/>
            <a:ext cx="2484105" cy="5491649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3" y="345009"/>
            <a:ext cx="7308310" cy="5491649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8907-F387-4846-976A-483992721A9E}" type="datetime1">
              <a:rPr lang="de-AT" smtClean="0"/>
              <a:t>13.01.2018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087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527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540000"/>
            <a:ext cx="10800000" cy="900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13.01.2018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1F2EAE1-4971-4538-8DE7-2CE6107234B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180000"/>
            <a:ext cx="10800000" cy="360000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lang="de-DE" sz="16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●Titel ● Kapitel ● Unterkapitel</a:t>
            </a:r>
          </a:p>
        </p:txBody>
      </p:sp>
    </p:spTree>
    <p:extLst>
      <p:ext uri="{BB962C8B-B14F-4D97-AF65-F5344CB8AC3E}">
        <p14:creationId xmlns:p14="http://schemas.microsoft.com/office/powerpoint/2010/main" val="21200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1440000"/>
            <a:ext cx="10800000" cy="2700000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4140000"/>
            <a:ext cx="10800000" cy="1440000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BD73-D578-4E9A-B2A7-9790786CF1B1}" type="datetime1">
              <a:rPr lang="de-AT" smtClean="0"/>
              <a:t>13.01.2018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01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5220000" cy="414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0000" y="1620000"/>
            <a:ext cx="5220000" cy="414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29A1D-E821-4279-BAFF-66EE62667191}" type="datetime1">
              <a:rPr lang="de-AT" smtClean="0"/>
              <a:t>13.01.2018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9A9B52BB-53A9-4D49-9556-AC46294E03F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180000"/>
            <a:ext cx="10800000" cy="360000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lang="de-DE" sz="16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●Titel ● Kapitel ● Unterkapitel</a:t>
            </a:r>
          </a:p>
        </p:txBody>
      </p:sp>
    </p:spTree>
    <p:extLst>
      <p:ext uri="{BB962C8B-B14F-4D97-AF65-F5344CB8AC3E}">
        <p14:creationId xmlns:p14="http://schemas.microsoft.com/office/powerpoint/2010/main" val="187583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540000"/>
            <a:ext cx="10800000" cy="900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620000"/>
            <a:ext cx="5220000" cy="720000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00" y="2340000"/>
            <a:ext cx="5220000" cy="342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40000" y="1588543"/>
            <a:ext cx="5220000" cy="720000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40000" y="2340000"/>
            <a:ext cx="5220000" cy="342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C1CA-37BC-4152-B5C9-571384507DE7}" type="datetime1">
              <a:rPr lang="de-AT" smtClean="0"/>
              <a:t>13.01.2018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F756B043-D834-4673-B1E5-B081B8D427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180000"/>
            <a:ext cx="10800000" cy="360000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lang="de-DE" sz="16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●Titel ● Kapitel ● Unterkapitel</a:t>
            </a:r>
          </a:p>
        </p:txBody>
      </p:sp>
    </p:spTree>
    <p:extLst>
      <p:ext uri="{BB962C8B-B14F-4D97-AF65-F5344CB8AC3E}">
        <p14:creationId xmlns:p14="http://schemas.microsoft.com/office/powerpoint/2010/main" val="150184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2570-EF93-400E-BDF3-A18DF7DC9D38}" type="datetime1">
              <a:rPr lang="de-AT" smtClean="0"/>
              <a:t>13.01.2018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2D608BC-01A8-4283-8CA6-844350C2A4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180000"/>
            <a:ext cx="10800000" cy="360000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lang="de-DE" sz="16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●Titel ● Kapitel ● Unterkapitel</a:t>
            </a:r>
          </a:p>
        </p:txBody>
      </p:sp>
    </p:spTree>
    <p:extLst>
      <p:ext uri="{BB962C8B-B14F-4D97-AF65-F5344CB8AC3E}">
        <p14:creationId xmlns:p14="http://schemas.microsoft.com/office/powerpoint/2010/main" val="1103500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63EF-E046-4C90-AA81-BD594F0F691A}" type="datetime1">
              <a:rPr lang="de-AT" smtClean="0"/>
              <a:t>13.01.2018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49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933026"/>
            <a:ext cx="583224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3CCF-C2A3-43CA-85B9-625065A0A80B}" type="datetime1">
              <a:rPr lang="de-AT" smtClean="0"/>
              <a:t>13.01.2018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02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933026"/>
            <a:ext cx="5832247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053B8-1FD2-4745-BAA5-FD0851A3DCDD}" type="datetime1">
              <a:rPr lang="de-AT" smtClean="0"/>
              <a:t>13.01.2018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08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540000"/>
            <a:ext cx="10800000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620000"/>
            <a:ext cx="10800000" cy="41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000" y="5939999"/>
            <a:ext cx="90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8B81B-DC2D-46D5-A4FD-63984947327E}" type="datetime1">
              <a:rPr lang="de-AT" smtClean="0"/>
              <a:t>13.01.2018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00000" y="5939999"/>
            <a:ext cx="234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FH Wels, AT-Master / INIF, ITS3ILV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0000" y="5940000"/>
            <a:ext cx="72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7D18A1A-96B3-4943-B67B-3A213131AF1C}"/>
              </a:ext>
            </a:extLst>
          </p:cNvPr>
          <p:cNvSpPr txBox="1"/>
          <p:nvPr userDrawn="1"/>
        </p:nvSpPr>
        <p:spPr>
          <a:xfrm>
            <a:off x="-168007" y="6258938"/>
            <a:ext cx="1920081" cy="26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34" dirty="0">
                <a:solidFill>
                  <a:schemeClr val="bg1">
                    <a:lumMod val="65000"/>
                  </a:schemeClr>
                </a:solidFill>
              </a:rPr>
              <a:t>https://martechtoday.com/</a:t>
            </a:r>
          </a:p>
        </p:txBody>
      </p:sp>
    </p:spTree>
    <p:extLst>
      <p:ext uri="{BB962C8B-B14F-4D97-AF65-F5344CB8AC3E}">
        <p14:creationId xmlns:p14="http://schemas.microsoft.com/office/powerpoint/2010/main" val="405379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Calibri" panose="020F050202020403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Wingdings" panose="05000000000000000000" pitchFamily="2" charset="2"/>
        <a:buChar char="§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Symbol" panose="05050102010706020507" pitchFamily="18" charset="2"/>
        <a:buChar char="-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Courier New" panose="02070309020205020404" pitchFamily="49" charset="0"/>
        <a:buChar char="o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Calibri" panose="020F0502020204030204" pitchFamily="34" charset="0"/>
        <a:buChar char="›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ockchain.info/" TargetMode="External"/><Relationship Id="rId7" Type="http://schemas.openxmlformats.org/officeDocument/2006/relationships/hyperlink" Target="https://anders.com/blockchain/" TargetMode="External"/><Relationship Id="rId2" Type="http://schemas.openxmlformats.org/officeDocument/2006/relationships/hyperlink" Target="https://www.crypto-news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ckchainbasics.ch/" TargetMode="External"/><Relationship Id="rId5" Type="http://schemas.openxmlformats.org/officeDocument/2006/relationships/hyperlink" Target="https://futurezone.at/digital-life/was-ist-eigentlich-diese-blockchain/270.616.934" TargetMode="External"/><Relationship Id="rId4" Type="http://schemas.openxmlformats.org/officeDocument/2006/relationships/hyperlink" Target="https://de.wikipedia.org/wiki/Blockchai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LFENhIwSvI" TargetMode="External"/><Relationship Id="rId2" Type="http://schemas.openxmlformats.org/officeDocument/2006/relationships/hyperlink" Target="https://www.youtube.com/watch?v=m13mEw96nP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SSo_EIwHSd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nders.com/blockchain/blockchain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0C382455-FBBF-4037-8A8B-9A6280220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1080000"/>
            <a:ext cx="10800000" cy="2160000"/>
          </a:xfrm>
        </p:spPr>
        <p:txBody>
          <a:bodyPr>
            <a:normAutofit/>
          </a:bodyPr>
          <a:lstStyle/>
          <a:p>
            <a:r>
              <a:rPr lang="de-DE" sz="80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Blockchain – Technologie</a:t>
            </a:r>
            <a:b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sz="4000" dirty="0"/>
              <a:t>(Verfahren und Anwendungen)</a:t>
            </a:r>
            <a:endParaRPr lang="de-DE" dirty="0"/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9D23F3B3-B5A6-473A-AEA3-3050C38A50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l"/>
            <a:r>
              <a:rPr lang="de-DE" dirty="0"/>
              <a:t>Christopher Neuwirt</a:t>
            </a:r>
          </a:p>
          <a:p>
            <a:pPr algn="l"/>
            <a:r>
              <a:rPr lang="de-DE" dirty="0"/>
              <a:t>Dominik Schönberger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9CC18D-34A7-4BDB-8C57-18944FE95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13.01.2018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47162E-3E36-42BC-8EB3-3705E9F9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F00BFC-A79C-4838-AD79-E8930CE2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829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BA54E-DED9-4D29-A44C-A5A570E9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E55CDD-90F1-427C-A3F9-C9737EB67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2"/>
              </a:rPr>
              <a:t>https://www.crypto-news.net/</a:t>
            </a:r>
            <a:endParaRPr lang="de-DE" dirty="0"/>
          </a:p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3"/>
              </a:rPr>
              <a:t>https://www.blockchain.info/</a:t>
            </a:r>
            <a:endParaRPr lang="de-DE" dirty="0"/>
          </a:p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4"/>
              </a:rPr>
              <a:t>https://de.wikipedia.org/wiki/Blockchain</a:t>
            </a:r>
            <a:endParaRPr lang="de-DE" dirty="0"/>
          </a:p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5"/>
              </a:rPr>
              <a:t>https://futurezone.at/digital-life/was-ist-eigentlich-diese-blockchain/270.616.934</a:t>
            </a:r>
            <a:endParaRPr lang="de-DE" dirty="0"/>
          </a:p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6"/>
              </a:rPr>
              <a:t>https://blockchainbasics.ch</a:t>
            </a:r>
            <a:endParaRPr lang="de-DE" dirty="0"/>
          </a:p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7"/>
              </a:rPr>
              <a:t>https://anders.com/blockchain/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514350" indent="-514350">
              <a:buFont typeface="+mj-lt"/>
              <a:buAutoNum type="arabicParenBoth"/>
            </a:pPr>
            <a:endParaRPr lang="de-DE" dirty="0"/>
          </a:p>
          <a:p>
            <a:pPr marL="514350" indent="-514350">
              <a:buFont typeface="+mj-lt"/>
              <a:buAutoNum type="arabicParenBoth"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E16EF7-1D4A-4E8B-AD29-44E5511F3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13.01.2018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721E1B-6D87-4CA6-A0B2-C17E9BC0E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8194F9-2754-4427-AB7A-D818D429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10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65BE144-5082-408A-8A73-D8CB72E2CD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Anhang</a:t>
            </a:r>
          </a:p>
        </p:txBody>
      </p:sp>
    </p:spTree>
    <p:extLst>
      <p:ext uri="{BB962C8B-B14F-4D97-AF65-F5344CB8AC3E}">
        <p14:creationId xmlns:p14="http://schemas.microsoft.com/office/powerpoint/2010/main" val="59292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BA54E-DED9-4D29-A44C-A5A570E9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Videos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E55CDD-90F1-427C-A3F9-C9737EB67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2"/>
              </a:rPr>
              <a:t>https://www.youtube.com/watch?v=m13mEw96nP8</a:t>
            </a:r>
            <a:endParaRPr lang="de-DE" dirty="0"/>
          </a:p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3"/>
              </a:rPr>
              <a:t>https://www.youtube.com/watch?v=2LFENhIwSvI</a:t>
            </a:r>
            <a:endParaRPr lang="de-DE" dirty="0"/>
          </a:p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4"/>
              </a:rPr>
              <a:t>https://www.youtube.com/watch?v=SSo_EIwHSd4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E16EF7-1D4A-4E8B-AD29-44E5511F3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13.01.2018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721E1B-6D87-4CA6-A0B2-C17E9BC0E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8194F9-2754-4427-AB7A-D818D429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11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65BE144-5082-408A-8A73-D8CB72E2CD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Anhang</a:t>
            </a:r>
          </a:p>
        </p:txBody>
      </p:sp>
    </p:spTree>
    <p:extLst>
      <p:ext uri="{BB962C8B-B14F-4D97-AF65-F5344CB8AC3E}">
        <p14:creationId xmlns:p14="http://schemas.microsoft.com/office/powerpoint/2010/main" val="226657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6B8C3E-1206-4FFF-9EE8-3E80721FB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2B2FD6-C0CD-44B7-9544-9F400894A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de-DE" dirty="0"/>
              <a:t>Verfahren</a:t>
            </a:r>
          </a:p>
          <a:p>
            <a:pPr lvl="1"/>
            <a:r>
              <a:rPr lang="de-DE" dirty="0"/>
              <a:t>Irrtümer</a:t>
            </a:r>
          </a:p>
          <a:p>
            <a:pPr lvl="1"/>
            <a:r>
              <a:rPr lang="de-DE" dirty="0"/>
              <a:t>Motivation</a:t>
            </a:r>
          </a:p>
          <a:p>
            <a:pPr lvl="1"/>
            <a:r>
              <a:rPr lang="de-DE" dirty="0"/>
              <a:t>Die Blockchain</a:t>
            </a:r>
          </a:p>
          <a:p>
            <a:pPr lvl="1"/>
            <a:r>
              <a:rPr lang="de-DE" dirty="0"/>
              <a:t>Vor- / Nachteile</a:t>
            </a:r>
          </a:p>
          <a:p>
            <a:pPr lvl="1"/>
            <a:r>
              <a:rPr lang="de-DE" dirty="0"/>
              <a:t>Anwendungsgebiete</a:t>
            </a:r>
          </a:p>
          <a:p>
            <a:r>
              <a:rPr lang="de-DE" dirty="0"/>
              <a:t>Anwendung: Kryptowährung</a:t>
            </a:r>
          </a:p>
          <a:p>
            <a:pPr lvl="1"/>
            <a:r>
              <a:rPr lang="de-DE" dirty="0"/>
              <a:t>…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Anhang</a:t>
            </a:r>
          </a:p>
          <a:p>
            <a:pPr lvl="1"/>
            <a:r>
              <a:rPr lang="de-DE" dirty="0"/>
              <a:t>Referenzen</a:t>
            </a:r>
          </a:p>
          <a:p>
            <a:pPr lvl="1"/>
            <a:r>
              <a:rPr lang="de-DE" dirty="0"/>
              <a:t>Videos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BEF551-F98F-4030-9B89-1F1D4E52E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13.01.2018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AD9F4C-14EE-4BC3-AF7D-3E7B3E1E0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674AE0-5CA4-47E9-BB30-B2BD658B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2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6598FC8-529B-4FC6-AE44-CD1A50127B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Blockchain</a:t>
            </a:r>
          </a:p>
        </p:txBody>
      </p:sp>
    </p:spTree>
    <p:extLst>
      <p:ext uri="{BB962C8B-B14F-4D97-AF65-F5344CB8AC3E}">
        <p14:creationId xmlns:p14="http://schemas.microsoft.com/office/powerpoint/2010/main" val="1847489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5F202-7CB5-416F-8B68-C8259919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Irrtümer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2AC027-0B8D-4515-AF39-314F2E7F5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Blockchain ≠ Kryptografisches Verfahren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Blockchain nutzt kryptographische Verfahren (Hashwert - Berechnung)</a:t>
            </a:r>
          </a:p>
          <a:p>
            <a:pPr marL="432008" lvl="1" indent="0">
              <a:lnSpc>
                <a:spcPct val="100000"/>
              </a:lnSpc>
              <a:buNone/>
            </a:pPr>
            <a:r>
              <a:rPr lang="de-DE"/>
              <a:t>	</a:t>
            </a:r>
            <a:r>
              <a:rPr lang="de-DE">
                <a:sym typeface="Wingdings" panose="05000000000000000000" pitchFamily="2" charset="2"/>
              </a:rPr>
              <a:t></a:t>
            </a:r>
            <a:r>
              <a:rPr lang="de-DE"/>
              <a:t>Blockchain </a:t>
            </a:r>
            <a:r>
              <a:rPr lang="de-DE" dirty="0"/>
              <a:t>ist eine „Distributed Ledger“ Technologie</a:t>
            </a:r>
          </a:p>
          <a:p>
            <a:pPr>
              <a:lnSpc>
                <a:spcPct val="100000"/>
              </a:lnSpc>
            </a:pPr>
            <a:r>
              <a:rPr lang="de-DE" dirty="0"/>
              <a:t>Blockchain bietet Sicherheit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Nur bedingt</a:t>
            </a:r>
          </a:p>
          <a:p>
            <a:pPr>
              <a:lnSpc>
                <a:spcPct val="150000"/>
              </a:lnSpc>
            </a:pPr>
            <a:r>
              <a:rPr lang="de-DE" dirty="0"/>
              <a:t>Blockchain ≠ </a:t>
            </a:r>
            <a:r>
              <a:rPr lang="de-DE" dirty="0" err="1"/>
              <a:t>BitCoin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err="1"/>
              <a:t>BitCoin</a:t>
            </a:r>
            <a:r>
              <a:rPr lang="de-DE" dirty="0"/>
              <a:t> verwendet die Blockchain Technologie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CB382E-D838-445A-9B76-D4FFF14E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13.01.2018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C5E136-99C4-45C9-B821-874185E3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BDBA6A-3C7C-44C6-A1D8-9CCE4689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3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8E7D4D0-7D93-4F90-8F43-BC1EF1C80C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Verfahren</a:t>
            </a:r>
          </a:p>
        </p:txBody>
      </p:sp>
    </p:spTree>
    <p:extLst>
      <p:ext uri="{BB962C8B-B14F-4D97-AF65-F5344CB8AC3E}">
        <p14:creationId xmlns:p14="http://schemas.microsoft.com/office/powerpoint/2010/main" val="175562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3D71FABF-CBFE-4DE0-8CEF-9EA08084A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886" y="381023"/>
            <a:ext cx="3600000" cy="321136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C65F202-7CB5-416F-8B68-C8259919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2AC027-0B8D-4515-AF39-314F2E7F5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„</a:t>
            </a:r>
            <a:r>
              <a:rPr lang="de-DE" dirty="0" err="1"/>
              <a:t>Trusted</a:t>
            </a:r>
            <a:r>
              <a:rPr lang="de-DE" dirty="0"/>
              <a:t> Third Party“ (TTP) Problem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Beide Parteien müssen 3. Partei vertrauen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Wer kontrolliert die 3. Partei?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Kosten für die 3. Partei</a:t>
            </a:r>
          </a:p>
          <a:p>
            <a:pPr>
              <a:lnSpc>
                <a:spcPct val="150000"/>
              </a:lnSpc>
            </a:pPr>
            <a:r>
              <a:rPr lang="de-DE" dirty="0"/>
              <a:t>„</a:t>
            </a:r>
            <a:r>
              <a:rPr lang="de-DE" dirty="0" err="1"/>
              <a:t>Trustless</a:t>
            </a:r>
            <a:r>
              <a:rPr lang="de-DE" dirty="0"/>
              <a:t> System“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Vertrauen ist gut, Kontrolle ist besser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Gegenseitige Kontrolle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Anonymität</a:t>
            </a:r>
          </a:p>
          <a:p>
            <a:pPr lvl="1">
              <a:lnSpc>
                <a:spcPct val="150000"/>
              </a:lnSpc>
            </a:pPr>
            <a:endParaRPr lang="de-DE" dirty="0"/>
          </a:p>
          <a:p>
            <a:pPr lvl="1">
              <a:lnSpc>
                <a:spcPct val="150000"/>
              </a:lnSpc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CB382E-D838-445A-9B76-D4FFF14E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13.01.2018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C5E136-99C4-45C9-B821-874185E3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BDBA6A-3C7C-44C6-A1D8-9CCE4689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4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8E7D4D0-7D93-4F90-8F43-BC1EF1C80C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Verfahren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7962E78-2D4A-47EF-BDFC-3DE15EA673A2}"/>
              </a:ext>
            </a:extLst>
          </p:cNvPr>
          <p:cNvGrpSpPr>
            <a:grpSpLocks noChangeAspect="1"/>
          </p:cNvGrpSpPr>
          <p:nvPr/>
        </p:nvGrpSpPr>
        <p:grpSpPr>
          <a:xfrm>
            <a:off x="7463886" y="1727837"/>
            <a:ext cx="3600000" cy="1864550"/>
            <a:chOff x="6371386" y="2520778"/>
            <a:chExt cx="5004130" cy="2591776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ED884D23-622D-4428-B804-80B09927F5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939"/>
            <a:stretch/>
          </p:blipFill>
          <p:spPr>
            <a:xfrm>
              <a:off x="6371386" y="2520778"/>
              <a:ext cx="5004130" cy="2591776"/>
            </a:xfrm>
            <a:prstGeom prst="rect">
              <a:avLst/>
            </a:prstGeom>
          </p:spPr>
        </p:pic>
        <p:sp>
          <p:nvSpPr>
            <p:cNvPr id="11" name="Fußzeilenplatzhalter 4">
              <a:extLst>
                <a:ext uri="{FF2B5EF4-FFF2-40B4-BE49-F238E27FC236}">
                  <a16:creationId xmlns:a16="http://schemas.microsoft.com/office/drawing/2014/main" id="{FD7B0085-101E-42DF-A57C-1EA2784300B2}"/>
                </a:ext>
              </a:extLst>
            </p:cNvPr>
            <p:cNvSpPr txBox="1">
              <a:spLocks/>
            </p:cNvSpPr>
            <p:nvPr/>
          </p:nvSpPr>
          <p:spPr>
            <a:xfrm>
              <a:off x="9035516" y="4572555"/>
              <a:ext cx="2340000" cy="360000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1134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http://www.artsetter.com</a:t>
              </a:r>
              <a:endParaRPr lang="de-DE" dirty="0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2D7B2BD1-37CB-445F-AD40-F59C9E30C7A6}"/>
              </a:ext>
            </a:extLst>
          </p:cNvPr>
          <p:cNvGrpSpPr/>
          <p:nvPr/>
        </p:nvGrpSpPr>
        <p:grpSpPr>
          <a:xfrm>
            <a:off x="6527165" y="3552871"/>
            <a:ext cx="4632835" cy="2240945"/>
            <a:chOff x="3013650" y="2887724"/>
            <a:chExt cx="5194108" cy="2962275"/>
          </a:xfrm>
        </p:grpSpPr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4E3CB6E4-1632-4B22-846A-5EDB37B89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3650" y="2887724"/>
              <a:ext cx="5086350" cy="2962275"/>
            </a:xfrm>
            <a:prstGeom prst="rect">
              <a:avLst/>
            </a:prstGeom>
          </p:spPr>
        </p:pic>
        <p:sp>
          <p:nvSpPr>
            <p:cNvPr id="24" name="Fußzeilenplatzhalter 4">
              <a:extLst>
                <a:ext uri="{FF2B5EF4-FFF2-40B4-BE49-F238E27FC236}">
                  <a16:creationId xmlns:a16="http://schemas.microsoft.com/office/drawing/2014/main" id="{C69AAE0A-A0C0-4CF5-92D2-8E0CA36F5411}"/>
                </a:ext>
              </a:extLst>
            </p:cNvPr>
            <p:cNvSpPr txBox="1">
              <a:spLocks/>
            </p:cNvSpPr>
            <p:nvPr/>
          </p:nvSpPr>
          <p:spPr>
            <a:xfrm>
              <a:off x="5867758" y="5475754"/>
              <a:ext cx="2340000" cy="360000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1134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Sebastian </a:t>
              </a:r>
              <a:r>
                <a:rPr lang="en-US" dirty="0" err="1"/>
                <a:t>Perbrandt</a:t>
              </a:r>
              <a:r>
                <a:rPr lang="en-US" dirty="0"/>
                <a:t>, </a:t>
              </a:r>
              <a:r>
                <a:rPr lang="en-US" dirty="0" err="1"/>
                <a:t>FernUniversität</a:t>
              </a:r>
              <a:r>
                <a:rPr lang="en-US" dirty="0"/>
                <a:t> Hagen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02517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EA066E-948D-4EAB-87AD-28B7EC8F9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43F374-82B0-4A18-8FF0-FF977F765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Trustless</a:t>
            </a:r>
            <a:r>
              <a:rPr lang="de-DE" dirty="0"/>
              <a:t> System“</a:t>
            </a:r>
          </a:p>
          <a:p>
            <a:pPr lvl="1"/>
            <a:r>
              <a:rPr lang="de-DE" dirty="0"/>
              <a:t>Distributed</a:t>
            </a:r>
          </a:p>
          <a:p>
            <a:pPr lvl="1"/>
            <a:r>
              <a:rPr lang="de-DE" dirty="0"/>
              <a:t>Öffentlich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BA0A7D-0898-41F8-9778-A005BF430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13.01.2018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5817B1-97E4-4403-A0F9-693D8A08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7DA69C-8CD4-4E87-80FD-52CC53CBA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5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A601C77-F65E-4771-A92B-D9F26751E5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Verfahren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17B83C8-8AF6-4D5D-9C90-CB9BD00F8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780" y="716662"/>
            <a:ext cx="7734220" cy="526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45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7E6418-9472-42E5-BE32-523B24D4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Blockchain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06A2C2-038B-49DD-9C17-060FCFCF4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10800000" cy="4140000"/>
          </a:xfrm>
        </p:spPr>
        <p:txBody>
          <a:bodyPr>
            <a:normAutofit/>
          </a:bodyPr>
          <a:lstStyle/>
          <a:p>
            <a:r>
              <a:rPr lang="de-DE" dirty="0"/>
              <a:t>Besteht aus:</a:t>
            </a:r>
          </a:p>
          <a:p>
            <a:pPr lvl="1"/>
            <a:r>
              <a:rPr lang="de-DE" dirty="0"/>
              <a:t>Block</a:t>
            </a:r>
          </a:p>
          <a:p>
            <a:pPr lvl="1"/>
            <a:r>
              <a:rPr lang="de-DE" dirty="0"/>
              <a:t>Daten</a:t>
            </a:r>
          </a:p>
          <a:p>
            <a:pPr lvl="1"/>
            <a:r>
              <a:rPr lang="de-DE" dirty="0"/>
              <a:t>Header</a:t>
            </a:r>
          </a:p>
          <a:p>
            <a:pPr lvl="1"/>
            <a:r>
              <a:rPr lang="de-DE" dirty="0"/>
              <a:t>Hashwert</a:t>
            </a:r>
          </a:p>
          <a:p>
            <a:pPr marL="432008" lvl="1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>
                <a:hlinkClick r:id="rId2"/>
              </a:rPr>
              <a:t>Online-Beispiel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AD7339-82A2-420B-AEFD-59315E04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13.01.2018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E9CF68-9F63-4B57-9F23-3F626179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AF25C1-32B3-494A-9138-311D5A36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6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BD630AD-A559-4A01-BBA9-A700BE01F8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180000"/>
            <a:ext cx="10800000" cy="360000"/>
          </a:xfrm>
        </p:spPr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Verfahren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6C10D55-10C3-4A10-90E0-00A4207010D1}"/>
              </a:ext>
            </a:extLst>
          </p:cNvPr>
          <p:cNvSpPr/>
          <p:nvPr/>
        </p:nvSpPr>
        <p:spPr>
          <a:xfrm>
            <a:off x="2806986" y="1800000"/>
            <a:ext cx="1615956" cy="215381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Block 1</a:t>
            </a:r>
          </a:p>
        </p:txBody>
      </p: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8E5AF320-B964-4D3E-BA5D-09978EA598CF}"/>
              </a:ext>
            </a:extLst>
          </p:cNvPr>
          <p:cNvGrpSpPr/>
          <p:nvPr/>
        </p:nvGrpSpPr>
        <p:grpSpPr>
          <a:xfrm>
            <a:off x="2968582" y="2194866"/>
            <a:ext cx="1292765" cy="1588769"/>
            <a:chOff x="2968582" y="2194866"/>
            <a:chExt cx="1292765" cy="1588769"/>
          </a:xfrm>
        </p:grpSpPr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6A827A1A-3DB5-4609-8816-59443A8068F2}"/>
                </a:ext>
              </a:extLst>
            </p:cNvPr>
            <p:cNvSpPr/>
            <p:nvPr/>
          </p:nvSpPr>
          <p:spPr>
            <a:xfrm>
              <a:off x="2968582" y="2194866"/>
              <a:ext cx="1292765" cy="1579464"/>
            </a:xfrm>
            <a:prstGeom prst="roundRect">
              <a:avLst>
                <a:gd name="adj" fmla="val 6745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de-DE" dirty="0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C7602F49-8F76-4086-A0BA-17F3D6B4E0F8}"/>
                </a:ext>
              </a:extLst>
            </p:cNvPr>
            <p:cNvSpPr txBox="1"/>
            <p:nvPr/>
          </p:nvSpPr>
          <p:spPr>
            <a:xfrm>
              <a:off x="3008981" y="3415361"/>
              <a:ext cx="1211967" cy="368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lt1"/>
                  </a:solidFill>
                </a:rPr>
                <a:t>Hashwert</a:t>
              </a:r>
            </a:p>
          </p:txBody>
        </p:sp>
      </p:grp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A0C8486B-1462-49EE-8707-98DBF1E0678D}"/>
              </a:ext>
            </a:extLst>
          </p:cNvPr>
          <p:cNvSpPr/>
          <p:nvPr/>
        </p:nvSpPr>
        <p:spPr>
          <a:xfrm>
            <a:off x="3008981" y="2266660"/>
            <a:ext cx="1211967" cy="53845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dirty="0"/>
              <a:t>Daten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0B90DDD2-13AB-43D9-A6D1-2216AB50DA26}"/>
              </a:ext>
            </a:extLst>
          </p:cNvPr>
          <p:cNvSpPr/>
          <p:nvPr/>
        </p:nvSpPr>
        <p:spPr>
          <a:xfrm>
            <a:off x="3008981" y="2876907"/>
            <a:ext cx="1211967" cy="35896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dirty="0"/>
              <a:t>Header</a:t>
            </a:r>
          </a:p>
        </p:txBody>
      </p: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D0BFA34E-6697-4A5D-A06E-DA9FEAFDD063}"/>
              </a:ext>
            </a:extLst>
          </p:cNvPr>
          <p:cNvSpPr/>
          <p:nvPr/>
        </p:nvSpPr>
        <p:spPr>
          <a:xfrm>
            <a:off x="5052672" y="1800000"/>
            <a:ext cx="1615956" cy="215381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Block 2</a:t>
            </a:r>
          </a:p>
        </p:txBody>
      </p: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9B23F723-2114-4743-916F-7AF214936586}"/>
              </a:ext>
            </a:extLst>
          </p:cNvPr>
          <p:cNvGrpSpPr/>
          <p:nvPr/>
        </p:nvGrpSpPr>
        <p:grpSpPr>
          <a:xfrm>
            <a:off x="5214268" y="2194866"/>
            <a:ext cx="1292765" cy="1589827"/>
            <a:chOff x="5214268" y="2194866"/>
            <a:chExt cx="1292765" cy="1589827"/>
          </a:xfrm>
        </p:grpSpPr>
        <p:sp>
          <p:nvSpPr>
            <p:cNvPr id="53" name="Rechteck: abgerundete Ecken 52">
              <a:extLst>
                <a:ext uri="{FF2B5EF4-FFF2-40B4-BE49-F238E27FC236}">
                  <a16:creationId xmlns:a16="http://schemas.microsoft.com/office/drawing/2014/main" id="{90D9F412-74B6-4164-85BA-18D0886BA9EE}"/>
                </a:ext>
              </a:extLst>
            </p:cNvPr>
            <p:cNvSpPr/>
            <p:nvPr/>
          </p:nvSpPr>
          <p:spPr>
            <a:xfrm>
              <a:off x="5214268" y="2194866"/>
              <a:ext cx="1292765" cy="1579464"/>
            </a:xfrm>
            <a:prstGeom prst="roundRect">
              <a:avLst>
                <a:gd name="adj" fmla="val 6745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de-DE" dirty="0"/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49E535DC-E749-43CC-9227-F0F38D28A889}"/>
                </a:ext>
              </a:extLst>
            </p:cNvPr>
            <p:cNvSpPr txBox="1"/>
            <p:nvPr/>
          </p:nvSpPr>
          <p:spPr>
            <a:xfrm>
              <a:off x="5254667" y="3415361"/>
              <a:ext cx="1211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lt1"/>
                  </a:solidFill>
                </a:rPr>
                <a:t>Hashwert</a:t>
              </a:r>
            </a:p>
          </p:txBody>
        </p:sp>
      </p:grpSp>
      <p:sp>
        <p:nvSpPr>
          <p:cNvPr id="54" name="Rechteck: abgerundete Ecken 53">
            <a:extLst>
              <a:ext uri="{FF2B5EF4-FFF2-40B4-BE49-F238E27FC236}">
                <a16:creationId xmlns:a16="http://schemas.microsoft.com/office/drawing/2014/main" id="{C58BCA76-13ED-427D-8EF2-442B50AAF083}"/>
              </a:ext>
            </a:extLst>
          </p:cNvPr>
          <p:cNvSpPr/>
          <p:nvPr/>
        </p:nvSpPr>
        <p:spPr>
          <a:xfrm>
            <a:off x="5254667" y="2266660"/>
            <a:ext cx="1211967" cy="53845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dirty="0"/>
              <a:t>Daten</a:t>
            </a:r>
          </a:p>
        </p:txBody>
      </p: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50E511C2-9367-4BFD-BBC5-23EED5440881}"/>
              </a:ext>
            </a:extLst>
          </p:cNvPr>
          <p:cNvSpPr/>
          <p:nvPr/>
        </p:nvSpPr>
        <p:spPr>
          <a:xfrm>
            <a:off x="5254667" y="2876907"/>
            <a:ext cx="1211967" cy="35896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dirty="0"/>
              <a:t>Header</a:t>
            </a:r>
          </a:p>
        </p:txBody>
      </p: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8A18A6E4-3D4F-4A88-91AD-A2E1C88D37F4}"/>
              </a:ext>
            </a:extLst>
          </p:cNvPr>
          <p:cNvGrpSpPr/>
          <p:nvPr/>
        </p:nvGrpSpPr>
        <p:grpSpPr>
          <a:xfrm>
            <a:off x="7298359" y="1800000"/>
            <a:ext cx="1615956" cy="2153814"/>
            <a:chOff x="360000" y="3600000"/>
            <a:chExt cx="1440000" cy="2160000"/>
          </a:xfrm>
        </p:grpSpPr>
        <p:sp>
          <p:nvSpPr>
            <p:cNvPr id="58" name="Rechteck: abgerundete Ecken 57">
              <a:extLst>
                <a:ext uri="{FF2B5EF4-FFF2-40B4-BE49-F238E27FC236}">
                  <a16:creationId xmlns:a16="http://schemas.microsoft.com/office/drawing/2014/main" id="{FB470629-E5CB-450F-929B-A13D9389CFDF}"/>
                </a:ext>
              </a:extLst>
            </p:cNvPr>
            <p:cNvSpPr/>
            <p:nvPr/>
          </p:nvSpPr>
          <p:spPr>
            <a:xfrm>
              <a:off x="360000" y="3600000"/>
              <a:ext cx="1440000" cy="216000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dirty="0"/>
                <a:t>Block …</a:t>
              </a:r>
            </a:p>
          </p:txBody>
        </p:sp>
        <p:sp>
          <p:nvSpPr>
            <p:cNvPr id="59" name="Rechteck: abgerundete Ecken 58">
              <a:extLst>
                <a:ext uri="{FF2B5EF4-FFF2-40B4-BE49-F238E27FC236}">
                  <a16:creationId xmlns:a16="http://schemas.microsoft.com/office/drawing/2014/main" id="{9E9B6550-58F0-4979-9CB6-9F941D809601}"/>
                </a:ext>
              </a:extLst>
            </p:cNvPr>
            <p:cNvSpPr/>
            <p:nvPr/>
          </p:nvSpPr>
          <p:spPr>
            <a:xfrm>
              <a:off x="504000" y="3996000"/>
              <a:ext cx="1152000" cy="1584000"/>
            </a:xfrm>
            <a:prstGeom prst="roundRect">
              <a:avLst>
                <a:gd name="adj" fmla="val 6745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de-DE" dirty="0"/>
            </a:p>
          </p:txBody>
        </p:sp>
        <p:sp>
          <p:nvSpPr>
            <p:cNvPr id="60" name="Rechteck: abgerundete Ecken 59">
              <a:extLst>
                <a:ext uri="{FF2B5EF4-FFF2-40B4-BE49-F238E27FC236}">
                  <a16:creationId xmlns:a16="http://schemas.microsoft.com/office/drawing/2014/main" id="{6D38102C-EF8E-4CC6-9D24-99981F56AB24}"/>
                </a:ext>
              </a:extLst>
            </p:cNvPr>
            <p:cNvSpPr/>
            <p:nvPr/>
          </p:nvSpPr>
          <p:spPr>
            <a:xfrm>
              <a:off x="540000" y="4068000"/>
              <a:ext cx="1080000" cy="5400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dirty="0"/>
                <a:t>Daten</a:t>
              </a:r>
            </a:p>
          </p:txBody>
        </p:sp>
        <p:sp>
          <p:nvSpPr>
            <p:cNvPr id="61" name="Rechteck: abgerundete Ecken 60">
              <a:extLst>
                <a:ext uri="{FF2B5EF4-FFF2-40B4-BE49-F238E27FC236}">
                  <a16:creationId xmlns:a16="http://schemas.microsoft.com/office/drawing/2014/main" id="{B73FB76A-852F-4CD9-A186-0B0F0461E54B}"/>
                </a:ext>
              </a:extLst>
            </p:cNvPr>
            <p:cNvSpPr/>
            <p:nvPr/>
          </p:nvSpPr>
          <p:spPr>
            <a:xfrm>
              <a:off x="540000" y="4680000"/>
              <a:ext cx="1080000" cy="3600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dirty="0"/>
                <a:t>Header</a:t>
              </a:r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9CCD8F0E-67BE-449A-A723-453B3C15AA7B}"/>
                </a:ext>
              </a:extLst>
            </p:cNvPr>
            <p:cNvSpPr txBox="1"/>
            <p:nvPr/>
          </p:nvSpPr>
          <p:spPr>
            <a:xfrm>
              <a:off x="540000" y="5220001"/>
              <a:ext cx="1080000" cy="370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lt1"/>
                  </a:solidFill>
                </a:rPr>
                <a:t>Hashwert</a:t>
              </a:r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C64C47C0-7B7E-4BBF-A491-64F036F4454B}"/>
              </a:ext>
            </a:extLst>
          </p:cNvPr>
          <p:cNvGrpSpPr/>
          <p:nvPr/>
        </p:nvGrpSpPr>
        <p:grpSpPr>
          <a:xfrm>
            <a:off x="9544044" y="1800000"/>
            <a:ext cx="1615956" cy="2153814"/>
            <a:chOff x="360000" y="3600000"/>
            <a:chExt cx="1440000" cy="2160000"/>
          </a:xfrm>
        </p:grpSpPr>
        <p:sp>
          <p:nvSpPr>
            <p:cNvPr id="64" name="Rechteck: abgerundete Ecken 63">
              <a:extLst>
                <a:ext uri="{FF2B5EF4-FFF2-40B4-BE49-F238E27FC236}">
                  <a16:creationId xmlns:a16="http://schemas.microsoft.com/office/drawing/2014/main" id="{EFDC0F12-8A28-4DC4-9939-64D0BB9B46F1}"/>
                </a:ext>
              </a:extLst>
            </p:cNvPr>
            <p:cNvSpPr/>
            <p:nvPr/>
          </p:nvSpPr>
          <p:spPr>
            <a:xfrm>
              <a:off x="360000" y="3600000"/>
              <a:ext cx="1440000" cy="216000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dirty="0"/>
                <a:t>Block n</a:t>
              </a:r>
            </a:p>
          </p:txBody>
        </p:sp>
        <p:sp>
          <p:nvSpPr>
            <p:cNvPr id="65" name="Rechteck: abgerundete Ecken 64">
              <a:extLst>
                <a:ext uri="{FF2B5EF4-FFF2-40B4-BE49-F238E27FC236}">
                  <a16:creationId xmlns:a16="http://schemas.microsoft.com/office/drawing/2014/main" id="{C31364ED-D17F-4918-9FAC-1AA4A8A8F755}"/>
                </a:ext>
              </a:extLst>
            </p:cNvPr>
            <p:cNvSpPr/>
            <p:nvPr/>
          </p:nvSpPr>
          <p:spPr>
            <a:xfrm>
              <a:off x="504000" y="3996000"/>
              <a:ext cx="1152000" cy="1584000"/>
            </a:xfrm>
            <a:prstGeom prst="roundRect">
              <a:avLst>
                <a:gd name="adj" fmla="val 6745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de-DE" dirty="0"/>
            </a:p>
          </p:txBody>
        </p:sp>
        <p:sp>
          <p:nvSpPr>
            <p:cNvPr id="66" name="Rechteck: abgerundete Ecken 65">
              <a:extLst>
                <a:ext uri="{FF2B5EF4-FFF2-40B4-BE49-F238E27FC236}">
                  <a16:creationId xmlns:a16="http://schemas.microsoft.com/office/drawing/2014/main" id="{BE654269-4653-414E-920D-F76F22B197A5}"/>
                </a:ext>
              </a:extLst>
            </p:cNvPr>
            <p:cNvSpPr/>
            <p:nvPr/>
          </p:nvSpPr>
          <p:spPr>
            <a:xfrm>
              <a:off x="540000" y="4068000"/>
              <a:ext cx="1080000" cy="5400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dirty="0"/>
                <a:t>Daten</a:t>
              </a:r>
            </a:p>
          </p:txBody>
        </p:sp>
        <p:sp>
          <p:nvSpPr>
            <p:cNvPr id="67" name="Rechteck: abgerundete Ecken 66">
              <a:extLst>
                <a:ext uri="{FF2B5EF4-FFF2-40B4-BE49-F238E27FC236}">
                  <a16:creationId xmlns:a16="http://schemas.microsoft.com/office/drawing/2014/main" id="{9610BFF9-467F-4CA9-A0EA-EE53CEE3EFD7}"/>
                </a:ext>
              </a:extLst>
            </p:cNvPr>
            <p:cNvSpPr/>
            <p:nvPr/>
          </p:nvSpPr>
          <p:spPr>
            <a:xfrm>
              <a:off x="540000" y="4680000"/>
              <a:ext cx="1080000" cy="3600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dirty="0"/>
                <a:t>Header</a:t>
              </a:r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BE096619-0105-46D2-ACA6-204C1E433C3C}"/>
                </a:ext>
              </a:extLst>
            </p:cNvPr>
            <p:cNvSpPr txBox="1"/>
            <p:nvPr/>
          </p:nvSpPr>
          <p:spPr>
            <a:xfrm>
              <a:off x="540000" y="5220001"/>
              <a:ext cx="1080000" cy="370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lt1"/>
                  </a:solidFill>
                </a:rPr>
                <a:t>Hashwert</a:t>
              </a:r>
            </a:p>
          </p:txBody>
        </p:sp>
      </p:grp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1ECC366B-ED8A-4967-BC75-65C6B2726361}"/>
              </a:ext>
            </a:extLst>
          </p:cNvPr>
          <p:cNvCxnSpPr>
            <a:stCxn id="48" idx="3"/>
            <a:endCxn id="55" idx="1"/>
          </p:cNvCxnSpPr>
          <p:nvPr/>
        </p:nvCxnSpPr>
        <p:spPr>
          <a:xfrm flipV="1">
            <a:off x="4220948" y="3056391"/>
            <a:ext cx="1033719" cy="5431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4B89E80E-3241-4A40-B7F8-F88B6955BD46}"/>
              </a:ext>
            </a:extLst>
          </p:cNvPr>
          <p:cNvCxnSpPr>
            <a:cxnSpLocks/>
            <a:stCxn id="56" idx="3"/>
            <a:endCxn id="61" idx="1"/>
          </p:cNvCxnSpPr>
          <p:nvPr/>
        </p:nvCxnSpPr>
        <p:spPr>
          <a:xfrm flipV="1">
            <a:off x="6466634" y="3056392"/>
            <a:ext cx="1033720" cy="543635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E461761D-D51E-4828-8432-90B5AEE59ACD}"/>
              </a:ext>
            </a:extLst>
          </p:cNvPr>
          <p:cNvCxnSpPr>
            <a:cxnSpLocks/>
            <a:stCxn id="62" idx="3"/>
            <a:endCxn id="67" idx="1"/>
          </p:cNvCxnSpPr>
          <p:nvPr/>
        </p:nvCxnSpPr>
        <p:spPr>
          <a:xfrm flipV="1">
            <a:off x="8712321" y="3056392"/>
            <a:ext cx="1033718" cy="543635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56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0" grpId="0" animBg="1"/>
      <p:bldP spid="52" grpId="0" animBg="1"/>
      <p:bldP spid="54" grpId="0" animBg="1"/>
      <p:bldP spid="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5F202-7CB5-416F-8B68-C8259919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Vor- / Nachteile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2AC027-0B8D-4515-AF39-314F2E7F5F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2400" b="1" dirty="0"/>
              <a:t>Vorteile</a:t>
            </a:r>
            <a:endParaRPr lang="de-DE" b="1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Integrität der Daten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Keine „Vertrauenspartei“ mehr nötig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Jeder kann(könnte) alles kontrollieren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Kein Betrug mehr möglich (praktisch)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Anonymität</a:t>
            </a:r>
          </a:p>
          <a:p>
            <a:pPr>
              <a:lnSpc>
                <a:spcPct val="150000"/>
              </a:lnSpc>
            </a:pPr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C05AC46F-9B68-4421-BD98-8E948E2B1B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sz="2400" b="1" dirty="0"/>
              <a:t>Nachteile</a:t>
            </a:r>
            <a:endParaRPr lang="de-DE" b="1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Netzwerk nötig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Weitere Mechanismen nötig zur Verhinderung von gleichzeitigen Zugriffen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Kein Verschlüsselung der Daten</a:t>
            </a:r>
            <a:br>
              <a:rPr lang="de-DE" sz="2000" dirty="0"/>
            </a:br>
            <a:r>
              <a:rPr lang="de-DE" sz="1600" dirty="0"/>
              <a:t>(Außer die Daten selbst werden verschlüsselt)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Kein direkte Authentizität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Größe (z.B. </a:t>
            </a:r>
            <a:r>
              <a:rPr lang="de-DE" sz="2000" dirty="0" err="1"/>
              <a:t>BitCoin</a:t>
            </a:r>
            <a:r>
              <a:rPr lang="de-DE" sz="2000" dirty="0"/>
              <a:t>: ~150 GB)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Kein Schutz</a:t>
            </a:r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CB382E-D838-445A-9B76-D4FFF14E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13.01.2018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C5E136-99C4-45C9-B821-874185E3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BDBA6A-3C7C-44C6-A1D8-9CCE4689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7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8E7D4D0-7D93-4F90-8F43-BC1EF1C80C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Verfahren</a:t>
            </a:r>
          </a:p>
        </p:txBody>
      </p:sp>
    </p:spTree>
    <p:extLst>
      <p:ext uri="{BB962C8B-B14F-4D97-AF65-F5344CB8AC3E}">
        <p14:creationId xmlns:p14="http://schemas.microsoft.com/office/powerpoint/2010/main" val="841359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5F202-7CB5-416F-8B68-C8259919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Anwendungsgebiete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CB382E-D838-445A-9B76-D4FFF14E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13.01.2018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C5E136-99C4-45C9-B821-874185E3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BDBA6A-3C7C-44C6-A1D8-9CCE4689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8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8E7D4D0-7D93-4F90-8F43-BC1EF1C80C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Verfahren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5BB1FC8B-080E-43A2-8C6D-6567E22AA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49" y="0"/>
            <a:ext cx="9525301" cy="6480175"/>
          </a:xfrm>
        </p:spPr>
      </p:pic>
    </p:spTree>
    <p:extLst>
      <p:ext uri="{BB962C8B-B14F-4D97-AF65-F5344CB8AC3E}">
        <p14:creationId xmlns:p14="http://schemas.microsoft.com/office/powerpoint/2010/main" val="360690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5F202-7CB5-416F-8B68-C8259919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Anwendungsgebiete (Auszug)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CB382E-D838-445A-9B76-D4FFF14E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13.01.2018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C5E136-99C4-45C9-B821-874185E3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BDBA6A-3C7C-44C6-A1D8-9CCE4689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9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8E7D4D0-7D93-4F90-8F43-BC1EF1C80C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Verfahren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425BCD50-628E-43AE-8278-D9F235F52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/>
              <a:t>Besitzüberprüfungen</a:t>
            </a:r>
          </a:p>
          <a:p>
            <a:pPr lvl="1">
              <a:lnSpc>
                <a:spcPct val="110000"/>
              </a:lnSpc>
            </a:pPr>
            <a:r>
              <a:rPr lang="de-DE" dirty="0"/>
              <a:t>Jegliche Art von digitalem Inhalt</a:t>
            </a:r>
          </a:p>
          <a:p>
            <a:pPr>
              <a:lnSpc>
                <a:spcPct val="150000"/>
              </a:lnSpc>
            </a:pPr>
            <a:r>
              <a:rPr lang="de-DE" dirty="0"/>
              <a:t>Smart </a:t>
            </a:r>
            <a:r>
              <a:rPr lang="de-DE" dirty="0" err="1"/>
              <a:t>Contracts</a:t>
            </a:r>
            <a:endParaRPr lang="de-DE" dirty="0"/>
          </a:p>
          <a:p>
            <a:pPr lvl="1">
              <a:lnSpc>
                <a:spcPct val="110000"/>
              </a:lnSpc>
            </a:pPr>
            <a:r>
              <a:rPr lang="de-DE" dirty="0"/>
              <a:t>würde </a:t>
            </a:r>
            <a:r>
              <a:rPr lang="de-DE" dirty="0" err="1"/>
              <a:t>Crowdffunding</a:t>
            </a:r>
            <a:r>
              <a:rPr lang="de-DE" dirty="0"/>
              <a:t> </a:t>
            </a:r>
            <a:r>
              <a:rPr lang="de-DE" dirty="0" err="1"/>
              <a:t>Platformen</a:t>
            </a:r>
            <a:r>
              <a:rPr lang="de-DE" dirty="0"/>
              <a:t> ersetzen</a:t>
            </a:r>
          </a:p>
          <a:p>
            <a:pPr>
              <a:lnSpc>
                <a:spcPct val="150000"/>
              </a:lnSpc>
            </a:pPr>
            <a:r>
              <a:rPr lang="de-DE" dirty="0"/>
              <a:t>Dezentralisierte Patientendaten</a:t>
            </a:r>
          </a:p>
          <a:p>
            <a:pPr>
              <a:lnSpc>
                <a:spcPct val="150000"/>
              </a:lnSpc>
            </a:pPr>
            <a:r>
              <a:rPr lang="de-DE" dirty="0"/>
              <a:t>Digitale Währung (Krypto-Währung)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Bitcoin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88201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453</Words>
  <Application>Microsoft Office PowerPoint</Application>
  <PresentationFormat>Benutzerdefiniert</PresentationFormat>
  <Paragraphs>148</Paragraphs>
  <Slides>11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Symbol</vt:lpstr>
      <vt:lpstr>Wingdings</vt:lpstr>
      <vt:lpstr>Office</vt:lpstr>
      <vt:lpstr>Blockchain – Technologie (Verfahren und Anwendungen)</vt:lpstr>
      <vt:lpstr>Inhalt</vt:lpstr>
      <vt:lpstr>Irrtümer</vt:lpstr>
      <vt:lpstr>Motivation</vt:lpstr>
      <vt:lpstr>Motivation</vt:lpstr>
      <vt:lpstr>Die Blockchain</vt:lpstr>
      <vt:lpstr>Vor- / Nachteile</vt:lpstr>
      <vt:lpstr>Anwendungsgebiete</vt:lpstr>
      <vt:lpstr>Anwendungsgebiete (Auszug)</vt:lpstr>
      <vt:lpstr>Referenzen</vt:lpstr>
      <vt:lpstr>Videos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 Schönberger</dc:creator>
  <cp:lastModifiedBy>Dominik Schönberger</cp:lastModifiedBy>
  <cp:revision>59</cp:revision>
  <dcterms:created xsi:type="dcterms:W3CDTF">2018-01-13T10:19:29Z</dcterms:created>
  <dcterms:modified xsi:type="dcterms:W3CDTF">2018-01-13T18:41:46Z</dcterms:modified>
</cp:coreProperties>
</file>