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64" r:id="rId2"/>
    <p:sldId id="265" r:id="rId3"/>
    <p:sldId id="279" r:id="rId4"/>
    <p:sldId id="262" r:id="rId5"/>
    <p:sldId id="267" r:id="rId6"/>
    <p:sldId id="260" r:id="rId7"/>
    <p:sldId id="266" r:id="rId8"/>
    <p:sldId id="269" r:id="rId9"/>
    <p:sldId id="263" r:id="rId10"/>
    <p:sldId id="268" r:id="rId11"/>
    <p:sldId id="278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80" r:id="rId20"/>
    <p:sldId id="259" r:id="rId21"/>
    <p:sldId id="261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79"/>
            <p14:sldId id="262"/>
            <p14:sldId id="267"/>
            <p14:sldId id="260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>
            <p14:sldId id="278"/>
            <p14:sldId id="276"/>
            <p14:sldId id="271"/>
            <p14:sldId id="272"/>
            <p14:sldId id="273"/>
            <p14:sldId id="274"/>
            <p14:sldId id="275"/>
            <p14:sldId id="277"/>
          </p14:sldIdLst>
        </p14:section>
        <p14:section name="Appendix" id="{1B805BD3-6546-4300-9470-4DE86568BAB3}">
          <p14:sldIdLst>
            <p14:sldId id="28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84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16.01.2018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16.01.2018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16.01.2018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16.01.2018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inmarketcap.com/coi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inmarketcap.com/coins/" TargetMode="External"/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So_EIwHSd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Kryptowährungen)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Crowdfunding Plattformen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CD66ABF-1CDA-40E4-847E-C02B3B92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Kryptowährungen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81C225F-A039-49EF-8542-7AE376A47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70A75-6A7B-4157-9DE1-8C4A8230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386BA-545E-4340-B92D-C2C73F72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47D1A-32FA-4CE6-8E6A-72F6600A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6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5399755" cy="414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Nur Internetzugriff notwendig (weltweit)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Sicher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Schnell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zusätzlichen Kosten (Kontoführung)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„Single Point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Failure</a:t>
            </a:r>
            <a:r>
              <a:rPr lang="de-DE" sz="2000" dirty="0"/>
              <a:t>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(Pseudo-)Anonymität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244" y="1620000"/>
            <a:ext cx="5399756" cy="41400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Teilweise sehr hohe Gebühren/Wartezeiten für Transaktionen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Stark schwankender Wechselkurs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„Eine Währung ist nur eine Währung, wenn sie währt“ (Tulpenzwiebel)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Noch nicht überall und vor allem nur wenige akzeptiert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Kryptowährungen</a:t>
            </a:r>
          </a:p>
        </p:txBody>
      </p:sp>
    </p:spTree>
    <p:extLst>
      <p:ext uri="{BB962C8B-B14F-4D97-AF65-F5344CB8AC3E}">
        <p14:creationId xmlns:p14="http://schemas.microsoft.com/office/powerpoint/2010/main" val="114575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</a:t>
            </a:r>
            <a:r>
              <a:rPr lang="de-AT" b="1" dirty="0"/>
              <a:t>2009</a:t>
            </a:r>
          </a:p>
          <a:p>
            <a:r>
              <a:rPr lang="de-AT" dirty="0" err="1"/>
              <a:t>Blockchain</a:t>
            </a:r>
            <a:r>
              <a:rPr lang="de-AT" dirty="0"/>
              <a:t>: 150 GB</a:t>
            </a:r>
          </a:p>
          <a:p>
            <a:r>
              <a:rPr lang="de-AT" dirty="0"/>
              <a:t>Blocksize: 1 MB</a:t>
            </a:r>
          </a:p>
          <a:p>
            <a:r>
              <a:rPr lang="de-AT" dirty="0"/>
              <a:t>Mining: Ja</a:t>
            </a:r>
          </a:p>
          <a:p>
            <a:r>
              <a:rPr lang="de-AT" dirty="0" err="1"/>
              <a:t>proof-of-work</a:t>
            </a:r>
            <a:endParaRPr lang="de-AT" dirty="0"/>
          </a:p>
          <a:p>
            <a:r>
              <a:rPr lang="de-AT" dirty="0"/>
              <a:t>Schwierigkeit des </a:t>
            </a:r>
            <a:r>
              <a:rPr lang="de-AT" dirty="0" err="1"/>
              <a:t>Hashens</a:t>
            </a:r>
            <a:r>
              <a:rPr lang="de-AT" dirty="0"/>
              <a:t> dynamisch -&gt; 10 min/Block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DC452B7-E213-4C75-BF19-07671EAC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5" y="539999"/>
            <a:ext cx="217003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242 GB</a:t>
            </a:r>
          </a:p>
          <a:p>
            <a:r>
              <a:rPr lang="de-AT" dirty="0"/>
              <a:t>Blocksize: nicht fix, in letzter Zeit durchschnittlich 30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Derzeit noch </a:t>
            </a:r>
            <a:r>
              <a:rPr lang="de-AT" dirty="0" err="1"/>
              <a:t>proof-of-work</a:t>
            </a:r>
            <a:r>
              <a:rPr lang="de-AT" dirty="0"/>
              <a:t>, </a:t>
            </a:r>
            <a:r>
              <a:rPr lang="de-AT" dirty="0" err="1"/>
              <a:t>proof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-stake in Arbeit</a:t>
            </a:r>
          </a:p>
          <a:p>
            <a:r>
              <a:rPr lang="de-AT" dirty="0"/>
              <a:t>Nicht nur Kryptowährung, auch „</a:t>
            </a:r>
            <a:r>
              <a:rPr lang="de-AT" b="1" dirty="0" err="1"/>
              <a:t>DApps</a:t>
            </a:r>
            <a:r>
              <a:rPr lang="de-AT" dirty="0"/>
              <a:t>“ und „Smart </a:t>
            </a:r>
            <a:r>
              <a:rPr lang="de-AT" dirty="0" err="1"/>
              <a:t>Contracts</a:t>
            </a:r>
            <a:r>
              <a:rPr lang="de-AT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tx1"/>
                </a:solidFill>
              </a:rPr>
              <a:t>Ethereum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613CE0-FA06-4826-844E-71D685D4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93" y="539999"/>
            <a:ext cx="13555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2012</a:t>
            </a:r>
          </a:p>
          <a:p>
            <a:r>
              <a:rPr lang="de-AT" dirty="0" err="1"/>
              <a:t>Blockchain</a:t>
            </a:r>
            <a:r>
              <a:rPr lang="de-AT" dirty="0"/>
              <a:t>: </a:t>
            </a:r>
            <a:r>
              <a:rPr lang="de-AT" b="1" dirty="0"/>
              <a:t>Consensus Ledger</a:t>
            </a:r>
            <a:r>
              <a:rPr lang="de-AT" dirty="0"/>
              <a:t>, auf Servern von Ripple Labs</a:t>
            </a:r>
          </a:p>
          <a:p>
            <a:r>
              <a:rPr lang="de-AT" dirty="0"/>
              <a:t>Mining: </a:t>
            </a:r>
            <a:r>
              <a:rPr lang="de-AT" b="1" dirty="0"/>
              <a:t>Nein</a:t>
            </a:r>
            <a:r>
              <a:rPr lang="de-AT" dirty="0"/>
              <a:t> („</a:t>
            </a:r>
            <a:r>
              <a:rPr lang="de-AT" dirty="0" err="1"/>
              <a:t>Pre-Mined</a:t>
            </a:r>
            <a:r>
              <a:rPr lang="de-AT" dirty="0"/>
              <a:t>“)</a:t>
            </a:r>
          </a:p>
          <a:p>
            <a:r>
              <a:rPr lang="de-AT" dirty="0"/>
              <a:t>Netzwerk als Devisenmarkt, akzeptiert alle Währungen (€, $, Bitcoin, …)</a:t>
            </a:r>
          </a:p>
          <a:p>
            <a:r>
              <a:rPr lang="de-AT" dirty="0"/>
              <a:t>Basiert auf </a:t>
            </a:r>
            <a:r>
              <a:rPr lang="de-AT" dirty="0" err="1"/>
              <a:t>IOU´s</a:t>
            </a:r>
            <a:r>
              <a:rPr lang="de-AT" dirty="0"/>
              <a:t> (I </a:t>
            </a:r>
            <a:r>
              <a:rPr lang="de-AT" dirty="0" err="1"/>
              <a:t>Owe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= Schuldschein)</a:t>
            </a:r>
          </a:p>
          <a:p>
            <a:r>
              <a:rPr lang="de-AT" dirty="0"/>
              <a:t>Gateways akzeptieren andere Währungen, stellen dafür </a:t>
            </a:r>
            <a:r>
              <a:rPr lang="de-AT" dirty="0" err="1"/>
              <a:t>IOU´s</a:t>
            </a:r>
            <a:r>
              <a:rPr lang="de-AT" dirty="0"/>
              <a:t> aus</a:t>
            </a:r>
          </a:p>
          <a:p>
            <a:r>
              <a:rPr lang="de-AT" dirty="0"/>
              <a:t>Fixe Anzahl an XRP (100 </a:t>
            </a:r>
            <a:r>
              <a:rPr lang="de-AT" dirty="0" err="1"/>
              <a:t>Mrd</a:t>
            </a:r>
            <a:r>
              <a:rPr lang="de-AT" dirty="0"/>
              <a:t>), nimmt ab durch Transaktionsgebühren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Ripple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070677-0C8A-43C5-92C3-BBB29FAF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Cash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August 2017 durch „User </a:t>
            </a:r>
            <a:r>
              <a:rPr lang="de-AT" dirty="0" err="1"/>
              <a:t>Activated</a:t>
            </a:r>
            <a:r>
              <a:rPr lang="de-AT" dirty="0"/>
              <a:t> Hard-Fork“</a:t>
            </a:r>
          </a:p>
          <a:p>
            <a:r>
              <a:rPr lang="de-AT" dirty="0" err="1"/>
              <a:t>Blockchain</a:t>
            </a:r>
            <a:r>
              <a:rPr lang="de-AT" dirty="0"/>
              <a:t>: 156 GB</a:t>
            </a:r>
          </a:p>
          <a:p>
            <a:r>
              <a:rPr lang="de-AT" dirty="0"/>
              <a:t>Blocksize: </a:t>
            </a:r>
            <a:r>
              <a:rPr lang="de-AT" b="1" dirty="0"/>
              <a:t>8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Proof-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work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 Cash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63FB95-F4AD-495A-B63F-DE32EE6F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51" y="539999"/>
            <a:ext cx="258204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Cardano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? GB, </a:t>
            </a:r>
            <a:r>
              <a:rPr lang="de-AT" dirty="0" err="1"/>
              <a:t>Blockchain</a:t>
            </a:r>
            <a:r>
              <a:rPr lang="de-AT" dirty="0"/>
              <a:t> Explorer auf der Website</a:t>
            </a:r>
          </a:p>
          <a:p>
            <a:r>
              <a:rPr lang="de-AT" dirty="0"/>
              <a:t>Blocksize: nicht fix, derzeit im Bereich 1-2 kB</a:t>
            </a:r>
          </a:p>
          <a:p>
            <a:r>
              <a:rPr lang="de-AT" dirty="0"/>
              <a:t>Mining: Ja (aber nicht durch Rechenpower)</a:t>
            </a:r>
          </a:p>
          <a:p>
            <a:r>
              <a:rPr lang="de-AT" b="1" dirty="0"/>
              <a:t>Proof-</a:t>
            </a:r>
            <a:r>
              <a:rPr lang="de-AT" b="1" dirty="0" err="1"/>
              <a:t>of</a:t>
            </a:r>
            <a:r>
              <a:rPr lang="de-AT" b="1" dirty="0"/>
              <a:t>-stake</a:t>
            </a:r>
          </a:p>
          <a:p>
            <a:r>
              <a:rPr lang="de-AT" dirty="0"/>
              <a:t>Wissenschaftlicher Ansatz (Open-Source)</a:t>
            </a:r>
          </a:p>
          <a:p>
            <a:r>
              <a:rPr lang="de-AT" dirty="0"/>
              <a:t>„Smart </a:t>
            </a:r>
            <a:r>
              <a:rPr lang="de-AT" dirty="0" err="1"/>
              <a:t>Contracts</a:t>
            </a:r>
            <a:r>
              <a:rPr lang="de-AT" dirty="0"/>
              <a:t>“, wie bei </a:t>
            </a:r>
            <a:r>
              <a:rPr lang="de-AT" dirty="0" err="1"/>
              <a:t>Ethereum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 err="1">
                <a:solidFill>
                  <a:schemeClr val="tx1"/>
                </a:solidFill>
              </a:rPr>
              <a:t>Cardano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53AE2C-97D6-4B2B-BF89-17E6C39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2293675" cy="4140000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https://coinmarketcap.com/coins/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Über 1400 (!) </a:t>
            </a:r>
            <a:r>
              <a:rPr lang="de-AT" dirty="0" err="1"/>
              <a:t>Crypto</a:t>
            </a:r>
            <a:r>
              <a:rPr lang="de-AT" dirty="0"/>
              <a:t>-Währungen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>
                <a:solidFill>
                  <a:schemeClr val="tx1"/>
                </a:solidFill>
              </a:rPr>
              <a:t>Übersicht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F88E9C-677E-48A8-AEF8-2AF55679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75" y="683998"/>
            <a:ext cx="8506325" cy="525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74FA4A-0BB2-458B-9BB3-30B8DEC1A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466" y="701699"/>
            <a:ext cx="8463185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17488D4-6B2F-40DC-AF27-5EFA646E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02B9D0-F43B-4320-A92A-BE469619B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1AF0F-E899-4279-B3DB-91F788E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F71C7-742E-4080-8A96-2DF0CE7D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9A638-F477-40A2-8444-FC6712E7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Background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Grundprinzip der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Kryptowährungen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Bitcoin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Ripple</a:t>
            </a:r>
          </a:p>
          <a:p>
            <a:pPr lvl="1"/>
            <a:r>
              <a:rPr lang="de-DE" dirty="0"/>
              <a:t>Bitcoin Cash</a:t>
            </a:r>
          </a:p>
          <a:p>
            <a:pPr lvl="1"/>
            <a:r>
              <a:rPr lang="de-DE" dirty="0" err="1"/>
              <a:t>Cardano</a:t>
            </a:r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8"/>
              </a:rPr>
              <a:t>https://coinmarketcap.com/coins/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93E0D78-F786-4200-8FDE-82C028E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F28E593-4503-4534-9794-EA3ABBA1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12AC2-0CB7-4461-9F0F-845587A0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6B202-2C20-4BA8-8B89-E6D57158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2F95F-DEA4-42B7-817B-4A766E4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Jeder kennt alle Transaktionen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6D13D1-661A-4D41-B61E-ABD31E39144E}"/>
              </a:ext>
            </a:extLst>
          </p:cNvPr>
          <p:cNvGrpSpPr/>
          <p:nvPr/>
        </p:nvGrpSpPr>
        <p:grpSpPr>
          <a:xfrm>
            <a:off x="6047461" y="107102"/>
            <a:ext cx="5309618" cy="3422729"/>
            <a:chOff x="6047461" y="107102"/>
            <a:chExt cx="5309618" cy="3422729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AF41BA9-A88E-4CD8-A6C4-D4E79841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61" y="107102"/>
              <a:ext cx="5309618" cy="3422729"/>
            </a:xfrm>
            <a:prstGeom prst="rect">
              <a:avLst/>
            </a:prstGeom>
          </p:spPr>
        </p:pic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B7D7A4ED-4899-4E5D-A3C0-7904C6291662}"/>
                </a:ext>
              </a:extLst>
            </p:cNvPr>
            <p:cNvSpPr txBox="1">
              <a:spLocks/>
            </p:cNvSpPr>
            <p:nvPr/>
          </p:nvSpPr>
          <p:spPr>
            <a:xfrm>
              <a:off x="7658700" y="2994160"/>
              <a:ext cx="2087141" cy="27233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www.flylib.com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  <a:p>
            <a:pPr marL="43200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„Distributed Ledger“</a:t>
            </a:r>
          </a:p>
          <a:p>
            <a:r>
              <a:rPr lang="de-DE" dirty="0"/>
              <a:t>Problem</a:t>
            </a:r>
          </a:p>
          <a:p>
            <a:pPr lvl="1"/>
            <a:r>
              <a:rPr lang="de-DE" dirty="0"/>
              <a:t>Nachträgliche Veränderung</a:t>
            </a:r>
          </a:p>
          <a:p>
            <a:pPr lvl="1"/>
            <a:r>
              <a:rPr lang="de-DE" dirty="0"/>
              <a:t>Konsistenz der Kopien</a:t>
            </a:r>
          </a:p>
          <a:p>
            <a:pPr lvl="1"/>
            <a:endParaRPr lang="de-DE" dirty="0"/>
          </a:p>
          <a:p>
            <a:r>
              <a:rPr lang="de-DE" dirty="0"/>
              <a:t>Lösung: Blockchain -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D644D50-B345-4EB2-96F0-06E957DF9DF0}"/>
              </a:ext>
            </a:extLst>
          </p:cNvPr>
          <p:cNvGrpSpPr/>
          <p:nvPr/>
        </p:nvGrpSpPr>
        <p:grpSpPr>
          <a:xfrm>
            <a:off x="4586072" y="626235"/>
            <a:ext cx="6213928" cy="3782510"/>
            <a:chOff x="3754583" y="359999"/>
            <a:chExt cx="7405418" cy="47268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34EF690-8455-4A85-876F-5EF55944F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7" t="10680" r="12316" b="10112"/>
            <a:stretch/>
          </p:blipFill>
          <p:spPr>
            <a:xfrm>
              <a:off x="3754583" y="359999"/>
              <a:ext cx="7405418" cy="4500707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C8900AF0-3EAE-46CB-A654-C7969EFF9338}"/>
                </a:ext>
              </a:extLst>
            </p:cNvPr>
            <p:cNvSpPr txBox="1">
              <a:spLocks/>
            </p:cNvSpPr>
            <p:nvPr/>
          </p:nvSpPr>
          <p:spPr>
            <a:xfrm>
              <a:off x="6679906" y="4814537"/>
              <a:ext cx="2087141" cy="27233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www.linkedin.com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Blockchain =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Blöcke sind kryptografisch sicher miteinander verbunden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Blockchain 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/>
              <a:t>Blockchain =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740E13D-07A3-48EA-82C4-70B1F6BD7946}"/>
              </a:ext>
            </a:extLst>
          </p:cNvPr>
          <p:cNvCxnSpPr>
            <a:cxnSpLocks/>
          </p:cNvCxnSpPr>
          <p:nvPr/>
        </p:nvCxnSpPr>
        <p:spPr>
          <a:xfrm flipH="1">
            <a:off x="2160000" y="1872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1BAA093-3770-48B0-B2F2-C38FA06C184D}"/>
              </a:ext>
            </a:extLst>
          </p:cNvPr>
          <p:cNvCxnSpPr>
            <a:cxnSpLocks/>
          </p:cNvCxnSpPr>
          <p:nvPr/>
        </p:nvCxnSpPr>
        <p:spPr>
          <a:xfrm flipH="1">
            <a:off x="2160000" y="4752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 der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endParaRPr lang="de-DE" dirty="0"/>
          </a:p>
          <a:p>
            <a:pPr lvl="1"/>
            <a:r>
              <a:rPr lang="de-DE" dirty="0"/>
              <a:t>Single Blockchain</a:t>
            </a:r>
          </a:p>
          <a:p>
            <a:pPr lvl="1"/>
            <a:r>
              <a:rPr lang="de-DE" dirty="0"/>
              <a:t>Distributed Blockchain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 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(praktisch) Kein Betrug mehr möglich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00788" y="1619250"/>
            <a:ext cx="5219700" cy="41402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0" y="0"/>
            <a:ext cx="9525300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926</Words>
  <Application>Microsoft Office PowerPoint</Application>
  <PresentationFormat>Benutzerdefiniert</PresentationFormat>
  <Paragraphs>261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Kryptowährungen)</vt:lpstr>
      <vt:lpstr>Inhalt</vt:lpstr>
      <vt:lpstr>Verfahren</vt:lpstr>
      <vt:lpstr>Background</vt:lpstr>
      <vt:lpstr>Background</vt:lpstr>
      <vt:lpstr>Irrtümer</vt:lpstr>
      <vt:lpstr>Grundprinzip der Blockchain</vt:lpstr>
      <vt:lpstr>Vor- / Nachteile</vt:lpstr>
      <vt:lpstr>Anwendungsgebiete</vt:lpstr>
      <vt:lpstr>Anwendungsgebiete (Auszug)</vt:lpstr>
      <vt:lpstr>Kryptowährungen</vt:lpstr>
      <vt:lpstr>Vor- / Nachteile</vt:lpstr>
      <vt:lpstr>Bitcoin</vt:lpstr>
      <vt:lpstr>Ethereum</vt:lpstr>
      <vt:lpstr>Ripple</vt:lpstr>
      <vt:lpstr>Bitcoin Cash</vt:lpstr>
      <vt:lpstr>Cardano</vt:lpstr>
      <vt:lpstr>Markt</vt:lpstr>
      <vt:lpstr>Anhang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Christopher Neuwirt</cp:lastModifiedBy>
  <cp:revision>123</cp:revision>
  <dcterms:created xsi:type="dcterms:W3CDTF">2018-01-13T10:19:29Z</dcterms:created>
  <dcterms:modified xsi:type="dcterms:W3CDTF">2018-01-16T22:17:17Z</dcterms:modified>
</cp:coreProperties>
</file>