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64" r:id="rId2"/>
    <p:sldId id="265" r:id="rId3"/>
    <p:sldId id="260" r:id="rId4"/>
    <p:sldId id="262" r:id="rId5"/>
    <p:sldId id="267" r:id="rId6"/>
    <p:sldId id="266" r:id="rId7"/>
    <p:sldId id="269" r:id="rId8"/>
    <p:sldId id="263" r:id="rId9"/>
    <p:sldId id="268" r:id="rId10"/>
    <p:sldId id="276" r:id="rId11"/>
    <p:sldId id="271" r:id="rId12"/>
    <p:sldId id="272" r:id="rId13"/>
    <p:sldId id="273" r:id="rId14"/>
    <p:sldId id="274" r:id="rId15"/>
    <p:sldId id="275" r:id="rId16"/>
    <p:sldId id="259" r:id="rId17"/>
    <p:sldId id="261" r:id="rId1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60"/>
            <p14:sldId id="262"/>
            <p14:sldId id="267"/>
            <p14:sldId id="266"/>
            <p14:sldId id="269"/>
            <p14:sldId id="263"/>
            <p14:sldId id="268"/>
          </p14:sldIdLst>
        </p14:section>
        <p14:section name="Kryptowährungen" id="{30871D5C-98A7-4DA8-84E8-10916C60F5DF}">
          <p14:sldIdLst>
            <p14:sldId id="276"/>
            <p14:sldId id="271"/>
            <p14:sldId id="272"/>
            <p14:sldId id="273"/>
            <p14:sldId id="274"/>
            <p14:sldId id="275"/>
          </p14:sldIdLst>
        </p14:section>
        <p14:section name="Appendix" id="{1B805BD3-6546-4300-9470-4DE86568BAB3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84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TTP: Banken, PayPal, Zertifizierungsstellen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5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14.01.2018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14.01.2018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14.01.2018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14.01.2018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info/" TargetMode="External"/><Relationship Id="rId7" Type="http://schemas.openxmlformats.org/officeDocument/2006/relationships/hyperlink" Target="https://anders.com/blockchain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chainbasics.ch/" TargetMode="Externa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So_EIwHSd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chai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Anwendungen)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0000"/>
            <a:ext cx="5399755" cy="414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Nur Internetzugriff notwendig um an sein Guthaben zu kommen (weltweit)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Sicher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zusätzlichen Kosten (Kontoführung)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„Single Point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Failure</a:t>
            </a:r>
            <a:r>
              <a:rPr lang="de-DE" sz="2000" dirty="0"/>
              <a:t>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244" y="1620000"/>
            <a:ext cx="5399756" cy="41400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Teilweise sehr hohe Gebühren/Wartezeiten für Transaktionen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„Eine Währung ist nur eine Währung, wenn sie währt“ (Handelsware, Tulpenzwiebel)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Stark schwankender Wechselkurs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Noch nicht überall und vor allem nur wenige akzeptiert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Kryptowährungen</a:t>
            </a:r>
          </a:p>
        </p:txBody>
      </p:sp>
    </p:spTree>
    <p:extLst>
      <p:ext uri="{BB962C8B-B14F-4D97-AF65-F5344CB8AC3E}">
        <p14:creationId xmlns:p14="http://schemas.microsoft.com/office/powerpoint/2010/main" val="114575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</a:t>
            </a:r>
            <a:r>
              <a:rPr lang="de-AT" b="1" dirty="0"/>
              <a:t>2009</a:t>
            </a:r>
          </a:p>
          <a:p>
            <a:r>
              <a:rPr lang="de-AT" dirty="0" err="1"/>
              <a:t>Blockchain</a:t>
            </a:r>
            <a:r>
              <a:rPr lang="de-AT" dirty="0"/>
              <a:t>: 150 GB</a:t>
            </a:r>
          </a:p>
          <a:p>
            <a:r>
              <a:rPr lang="de-AT" dirty="0"/>
              <a:t>Blocksize: 1 MB</a:t>
            </a:r>
          </a:p>
          <a:p>
            <a:r>
              <a:rPr lang="de-AT" dirty="0" err="1"/>
              <a:t>proof-of-work</a:t>
            </a:r>
            <a:endParaRPr lang="de-AT" dirty="0"/>
          </a:p>
          <a:p>
            <a:r>
              <a:rPr lang="de-AT" dirty="0"/>
              <a:t>Schwierigkeit des </a:t>
            </a:r>
            <a:r>
              <a:rPr lang="de-AT" dirty="0" err="1"/>
              <a:t>Hashens</a:t>
            </a:r>
            <a:r>
              <a:rPr lang="de-AT" dirty="0"/>
              <a:t> dynamisch -&gt; 10 min/Block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23557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242 GB</a:t>
            </a:r>
          </a:p>
          <a:p>
            <a:r>
              <a:rPr lang="de-AT" dirty="0"/>
              <a:t>Blocksize: nicht fix, in letzter Zeit durchschnittlich 30 MB</a:t>
            </a:r>
          </a:p>
          <a:p>
            <a:r>
              <a:rPr lang="de-AT" dirty="0"/>
              <a:t>Derzeit noch </a:t>
            </a:r>
            <a:r>
              <a:rPr lang="de-AT" dirty="0" err="1"/>
              <a:t>proof-of-work</a:t>
            </a:r>
            <a:r>
              <a:rPr lang="de-AT" dirty="0"/>
              <a:t>, </a:t>
            </a:r>
            <a:r>
              <a:rPr lang="de-AT" dirty="0" err="1"/>
              <a:t>proof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-stake in Arbeit</a:t>
            </a:r>
          </a:p>
          <a:p>
            <a:r>
              <a:rPr lang="de-AT" dirty="0"/>
              <a:t>Nicht nur Kryptowährung, auch „</a:t>
            </a:r>
            <a:r>
              <a:rPr lang="de-AT" b="1" dirty="0" err="1"/>
              <a:t>DApps</a:t>
            </a:r>
            <a:r>
              <a:rPr lang="de-AT" dirty="0"/>
              <a:t>“ und „Smart </a:t>
            </a:r>
            <a:r>
              <a:rPr lang="de-AT" dirty="0" err="1"/>
              <a:t>Contracts</a:t>
            </a:r>
            <a:r>
              <a:rPr lang="de-AT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tx1"/>
                </a:solidFill>
              </a:rPr>
              <a:t>Ethereum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3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2012</a:t>
            </a:r>
          </a:p>
          <a:p>
            <a:r>
              <a:rPr lang="de-AT" dirty="0" err="1"/>
              <a:t>Blockchain</a:t>
            </a:r>
            <a:r>
              <a:rPr lang="de-AT" dirty="0"/>
              <a:t>: </a:t>
            </a:r>
            <a:r>
              <a:rPr lang="de-AT" b="1" dirty="0"/>
              <a:t>Consensus Ledger</a:t>
            </a:r>
            <a:r>
              <a:rPr lang="de-AT" dirty="0"/>
              <a:t>, auf Servern von Ripple Labs</a:t>
            </a:r>
          </a:p>
          <a:p>
            <a:r>
              <a:rPr lang="de-AT" dirty="0"/>
              <a:t>Netzwerk als Devisenmarkt, akzeptiert alle Währungen (€, $, Bitcoin, …)</a:t>
            </a:r>
          </a:p>
          <a:p>
            <a:r>
              <a:rPr lang="de-AT" dirty="0"/>
              <a:t>Basiert auf </a:t>
            </a:r>
            <a:r>
              <a:rPr lang="de-AT" dirty="0" err="1"/>
              <a:t>IOU´s</a:t>
            </a:r>
            <a:r>
              <a:rPr lang="de-AT" dirty="0"/>
              <a:t> (I </a:t>
            </a:r>
            <a:r>
              <a:rPr lang="de-AT" dirty="0" err="1"/>
              <a:t>Owe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= Schuldschein)</a:t>
            </a:r>
          </a:p>
          <a:p>
            <a:r>
              <a:rPr lang="de-AT" dirty="0"/>
              <a:t>Gateways akzeptieren andere Währungen, stellen dafür </a:t>
            </a:r>
            <a:r>
              <a:rPr lang="de-AT" dirty="0" err="1"/>
              <a:t>IOU´s</a:t>
            </a:r>
            <a:r>
              <a:rPr lang="de-AT" dirty="0"/>
              <a:t> aus</a:t>
            </a:r>
          </a:p>
          <a:p>
            <a:r>
              <a:rPr lang="de-AT" dirty="0"/>
              <a:t>Fixe Anzahl an XRP (100 </a:t>
            </a:r>
            <a:r>
              <a:rPr lang="de-AT" dirty="0" err="1"/>
              <a:t>Mrd</a:t>
            </a:r>
            <a:r>
              <a:rPr lang="de-AT" dirty="0"/>
              <a:t>), nimmt ab durch Transaktionsgebühren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Ripple</a:t>
            </a:r>
          </a:p>
        </p:txBody>
      </p:sp>
    </p:spTree>
    <p:extLst>
      <p:ext uri="{BB962C8B-B14F-4D97-AF65-F5344CB8AC3E}">
        <p14:creationId xmlns:p14="http://schemas.microsoft.com/office/powerpoint/2010/main" val="49867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 Cash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August 2017 durch „Hard-Fork“</a:t>
            </a:r>
          </a:p>
          <a:p>
            <a:r>
              <a:rPr lang="de-AT" dirty="0" err="1"/>
              <a:t>Blockchain</a:t>
            </a:r>
            <a:r>
              <a:rPr lang="de-AT" dirty="0"/>
              <a:t>: 156 GB</a:t>
            </a:r>
          </a:p>
          <a:p>
            <a:r>
              <a:rPr lang="de-AT" dirty="0"/>
              <a:t>Blocksize: </a:t>
            </a:r>
            <a:r>
              <a:rPr lang="de-AT" b="1" dirty="0"/>
              <a:t>8 MB</a:t>
            </a:r>
          </a:p>
          <a:p>
            <a:r>
              <a:rPr lang="de-AT" dirty="0"/>
              <a:t>Proof-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work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 Cash</a:t>
            </a:r>
          </a:p>
        </p:txBody>
      </p:sp>
    </p:spTree>
    <p:extLst>
      <p:ext uri="{BB962C8B-B14F-4D97-AF65-F5344CB8AC3E}">
        <p14:creationId xmlns:p14="http://schemas.microsoft.com/office/powerpoint/2010/main" val="31894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Cardano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? GB, </a:t>
            </a:r>
            <a:r>
              <a:rPr lang="de-AT" dirty="0" err="1"/>
              <a:t>Blockchain</a:t>
            </a:r>
            <a:r>
              <a:rPr lang="de-AT" dirty="0"/>
              <a:t> Explorer auf der Website</a:t>
            </a:r>
          </a:p>
          <a:p>
            <a:r>
              <a:rPr lang="de-AT" dirty="0"/>
              <a:t>Blocksize: nicht fix, derzeit im Bereich 1-2 kB</a:t>
            </a:r>
          </a:p>
          <a:p>
            <a:r>
              <a:rPr lang="de-AT" dirty="0"/>
              <a:t>Proof-</a:t>
            </a:r>
            <a:r>
              <a:rPr lang="de-AT" dirty="0" err="1"/>
              <a:t>of</a:t>
            </a:r>
            <a:r>
              <a:rPr lang="de-AT" dirty="0"/>
              <a:t>-stake</a:t>
            </a:r>
          </a:p>
          <a:p>
            <a:r>
              <a:rPr lang="de-AT" dirty="0"/>
              <a:t>Wissenschaftlicher Ansatz (Open-Source)</a:t>
            </a:r>
          </a:p>
          <a:p>
            <a:r>
              <a:rPr lang="de-AT" dirty="0"/>
              <a:t>„Smart </a:t>
            </a:r>
            <a:r>
              <a:rPr lang="de-AT" dirty="0" err="1"/>
              <a:t>Contracts</a:t>
            </a:r>
            <a:r>
              <a:rPr lang="de-AT" dirty="0"/>
              <a:t>“, wie bei </a:t>
            </a:r>
            <a:r>
              <a:rPr lang="de-AT" dirty="0" err="1"/>
              <a:t>Ethereum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 err="1">
                <a:solidFill>
                  <a:schemeClr val="tx1"/>
                </a:solidFill>
              </a:rPr>
              <a:t>Cardano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2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https://www.blockchain.info/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6"/>
              </a:rPr>
              <a:t>https://blockchainbasics.ch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7"/>
              </a:rPr>
              <a:t>https://anders.com/blockchain/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https://coinmarketcap.com/coins/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https://www.youtube.com/watch?v=SSo_EIwHSd4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Die Blockchain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Anwendungsgebiete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Anwendung: Kryptowährung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Bitcoin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Ripple</a:t>
            </a:r>
          </a:p>
          <a:p>
            <a:pPr lvl="1"/>
            <a:r>
              <a:rPr lang="de-DE" dirty="0"/>
              <a:t>Bitcoin Cash</a:t>
            </a:r>
          </a:p>
          <a:p>
            <a:pPr lvl="1"/>
            <a:r>
              <a:rPr lang="de-DE" dirty="0" err="1"/>
              <a:t>Cardano</a:t>
            </a:r>
            <a:endParaRPr lang="de-DE" dirty="0"/>
          </a:p>
          <a:p>
            <a:r>
              <a:rPr lang="de-DE" dirty="0"/>
              <a:t>Anhang</a:t>
            </a:r>
          </a:p>
          <a:p>
            <a:pPr lvl="1"/>
            <a:r>
              <a:rPr lang="de-DE" dirty="0"/>
              <a:t>Referenzen</a:t>
            </a:r>
          </a:p>
          <a:p>
            <a:pPr lvl="1"/>
            <a:r>
              <a:rPr lang="de-DE" dirty="0"/>
              <a:t>Videos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Blockchain</a:t>
            </a:r>
            <a:r>
              <a:rPr lang="de-DE" dirty="0"/>
              <a:t> =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 - Berechnung)</a:t>
            </a:r>
          </a:p>
          <a:p>
            <a:pPr marL="432008" lvl="1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/>
              <a:t>Blockchain</a:t>
            </a:r>
            <a:r>
              <a:rPr lang="de-DE" dirty="0"/>
              <a:t> ist eine „Distributed Ledger“ Technologie</a:t>
            </a:r>
          </a:p>
          <a:p>
            <a:pPr>
              <a:lnSpc>
                <a:spcPct val="100000"/>
              </a:lnSpc>
            </a:pPr>
            <a:r>
              <a:rPr lang="de-DE" dirty="0"/>
              <a:t>Blockchain bietet Sicherheit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bedingt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Blockchain</a:t>
            </a:r>
            <a:r>
              <a:rPr lang="de-DE" dirty="0"/>
              <a:t> =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71FABF-CBFE-4DE0-8CEF-9EA08084A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6" y="381023"/>
            <a:ext cx="3600000" cy="32113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Trusted</a:t>
            </a:r>
            <a:r>
              <a:rPr lang="de-DE" dirty="0"/>
              <a:t> Third Party“ (TTP) Problem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Beide Parteien müssen 3. Partei vertrauen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Wer kontrolliert die 3. Partei?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 für die 3. Partei</a:t>
            </a:r>
          </a:p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Vertrauen ist gut, Kontrolle ist besser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Gegenseitige Kontrolle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Anonymität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962E78-2D4A-47EF-BDFC-3DE15EA673A2}"/>
              </a:ext>
            </a:extLst>
          </p:cNvPr>
          <p:cNvGrpSpPr>
            <a:grpSpLocks noChangeAspect="1"/>
          </p:cNvGrpSpPr>
          <p:nvPr/>
        </p:nvGrpSpPr>
        <p:grpSpPr>
          <a:xfrm>
            <a:off x="7463886" y="1727837"/>
            <a:ext cx="3600000" cy="1864550"/>
            <a:chOff x="6371386" y="2520778"/>
            <a:chExt cx="5004130" cy="259177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D884D23-622D-4428-B804-80B09927F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39"/>
            <a:stretch/>
          </p:blipFill>
          <p:spPr>
            <a:xfrm>
              <a:off x="6371386" y="2520778"/>
              <a:ext cx="5004130" cy="2591776"/>
            </a:xfrm>
            <a:prstGeom prst="rect">
              <a:avLst/>
            </a:prstGeom>
          </p:spPr>
        </p:pic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FD7B0085-101E-42DF-A57C-1EA2784300B2}"/>
                </a:ext>
              </a:extLst>
            </p:cNvPr>
            <p:cNvSpPr txBox="1">
              <a:spLocks/>
            </p:cNvSpPr>
            <p:nvPr/>
          </p:nvSpPr>
          <p:spPr>
            <a:xfrm>
              <a:off x="9035516" y="4572555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http://www.artsetter.com</a:t>
              </a:r>
              <a:endParaRPr lang="de-DE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7B2BD1-37CB-445F-AD40-F59C9E30C7A6}"/>
              </a:ext>
            </a:extLst>
          </p:cNvPr>
          <p:cNvGrpSpPr/>
          <p:nvPr/>
        </p:nvGrpSpPr>
        <p:grpSpPr>
          <a:xfrm>
            <a:off x="6527165" y="3552871"/>
            <a:ext cx="4632835" cy="2240945"/>
            <a:chOff x="3013650" y="2887724"/>
            <a:chExt cx="5194108" cy="296227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E3CB6E4-1632-4B22-846A-5EDB37B8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50" y="2887724"/>
              <a:ext cx="5086350" cy="2962275"/>
            </a:xfrm>
            <a:prstGeom prst="rect">
              <a:avLst/>
            </a:prstGeom>
          </p:spPr>
        </p:pic>
        <p:sp>
          <p:nvSpPr>
            <p:cNvPr id="24" name="Fußzeilenplatzhalter 4">
              <a:extLst>
                <a:ext uri="{FF2B5EF4-FFF2-40B4-BE49-F238E27FC236}">
                  <a16:creationId xmlns:a16="http://schemas.microsoft.com/office/drawing/2014/main" id="{C69AAE0A-A0C0-4CF5-92D2-8E0CA36F5411}"/>
                </a:ext>
              </a:extLst>
            </p:cNvPr>
            <p:cNvSpPr txBox="1">
              <a:spLocks/>
            </p:cNvSpPr>
            <p:nvPr/>
          </p:nvSpPr>
          <p:spPr>
            <a:xfrm>
              <a:off x="5867758" y="5475754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Sebastian </a:t>
              </a:r>
              <a:r>
                <a:rPr lang="en-US" dirty="0" err="1"/>
                <a:t>Perbrandt</a:t>
              </a:r>
              <a:r>
                <a:rPr lang="en-US" dirty="0"/>
                <a:t>, </a:t>
              </a:r>
              <a:r>
                <a:rPr lang="en-US" dirty="0" err="1"/>
                <a:t>FernUniversität</a:t>
              </a:r>
              <a:r>
                <a:rPr lang="en-US" dirty="0"/>
                <a:t> Hagen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066E-948D-4EAB-87AD-28B7EC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3F374-82B0-4A18-8FF0-FF977F76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/>
            <a:r>
              <a:rPr lang="de-DE" dirty="0"/>
              <a:t>Distributed</a:t>
            </a:r>
          </a:p>
          <a:p>
            <a:pPr lvl="1"/>
            <a:r>
              <a:rPr lang="de-DE" dirty="0"/>
              <a:t>Öffentlich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A0A7D-0898-41F8-9778-A005BF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17B1-97E4-4403-A0F9-693D8A08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DA69C-8CD4-4E87-80FD-52CC53C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601C77-F65E-4771-A92B-D9F26751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7B83C8-8AF6-4D5D-9C90-CB9BD00F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80" y="716662"/>
            <a:ext cx="7734220" cy="5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6418-9472-42E5-BE32-523B24D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6A2C2-038B-49DD-9C17-060FCFCF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0800000" cy="4140000"/>
          </a:xfrm>
        </p:spPr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Hashwert</a:t>
            </a:r>
          </a:p>
          <a:p>
            <a:pPr marL="43200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2"/>
              </a:rPr>
              <a:t>Online-Beispiel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D7339-82A2-420B-AEFD-59315E0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9CF68-9F63-4B57-9F23-3F626179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F25C1-32B3-494A-9138-311D5A3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D630AD-A559-4A01-BBA9-A700BE01F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80000"/>
            <a:ext cx="10800000" cy="360000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C10D55-10C3-4A10-90E0-00A4207010D1}"/>
              </a:ext>
            </a:extLst>
          </p:cNvPr>
          <p:cNvSpPr/>
          <p:nvPr/>
        </p:nvSpPr>
        <p:spPr>
          <a:xfrm>
            <a:off x="2806986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E5AF320-B964-4D3E-BA5D-09978EA598CF}"/>
              </a:ext>
            </a:extLst>
          </p:cNvPr>
          <p:cNvGrpSpPr/>
          <p:nvPr/>
        </p:nvGrpSpPr>
        <p:grpSpPr>
          <a:xfrm>
            <a:off x="2968582" y="2194866"/>
            <a:ext cx="1292765" cy="1588769"/>
            <a:chOff x="2968582" y="2194866"/>
            <a:chExt cx="1292765" cy="1588769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A827A1A-3DB5-4609-8816-59443A8068F2}"/>
                </a:ext>
              </a:extLst>
            </p:cNvPr>
            <p:cNvSpPr/>
            <p:nvPr/>
          </p:nvSpPr>
          <p:spPr>
            <a:xfrm>
              <a:off x="2968582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602F49-8F76-4086-A0BA-17F3D6B4E0F8}"/>
                </a:ext>
              </a:extLst>
            </p:cNvPr>
            <p:cNvSpPr txBox="1"/>
            <p:nvPr/>
          </p:nvSpPr>
          <p:spPr>
            <a:xfrm>
              <a:off x="3008981" y="3415361"/>
              <a:ext cx="1211967" cy="3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C8486B-1462-49EE-8707-98DBF1E0678D}"/>
              </a:ext>
            </a:extLst>
          </p:cNvPr>
          <p:cNvSpPr/>
          <p:nvPr/>
        </p:nvSpPr>
        <p:spPr>
          <a:xfrm>
            <a:off x="3008981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0DDD2-13AB-43D9-A6D1-2216AB50DA26}"/>
              </a:ext>
            </a:extLst>
          </p:cNvPr>
          <p:cNvSpPr/>
          <p:nvPr/>
        </p:nvSpPr>
        <p:spPr>
          <a:xfrm>
            <a:off x="3008981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D0BFA34E-6697-4A5D-A06E-DA9FEAFDD063}"/>
              </a:ext>
            </a:extLst>
          </p:cNvPr>
          <p:cNvSpPr/>
          <p:nvPr/>
        </p:nvSpPr>
        <p:spPr>
          <a:xfrm>
            <a:off x="5052672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2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23F723-2114-4743-916F-7AF214936586}"/>
              </a:ext>
            </a:extLst>
          </p:cNvPr>
          <p:cNvGrpSpPr/>
          <p:nvPr/>
        </p:nvGrpSpPr>
        <p:grpSpPr>
          <a:xfrm>
            <a:off x="5214268" y="2194866"/>
            <a:ext cx="1292765" cy="1589827"/>
            <a:chOff x="5214268" y="2194866"/>
            <a:chExt cx="1292765" cy="1589827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90D9F412-74B6-4164-85BA-18D0886BA9EE}"/>
                </a:ext>
              </a:extLst>
            </p:cNvPr>
            <p:cNvSpPr/>
            <p:nvPr/>
          </p:nvSpPr>
          <p:spPr>
            <a:xfrm>
              <a:off x="5214268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9E535DC-E749-43CC-9227-F0F38D28A889}"/>
                </a:ext>
              </a:extLst>
            </p:cNvPr>
            <p:cNvSpPr txBox="1"/>
            <p:nvPr/>
          </p:nvSpPr>
          <p:spPr>
            <a:xfrm>
              <a:off x="5254667" y="3415361"/>
              <a:ext cx="121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58BCA76-13ED-427D-8EF2-442B50AAF083}"/>
              </a:ext>
            </a:extLst>
          </p:cNvPr>
          <p:cNvSpPr/>
          <p:nvPr/>
        </p:nvSpPr>
        <p:spPr>
          <a:xfrm>
            <a:off x="5254667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0E511C2-9367-4BFD-BBC5-23EED5440881}"/>
              </a:ext>
            </a:extLst>
          </p:cNvPr>
          <p:cNvSpPr/>
          <p:nvPr/>
        </p:nvSpPr>
        <p:spPr>
          <a:xfrm>
            <a:off x="5254667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A18A6E4-3D4F-4A88-91AD-A2E1C88D37F4}"/>
              </a:ext>
            </a:extLst>
          </p:cNvPr>
          <p:cNvGrpSpPr/>
          <p:nvPr/>
        </p:nvGrpSpPr>
        <p:grpSpPr>
          <a:xfrm>
            <a:off x="7298359" y="1800000"/>
            <a:ext cx="1615956" cy="2153814"/>
            <a:chOff x="360000" y="3600000"/>
            <a:chExt cx="1440000" cy="2160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B470629-E5CB-450F-929B-A13D9389CFDF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…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9E9B6550-58F0-4979-9CB6-9F941D809601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D38102C-EF8E-4CC6-9D24-99981F56AB24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B73FB76A-852F-4CD9-A186-0B0F0461E54B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CD8F0E-67BE-449A-A723-453B3C15AA7B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64C47C0-7B7E-4BBF-A491-64F036F4454B}"/>
              </a:ext>
            </a:extLst>
          </p:cNvPr>
          <p:cNvGrpSpPr/>
          <p:nvPr/>
        </p:nvGrpSpPr>
        <p:grpSpPr>
          <a:xfrm>
            <a:off x="9544044" y="1800000"/>
            <a:ext cx="1615956" cy="2153814"/>
            <a:chOff x="360000" y="3600000"/>
            <a:chExt cx="1440000" cy="21600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EFDC0F12-8A28-4DC4-9939-64D0BB9B46F1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C31364ED-D17F-4918-9FAC-1AA4A8A8F755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E654269-4653-414E-920D-F76F22B197A5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610BFF9-467F-4CA9-A0EA-EE53CEE3EFD7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E096619-0105-46D2-ACA6-204C1E433C3C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ECC366B-ED8A-4967-BC75-65C6B2726361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4220948" y="3056391"/>
            <a:ext cx="1033719" cy="543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B89E80E-3241-4A40-B7F8-F88B6955BD4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6466634" y="3056392"/>
            <a:ext cx="1033720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461761D-D51E-4828-8432-90B5AEE59ACD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8712321" y="3056392"/>
            <a:ext cx="1033718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2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Integrität der Daten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„Vertrauenspartei“ mehr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Jeder kann(könnte) alles kontrollieren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(praktisch) Kein Betrug mehr möglich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Netzwerk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Weitere Mechanismen nötig zur Verhinderung von gleichzeitigen Zugriffen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Verschlüsselung der Daten</a:t>
            </a:r>
            <a:br>
              <a:rPr lang="de-DE" sz="2000" dirty="0"/>
            </a:br>
            <a:r>
              <a:rPr lang="de-DE" sz="1600" dirty="0"/>
              <a:t>(Außer die Daten selbst werden verschlüsselt)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direkte Authentizität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Größe (z.B. </a:t>
            </a:r>
            <a:r>
              <a:rPr lang="de-DE" sz="2000" dirty="0" err="1"/>
              <a:t>BitCoin</a:t>
            </a:r>
            <a:r>
              <a:rPr lang="de-DE" sz="2000" dirty="0"/>
              <a:t>: ~150 GB)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Schutz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84135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9" y="0"/>
            <a:ext cx="9525301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 (Auszug)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5BCD50-628E-43AE-8278-D9F235F5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Besitzüberprüfungen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Jegliche Art von digitalem Inhalt</a:t>
            </a:r>
          </a:p>
          <a:p>
            <a:pPr>
              <a:lnSpc>
                <a:spcPct val="150000"/>
              </a:lnSpc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würde Crowdfunding Plattformen ersetzen</a:t>
            </a:r>
          </a:p>
          <a:p>
            <a:pPr>
              <a:lnSpc>
                <a:spcPct val="150000"/>
              </a:lnSpc>
            </a:pPr>
            <a:r>
              <a:rPr lang="de-DE" dirty="0"/>
              <a:t>Dezentralisierte Patientendaten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Währung (Krypto-Währung)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Bitcoin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820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807</Words>
  <Application>Microsoft Office PowerPoint</Application>
  <PresentationFormat>Benutzerdefiniert</PresentationFormat>
  <Paragraphs>223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Anwendungen)</vt:lpstr>
      <vt:lpstr>Inhalt</vt:lpstr>
      <vt:lpstr>Irrtümer</vt:lpstr>
      <vt:lpstr>Motivation</vt:lpstr>
      <vt:lpstr>Motivation</vt:lpstr>
      <vt:lpstr>Die Blockchain</vt:lpstr>
      <vt:lpstr>Vor- / Nachteile</vt:lpstr>
      <vt:lpstr>Anwendungsgebiete</vt:lpstr>
      <vt:lpstr>Anwendungsgebiete (Auszug)</vt:lpstr>
      <vt:lpstr>Vor- / Nachteile</vt:lpstr>
      <vt:lpstr>Bitcoin</vt:lpstr>
      <vt:lpstr>Ethereum</vt:lpstr>
      <vt:lpstr>Ripple</vt:lpstr>
      <vt:lpstr>Bitcoin Cash</vt:lpstr>
      <vt:lpstr>Cardano</vt:lpstr>
      <vt:lpstr>Referenzen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Christopher Neuwirt</cp:lastModifiedBy>
  <cp:revision>82</cp:revision>
  <dcterms:created xsi:type="dcterms:W3CDTF">2018-01-13T10:19:29Z</dcterms:created>
  <dcterms:modified xsi:type="dcterms:W3CDTF">2018-01-14T13:50:41Z</dcterms:modified>
</cp:coreProperties>
</file>