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64" r:id="rId2"/>
    <p:sldId id="265" r:id="rId3"/>
    <p:sldId id="279" r:id="rId4"/>
    <p:sldId id="262" r:id="rId5"/>
    <p:sldId id="267" r:id="rId6"/>
    <p:sldId id="260" r:id="rId7"/>
    <p:sldId id="266" r:id="rId8"/>
    <p:sldId id="269" r:id="rId9"/>
    <p:sldId id="263" r:id="rId10"/>
    <p:sldId id="268" r:id="rId11"/>
    <p:sldId id="278" r:id="rId12"/>
    <p:sldId id="276" r:id="rId13"/>
    <p:sldId id="271" r:id="rId14"/>
    <p:sldId id="272" r:id="rId15"/>
    <p:sldId id="273" r:id="rId16"/>
    <p:sldId id="274" r:id="rId17"/>
    <p:sldId id="275" r:id="rId18"/>
    <p:sldId id="277" r:id="rId19"/>
    <p:sldId id="280" r:id="rId20"/>
    <p:sldId id="259" r:id="rId21"/>
    <p:sldId id="261" r:id="rId22"/>
  </p:sldIdLst>
  <p:sldSz cx="11520488" cy="6480175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DB66F4-3E08-4D4A-8F4E-49C1CA0B30AD}">
          <p14:sldIdLst>
            <p14:sldId id="264"/>
            <p14:sldId id="265"/>
          </p14:sldIdLst>
        </p14:section>
        <p14:section name="Verfahren" id="{86735F51-711E-410D-957D-ACA3CB444497}">
          <p14:sldIdLst>
            <p14:sldId id="279"/>
            <p14:sldId id="262"/>
            <p14:sldId id="267"/>
            <p14:sldId id="260"/>
            <p14:sldId id="266"/>
            <p14:sldId id="269"/>
            <p14:sldId id="263"/>
            <p14:sldId id="268"/>
          </p14:sldIdLst>
        </p14:section>
        <p14:section name="Kryptowährungen" id="{30871D5C-98A7-4DA8-84E8-10916C60F5DF}">
          <p14:sldIdLst>
            <p14:sldId id="278"/>
            <p14:sldId id="276"/>
            <p14:sldId id="271"/>
            <p14:sldId id="272"/>
            <p14:sldId id="273"/>
            <p14:sldId id="274"/>
            <p14:sldId id="275"/>
            <p14:sldId id="277"/>
          </p14:sldIdLst>
        </p14:section>
        <p14:section name="Appendix" id="{1B805BD3-6546-4300-9470-4DE86568BAB3}">
          <p14:sldIdLst>
            <p14:sldId id="28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D250F8E-713A-49D3-8F13-74F56E9DBA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87DD0-0239-4473-A29E-E02D13B8EC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7C8CD-F5B5-42C0-804F-518A27F81B00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314AF1-0B46-4E08-9DF7-B993EB1B6F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7677CF-3EF7-4A5D-A3CD-248ADBB2C4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4419A-5122-49EF-AA1C-95653A795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057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922F1C0-284A-44BB-BCF8-D8335E765857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248" y="4925408"/>
            <a:ext cx="568198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7739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093" y="9721108"/>
            <a:ext cx="3077739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81625E1-B033-4BF3-95C5-D847FDF1B4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3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Beispiele TTP: Banken, PayPal, Zertifizierungsstellen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6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8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338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35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44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80000"/>
            <a:ext cx="8640366" cy="2160000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20000"/>
            <a:ext cx="8640366" cy="144000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8A2F-5ED5-4549-BFB9-2BC329A69573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59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B17D-E469-4C49-AC3D-9CC6590B13DB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F49B46-1CFB-4DB4-AF63-CA16BB4E14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343854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8907-F387-4846-976A-483992721A9E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8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27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1F2EAE1-4971-4538-8DE7-2CE6107234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21200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440000"/>
            <a:ext cx="10800000" cy="27000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4140000"/>
            <a:ext cx="10800000" cy="1440000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BD73-D578-4E9A-B2A7-9790786CF1B1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0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220000" cy="41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000" y="1620000"/>
            <a:ext cx="5220000" cy="41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9A1D-E821-4279-BAFF-66EE62667191}" type="datetime1">
              <a:rPr lang="de-AT" smtClean="0"/>
              <a:t>17.01.2018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A9B52BB-53A9-4D49-9556-AC46294E03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87583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620000"/>
            <a:ext cx="5220000" cy="72000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2340000"/>
            <a:ext cx="5220000" cy="34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0000" y="1588543"/>
            <a:ext cx="5220000" cy="72000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0000" y="2340000"/>
            <a:ext cx="5220000" cy="34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C1CA-37BC-4152-B5C9-571384507DE7}" type="datetime1">
              <a:rPr lang="de-AT" smtClean="0"/>
              <a:t>17.01.2018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F756B043-D834-4673-B1E5-B081B8D427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50184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2570-EF93-400E-BDF3-A18DF7DC9D38}" type="datetime1">
              <a:rPr lang="de-AT" smtClean="0"/>
              <a:t>17.01.2018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2D608BC-01A8-4283-8CA6-844350C2A4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10350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63EF-E046-4C90-AA81-BD594F0F691A}" type="datetime1">
              <a:rPr lang="de-AT" smtClean="0"/>
              <a:t>17.01.2018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9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3CCF-C2A3-43CA-85B9-625065A0A80B}" type="datetime1">
              <a:rPr lang="de-AT" smtClean="0"/>
              <a:t>17.01.2018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53B8-1FD2-4745-BAA5-FD0851A3DCDD}" type="datetime1">
              <a:rPr lang="de-AT" smtClean="0"/>
              <a:t>17.01.2018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08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620000"/>
            <a:ext cx="1080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5939999"/>
            <a:ext cx="9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B81B-DC2D-46D5-A4FD-63984947327E}" type="datetime1">
              <a:rPr lang="de-AT" smtClean="0"/>
              <a:t>17.01.2018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00000" y="5939999"/>
            <a:ext cx="23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FH Wels, AT-Master / INIF, ITS3ILV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0000" y="5940000"/>
            <a:ext cx="7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D18A1A-96B3-4943-B67B-3A213131AF1C}"/>
              </a:ext>
            </a:extLst>
          </p:cNvPr>
          <p:cNvSpPr txBox="1"/>
          <p:nvPr userDrawn="1"/>
        </p:nvSpPr>
        <p:spPr>
          <a:xfrm>
            <a:off x="-168007" y="6258938"/>
            <a:ext cx="1920081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34" dirty="0">
                <a:solidFill>
                  <a:schemeClr val="bg1">
                    <a:lumMod val="65000"/>
                  </a:schemeClr>
                </a:solidFill>
              </a:rPr>
              <a:t>https://martechtoday.com/</a:t>
            </a:r>
          </a:p>
        </p:txBody>
      </p:sp>
    </p:spTree>
    <p:extLst>
      <p:ext uri="{BB962C8B-B14F-4D97-AF65-F5344CB8AC3E}">
        <p14:creationId xmlns:p14="http://schemas.microsoft.com/office/powerpoint/2010/main" val="40537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Calibri" panose="020F050202020403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Wingdings" panose="05000000000000000000" pitchFamily="2" charset="2"/>
        <a:buChar char="§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Symbol" panose="05050102010706020507" pitchFamily="18" charset="2"/>
        <a:buChar char="-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Courier New" panose="02070309020205020404" pitchFamily="49" charset="0"/>
        <a:buChar char="o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Calibri" panose="020F0502020204030204" pitchFamily="34" charset="0"/>
        <a:buChar char="›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inmarketcap.com/coi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oinmarketcap.com/coins/" TargetMode="External"/><Relationship Id="rId3" Type="http://schemas.openxmlformats.org/officeDocument/2006/relationships/hyperlink" Target="https://www.blockchain.info/" TargetMode="External"/><Relationship Id="rId7" Type="http://schemas.openxmlformats.org/officeDocument/2006/relationships/hyperlink" Target="https://anders.com/blockchain/" TargetMode="External"/><Relationship Id="rId2" Type="http://schemas.openxmlformats.org/officeDocument/2006/relationships/hyperlink" Target="https://www.crypto-new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ckchainbasics.ch/" TargetMode="External"/><Relationship Id="rId5" Type="http://schemas.openxmlformats.org/officeDocument/2006/relationships/hyperlink" Target="https://futurezone.at/digital-life/was-ist-eigentlich-diese-blockchain/270.616.934" TargetMode="External"/><Relationship Id="rId4" Type="http://schemas.openxmlformats.org/officeDocument/2006/relationships/hyperlink" Target="https://de.wikipedia.org/wiki/Blockchai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LFENhIwSvI" TargetMode="External"/><Relationship Id="rId2" Type="http://schemas.openxmlformats.org/officeDocument/2006/relationships/hyperlink" Target="https://www.youtube.com/watch?v=m13mEw96nP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So_EIwHSd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nders.com/blockchain/blockchai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C382455-FBBF-4037-8A8B-9A6280220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080000"/>
            <a:ext cx="10800000" cy="2160000"/>
          </a:xfrm>
        </p:spPr>
        <p:txBody>
          <a:bodyPr>
            <a:normAutofit/>
          </a:bodyPr>
          <a:lstStyle/>
          <a:p>
            <a:r>
              <a:rPr lang="de-DE" sz="8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 – Technologie</a:t>
            </a:r>
            <a:b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dirty="0"/>
              <a:t>(Verfahren und Kryptowährungen)</a:t>
            </a:r>
            <a:endParaRPr lang="de-DE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9D23F3B3-B5A6-473A-AEA3-3050C38A5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lang="de-DE" dirty="0"/>
              <a:t>Christopher Neuwirt</a:t>
            </a:r>
          </a:p>
          <a:p>
            <a:pPr algn="l"/>
            <a:r>
              <a:rPr lang="de-DE" dirty="0"/>
              <a:t>Dominik Schönberger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CC18D-34A7-4BDB-8C57-18944FE9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7162E-3E36-42BC-8EB3-3705E9F9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00BFC-A79C-4838-AD79-E8930CE2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2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 (Auszug)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25BCD50-628E-43AE-8278-D9F235F52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Besitzüberprüfungen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Jegliche Art von digitalem Inhalt</a:t>
            </a:r>
          </a:p>
          <a:p>
            <a:pPr>
              <a:lnSpc>
                <a:spcPct val="150000"/>
              </a:lnSpc>
            </a:pPr>
            <a:r>
              <a:rPr lang="de-DE" dirty="0"/>
              <a:t>Smart </a:t>
            </a:r>
            <a:r>
              <a:rPr lang="de-DE" dirty="0" err="1"/>
              <a:t>Contracts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würde Crowdfunding Plattformen ersetzen</a:t>
            </a:r>
          </a:p>
          <a:p>
            <a:pPr>
              <a:lnSpc>
                <a:spcPct val="150000"/>
              </a:lnSpc>
            </a:pPr>
            <a:r>
              <a:rPr lang="de-DE" dirty="0"/>
              <a:t>Dezentralisierte Patientendaten</a:t>
            </a:r>
          </a:p>
          <a:p>
            <a:pPr>
              <a:lnSpc>
                <a:spcPct val="150000"/>
              </a:lnSpc>
            </a:pPr>
            <a:r>
              <a:rPr lang="de-DE" dirty="0"/>
              <a:t>Digitale Währung (Krypto-Währung)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Bitcoin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</p:spTree>
    <p:extLst>
      <p:ext uri="{BB962C8B-B14F-4D97-AF65-F5344CB8AC3E}">
        <p14:creationId xmlns:p14="http://schemas.microsoft.com/office/powerpoint/2010/main" val="298820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CD66ABF-1CDA-40E4-847E-C02B3B92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Kryptowährungen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81C225F-A039-49EF-8542-7AE376A47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A70A75-6A7B-4157-9DE1-8C4A8230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9A1D-E821-4279-BAFF-66EE62667191}" type="datetime1">
              <a:rPr lang="de-AT" smtClean="0"/>
              <a:t>17.01.2018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C386BA-545E-4340-B92D-C2C73F72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447D1A-32FA-4CE6-8E6A-72F6600A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86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/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620000"/>
            <a:ext cx="5399755" cy="414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1" dirty="0"/>
              <a:t>Vorteile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Nur Internetzugriff notwendig (weltweit)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Sicher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Schnell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zusätzlichen Kosten (Kontoführung)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„Single Point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Failure</a:t>
            </a:r>
            <a:r>
              <a:rPr lang="de-DE" sz="2000" dirty="0"/>
              <a:t>“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(Pseudo-)Anonymität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05AC46F-9B68-4421-BD98-8E948E2B1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244" y="1620000"/>
            <a:ext cx="5399756" cy="4140000"/>
          </a:xfrm>
        </p:spPr>
        <p:txBody>
          <a:bodyPr>
            <a:normAutofit/>
          </a:bodyPr>
          <a:lstStyle/>
          <a:p>
            <a:r>
              <a:rPr lang="de-DE" sz="2400" b="1" dirty="0"/>
              <a:t>Nachteile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Teilweise sehr hohe Gebühren/Wartezeiten für Transaktionen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Stark schwankender Wechselkurs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„Eine Währung ist nur eine Währung, wenn sie währt“ (Tulpenzwiebel)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Noch nicht überall und vor allem nur wenige akzeptiert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Kryptowährungen</a:t>
            </a:r>
          </a:p>
        </p:txBody>
      </p:sp>
    </p:spTree>
    <p:extLst>
      <p:ext uri="{BB962C8B-B14F-4D97-AF65-F5344CB8AC3E}">
        <p14:creationId xmlns:p14="http://schemas.microsoft.com/office/powerpoint/2010/main" val="114575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Bitcoin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</a:t>
            </a:r>
            <a:r>
              <a:rPr lang="de-AT" b="1" dirty="0"/>
              <a:t>2009</a:t>
            </a:r>
          </a:p>
          <a:p>
            <a:r>
              <a:rPr lang="de-AT" dirty="0" err="1"/>
              <a:t>Blockchain</a:t>
            </a:r>
            <a:r>
              <a:rPr lang="de-AT" dirty="0"/>
              <a:t>: 150 GB</a:t>
            </a:r>
          </a:p>
          <a:p>
            <a:r>
              <a:rPr lang="de-AT" dirty="0"/>
              <a:t>Blocksize: 1 MB</a:t>
            </a:r>
          </a:p>
          <a:p>
            <a:r>
              <a:rPr lang="de-AT" dirty="0"/>
              <a:t>Mining: Ja</a:t>
            </a:r>
          </a:p>
          <a:p>
            <a:r>
              <a:rPr lang="de-AT" dirty="0" err="1"/>
              <a:t>proof-of-work</a:t>
            </a:r>
            <a:endParaRPr lang="de-AT" dirty="0"/>
          </a:p>
          <a:p>
            <a:r>
              <a:rPr lang="de-AT" dirty="0"/>
              <a:t>Schwierigkeit des </a:t>
            </a:r>
            <a:r>
              <a:rPr lang="de-AT" dirty="0" err="1"/>
              <a:t>Hashens</a:t>
            </a:r>
            <a:r>
              <a:rPr lang="de-AT" dirty="0"/>
              <a:t> dynamisch -&gt; 10 min/Block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Bitcoin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DC452B7-E213-4C75-BF19-07671EAC0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65" y="539999"/>
            <a:ext cx="217003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Ethereum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2015</a:t>
            </a:r>
          </a:p>
          <a:p>
            <a:r>
              <a:rPr lang="de-AT" dirty="0" err="1"/>
              <a:t>Blockchain</a:t>
            </a:r>
            <a:r>
              <a:rPr lang="de-AT" dirty="0"/>
              <a:t>: 242 GB</a:t>
            </a:r>
          </a:p>
          <a:p>
            <a:r>
              <a:rPr lang="de-AT" dirty="0"/>
              <a:t>Blocksize: nicht fix, in letzter Zeit durchschnittlich 30 MB</a:t>
            </a:r>
          </a:p>
          <a:p>
            <a:r>
              <a:rPr lang="de-AT" dirty="0"/>
              <a:t>Mining: Ja</a:t>
            </a:r>
          </a:p>
          <a:p>
            <a:r>
              <a:rPr lang="de-AT" dirty="0"/>
              <a:t>Derzeit noch </a:t>
            </a:r>
            <a:r>
              <a:rPr lang="de-AT" dirty="0" err="1"/>
              <a:t>proof-of-work</a:t>
            </a:r>
            <a:r>
              <a:rPr lang="de-AT" dirty="0"/>
              <a:t>, </a:t>
            </a:r>
            <a:r>
              <a:rPr lang="de-AT" dirty="0" err="1"/>
              <a:t>proof</a:t>
            </a:r>
            <a:r>
              <a:rPr lang="de-AT" dirty="0"/>
              <a:t>-</a:t>
            </a:r>
            <a:r>
              <a:rPr lang="de-AT" dirty="0" err="1"/>
              <a:t>of</a:t>
            </a:r>
            <a:r>
              <a:rPr lang="de-AT" dirty="0"/>
              <a:t>-stake in Arbeit</a:t>
            </a:r>
          </a:p>
          <a:p>
            <a:r>
              <a:rPr lang="de-AT" dirty="0"/>
              <a:t>Nicht nur Kryptowährung, auch „</a:t>
            </a:r>
            <a:r>
              <a:rPr lang="de-AT" b="1" dirty="0" err="1"/>
              <a:t>DApps</a:t>
            </a:r>
            <a:r>
              <a:rPr lang="de-AT" dirty="0"/>
              <a:t>“ und „Smart </a:t>
            </a:r>
            <a:r>
              <a:rPr lang="de-AT" dirty="0" err="1"/>
              <a:t>Contracts</a:t>
            </a:r>
            <a:r>
              <a:rPr lang="de-AT" dirty="0"/>
              <a:t>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tx1"/>
                </a:solidFill>
              </a:rPr>
              <a:t>Ethereum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613CE0-FA06-4826-844E-71D685D4C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93" y="539999"/>
            <a:ext cx="135550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3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Ripple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2012</a:t>
            </a:r>
          </a:p>
          <a:p>
            <a:r>
              <a:rPr lang="de-AT" dirty="0" err="1"/>
              <a:t>Blockchain</a:t>
            </a:r>
            <a:r>
              <a:rPr lang="de-AT" dirty="0"/>
              <a:t>: </a:t>
            </a:r>
            <a:r>
              <a:rPr lang="de-AT" b="1" dirty="0"/>
              <a:t>Consensus Ledger</a:t>
            </a:r>
            <a:r>
              <a:rPr lang="de-AT" dirty="0"/>
              <a:t>, auf Servern von Ripple Labs</a:t>
            </a:r>
          </a:p>
          <a:p>
            <a:r>
              <a:rPr lang="de-AT" dirty="0"/>
              <a:t>Mining: </a:t>
            </a:r>
            <a:r>
              <a:rPr lang="de-AT" b="1" dirty="0"/>
              <a:t>Nein</a:t>
            </a:r>
            <a:r>
              <a:rPr lang="de-AT" dirty="0"/>
              <a:t> („</a:t>
            </a:r>
            <a:r>
              <a:rPr lang="de-AT" dirty="0" err="1"/>
              <a:t>Pre-Mined</a:t>
            </a:r>
            <a:r>
              <a:rPr lang="de-AT" dirty="0"/>
              <a:t>“)</a:t>
            </a:r>
          </a:p>
          <a:p>
            <a:r>
              <a:rPr lang="de-AT" dirty="0"/>
              <a:t>Netzwerk als Devisenmarkt, akzeptiert alle Währungen (€, $, Bitcoin, …)</a:t>
            </a:r>
          </a:p>
          <a:p>
            <a:r>
              <a:rPr lang="de-AT" dirty="0"/>
              <a:t>Basiert auf </a:t>
            </a:r>
            <a:r>
              <a:rPr lang="de-AT" dirty="0" err="1"/>
              <a:t>IOU´s</a:t>
            </a:r>
            <a:r>
              <a:rPr lang="de-AT" dirty="0"/>
              <a:t> (I </a:t>
            </a:r>
            <a:r>
              <a:rPr lang="de-AT" dirty="0" err="1"/>
              <a:t>Owe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= Schuldschein)</a:t>
            </a:r>
          </a:p>
          <a:p>
            <a:r>
              <a:rPr lang="de-AT" dirty="0"/>
              <a:t>Gateways akzeptieren andere Währungen, stellen dafür </a:t>
            </a:r>
            <a:r>
              <a:rPr lang="de-AT" dirty="0" err="1"/>
              <a:t>IOU´s</a:t>
            </a:r>
            <a:r>
              <a:rPr lang="de-AT" dirty="0"/>
              <a:t> aus</a:t>
            </a:r>
          </a:p>
          <a:p>
            <a:r>
              <a:rPr lang="de-AT" dirty="0"/>
              <a:t>Fixe Anzahl an XRP (100 </a:t>
            </a:r>
            <a:r>
              <a:rPr lang="de-AT" dirty="0" err="1"/>
              <a:t>Mrd</a:t>
            </a:r>
            <a:r>
              <a:rPr lang="de-AT" dirty="0"/>
              <a:t>), nimmt ab durch Transaktionsgebühren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Ripple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070677-0C8A-43C5-92C3-BBB29FAF4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0" y="53999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7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Bitcoin Cash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August 2017 durch „User </a:t>
            </a:r>
            <a:r>
              <a:rPr lang="de-AT" dirty="0" err="1"/>
              <a:t>Activated</a:t>
            </a:r>
            <a:r>
              <a:rPr lang="de-AT" dirty="0"/>
              <a:t> Hard-Fork“</a:t>
            </a:r>
          </a:p>
          <a:p>
            <a:r>
              <a:rPr lang="de-AT" dirty="0" err="1"/>
              <a:t>Blockchain</a:t>
            </a:r>
            <a:r>
              <a:rPr lang="de-AT" dirty="0"/>
              <a:t>: 156 GB</a:t>
            </a:r>
          </a:p>
          <a:p>
            <a:r>
              <a:rPr lang="de-AT" dirty="0"/>
              <a:t>Blocksize: </a:t>
            </a:r>
            <a:r>
              <a:rPr lang="de-AT" b="1" dirty="0"/>
              <a:t>8 MB</a:t>
            </a:r>
          </a:p>
          <a:p>
            <a:r>
              <a:rPr lang="de-AT" dirty="0"/>
              <a:t>Mining: Ja</a:t>
            </a:r>
          </a:p>
          <a:p>
            <a:r>
              <a:rPr lang="de-AT" dirty="0"/>
              <a:t>Proof-</a:t>
            </a:r>
            <a:r>
              <a:rPr lang="de-AT" dirty="0" err="1"/>
              <a:t>of</a:t>
            </a:r>
            <a:r>
              <a:rPr lang="de-AT" dirty="0"/>
              <a:t>-</a:t>
            </a:r>
            <a:r>
              <a:rPr lang="de-AT" dirty="0" err="1"/>
              <a:t>work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Bitcoin Cash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863FB95-F4AD-495A-B63F-DE32EE6FF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51" y="539999"/>
            <a:ext cx="258204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Cardano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2015</a:t>
            </a:r>
          </a:p>
          <a:p>
            <a:r>
              <a:rPr lang="de-AT" dirty="0" err="1"/>
              <a:t>Blockchain</a:t>
            </a:r>
            <a:r>
              <a:rPr lang="de-AT" dirty="0"/>
              <a:t>: ? GB, </a:t>
            </a:r>
            <a:r>
              <a:rPr lang="de-AT" dirty="0" err="1"/>
              <a:t>Blockchain</a:t>
            </a:r>
            <a:r>
              <a:rPr lang="de-AT" dirty="0"/>
              <a:t> Explorer auf der Website</a:t>
            </a:r>
          </a:p>
          <a:p>
            <a:r>
              <a:rPr lang="de-AT" dirty="0"/>
              <a:t>Blocksize: nicht fix, derzeit im Bereich 1-2 kB</a:t>
            </a:r>
          </a:p>
          <a:p>
            <a:r>
              <a:rPr lang="de-AT" dirty="0"/>
              <a:t>Mining: Ja (aber nicht durch Rechenpower)</a:t>
            </a:r>
          </a:p>
          <a:p>
            <a:r>
              <a:rPr lang="de-AT" b="1" dirty="0"/>
              <a:t>Proof-</a:t>
            </a:r>
            <a:r>
              <a:rPr lang="de-AT" b="1" dirty="0" err="1"/>
              <a:t>of</a:t>
            </a:r>
            <a:r>
              <a:rPr lang="de-AT" b="1" dirty="0"/>
              <a:t>-stake</a:t>
            </a:r>
          </a:p>
          <a:p>
            <a:r>
              <a:rPr lang="de-AT" dirty="0"/>
              <a:t>Wissenschaftlicher Ansatz (Open-Source)</a:t>
            </a:r>
          </a:p>
          <a:p>
            <a:r>
              <a:rPr lang="de-AT" dirty="0"/>
              <a:t>„Smart </a:t>
            </a:r>
            <a:r>
              <a:rPr lang="de-AT" dirty="0" err="1"/>
              <a:t>Contracts</a:t>
            </a:r>
            <a:r>
              <a:rPr lang="de-AT" dirty="0"/>
              <a:t>“, wie bei </a:t>
            </a:r>
            <a:r>
              <a:rPr lang="de-AT" dirty="0" err="1"/>
              <a:t>Ethereum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 err="1">
                <a:solidFill>
                  <a:schemeClr val="tx1"/>
                </a:solidFill>
              </a:rPr>
              <a:t>Cardano</a:t>
            </a:r>
            <a:r>
              <a:rPr lang="de-DE" b="1" dirty="0"/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A53AE2C-97D6-4B2B-BF89-17E6C393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0" y="53999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23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2293675" cy="4140000"/>
          </a:xfrm>
        </p:spPr>
        <p:txBody>
          <a:bodyPr/>
          <a:lstStyle/>
          <a:p>
            <a:pPr marL="0" indent="0">
              <a:buNone/>
            </a:pPr>
            <a:r>
              <a:rPr lang="de-AT" dirty="0">
                <a:hlinkClick r:id="rId2"/>
              </a:rPr>
              <a:t>https://coinmarketcap.com/coins/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Über 1400 (!) </a:t>
            </a:r>
            <a:r>
              <a:rPr lang="de-AT" dirty="0" err="1"/>
              <a:t>Crypto</a:t>
            </a:r>
            <a:r>
              <a:rPr lang="de-AT" dirty="0"/>
              <a:t>-Währungen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>
                <a:solidFill>
                  <a:schemeClr val="tx1"/>
                </a:solidFill>
              </a:rPr>
              <a:t>Übersicht</a:t>
            </a:r>
            <a:r>
              <a:rPr lang="de-DE" b="1" dirty="0"/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F88E9C-677E-48A8-AEF8-2AF55679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675" y="683998"/>
            <a:ext cx="8506325" cy="5256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F74FA4A-0BB2-458B-9BB3-30B8DEC1A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466" y="701699"/>
            <a:ext cx="8463185" cy="5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5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17488D4-6B2F-40DC-AF27-5EFA646E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02B9D0-F43B-4320-A92A-BE469619B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1AF0F-E899-4279-B3DB-91F788EF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FF71C7-742E-4080-8A96-2DF0CE7D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59A638-F477-40A2-8444-FC6712E7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7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B8C3E-1206-4FFF-9EE8-3E80721F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B2FD6-C0CD-44B7-9544-9F400894A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e-DE" dirty="0"/>
              <a:t>Verfahren</a:t>
            </a:r>
          </a:p>
          <a:p>
            <a:pPr lvl="1"/>
            <a:r>
              <a:rPr lang="de-DE" dirty="0"/>
              <a:t>Background</a:t>
            </a:r>
          </a:p>
          <a:p>
            <a:pPr lvl="1"/>
            <a:r>
              <a:rPr lang="de-DE" dirty="0"/>
              <a:t>Irrtümer</a:t>
            </a:r>
          </a:p>
          <a:p>
            <a:pPr lvl="1"/>
            <a:r>
              <a:rPr lang="de-DE" dirty="0"/>
              <a:t>Grundprinzip der Blockchain</a:t>
            </a:r>
          </a:p>
          <a:p>
            <a:pPr lvl="1"/>
            <a:r>
              <a:rPr lang="de-DE" dirty="0"/>
              <a:t>Vor- / Nachteile</a:t>
            </a:r>
          </a:p>
          <a:p>
            <a:pPr lvl="1"/>
            <a:r>
              <a:rPr lang="de-DE" dirty="0"/>
              <a:t>Anwendungsgebiete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Kryptowährungen</a:t>
            </a:r>
          </a:p>
          <a:p>
            <a:pPr lvl="1"/>
            <a:r>
              <a:rPr lang="de-DE" dirty="0"/>
              <a:t>Vor- / Nachteile</a:t>
            </a:r>
          </a:p>
          <a:p>
            <a:pPr lvl="1"/>
            <a:r>
              <a:rPr lang="de-DE" dirty="0"/>
              <a:t>Bitcoin</a:t>
            </a:r>
          </a:p>
          <a:p>
            <a:pPr lvl="1"/>
            <a:r>
              <a:rPr lang="de-DE" dirty="0" err="1"/>
              <a:t>Ethereum</a:t>
            </a:r>
            <a:endParaRPr lang="de-DE" dirty="0"/>
          </a:p>
          <a:p>
            <a:pPr lvl="1"/>
            <a:r>
              <a:rPr lang="de-DE" dirty="0"/>
              <a:t>Ripple</a:t>
            </a:r>
          </a:p>
          <a:p>
            <a:pPr lvl="1"/>
            <a:r>
              <a:rPr lang="de-DE" dirty="0"/>
              <a:t>Bitcoin Cash</a:t>
            </a:r>
          </a:p>
          <a:p>
            <a:pPr lvl="1"/>
            <a:r>
              <a:rPr lang="de-DE" dirty="0" err="1"/>
              <a:t>Cardano</a:t>
            </a:r>
            <a:endParaRPr lang="de-DE" dirty="0"/>
          </a:p>
          <a:p>
            <a:r>
              <a:rPr lang="de-DE" dirty="0"/>
              <a:t>Anhang</a:t>
            </a:r>
          </a:p>
          <a:p>
            <a:pPr lvl="1"/>
            <a:r>
              <a:rPr lang="de-DE" dirty="0"/>
              <a:t>Referenzen</a:t>
            </a:r>
          </a:p>
          <a:p>
            <a:pPr lvl="1"/>
            <a:r>
              <a:rPr lang="de-DE" dirty="0"/>
              <a:t>Videos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EF551-F98F-4030-9B89-1F1D4E52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D9F4C-14EE-4BC3-AF7D-3E7B3E1E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674AE0-5CA4-47E9-BB30-B2BD658B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6598FC8-529B-4FC6-AE44-CD1A50127B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1847489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A54E-DED9-4D29-A44C-A5A570E9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55CDD-90F1-427C-A3F9-C9737EB6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2"/>
              </a:rPr>
              <a:t>https://www.crypto-news.net/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3"/>
              </a:rPr>
              <a:t>https://www.blockchain.info/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4"/>
              </a:rPr>
              <a:t>https://de.wikipedia.org/wiki/Blockchain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5"/>
              </a:rPr>
              <a:t>https://futurezone.at/digital-life/was-ist-eigentlich-diese-blockchain/270.616.934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6"/>
              </a:rPr>
              <a:t>https://blockchainbasics.ch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7"/>
              </a:rPr>
              <a:t>https://anders.com/blockchain/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8"/>
              </a:rPr>
              <a:t>https://coinmarketcap.com/coins/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arenBoth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16EF7-1D4A-4E8B-AD29-44E5511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1E1B-6D87-4CA6-A0B2-C17E9BC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194F9-2754-4427-AB7A-D818D42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20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5BE144-5082-408A-8A73-D8CB72E2C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59292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A54E-DED9-4D29-A44C-A5A570E9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55CDD-90F1-427C-A3F9-C9737EB6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2"/>
              </a:rPr>
              <a:t>https://www.youtube.com/watch?v=m13mEw96nP8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3"/>
              </a:rPr>
              <a:t>https://www.youtube.com/watch?v=2LFENhIwSvI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4"/>
              </a:rPr>
              <a:t>https://www.youtube.com/watch?v=SSo_EIwHSd4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16EF7-1D4A-4E8B-AD29-44E5511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1E1B-6D87-4CA6-A0B2-C17E9BC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194F9-2754-4427-AB7A-D818D42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21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5BE144-5082-408A-8A73-D8CB72E2C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226657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93E0D78-F786-4200-8FDE-82C028EB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F28E593-4503-4534-9794-EA3ABBA1C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E12AC2-0CB7-4461-9F0F-845587A0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66B202-2C20-4BA8-8B89-E6D57158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92F95F-DEA4-42B7-817B-4A766E4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76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„</a:t>
            </a:r>
            <a:r>
              <a:rPr lang="de-DE" dirty="0" err="1"/>
              <a:t>Trusted</a:t>
            </a:r>
            <a:r>
              <a:rPr lang="de-DE" dirty="0"/>
              <a:t> Third Party“ (TTP) Problem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Beide Parteien müssen 3. Partei vertrauen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Wer kontrolliert die 3. Partei?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Kosten für die 3. Partei</a:t>
            </a:r>
          </a:p>
          <a:p>
            <a:pPr>
              <a:lnSpc>
                <a:spcPct val="150000"/>
              </a:lnSpc>
            </a:pPr>
            <a:r>
              <a:rPr lang="de-DE" dirty="0"/>
              <a:t>„</a:t>
            </a:r>
            <a:r>
              <a:rPr lang="de-DE" dirty="0" err="1"/>
              <a:t>Trustless</a:t>
            </a:r>
            <a:r>
              <a:rPr lang="de-DE" dirty="0"/>
              <a:t> System“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Vertrauen ist gut, Kontrolle ist besser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Gegenseitige Kontrolle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Jeder kennt alle Transaktionen</a:t>
            </a:r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D7B2BD1-37CB-445F-AD40-F59C9E30C7A6}"/>
              </a:ext>
            </a:extLst>
          </p:cNvPr>
          <p:cNvGrpSpPr/>
          <p:nvPr/>
        </p:nvGrpSpPr>
        <p:grpSpPr>
          <a:xfrm>
            <a:off x="6527165" y="3552871"/>
            <a:ext cx="4632835" cy="2240945"/>
            <a:chOff x="3013650" y="2887724"/>
            <a:chExt cx="5194108" cy="2962275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4E3CB6E4-1632-4B22-846A-5EDB37B89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650" y="2887724"/>
              <a:ext cx="5086350" cy="2962275"/>
            </a:xfrm>
            <a:prstGeom prst="rect">
              <a:avLst/>
            </a:prstGeom>
          </p:spPr>
        </p:pic>
        <p:sp>
          <p:nvSpPr>
            <p:cNvPr id="24" name="Fußzeilenplatzhalter 4">
              <a:extLst>
                <a:ext uri="{FF2B5EF4-FFF2-40B4-BE49-F238E27FC236}">
                  <a16:creationId xmlns:a16="http://schemas.microsoft.com/office/drawing/2014/main" id="{C69AAE0A-A0C0-4CF5-92D2-8E0CA36F5411}"/>
                </a:ext>
              </a:extLst>
            </p:cNvPr>
            <p:cNvSpPr txBox="1">
              <a:spLocks/>
            </p:cNvSpPr>
            <p:nvPr/>
          </p:nvSpPr>
          <p:spPr>
            <a:xfrm>
              <a:off x="5867758" y="5475754"/>
              <a:ext cx="2340000" cy="360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134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Sebastian </a:t>
              </a:r>
              <a:r>
                <a:rPr lang="en-US" dirty="0" err="1"/>
                <a:t>Perbrandt</a:t>
              </a:r>
              <a:r>
                <a:rPr lang="en-US" dirty="0"/>
                <a:t>, </a:t>
              </a:r>
              <a:r>
                <a:rPr lang="en-US" dirty="0" err="1"/>
                <a:t>FernUniversität</a:t>
              </a:r>
              <a:r>
                <a:rPr lang="en-US" dirty="0"/>
                <a:t> Hagen</a:t>
              </a:r>
              <a:endParaRPr lang="de-DE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E6D13D1-661A-4D41-B61E-ABD31E39144E}"/>
              </a:ext>
            </a:extLst>
          </p:cNvPr>
          <p:cNvGrpSpPr/>
          <p:nvPr/>
        </p:nvGrpSpPr>
        <p:grpSpPr>
          <a:xfrm>
            <a:off x="6047461" y="107102"/>
            <a:ext cx="5309618" cy="3422729"/>
            <a:chOff x="6047461" y="107102"/>
            <a:chExt cx="5309618" cy="3422729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AF41BA9-A88E-4CD8-A6C4-D4E798410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461" y="107102"/>
              <a:ext cx="5309618" cy="3422729"/>
            </a:xfrm>
            <a:prstGeom prst="rect">
              <a:avLst/>
            </a:prstGeom>
          </p:spPr>
        </p:pic>
        <p:sp>
          <p:nvSpPr>
            <p:cNvPr id="17" name="Fußzeilenplatzhalter 4">
              <a:extLst>
                <a:ext uri="{FF2B5EF4-FFF2-40B4-BE49-F238E27FC236}">
                  <a16:creationId xmlns:a16="http://schemas.microsoft.com/office/drawing/2014/main" id="{B7D7A4ED-4899-4E5D-A3C0-7904C6291662}"/>
                </a:ext>
              </a:extLst>
            </p:cNvPr>
            <p:cNvSpPr txBox="1">
              <a:spLocks/>
            </p:cNvSpPr>
            <p:nvPr/>
          </p:nvSpPr>
          <p:spPr>
            <a:xfrm>
              <a:off x="7658700" y="2994160"/>
              <a:ext cx="2087141" cy="272338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134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www.flylib.com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1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A066E-948D-4EAB-87AD-28B7EC8F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3F374-82B0-4A18-8FF0-FF977F76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Trustless</a:t>
            </a:r>
            <a:r>
              <a:rPr lang="de-DE" dirty="0"/>
              <a:t> System“</a:t>
            </a:r>
          </a:p>
          <a:p>
            <a:pPr lvl="1"/>
            <a:r>
              <a:rPr lang="de-DE" dirty="0"/>
              <a:t>Distributed</a:t>
            </a:r>
          </a:p>
          <a:p>
            <a:pPr lvl="1"/>
            <a:r>
              <a:rPr lang="de-DE" dirty="0"/>
              <a:t>Öffentlich</a:t>
            </a:r>
          </a:p>
          <a:p>
            <a:pPr marL="432008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„Distributed Ledger“</a:t>
            </a:r>
          </a:p>
          <a:p>
            <a:r>
              <a:rPr lang="de-DE" dirty="0"/>
              <a:t>Problem</a:t>
            </a:r>
          </a:p>
          <a:p>
            <a:pPr lvl="1"/>
            <a:r>
              <a:rPr lang="de-DE" dirty="0"/>
              <a:t>Nachträgliche Veränderung</a:t>
            </a:r>
          </a:p>
          <a:p>
            <a:pPr lvl="1"/>
            <a:r>
              <a:rPr lang="de-DE" dirty="0"/>
              <a:t>Konsistenz der Kopien</a:t>
            </a:r>
          </a:p>
          <a:p>
            <a:pPr lvl="1"/>
            <a:endParaRPr lang="de-DE" dirty="0"/>
          </a:p>
          <a:p>
            <a:r>
              <a:rPr lang="de-DE" dirty="0"/>
              <a:t>Lösung: Blockchain - Technologie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BA0A7D-0898-41F8-9778-A005BF43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817B1-97E4-4403-A0F9-693D8A08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DA69C-8CD4-4E87-80FD-52CC53CB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A601C77-F65E-4771-A92B-D9F26751E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D644D50-B345-4EB2-96F0-06E957DF9DF0}"/>
              </a:ext>
            </a:extLst>
          </p:cNvPr>
          <p:cNvGrpSpPr/>
          <p:nvPr/>
        </p:nvGrpSpPr>
        <p:grpSpPr>
          <a:xfrm>
            <a:off x="4586072" y="626235"/>
            <a:ext cx="6213928" cy="3782510"/>
            <a:chOff x="3754583" y="359999"/>
            <a:chExt cx="7405418" cy="472687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34EF690-8455-4A85-876F-5EF55944F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97" t="10680" r="12316" b="10112"/>
            <a:stretch/>
          </p:blipFill>
          <p:spPr>
            <a:xfrm>
              <a:off x="3754583" y="359999"/>
              <a:ext cx="7405418" cy="4500707"/>
            </a:xfrm>
            <a:prstGeom prst="rect">
              <a:avLst/>
            </a:prstGeom>
          </p:spPr>
        </p:pic>
        <p:sp>
          <p:nvSpPr>
            <p:cNvPr id="11" name="Fußzeilenplatzhalter 4">
              <a:extLst>
                <a:ext uri="{FF2B5EF4-FFF2-40B4-BE49-F238E27FC236}">
                  <a16:creationId xmlns:a16="http://schemas.microsoft.com/office/drawing/2014/main" id="{C8900AF0-3EAE-46CB-A654-C7969EFF9338}"/>
                </a:ext>
              </a:extLst>
            </p:cNvPr>
            <p:cNvSpPr txBox="1">
              <a:spLocks/>
            </p:cNvSpPr>
            <p:nvPr/>
          </p:nvSpPr>
          <p:spPr>
            <a:xfrm>
              <a:off x="6679906" y="4814537"/>
              <a:ext cx="2087141" cy="272338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134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www.linkedin.com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84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Irrtümer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Blockchain = Kryptografisches Verfahren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Blöcke sind kryptografisch sicher miteinander verbunden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Blockchain nutzt kryptographische Verfahren (Hashwert - Berechnung)</a:t>
            </a:r>
          </a:p>
          <a:p>
            <a:pPr marL="432008" lvl="1" indent="0">
              <a:lnSpc>
                <a:spcPct val="100000"/>
              </a:lnSpc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Blockchain ist eine „Distributed Ledger“ Technologie</a:t>
            </a:r>
          </a:p>
          <a:p>
            <a:pPr>
              <a:lnSpc>
                <a:spcPct val="100000"/>
              </a:lnSpc>
            </a:pPr>
            <a:r>
              <a:rPr lang="de-DE" dirty="0"/>
              <a:t>Blockchain bietet Sicherheit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Nur bedingt</a:t>
            </a:r>
          </a:p>
          <a:p>
            <a:pPr>
              <a:lnSpc>
                <a:spcPct val="150000"/>
              </a:lnSpc>
            </a:pPr>
            <a:r>
              <a:rPr lang="de-DE" dirty="0"/>
              <a:t>Blockchain = </a:t>
            </a:r>
            <a:r>
              <a:rPr lang="de-DE" dirty="0" err="1"/>
              <a:t>BitCoin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 err="1"/>
              <a:t>BitCoin</a:t>
            </a:r>
            <a:r>
              <a:rPr lang="de-DE" dirty="0"/>
              <a:t> verwendet die Blockchain Technologie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740E13D-07A3-48EA-82C4-70B1F6BD7946}"/>
              </a:ext>
            </a:extLst>
          </p:cNvPr>
          <p:cNvCxnSpPr>
            <a:cxnSpLocks/>
          </p:cNvCxnSpPr>
          <p:nvPr/>
        </p:nvCxnSpPr>
        <p:spPr>
          <a:xfrm flipH="1">
            <a:off x="2160000" y="1872000"/>
            <a:ext cx="25200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1BAA093-3770-48B0-B2F2-C38FA06C184D}"/>
              </a:ext>
            </a:extLst>
          </p:cNvPr>
          <p:cNvCxnSpPr>
            <a:cxnSpLocks/>
          </p:cNvCxnSpPr>
          <p:nvPr/>
        </p:nvCxnSpPr>
        <p:spPr>
          <a:xfrm flipH="1">
            <a:off x="2160000" y="4752000"/>
            <a:ext cx="252000" cy="2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E6418-9472-42E5-BE32-523B24D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Grundprinzip der Blockchain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6A2C2-038B-49DD-9C17-060FCFCF4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Besteht aus:</a:t>
            </a:r>
          </a:p>
          <a:p>
            <a:pPr lvl="1"/>
            <a:r>
              <a:rPr lang="de-DE" dirty="0"/>
              <a:t>Block</a:t>
            </a:r>
          </a:p>
          <a:p>
            <a:pPr lvl="1"/>
            <a:r>
              <a:rPr lang="de-DE" dirty="0"/>
              <a:t>Daten</a:t>
            </a:r>
          </a:p>
          <a:p>
            <a:pPr lvl="1"/>
            <a:r>
              <a:rPr lang="de-DE" dirty="0"/>
              <a:t>Header</a:t>
            </a:r>
          </a:p>
          <a:p>
            <a:pPr lvl="1"/>
            <a:r>
              <a:rPr lang="de-DE" dirty="0"/>
              <a:t>Hashwert</a:t>
            </a:r>
          </a:p>
          <a:p>
            <a:pPr marL="432008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hlinkClick r:id="rId2"/>
              </a:rPr>
              <a:t>Online-Beispiel</a:t>
            </a:r>
            <a:r>
              <a:rPr lang="de-DE" dirty="0"/>
              <a:t> </a:t>
            </a:r>
            <a:r>
              <a:rPr lang="de-DE" sz="1200" dirty="0"/>
              <a:t>(https://anders.com/blockchain/blockchain.html)</a:t>
            </a:r>
            <a:endParaRPr lang="de-DE" dirty="0"/>
          </a:p>
          <a:p>
            <a:pPr lvl="1"/>
            <a:r>
              <a:rPr lang="de-DE" dirty="0"/>
              <a:t>Single Blockchain</a:t>
            </a:r>
          </a:p>
          <a:p>
            <a:pPr lvl="1"/>
            <a:r>
              <a:rPr lang="de-DE" dirty="0"/>
              <a:t>Distributed Blockchain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AD7339-82A2-420B-AEFD-59315E04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E9CF68-9F63-4B57-9F23-3F626179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F25C1-32B3-494A-9138-311D5A36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BD630AD-A559-4A01-BBA9-A700BE01F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6C10D55-10C3-4A10-90E0-00A4207010D1}"/>
              </a:ext>
            </a:extLst>
          </p:cNvPr>
          <p:cNvSpPr/>
          <p:nvPr/>
        </p:nvSpPr>
        <p:spPr>
          <a:xfrm>
            <a:off x="2806986" y="1800000"/>
            <a:ext cx="1615956" cy="215381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Block 1</a:t>
            </a:r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E5AF320-B964-4D3E-BA5D-09978EA598CF}"/>
              </a:ext>
            </a:extLst>
          </p:cNvPr>
          <p:cNvGrpSpPr/>
          <p:nvPr/>
        </p:nvGrpSpPr>
        <p:grpSpPr>
          <a:xfrm>
            <a:off x="2968582" y="2194866"/>
            <a:ext cx="1292765" cy="1588769"/>
            <a:chOff x="2968582" y="2194866"/>
            <a:chExt cx="1292765" cy="1588769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6A827A1A-3DB5-4609-8816-59443A8068F2}"/>
                </a:ext>
              </a:extLst>
            </p:cNvPr>
            <p:cNvSpPr/>
            <p:nvPr/>
          </p:nvSpPr>
          <p:spPr>
            <a:xfrm>
              <a:off x="2968582" y="2194866"/>
              <a:ext cx="1292765" cy="1579464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C7602F49-8F76-4086-A0BA-17F3D6B4E0F8}"/>
                </a:ext>
              </a:extLst>
            </p:cNvPr>
            <p:cNvSpPr txBox="1"/>
            <p:nvPr/>
          </p:nvSpPr>
          <p:spPr>
            <a:xfrm>
              <a:off x="3008981" y="3415361"/>
              <a:ext cx="1211967" cy="368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0C8486B-1462-49EE-8707-98DBF1E0678D}"/>
              </a:ext>
            </a:extLst>
          </p:cNvPr>
          <p:cNvSpPr/>
          <p:nvPr/>
        </p:nvSpPr>
        <p:spPr>
          <a:xfrm>
            <a:off x="3008981" y="2266660"/>
            <a:ext cx="1211967" cy="538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Daten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B90DDD2-13AB-43D9-A6D1-2216AB50DA26}"/>
              </a:ext>
            </a:extLst>
          </p:cNvPr>
          <p:cNvSpPr/>
          <p:nvPr/>
        </p:nvSpPr>
        <p:spPr>
          <a:xfrm>
            <a:off x="3008981" y="2876907"/>
            <a:ext cx="1211967" cy="3589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Header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D0BFA34E-6697-4A5D-A06E-DA9FEAFDD063}"/>
              </a:ext>
            </a:extLst>
          </p:cNvPr>
          <p:cNvSpPr/>
          <p:nvPr/>
        </p:nvSpPr>
        <p:spPr>
          <a:xfrm>
            <a:off x="5052672" y="1800000"/>
            <a:ext cx="1615956" cy="215381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Block 2</a:t>
            </a: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9B23F723-2114-4743-916F-7AF214936586}"/>
              </a:ext>
            </a:extLst>
          </p:cNvPr>
          <p:cNvGrpSpPr/>
          <p:nvPr/>
        </p:nvGrpSpPr>
        <p:grpSpPr>
          <a:xfrm>
            <a:off x="5214268" y="2194866"/>
            <a:ext cx="1292765" cy="1589827"/>
            <a:chOff x="5214268" y="2194866"/>
            <a:chExt cx="1292765" cy="1589827"/>
          </a:xfrm>
        </p:grpSpPr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90D9F412-74B6-4164-85BA-18D0886BA9EE}"/>
                </a:ext>
              </a:extLst>
            </p:cNvPr>
            <p:cNvSpPr/>
            <p:nvPr/>
          </p:nvSpPr>
          <p:spPr>
            <a:xfrm>
              <a:off x="5214268" y="2194866"/>
              <a:ext cx="1292765" cy="1579464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9E535DC-E749-43CC-9227-F0F38D28A889}"/>
                </a:ext>
              </a:extLst>
            </p:cNvPr>
            <p:cNvSpPr txBox="1"/>
            <p:nvPr/>
          </p:nvSpPr>
          <p:spPr>
            <a:xfrm>
              <a:off x="5254667" y="3415361"/>
              <a:ext cx="1211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C58BCA76-13ED-427D-8EF2-442B50AAF083}"/>
              </a:ext>
            </a:extLst>
          </p:cNvPr>
          <p:cNvSpPr/>
          <p:nvPr/>
        </p:nvSpPr>
        <p:spPr>
          <a:xfrm>
            <a:off x="5254667" y="2266660"/>
            <a:ext cx="1211967" cy="538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Daten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50E511C2-9367-4BFD-BBC5-23EED5440881}"/>
              </a:ext>
            </a:extLst>
          </p:cNvPr>
          <p:cNvSpPr/>
          <p:nvPr/>
        </p:nvSpPr>
        <p:spPr>
          <a:xfrm>
            <a:off x="5254667" y="2876907"/>
            <a:ext cx="1211967" cy="3589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Header</a:t>
            </a: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8A18A6E4-3D4F-4A88-91AD-A2E1C88D37F4}"/>
              </a:ext>
            </a:extLst>
          </p:cNvPr>
          <p:cNvGrpSpPr/>
          <p:nvPr/>
        </p:nvGrpSpPr>
        <p:grpSpPr>
          <a:xfrm>
            <a:off x="7298359" y="1800000"/>
            <a:ext cx="1615956" cy="2153814"/>
            <a:chOff x="360000" y="3600000"/>
            <a:chExt cx="1440000" cy="2160000"/>
          </a:xfrm>
        </p:grpSpPr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FB470629-E5CB-450F-929B-A13D9389CFDF}"/>
                </a:ext>
              </a:extLst>
            </p:cNvPr>
            <p:cNvSpPr/>
            <p:nvPr/>
          </p:nvSpPr>
          <p:spPr>
            <a:xfrm>
              <a:off x="360000" y="3600000"/>
              <a:ext cx="1440000" cy="2160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/>
                <a:t>Block …</a:t>
              </a:r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9E9B6550-58F0-4979-9CB6-9F941D809601}"/>
                </a:ext>
              </a:extLst>
            </p:cNvPr>
            <p:cNvSpPr/>
            <p:nvPr/>
          </p:nvSpPr>
          <p:spPr>
            <a:xfrm>
              <a:off x="504000" y="3996000"/>
              <a:ext cx="1152000" cy="1584000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6D38102C-EF8E-4CC6-9D24-99981F56AB24}"/>
                </a:ext>
              </a:extLst>
            </p:cNvPr>
            <p:cNvSpPr/>
            <p:nvPr/>
          </p:nvSpPr>
          <p:spPr>
            <a:xfrm>
              <a:off x="540000" y="4068000"/>
              <a:ext cx="1080000" cy="540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Daten</a:t>
              </a:r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B73FB76A-852F-4CD9-A186-0B0F0461E54B}"/>
                </a:ext>
              </a:extLst>
            </p:cNvPr>
            <p:cNvSpPr/>
            <p:nvPr/>
          </p:nvSpPr>
          <p:spPr>
            <a:xfrm>
              <a:off x="540000" y="4680000"/>
              <a:ext cx="1080000" cy="360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Header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9CCD8F0E-67BE-449A-A723-453B3C15AA7B}"/>
                </a:ext>
              </a:extLst>
            </p:cNvPr>
            <p:cNvSpPr txBox="1"/>
            <p:nvPr/>
          </p:nvSpPr>
          <p:spPr>
            <a:xfrm>
              <a:off x="540000" y="5220001"/>
              <a:ext cx="1080000" cy="37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C64C47C0-7B7E-4BBF-A491-64F036F4454B}"/>
              </a:ext>
            </a:extLst>
          </p:cNvPr>
          <p:cNvGrpSpPr/>
          <p:nvPr/>
        </p:nvGrpSpPr>
        <p:grpSpPr>
          <a:xfrm>
            <a:off x="9544044" y="1800000"/>
            <a:ext cx="1615956" cy="2153814"/>
            <a:chOff x="360000" y="3600000"/>
            <a:chExt cx="1440000" cy="2160000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EFDC0F12-8A28-4DC4-9939-64D0BB9B46F1}"/>
                </a:ext>
              </a:extLst>
            </p:cNvPr>
            <p:cNvSpPr/>
            <p:nvPr/>
          </p:nvSpPr>
          <p:spPr>
            <a:xfrm>
              <a:off x="360000" y="3600000"/>
              <a:ext cx="1440000" cy="2160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/>
                <a:t>Block n</a:t>
              </a:r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C31364ED-D17F-4918-9FAC-1AA4A8A8F755}"/>
                </a:ext>
              </a:extLst>
            </p:cNvPr>
            <p:cNvSpPr/>
            <p:nvPr/>
          </p:nvSpPr>
          <p:spPr>
            <a:xfrm>
              <a:off x="504000" y="3996000"/>
              <a:ext cx="1152000" cy="1584000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BE654269-4653-414E-920D-F76F22B197A5}"/>
                </a:ext>
              </a:extLst>
            </p:cNvPr>
            <p:cNvSpPr/>
            <p:nvPr/>
          </p:nvSpPr>
          <p:spPr>
            <a:xfrm>
              <a:off x="540000" y="4068000"/>
              <a:ext cx="1080000" cy="540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Daten</a:t>
              </a: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9610BFF9-467F-4CA9-A0EA-EE53CEE3EFD7}"/>
                </a:ext>
              </a:extLst>
            </p:cNvPr>
            <p:cNvSpPr/>
            <p:nvPr/>
          </p:nvSpPr>
          <p:spPr>
            <a:xfrm>
              <a:off x="540000" y="4680000"/>
              <a:ext cx="1080000" cy="360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Header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E096619-0105-46D2-ACA6-204C1E433C3C}"/>
                </a:ext>
              </a:extLst>
            </p:cNvPr>
            <p:cNvSpPr txBox="1"/>
            <p:nvPr/>
          </p:nvSpPr>
          <p:spPr>
            <a:xfrm>
              <a:off x="540000" y="5220001"/>
              <a:ext cx="1080000" cy="37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1ECC366B-ED8A-4967-BC75-65C6B2726361}"/>
              </a:ext>
            </a:extLst>
          </p:cNvPr>
          <p:cNvCxnSpPr>
            <a:stCxn id="48" idx="3"/>
            <a:endCxn id="55" idx="1"/>
          </p:cNvCxnSpPr>
          <p:nvPr/>
        </p:nvCxnSpPr>
        <p:spPr>
          <a:xfrm flipV="1">
            <a:off x="4220948" y="3056391"/>
            <a:ext cx="1033719" cy="5431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4B89E80E-3241-4A40-B7F8-F88B6955BD46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 flipV="1">
            <a:off x="6466634" y="3056392"/>
            <a:ext cx="1033720" cy="54363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461761D-D51E-4828-8432-90B5AEE59ACD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 flipV="1">
            <a:off x="8712321" y="3056392"/>
            <a:ext cx="1033718" cy="54363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52" grpId="0" animBg="1"/>
      <p:bldP spid="54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/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1" dirty="0"/>
              <a:t>Vorteile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Integrität der Daten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„Vertrauenspartei“ mehr nötig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Jeder kann (könnte) alles kontrollieren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(praktisch) Kein Betrug mehr möglich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Anonymität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05AC46F-9B68-4421-BD98-8E948E2B1BC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00788" y="1619250"/>
            <a:ext cx="5219700" cy="4140200"/>
          </a:xfrm>
        </p:spPr>
        <p:txBody>
          <a:bodyPr>
            <a:normAutofit/>
          </a:bodyPr>
          <a:lstStyle/>
          <a:p>
            <a:r>
              <a:rPr lang="de-DE" sz="2400" b="1" dirty="0"/>
              <a:t>Nachteile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Netzwerk nötig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Weitere Mechanismen nötig zur Verhinderung von gleichzeitigen Zugriffen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Verschlüsselung der Daten</a:t>
            </a:r>
            <a:br>
              <a:rPr lang="de-DE" sz="2000" dirty="0"/>
            </a:br>
            <a:r>
              <a:rPr lang="de-DE" sz="1600" dirty="0"/>
              <a:t>(Außer die Daten selbst werden verschlüsselt)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direkte Authentizität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Größe (z.B. </a:t>
            </a:r>
            <a:r>
              <a:rPr lang="de-DE" sz="2000" dirty="0" err="1"/>
              <a:t>BitCoin</a:t>
            </a:r>
            <a:r>
              <a:rPr lang="de-DE" sz="2000" dirty="0"/>
              <a:t>: ~150 GB)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Schutz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35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17.01.2018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BB1FC8B-080E-43A2-8C6D-6567E22AA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50" y="0"/>
            <a:ext cx="9525300" cy="6480175"/>
          </a:xfrm>
        </p:spPr>
      </p:pic>
    </p:spTree>
    <p:extLst>
      <p:ext uri="{BB962C8B-B14F-4D97-AF65-F5344CB8AC3E}">
        <p14:creationId xmlns:p14="http://schemas.microsoft.com/office/powerpoint/2010/main" val="360690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939</Words>
  <Application>Microsoft Office PowerPoint</Application>
  <PresentationFormat>Benutzerdefiniert</PresentationFormat>
  <Paragraphs>261</Paragraphs>
  <Slides>21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Symbol</vt:lpstr>
      <vt:lpstr>Wingdings</vt:lpstr>
      <vt:lpstr>Office</vt:lpstr>
      <vt:lpstr>Blockchain – Technologie (Verfahren und Kryptowährungen)</vt:lpstr>
      <vt:lpstr>Inhalt</vt:lpstr>
      <vt:lpstr>Verfahren</vt:lpstr>
      <vt:lpstr>Background</vt:lpstr>
      <vt:lpstr>Background</vt:lpstr>
      <vt:lpstr>Irrtümer</vt:lpstr>
      <vt:lpstr>Grundprinzip der Blockchain</vt:lpstr>
      <vt:lpstr>Vor- / Nachteile</vt:lpstr>
      <vt:lpstr>Anwendungsgebiete</vt:lpstr>
      <vt:lpstr>Anwendungsgebiete (Auszug)</vt:lpstr>
      <vt:lpstr>Kryptowährungen</vt:lpstr>
      <vt:lpstr>Vor- / Nachteile</vt:lpstr>
      <vt:lpstr>Bitcoin</vt:lpstr>
      <vt:lpstr>Ethereum</vt:lpstr>
      <vt:lpstr>Ripple</vt:lpstr>
      <vt:lpstr>Bitcoin Cash</vt:lpstr>
      <vt:lpstr>Cardano</vt:lpstr>
      <vt:lpstr>Markt</vt:lpstr>
      <vt:lpstr>Anhang</vt:lpstr>
      <vt:lpstr>Referenzen</vt:lpstr>
      <vt:lpstr>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Schönberger</dc:creator>
  <cp:lastModifiedBy>Dominik Schönberger</cp:lastModifiedBy>
  <cp:revision>124</cp:revision>
  <cp:lastPrinted>2018-01-17T10:22:37Z</cp:lastPrinted>
  <dcterms:created xsi:type="dcterms:W3CDTF">2018-01-13T10:19:29Z</dcterms:created>
  <dcterms:modified xsi:type="dcterms:W3CDTF">2018-01-17T10:23:15Z</dcterms:modified>
</cp:coreProperties>
</file>