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81" r:id="rId6"/>
    <p:sldId id="282" r:id="rId7"/>
    <p:sldId id="261" r:id="rId8"/>
    <p:sldId id="269" r:id="rId9"/>
    <p:sldId id="266" r:id="rId10"/>
    <p:sldId id="271" r:id="rId11"/>
    <p:sldId id="278" r:id="rId12"/>
    <p:sldId id="279" r:id="rId13"/>
    <p:sldId id="262" r:id="rId14"/>
    <p:sldId id="28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2D19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CBE6-96C2-44FB-8052-677FD7523F77}" type="datetimeFigureOut">
              <a:rPr lang="en-GB" smtClean="0"/>
              <a:t>03/01/2021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95CB-A87E-409C-9CB9-073D81AF8F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FE5-40AA-4482-862A-C1DBDA53E4E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331D-DB21-4154-BBFE-4E811E37EE6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2E9F-C75D-4742-90A9-B7466D809442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5B9-C1B1-456C-9050-D5E6D8F0D28D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95AE-22AA-4908-81B6-1CCC07139A73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2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A1B-F861-49FD-A800-BA36AE08DFBD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F251-40F2-471A-AC82-FC97D6FBDD81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297F-D12C-4C8F-8D15-2CC18862152E}" type="datetime1">
              <a:rPr lang="en-GB" smtClean="0"/>
              <a:t>03/01/2021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2MIEIC04_G1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2094-D239-466E-84C0-23BFB54CA7A6}" type="datetime1">
              <a:rPr lang="en-GB" smtClean="0"/>
              <a:t>03/01/2021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9E4AA-ED31-45C4-9F34-3AB82CB7D4F7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1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D93744-9260-4C18-B07B-A5DCD93AF253}" type="datetime1">
              <a:rPr lang="en-GB" smtClean="0"/>
              <a:t>03/01/2021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1837DA-AB38-49C7-AF2F-DE9986A9C5A0}" type="datetime1">
              <a:rPr lang="en-GB" smtClean="0"/>
              <a:t>03/01/2021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2MIEIC04_G1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DB3F52-068C-4339-9FA6-06F9AAEB333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0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8ED63-2688-4E40-BE2D-0A1E2AE8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latin typeface="Bahnschrift SemiLight" panose="020B0502040204020203" pitchFamily="34" charset="0"/>
              </a:rPr>
              <a:t>StreamZ</a:t>
            </a:r>
            <a:br>
              <a:rPr lang="en-US" sz="6600" dirty="0">
                <a:latin typeface="Bahnschrift SemiLight" panose="020B0502040204020203" pitchFamily="34" charset="0"/>
              </a:rPr>
            </a:br>
            <a:r>
              <a:rPr lang="en-US" sz="4000" dirty="0" err="1">
                <a:latin typeface="Bahnschrift SemiLight" panose="020B0502040204020203" pitchFamily="34" charset="0"/>
              </a:rPr>
              <a:t>Parte</a:t>
            </a:r>
            <a:r>
              <a:rPr lang="en-US" sz="4000" dirty="0">
                <a:latin typeface="Bahnschrift SemiLight" panose="020B0502040204020203" pitchFamily="34" charset="0"/>
              </a:rPr>
              <a:t> 2</a:t>
            </a:r>
            <a:endParaRPr lang="en-US" sz="6600" dirty="0">
              <a:latin typeface="Bahnschrift SemiLigh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590B9-5705-4E70-B309-4975FF7C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9086" y="673685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latin typeface="+mn-lt"/>
              </a:rPr>
              <a:t>MIEIC 2020/2021 |  AEDA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André Pereira | up201905650</a:t>
            </a:r>
          </a:p>
          <a:p>
            <a:r>
              <a:rPr lang="en-US" dirty="0">
                <a:latin typeface="+mn-lt"/>
              </a:rPr>
              <a:t>André Moreira | up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201904721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Nuno Alves | up201908250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8537CC-BD92-4408-8316-1D7F79D1802E}"/>
              </a:ext>
            </a:extLst>
          </p:cNvPr>
          <p:cNvCxnSpPr>
            <a:cxnSpLocks/>
          </p:cNvCxnSpPr>
          <p:nvPr/>
        </p:nvCxnSpPr>
        <p:spPr>
          <a:xfrm>
            <a:off x="7534656" y="1305017"/>
            <a:ext cx="0" cy="3861787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A645D525-221D-463A-AB02-81576E810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7" y="158892"/>
            <a:ext cx="4104719" cy="1349997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BE7E50C-F286-4359-9FDF-52438763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</p:spTree>
    <p:extLst>
      <p:ext uri="{BB962C8B-B14F-4D97-AF65-F5344CB8AC3E}">
        <p14:creationId xmlns:p14="http://schemas.microsoft.com/office/powerpoint/2010/main" val="170228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7B6764-42C3-4081-8C20-2DD12E1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Listagem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BFE60422-34C0-420F-8356-E4816D80A3C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B421BC-8709-45BA-865E-783BEE9AA4A4}"/>
              </a:ext>
            </a:extLst>
          </p:cNvPr>
          <p:cNvSpPr txBox="1"/>
          <p:nvPr/>
        </p:nvSpPr>
        <p:spPr>
          <a:xfrm>
            <a:off x="2823175" y="5894605"/>
            <a:ext cx="27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 SearchManager.cpp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28F99D-3C22-472E-8DFE-B7B038D11935}"/>
              </a:ext>
            </a:extLst>
          </p:cNvPr>
          <p:cNvSpPr txBox="1"/>
          <p:nvPr/>
        </p:nvSpPr>
        <p:spPr>
          <a:xfrm>
            <a:off x="9650027" y="2822714"/>
            <a:ext cx="181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FA7A83-279B-4A8E-9636-AFF140E12238}"/>
              </a:ext>
            </a:extLst>
          </p:cNvPr>
          <p:cNvSpPr txBox="1"/>
          <p:nvPr/>
        </p:nvSpPr>
        <p:spPr>
          <a:xfrm>
            <a:off x="1097279" y="1978514"/>
            <a:ext cx="398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Listagem das </a:t>
            </a:r>
            <a:r>
              <a:rPr lang="pt-PT" dirty="0" err="1"/>
              <a:t>Donations</a:t>
            </a:r>
            <a:r>
              <a:rPr lang="pt-PT" dirty="0"/>
              <a:t> admite vários parâmetros, portanto é possível filtrar a informação.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32C833F7-18B6-4861-9CBC-F84DFD81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84751A3-EB56-4B0A-B79B-89EF65EB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10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92557B-E72C-4265-BC01-A8B90EA5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31B7B-DA41-4275-9E6B-DBF7E0134E40}"/>
              </a:ext>
            </a:extLst>
          </p:cNvPr>
          <p:cNvSpPr txBox="1"/>
          <p:nvPr/>
        </p:nvSpPr>
        <p:spPr>
          <a:xfrm>
            <a:off x="6217032" y="4349254"/>
            <a:ext cx="427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Permite listagens com diferentes </a:t>
            </a:r>
            <a:r>
              <a:rPr lang="pt-PT" dirty="0" err="1"/>
              <a:t>parametros</a:t>
            </a:r>
            <a:r>
              <a:rPr lang="pt-PT" dirty="0"/>
              <a:t>.</a:t>
            </a:r>
          </a:p>
          <a:p>
            <a:pPr>
              <a:buClr>
                <a:srgbClr val="8C2D19"/>
              </a:buClr>
            </a:pP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31552EC-9C6F-48A3-8063-F2AA980F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42" y="2003842"/>
            <a:ext cx="6383729" cy="819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502A1-BF52-4B4C-B129-75313872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162843"/>
            <a:ext cx="4730080" cy="2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11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207699" y="3543505"/>
            <a:ext cx="4206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Pode fazer login com usernick e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Pode recuperar uma conta de </a:t>
            </a:r>
            <a:r>
              <a:rPr lang="pt-PT" sz="1600" dirty="0" err="1"/>
              <a:t>streamer</a:t>
            </a:r>
            <a:r>
              <a:rPr lang="pt-PT" sz="1600" dirty="0"/>
              <a:t> atualmente desativada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Criar uma nova conta(admin – apenas uma vez, streamer ou viewer).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4179380" y="2172185"/>
            <a:ext cx="3738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Exemplo </a:t>
            </a:r>
            <a:r>
              <a:rPr lang="pt-PT" dirty="0" err="1"/>
              <a:t>Viewer</a:t>
            </a:r>
            <a:r>
              <a:rPr lang="pt-PT" dirty="0"/>
              <a:t> e novas </a:t>
            </a:r>
            <a:r>
              <a:rPr lang="pt-PT" dirty="0" err="1"/>
              <a:t>features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Encomendas e </a:t>
            </a:r>
            <a:r>
              <a:rPr lang="pt-PT" dirty="0" err="1"/>
              <a:t>merch</a:t>
            </a:r>
            <a:r>
              <a:rPr lang="pt-P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Doações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C627-DEA0-48B7-9714-952D213E0CBA}"/>
              </a:ext>
            </a:extLst>
          </p:cNvPr>
          <p:cNvSpPr txBox="1"/>
          <p:nvPr/>
        </p:nvSpPr>
        <p:spPr>
          <a:xfrm>
            <a:off x="7797219" y="3715409"/>
            <a:ext cx="4206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Exemplo conta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Novas </a:t>
            </a:r>
            <a:r>
              <a:rPr lang="pt-PT" sz="1600" dirty="0" err="1"/>
              <a:t>oções</a:t>
            </a:r>
            <a:r>
              <a:rPr lang="pt-PT" sz="1600" dirty="0"/>
              <a:t> de doações e encomendas</a:t>
            </a:r>
          </a:p>
          <a:p>
            <a:endParaRPr lang="pt-PT" sz="1600" dirty="0">
              <a:solidFill>
                <a:srgbClr val="FF0000"/>
              </a:solidFill>
            </a:endParaRPr>
          </a:p>
          <a:p>
            <a:pPr algn="ctr"/>
            <a:r>
              <a:rPr lang="pt-PT" sz="1600" dirty="0"/>
              <a:t>Exemplo Streamer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F8ED34-5DC7-4DC5-86FB-8AEEF81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70" y="1808379"/>
            <a:ext cx="3457773" cy="15619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90E62-50AB-49E5-8B79-D58F1369D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21" y="3601255"/>
            <a:ext cx="2250614" cy="2577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57792B-A7AF-4D51-B1A2-744837D90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988" y="5348325"/>
            <a:ext cx="2028825" cy="438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3539CB-026C-4EE0-B092-FF06647B2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477" y="4908980"/>
            <a:ext cx="1909809" cy="11678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B2C23F-56D0-4621-9221-137E1B229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127" y="1800538"/>
            <a:ext cx="2712732" cy="19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UI</a:t>
            </a:r>
            <a:endParaRPr lang="en-GB" sz="66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>
            <a:off x="11192396" y="1426808"/>
            <a:ext cx="259554" cy="1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12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D78712-70F3-4C81-AE5C-F3E20EFC6ABC}"/>
              </a:ext>
            </a:extLst>
          </p:cNvPr>
          <p:cNvSpPr txBox="1"/>
          <p:nvPr/>
        </p:nvSpPr>
        <p:spPr>
          <a:xfrm>
            <a:off x="861379" y="4381999"/>
            <a:ext cx="5649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Escolher vários parâmetros de pesquisa de doações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Não escolher nenhum elemento implica pesquisar por 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Escolher 0 para parar de adicionar elementos à pesquisa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8F24A-B858-4DAC-8BB2-AA8C55D4EF93}"/>
              </a:ext>
            </a:extLst>
          </p:cNvPr>
          <p:cNvSpPr txBox="1"/>
          <p:nvPr/>
        </p:nvSpPr>
        <p:spPr>
          <a:xfrm>
            <a:off x="7097164" y="5259162"/>
            <a:ext cx="4426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0000"/>
                </a:solidFill>
              </a:rPr>
              <a:t>Sistema de páginas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0000"/>
                </a:solidFill>
              </a:rPr>
              <a:t>Objetivo de não apresentar demasiadas entradas no ecrã de uma vez só.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358C9-9033-47BF-BC57-51F72C38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75" y="1979886"/>
            <a:ext cx="2841140" cy="23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Destaque - Listagem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Foi alargada 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 pesquisas </a:t>
            </a:r>
            <a:r>
              <a:rPr lang="pt-PT" dirty="0" err="1">
                <a:solidFill>
                  <a:schemeClr val="tx1"/>
                </a:solidFill>
              </a:rPr>
              <a:t>costumizadas</a:t>
            </a:r>
            <a:r>
              <a:rPr lang="pt-PT" dirty="0">
                <a:solidFill>
                  <a:schemeClr val="tx1"/>
                </a:solidFill>
              </a:rPr>
              <a:t> às doações.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Chama-se a função de pesquisa respetiva com vetores dos </a:t>
            </a:r>
            <a:r>
              <a:rPr lang="pt-PT" dirty="0" err="1">
                <a:solidFill>
                  <a:schemeClr val="tx1"/>
                </a:solidFill>
              </a:rPr>
              <a:t>parametros</a:t>
            </a:r>
            <a:r>
              <a:rPr lang="pt-PT" dirty="0">
                <a:solidFill>
                  <a:schemeClr val="tx1"/>
                </a:solidFill>
              </a:rPr>
              <a:t> correspondentes. Se for enviado vetor vazio, aceita todos. Ex: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vetor com os valores de avaliação.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</a:t>
            </a:r>
            <a:r>
              <a:rPr lang="pt-PT" dirty="0" err="1">
                <a:solidFill>
                  <a:schemeClr val="tx1"/>
                </a:solidFill>
              </a:rPr>
              <a:t>minimo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2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Enviar valor máximo.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Neste caso, por se tratar de uma BST não faria sentido alterar a ordenação que esta impõe no seu conjunto de dados, por isso permanece ordenada pelo montante e pela avaliação.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13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9CC-F3EC-43ED-BC98-FCEA20CE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Observações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74F31-20FC-4247-9C66-D4283339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449"/>
            <a:ext cx="10058400" cy="4004649"/>
          </a:xfrm>
        </p:spPr>
        <p:txBody>
          <a:bodyPr>
            <a:normAutofit/>
          </a:bodyPr>
          <a:lstStyle/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Gostaríamos de realçar que a segunda parte to trabalho foi relativamente simples de implementar visto que o trabalho realizado anteriormente estava bastante bem estruturado.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 conta de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 tem agora um código associado. Caso tenho o código de estado a 1, deve receber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na próxima </a:t>
            </a:r>
            <a:r>
              <a:rPr lang="pt-PT" dirty="0" err="1">
                <a:solidFill>
                  <a:schemeClr val="tx1"/>
                </a:solidFill>
              </a:rPr>
              <a:t>stream</a:t>
            </a:r>
            <a:r>
              <a:rPr lang="pt-PT" dirty="0">
                <a:solidFill>
                  <a:schemeClr val="tx1"/>
                </a:solidFill>
              </a:rPr>
              <a:t> iniciada. Caso esteja a 2 este já usufruiu do seu bónus de reativação. Implementamos esta </a:t>
            </a:r>
            <a:r>
              <a:rPr lang="pt-PT" dirty="0" err="1">
                <a:solidFill>
                  <a:schemeClr val="tx1"/>
                </a:solidFill>
              </a:rPr>
              <a:t>feature</a:t>
            </a:r>
            <a:r>
              <a:rPr lang="pt-PT" dirty="0">
                <a:solidFill>
                  <a:schemeClr val="tx1"/>
                </a:solidFill>
              </a:rPr>
              <a:t> desta maneira para prevenir o abuso de utilizadores de forma a obter </a:t>
            </a:r>
            <a:r>
              <a:rPr lang="pt-PT" dirty="0" err="1">
                <a:solidFill>
                  <a:schemeClr val="tx1"/>
                </a:solidFill>
              </a:rPr>
              <a:t>likes</a:t>
            </a:r>
            <a:r>
              <a:rPr lang="pt-PT" dirty="0">
                <a:solidFill>
                  <a:schemeClr val="tx1"/>
                </a:solidFill>
              </a:rPr>
              <a:t> de forma injusta.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Testes com auxilio à </a:t>
            </a:r>
            <a:r>
              <a:rPr lang="pt-PT" dirty="0" err="1">
                <a:solidFill>
                  <a:schemeClr val="tx1"/>
                </a:solidFill>
              </a:rPr>
              <a:t>library</a:t>
            </a:r>
            <a:r>
              <a:rPr lang="pt-PT" dirty="0">
                <a:solidFill>
                  <a:schemeClr val="tx1"/>
                </a:solidFill>
              </a:rPr>
              <a:t> Google </a:t>
            </a:r>
            <a:r>
              <a:rPr lang="pt-PT" dirty="0" err="1">
                <a:solidFill>
                  <a:schemeClr val="tx1"/>
                </a:solidFill>
              </a:rPr>
              <a:t>Tests</a:t>
            </a:r>
            <a:r>
              <a:rPr lang="pt-PT" dirty="0">
                <a:solidFill>
                  <a:schemeClr val="tx1"/>
                </a:solidFill>
              </a:rPr>
              <a:t> para assegurar a qualidade e a robustez do código.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</a:t>
            </a:r>
            <a:endParaRPr lang="en-GB" dirty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D1B427FC-FECB-4AD9-947A-AE1CD8E8E0E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E6D09DD-1E47-4A67-AB57-535BA57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038915-9563-428D-88A8-7720015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14</a:t>
            </a:fld>
            <a:endParaRPr lang="en-GB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51A54-AF96-43E2-9C50-EFB3428A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B05BC-BE14-4CEB-A649-38C2D6E1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Dificuldades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6A9EEAE-A5F8-447C-BF75-DBD85C98535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CC6F16-34DD-4EDA-ADE0-808E5F2B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93093-7413-457A-B787-19C4B19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15</a:t>
            </a:fld>
            <a:endParaRPr lang="en-GB" sz="24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07C231E4-9332-417F-9FD0-0A38C979C3EC}"/>
              </a:ext>
            </a:extLst>
          </p:cNvPr>
          <p:cNvSpPr txBox="1">
            <a:spLocks/>
          </p:cNvSpPr>
          <p:nvPr/>
        </p:nvSpPr>
        <p:spPr>
          <a:xfrm>
            <a:off x="771321" y="2031185"/>
            <a:ext cx="10891421" cy="40943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Não houve grandes dificuldades devido à boa estrutura do projeto pelo que se tiveram de adicionar apenas alguns elementos, relativamente às </a:t>
            </a:r>
            <a:r>
              <a:rPr lang="pt-PT" dirty="0" err="1">
                <a:solidFill>
                  <a:schemeClr val="tx1"/>
                </a:solidFill>
              </a:rPr>
              <a:t>orders</a:t>
            </a:r>
            <a:r>
              <a:rPr lang="pt-PT" dirty="0">
                <a:solidFill>
                  <a:schemeClr val="tx1"/>
                </a:solidFill>
              </a:rPr>
              <a:t> e às doações. Quanto ao </a:t>
            </a:r>
            <a:r>
              <a:rPr lang="pt-PT" dirty="0" err="1">
                <a:solidFill>
                  <a:schemeClr val="tx1"/>
                </a:solidFill>
              </a:rPr>
              <a:t>streamer</a:t>
            </a:r>
            <a:r>
              <a:rPr lang="pt-PT" dirty="0">
                <a:solidFill>
                  <a:schemeClr val="tx1"/>
                </a:solidFill>
              </a:rPr>
              <a:t>, apenas foi necessário mudar as funções de mais baixo nível, em termos de acessos à base de dados.</a:t>
            </a: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  <a:p>
            <a:pPr lvl="1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O trabalho foi igualmente distribuido (André Moreira – 33.33%, André Pereira – 33.33%, Nuno Alves – 33.33%)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45126-3B04-447A-86EB-03BCA3D3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F744-D4AE-4007-B108-2202485D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Problema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18AFC-B403-416E-9C4C-D5B04568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050"/>
            <a:ext cx="10058400" cy="528880"/>
          </a:xfrm>
        </p:spPr>
        <p:txBody>
          <a:bodyPr/>
          <a:lstStyle/>
          <a:p>
            <a:pPr algn="ctr"/>
            <a:r>
              <a:rPr lang="pt-PT" sz="2400" dirty="0"/>
              <a:t>Melhorar aplicação de </a:t>
            </a:r>
            <a:r>
              <a:rPr lang="pt-PT" sz="2400" dirty="0" err="1"/>
              <a:t>Streaming</a:t>
            </a:r>
            <a:r>
              <a:rPr lang="pt-PT" sz="2400" dirty="0"/>
              <a:t> 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61EF78-4C0C-4636-B684-531F2066C605}"/>
              </a:ext>
            </a:extLst>
          </p:cNvPr>
          <p:cNvSpPr txBox="1"/>
          <p:nvPr/>
        </p:nvSpPr>
        <p:spPr>
          <a:xfrm>
            <a:off x="3265073" y="3013129"/>
            <a:ext cx="12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Donations</a:t>
            </a:r>
            <a:endParaRPr lang="en-GB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E6D5DF-0995-4983-998B-8D5241DFFACC}"/>
              </a:ext>
            </a:extLst>
          </p:cNvPr>
          <p:cNvSpPr txBox="1"/>
          <p:nvPr/>
        </p:nvSpPr>
        <p:spPr>
          <a:xfrm>
            <a:off x="4995318" y="3013129"/>
            <a:ext cx="161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Merchandising</a:t>
            </a:r>
            <a:endParaRPr lang="en-GB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C1E03F-1804-4F07-803C-A3E2481E90A3}"/>
              </a:ext>
            </a:extLst>
          </p:cNvPr>
          <p:cNvSpPr txBox="1"/>
          <p:nvPr/>
        </p:nvSpPr>
        <p:spPr>
          <a:xfrm>
            <a:off x="6933439" y="3024100"/>
            <a:ext cx="154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Streamers</a:t>
            </a:r>
            <a:r>
              <a:rPr lang="pt-PT" dirty="0"/>
              <a:t> 2.0</a:t>
            </a:r>
            <a:endParaRPr lang="en-GB" dirty="0"/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99E6997F-8AAA-43C5-B4E7-FFB92C2D8487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43D8AF03-6244-4802-82AF-7664DFC6C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849" y="4791212"/>
            <a:ext cx="609359" cy="609359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6FF158-A4D0-4F47-8632-6704C33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089C28-62C1-41EA-9EAD-0F7DE99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2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116DC69-2051-4A8C-9BBF-26CDDF0582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6A3A24C-09CC-4313-986D-AE9674B62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2597" y="3488095"/>
            <a:ext cx="982932" cy="982932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CD37B6D-5D76-43AD-AC7C-1D9F9DFF1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8860" y="3579353"/>
            <a:ext cx="982932" cy="982932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2BAF87-AC75-4CC1-A101-D6980D1D7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46" y="4761860"/>
            <a:ext cx="609359" cy="60935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0EA4D1C4-A0AA-47BD-9EEC-029702E16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3" y="4818022"/>
            <a:ext cx="528880" cy="52888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7F6E293-300A-462E-AAE5-951F88352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85" y="4760856"/>
            <a:ext cx="670070" cy="670070"/>
          </a:xfrm>
          <a:prstGeom prst="rect">
            <a:avLst/>
          </a:prstGeom>
        </p:spPr>
      </p:pic>
      <p:pic>
        <p:nvPicPr>
          <p:cNvPr id="44" name="Gráfico 43">
            <a:extLst>
              <a:ext uri="{FF2B5EF4-FFF2-40B4-BE49-F238E27FC236}">
                <a16:creationId xmlns:a16="http://schemas.microsoft.com/office/drawing/2014/main" id="{75446F69-14C7-48D9-976F-AC8F00C51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38919" y="4747428"/>
            <a:ext cx="670070" cy="670070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89694F09-8946-4F7E-906A-9C3765FB2F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9851" y="4747428"/>
            <a:ext cx="670069" cy="670069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EEEA0537-C120-4317-8F03-5E01E4D5F9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26642" y="3701013"/>
            <a:ext cx="795661" cy="7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CA97D-06D5-4F35-9AA9-04CF8D63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D41669-5E97-4AF6-9433-725970CBFCE0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C644CC-801F-4E10-AE8B-23E20E7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4F1015-BC3C-4BA7-98F8-AA48E61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3</a:t>
            </a:fld>
            <a:endParaRPr lang="en-GB" sz="2400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D93E762-D0C1-40F0-A91A-C7640AD8F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095004-6DF4-4FF8-B818-1FDD84C1E63D}"/>
              </a:ext>
            </a:extLst>
          </p:cNvPr>
          <p:cNvSpPr txBox="1"/>
          <p:nvPr/>
        </p:nvSpPr>
        <p:spPr>
          <a:xfrm>
            <a:off x="1190495" y="1841033"/>
            <a:ext cx="9871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Criação de novas classes </a:t>
            </a:r>
            <a:r>
              <a:rPr lang="pt-PT" dirty="0" err="1"/>
              <a:t>Donation</a:t>
            </a:r>
            <a:r>
              <a:rPr lang="pt-PT" dirty="0"/>
              <a:t> e </a:t>
            </a:r>
            <a:r>
              <a:rPr lang="pt-PT" dirty="0" err="1"/>
              <a:t>DonationItem</a:t>
            </a: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Adicionada BST&lt;</a:t>
            </a:r>
            <a:r>
              <a:rPr lang="pt-PT" dirty="0" err="1"/>
              <a:t>DonationItem</a:t>
            </a:r>
            <a:r>
              <a:rPr lang="pt-PT" dirty="0"/>
              <a:t>&gt; á </a:t>
            </a:r>
            <a:r>
              <a:rPr lang="pt-PT" dirty="0" err="1"/>
              <a:t>dataBase</a:t>
            </a:r>
            <a:r>
              <a:rPr lang="pt-PT" dirty="0"/>
              <a:t> e novo manager para a alterar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Modificou-se a maneira como se guardam os </a:t>
            </a:r>
            <a:r>
              <a:rPr lang="pt-PT" dirty="0" err="1"/>
              <a:t>streamers</a:t>
            </a:r>
            <a:r>
              <a:rPr lang="pt-PT" dirty="0"/>
              <a:t>. Os </a:t>
            </a:r>
            <a:r>
              <a:rPr lang="pt-PT" dirty="0" err="1"/>
              <a:t>viewers</a:t>
            </a:r>
            <a:r>
              <a:rPr lang="pt-PT" dirty="0"/>
              <a:t> e </a:t>
            </a:r>
            <a:r>
              <a:rPr lang="pt-PT" dirty="0" err="1"/>
              <a:t>admins</a:t>
            </a:r>
            <a:r>
              <a:rPr lang="pt-PT" dirty="0"/>
              <a:t> permaneceram no mapa e os </a:t>
            </a:r>
            <a:r>
              <a:rPr lang="pt-PT" dirty="0" err="1"/>
              <a:t>streamers</a:t>
            </a:r>
            <a:r>
              <a:rPr lang="pt-PT" dirty="0"/>
              <a:t> foram movidos para um </a:t>
            </a:r>
            <a:r>
              <a:rPr lang="pt-PT" dirty="0" err="1"/>
              <a:t>unordered_set</a:t>
            </a:r>
            <a:r>
              <a:rPr lang="pt-PT" dirty="0"/>
              <a:t>. Para ir buscar informação de um </a:t>
            </a:r>
            <a:r>
              <a:rPr lang="pt-PT" dirty="0" err="1"/>
              <a:t>streamer</a:t>
            </a:r>
            <a:r>
              <a:rPr lang="pt-PT" dirty="0"/>
              <a:t>, basta saber o </a:t>
            </a:r>
            <a:r>
              <a:rPr lang="pt-PT" dirty="0" err="1"/>
              <a:t>nick</a:t>
            </a:r>
            <a:r>
              <a:rPr lang="pt-PT" dirty="0"/>
              <a:t>, visto que a sua função de </a:t>
            </a:r>
            <a:r>
              <a:rPr lang="pt-PT" dirty="0" err="1"/>
              <a:t>hash</a:t>
            </a:r>
            <a:r>
              <a:rPr lang="pt-PT" dirty="0"/>
              <a:t> incide apenas sobre o </a:t>
            </a:r>
            <a:r>
              <a:rPr lang="pt-PT" dirty="0" err="1"/>
              <a:t>nickname</a:t>
            </a:r>
            <a:r>
              <a:rPr lang="pt-PT" dirty="0"/>
              <a:t>. Foi usada esta maneira visto que todos as relações entre classes já estava baseada nesse </a:t>
            </a:r>
            <a:r>
              <a:rPr lang="pt-PT" dirty="0" err="1"/>
              <a:t>nickname</a:t>
            </a:r>
            <a:r>
              <a:rPr lang="pt-PT" dirty="0"/>
              <a:t>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pt-PT" dirty="0"/>
              <a:t>Foi alterada a função </a:t>
            </a:r>
            <a:r>
              <a:rPr lang="pt-PT" dirty="0" err="1"/>
              <a:t>getUser</a:t>
            </a:r>
            <a:r>
              <a:rPr lang="pt-PT" dirty="0"/>
              <a:t>(). Caso o tipo de utilizador fosse um </a:t>
            </a:r>
            <a:r>
              <a:rPr lang="pt-PT" dirty="0" err="1"/>
              <a:t>streamer</a:t>
            </a:r>
            <a:r>
              <a:rPr lang="pt-PT" dirty="0"/>
              <a:t>, ia procurar no </a:t>
            </a:r>
            <a:r>
              <a:rPr lang="pt-PT" dirty="0" err="1"/>
              <a:t>unordered_set</a:t>
            </a:r>
            <a:r>
              <a:rPr lang="pt-PT" dirty="0"/>
              <a:t>. Também foi necessário modificar a função de criar novos </a:t>
            </a:r>
            <a:r>
              <a:rPr lang="pt-PT" dirty="0" err="1"/>
              <a:t>streamers</a:t>
            </a:r>
            <a:r>
              <a:rPr lang="pt-PT" dirty="0"/>
              <a:t>, para que estes fossem adicionados ao set e não ao mapa. Apenas foram alteradas as funções de mais baixo nível.</a:t>
            </a:r>
          </a:p>
        </p:txBody>
      </p:sp>
    </p:spTree>
    <p:extLst>
      <p:ext uri="{BB962C8B-B14F-4D97-AF65-F5344CB8AC3E}">
        <p14:creationId xmlns:p14="http://schemas.microsoft.com/office/powerpoint/2010/main" val="30677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64ED-CFC3-44DA-8DCB-E2250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Solução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9DBB77-38DD-46CD-9380-04278751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85721" cy="402336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D81043D-5F71-4C0A-8650-D98BE388B4EF}"/>
              </a:ext>
            </a:extLst>
          </p:cNvPr>
          <p:cNvSpPr txBox="1"/>
          <p:nvPr/>
        </p:nvSpPr>
        <p:spPr>
          <a:xfrm>
            <a:off x="1097280" y="1880423"/>
            <a:ext cx="101152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sz="2000" dirty="0" err="1"/>
              <a:t>Donations</a:t>
            </a:r>
            <a:r>
              <a:rPr lang="pt-PT" sz="2000" dirty="0"/>
              <a:t>: Foram definidos os operadores e a l</a:t>
            </a:r>
            <a:r>
              <a:rPr lang="pt-PT" dirty="0"/>
              <a:t>istagem é feita através de  iteradores para manter ordenação </a:t>
            </a:r>
            <a:endParaRPr lang="en-GB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37203D6-C598-4877-B3A3-DAA7686C4179}"/>
              </a:ext>
            </a:extLst>
          </p:cNvPr>
          <p:cNvSpPr txBox="1"/>
          <p:nvPr/>
        </p:nvSpPr>
        <p:spPr>
          <a:xfrm>
            <a:off x="1097280" y="4140614"/>
            <a:ext cx="753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Merchandising:</a:t>
            </a:r>
            <a:endParaRPr lang="en-GB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5AE61CFF-882C-4FC9-9AF6-263F44B309AB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BD695F9A-1F39-4D6F-8DAE-10C3C65B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8797A8C0-C822-46E6-A506-0CD52661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4</a:t>
            </a:fld>
            <a:endParaRPr lang="en-GB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1FEA8A-B984-43A0-87B5-A743003B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5BC47C6-0A84-460E-9184-AE4E4E08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629" y="2324015"/>
            <a:ext cx="3849837" cy="132407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77BCBD-7078-49C1-A7A7-3B0132657C4B}"/>
              </a:ext>
            </a:extLst>
          </p:cNvPr>
          <p:cNvSpPr txBox="1"/>
          <p:nvPr/>
        </p:nvSpPr>
        <p:spPr>
          <a:xfrm>
            <a:off x="5219946" y="3648092"/>
            <a:ext cx="130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Donation.cpp</a:t>
            </a:r>
            <a:endParaRPr lang="en-GB" sz="16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FA0D0E7-1C93-4181-9155-844F84167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797" y="2334410"/>
            <a:ext cx="4509578" cy="114717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7B24E335-EDBB-4793-837A-F67D0528E4E8}"/>
              </a:ext>
            </a:extLst>
          </p:cNvPr>
          <p:cNvSpPr txBox="1"/>
          <p:nvPr/>
        </p:nvSpPr>
        <p:spPr>
          <a:xfrm>
            <a:off x="8508989" y="3458576"/>
            <a:ext cx="2685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(excerto)SortingManager.cpp</a:t>
            </a:r>
            <a:endParaRPr lang="en-GB" sz="16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EC3B599-26D4-487A-A92E-0C232CA8A322}"/>
              </a:ext>
            </a:extLst>
          </p:cNvPr>
          <p:cNvSpPr txBox="1"/>
          <p:nvPr/>
        </p:nvSpPr>
        <p:spPr>
          <a:xfrm>
            <a:off x="1097279" y="4984311"/>
            <a:ext cx="1011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 err="1"/>
              <a:t>Streamers</a:t>
            </a:r>
            <a:r>
              <a:rPr lang="pt-PT" dirty="0"/>
              <a:t> 2.0: Função de </a:t>
            </a:r>
            <a:r>
              <a:rPr lang="pt-PT" dirty="0" err="1"/>
              <a:t>hash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75F8-D725-45D0-81E1-81A866DC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513" y="5020949"/>
            <a:ext cx="5769970" cy="1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88" y="3703197"/>
            <a:ext cx="2339543" cy="1417443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5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Donations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40" idx="0"/>
            <a:endCxn id="18" idx="2"/>
          </p:cNvCxnSpPr>
          <p:nvPr/>
        </p:nvCxnSpPr>
        <p:spPr>
          <a:xfrm flipH="1" flipV="1">
            <a:off x="3946200" y="2797214"/>
            <a:ext cx="1156628" cy="91168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3062933" y="2397104"/>
            <a:ext cx="176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Streamer</a:t>
            </a:r>
            <a:r>
              <a:rPr lang="pt-PT" sz="2000" dirty="0"/>
              <a:t> </a:t>
            </a:r>
            <a:r>
              <a:rPr lang="pt-PT" sz="2000" dirty="0" err="1"/>
              <a:t>Nick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flipV="1">
            <a:off x="5787446" y="3032818"/>
            <a:ext cx="128202" cy="6861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5235187" y="2324932"/>
            <a:ext cx="136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Amount</a:t>
            </a:r>
            <a:r>
              <a:rPr lang="pt-PT" sz="2000" dirty="0"/>
              <a:t> </a:t>
            </a:r>
            <a:r>
              <a:rPr lang="pt-PT" sz="2000" dirty="0" err="1"/>
              <a:t>donated</a:t>
            </a:r>
            <a:endParaRPr lang="en-GB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45" idx="0"/>
            <a:endCxn id="28" idx="2"/>
          </p:cNvCxnSpPr>
          <p:nvPr/>
        </p:nvCxnSpPr>
        <p:spPr>
          <a:xfrm flipV="1">
            <a:off x="6161116" y="2803889"/>
            <a:ext cx="1245489" cy="913890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26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Evaluation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E62720A1-26B0-4461-9330-94DA2094A67F}"/>
              </a:ext>
            </a:extLst>
          </p:cNvPr>
          <p:cNvSpPr/>
          <p:nvPr/>
        </p:nvSpPr>
        <p:spPr>
          <a:xfrm>
            <a:off x="4704243" y="3708901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9F585C-2F70-42E6-88F7-345C3549CB9C}"/>
              </a:ext>
            </a:extLst>
          </p:cNvPr>
          <p:cNvSpPr/>
          <p:nvPr/>
        </p:nvSpPr>
        <p:spPr>
          <a:xfrm>
            <a:off x="5650580" y="3718983"/>
            <a:ext cx="273732" cy="180427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45EDD6-3EFD-4F04-AEDD-D72ED1C8E57C}"/>
              </a:ext>
            </a:extLst>
          </p:cNvPr>
          <p:cNvSpPr/>
          <p:nvPr/>
        </p:nvSpPr>
        <p:spPr>
          <a:xfrm>
            <a:off x="6082358" y="3717779"/>
            <a:ext cx="157516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6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D83F974-8F8D-4C83-94F4-34037815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2388" y="4099740"/>
            <a:ext cx="2339543" cy="624356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D041F31-1926-4481-9649-5381C415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9BD288-16AA-4430-99EE-EC8CA98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6</a:t>
            </a:fld>
            <a:endParaRPr lang="en-GB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F639702-E15B-442E-B6E8-202B80E9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Ficheiros - </a:t>
            </a:r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Orders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B89E7E41-9D92-43B4-AFD2-992CDB72335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A591EA11-DC21-435D-9FB0-2D4DFAB2680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3666554" y="3104990"/>
            <a:ext cx="1121415" cy="994749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72E605-3342-422C-9D2E-3BB60D6F8C14}"/>
              </a:ext>
            </a:extLst>
          </p:cNvPr>
          <p:cNvSpPr txBox="1"/>
          <p:nvPr/>
        </p:nvSpPr>
        <p:spPr>
          <a:xfrm>
            <a:off x="2503641" y="2397104"/>
            <a:ext cx="232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Máximo de ordens por streamer</a:t>
            </a:r>
            <a:endParaRPr lang="en-GB" sz="2000" dirty="0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3DC22C5C-7665-4461-91B1-E9AB07F6901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5655600" y="3032818"/>
            <a:ext cx="177871" cy="1226281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5D52C-E4D4-4B4E-8256-9ADC9CE4947C}"/>
              </a:ext>
            </a:extLst>
          </p:cNvPr>
          <p:cNvSpPr txBox="1"/>
          <p:nvPr/>
        </p:nvSpPr>
        <p:spPr>
          <a:xfrm>
            <a:off x="4971495" y="2324932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viewer</a:t>
            </a:r>
            <a:endParaRPr lang="pt-PT" sz="2000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588C264-BC63-4960-BC57-E4A755C943D7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6324463" y="3142443"/>
            <a:ext cx="1318194" cy="109792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7B6A703-1309-402E-AA62-C4EED545794C}"/>
              </a:ext>
            </a:extLst>
          </p:cNvPr>
          <p:cNvSpPr txBox="1"/>
          <p:nvPr/>
        </p:nvSpPr>
        <p:spPr>
          <a:xfrm>
            <a:off x="6776325" y="2434557"/>
            <a:ext cx="173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Quantidade</a:t>
            </a:r>
            <a:r>
              <a:rPr lang="en-GB" sz="2000" dirty="0"/>
              <a:t> </a:t>
            </a:r>
            <a:r>
              <a:rPr lang="en-GB" sz="2000" dirty="0" err="1"/>
              <a:t>comprada</a:t>
            </a:r>
            <a:endParaRPr lang="en-GB" sz="2000" dirty="0"/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C9CA462E-8E2A-4338-B5C5-71EE80467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cxnSp>
        <p:nvCxnSpPr>
          <p:cNvPr id="21" name="Conexão reta unidirecional 22">
            <a:extLst>
              <a:ext uri="{FF2B5EF4-FFF2-40B4-BE49-F238E27FC236}">
                <a16:creationId xmlns:a16="http://schemas.microsoft.com/office/drawing/2014/main" id="{B4D7D707-FF46-4962-ADE3-54ED346EDF87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flipH="1" flipV="1">
            <a:off x="2640397" y="3812876"/>
            <a:ext cx="1978110" cy="526327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3">
            <a:extLst>
              <a:ext uri="{FF2B5EF4-FFF2-40B4-BE49-F238E27FC236}">
                <a16:creationId xmlns:a16="http://schemas.microsoft.com/office/drawing/2014/main" id="{F2BAEB89-7383-416E-8DB2-042D906C6687}"/>
              </a:ext>
            </a:extLst>
          </p:cNvPr>
          <p:cNvSpPr txBox="1"/>
          <p:nvPr/>
        </p:nvSpPr>
        <p:spPr>
          <a:xfrm>
            <a:off x="1956292" y="3104990"/>
            <a:ext cx="136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Nome do </a:t>
            </a:r>
            <a:r>
              <a:rPr lang="en-GB" sz="2000" dirty="0"/>
              <a:t>streamer</a:t>
            </a:r>
            <a:endParaRPr lang="pt-PT" sz="2000" dirty="0"/>
          </a:p>
        </p:txBody>
      </p:sp>
      <p:cxnSp>
        <p:nvCxnSpPr>
          <p:cNvPr id="26" name="Conexão reta unidirecional 26">
            <a:extLst>
              <a:ext uri="{FF2B5EF4-FFF2-40B4-BE49-F238E27FC236}">
                <a16:creationId xmlns:a16="http://schemas.microsoft.com/office/drawing/2014/main" id="{4F970484-B1DB-4781-8671-094455196B47}"/>
              </a:ext>
            </a:extLst>
          </p:cNvPr>
          <p:cNvCxnSpPr>
            <a:cxnSpLocks/>
            <a:stCxn id="32" idx="7"/>
            <a:endCxn id="30" idx="1"/>
          </p:cNvCxnSpPr>
          <p:nvPr/>
        </p:nvCxnSpPr>
        <p:spPr>
          <a:xfrm flipV="1">
            <a:off x="6691746" y="3857942"/>
            <a:ext cx="1043595" cy="434565"/>
          </a:xfrm>
          <a:prstGeom prst="straightConnector1">
            <a:avLst/>
          </a:prstGeom>
          <a:ln>
            <a:solidFill>
              <a:srgbClr val="8C2D1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7">
            <a:extLst>
              <a:ext uri="{FF2B5EF4-FFF2-40B4-BE49-F238E27FC236}">
                <a16:creationId xmlns:a16="http://schemas.microsoft.com/office/drawing/2014/main" id="{9648D665-33F2-44AC-B477-82A307357F5F}"/>
              </a:ext>
            </a:extLst>
          </p:cNvPr>
          <p:cNvSpPr txBox="1"/>
          <p:nvPr/>
        </p:nvSpPr>
        <p:spPr>
          <a:xfrm>
            <a:off x="7735341" y="3503999"/>
            <a:ext cx="203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/>
              <a:t>Disponibilidade</a:t>
            </a:r>
            <a:r>
              <a:rPr lang="en-GB" sz="2000" dirty="0"/>
              <a:t> de </a:t>
            </a:r>
            <a:r>
              <a:rPr lang="en-GB" sz="2000" dirty="0" err="1"/>
              <a:t>compra</a:t>
            </a:r>
            <a:endParaRPr lang="en-GB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82B84A-90DD-40FB-8AC3-D787CEF2CEC8}"/>
              </a:ext>
            </a:extLst>
          </p:cNvPr>
          <p:cNvSpPr/>
          <p:nvPr/>
        </p:nvSpPr>
        <p:spPr>
          <a:xfrm>
            <a:off x="4692956" y="4099739"/>
            <a:ext cx="190026" cy="191292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739CC-D0E9-4C85-B09C-0D94360D8FEF}"/>
              </a:ext>
            </a:extLst>
          </p:cNvPr>
          <p:cNvSpPr/>
          <p:nvPr/>
        </p:nvSpPr>
        <p:spPr>
          <a:xfrm>
            <a:off x="4618507" y="4248990"/>
            <a:ext cx="797169" cy="180425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AABEA6-AF0F-42C7-8A7A-31CB3C4E4891}"/>
              </a:ext>
            </a:extLst>
          </p:cNvPr>
          <p:cNvSpPr/>
          <p:nvPr/>
        </p:nvSpPr>
        <p:spPr>
          <a:xfrm>
            <a:off x="5502440" y="4259099"/>
            <a:ext cx="662061" cy="176828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15B8AF-C946-44E1-B6E0-B1EE9D547446}"/>
              </a:ext>
            </a:extLst>
          </p:cNvPr>
          <p:cNvSpPr/>
          <p:nvPr/>
        </p:nvSpPr>
        <p:spPr>
          <a:xfrm>
            <a:off x="6231779" y="4240368"/>
            <a:ext cx="185368" cy="214289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C33D09-B4BD-4B57-AE33-48DA9AA78D39}"/>
              </a:ext>
            </a:extLst>
          </p:cNvPr>
          <p:cNvSpPr/>
          <p:nvPr/>
        </p:nvSpPr>
        <p:spPr>
          <a:xfrm>
            <a:off x="6509754" y="4264687"/>
            <a:ext cx="213217" cy="189970"/>
          </a:xfrm>
          <a:prstGeom prst="ellipse">
            <a:avLst/>
          </a:prstGeom>
          <a:noFill/>
          <a:ln w="9525" cap="flat" cmpd="sng" algn="ctr">
            <a:solidFill>
              <a:srgbClr val="8C2D1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0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155-6736-4DD4-81CA-AAC2F3DC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Excepções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58EAD8D-3885-47BC-929A-D0E531F5DFA6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3886-A11B-4642-8430-534BA39D9336}"/>
              </a:ext>
            </a:extLst>
          </p:cNvPr>
          <p:cNvSpPr txBox="1"/>
          <p:nvPr/>
        </p:nvSpPr>
        <p:spPr>
          <a:xfrm>
            <a:off x="6752083" y="2126282"/>
            <a:ext cx="9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FF0000"/>
                </a:solidFill>
              </a:rPr>
              <a:t>Users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037062-52B7-45AA-88D9-AE35C37EE999}"/>
              </a:ext>
            </a:extLst>
          </p:cNvPr>
          <p:cNvSpPr txBox="1"/>
          <p:nvPr/>
        </p:nvSpPr>
        <p:spPr>
          <a:xfrm>
            <a:off x="9863528" y="2132416"/>
            <a:ext cx="122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FF0000"/>
                </a:solidFill>
              </a:rPr>
              <a:t>Streams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E6260D-0BC2-455E-86DA-B59F03493E91}"/>
              </a:ext>
            </a:extLst>
          </p:cNvPr>
          <p:cNvSpPr txBox="1"/>
          <p:nvPr/>
        </p:nvSpPr>
        <p:spPr>
          <a:xfrm>
            <a:off x="1427674" y="2132416"/>
            <a:ext cx="103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</a:rPr>
              <a:t>Global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77D07C-75D5-45C7-BAD9-147122E87D1D}"/>
              </a:ext>
            </a:extLst>
          </p:cNvPr>
          <p:cNvSpPr txBox="1"/>
          <p:nvPr/>
        </p:nvSpPr>
        <p:spPr>
          <a:xfrm>
            <a:off x="4446821" y="2160849"/>
            <a:ext cx="78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</a:rPr>
              <a:t>Date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6179C-D5BD-4E82-A664-8CB57351DC9A}"/>
              </a:ext>
            </a:extLst>
          </p:cNvPr>
          <p:cNvSpPr txBox="1"/>
          <p:nvPr/>
        </p:nvSpPr>
        <p:spPr>
          <a:xfrm>
            <a:off x="4004216" y="2597779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BadDateFormat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94DF33-642F-4396-A189-A5BCCA43225A}"/>
              </a:ext>
            </a:extLst>
          </p:cNvPr>
          <p:cNvSpPr txBox="1"/>
          <p:nvPr/>
        </p:nvSpPr>
        <p:spPr>
          <a:xfrm>
            <a:off x="4004215" y="2967111"/>
            <a:ext cx="16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InvalidDate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ADC5AE-01D1-4051-BAF4-D0B1F365545E}"/>
              </a:ext>
            </a:extLst>
          </p:cNvPr>
          <p:cNvSpPr txBox="1"/>
          <p:nvPr/>
        </p:nvSpPr>
        <p:spPr>
          <a:xfrm>
            <a:off x="9152369" y="2594081"/>
            <a:ext cx="26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AlreadyInStreamException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D46D9C-1A99-4C5F-B018-ED01B9A90CA6}"/>
              </a:ext>
            </a:extLst>
          </p:cNvPr>
          <p:cNvSpPr txBox="1"/>
          <p:nvPr/>
        </p:nvSpPr>
        <p:spPr>
          <a:xfrm>
            <a:off x="9152369" y="2963413"/>
            <a:ext cx="28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AlreadyInWhiteListException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20604A-E2F7-405E-95FC-3CA1B0B3AA32}"/>
              </a:ext>
            </a:extLst>
          </p:cNvPr>
          <p:cNvSpPr txBox="1"/>
          <p:nvPr/>
        </p:nvSpPr>
        <p:spPr>
          <a:xfrm>
            <a:off x="9152368" y="3327692"/>
            <a:ext cx="211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MaxViewersReach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F14DC-15EE-4046-9BF9-8CC1D9995237}"/>
              </a:ext>
            </a:extLst>
          </p:cNvPr>
          <p:cNvSpPr txBox="1"/>
          <p:nvPr/>
        </p:nvSpPr>
        <p:spPr>
          <a:xfrm>
            <a:off x="9152369" y="3683787"/>
            <a:ext cx="233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NotInStreamException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073E767-8AFC-4371-AD35-306EE48AF6D1}"/>
              </a:ext>
            </a:extLst>
          </p:cNvPr>
          <p:cNvSpPr txBox="1"/>
          <p:nvPr/>
        </p:nvSpPr>
        <p:spPr>
          <a:xfrm>
            <a:off x="9152369" y="3990215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NotInWhiteListException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B0C591E-4249-44D0-8F0E-51DDE4CD8605}"/>
              </a:ext>
            </a:extLst>
          </p:cNvPr>
          <p:cNvSpPr txBox="1"/>
          <p:nvPr/>
        </p:nvSpPr>
        <p:spPr>
          <a:xfrm>
            <a:off x="9152369" y="4356178"/>
            <a:ext cx="276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NotPrivateStreamException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A637420-5B35-4C07-B522-DC6A021660F4}"/>
              </a:ext>
            </a:extLst>
          </p:cNvPr>
          <p:cNvSpPr txBox="1"/>
          <p:nvPr/>
        </p:nvSpPr>
        <p:spPr>
          <a:xfrm>
            <a:off x="9152368" y="4707220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RestrictedStreamException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BBA540B-35F5-4D98-A9F2-7BD8D3D98EB7}"/>
              </a:ext>
            </a:extLst>
          </p:cNvPr>
          <p:cNvSpPr txBox="1"/>
          <p:nvPr/>
        </p:nvSpPr>
        <p:spPr>
          <a:xfrm>
            <a:off x="6229178" y="2521572"/>
            <a:ext cx="1434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AlreadyExists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6D082E1-9818-410A-A993-47CF0F0F5FFE}"/>
              </a:ext>
            </a:extLst>
          </p:cNvPr>
          <p:cNvSpPr txBox="1"/>
          <p:nvPr/>
        </p:nvSpPr>
        <p:spPr>
          <a:xfrm>
            <a:off x="6229178" y="2885851"/>
            <a:ext cx="255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FollowStreamerException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4DB8A9B-85EE-45D3-ACED-90766B6ABAC9}"/>
              </a:ext>
            </a:extLst>
          </p:cNvPr>
          <p:cNvSpPr txBox="1"/>
          <p:nvPr/>
        </p:nvSpPr>
        <p:spPr>
          <a:xfrm>
            <a:off x="6229178" y="3262737"/>
            <a:ext cx="2439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RestrictedAgeException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FE28E-BBF5-4FCC-B526-73B8DDC525A1}"/>
              </a:ext>
            </a:extLst>
          </p:cNvPr>
          <p:cNvSpPr txBox="1"/>
          <p:nvPr/>
        </p:nvSpPr>
        <p:spPr>
          <a:xfrm>
            <a:off x="1044545" y="2568239"/>
            <a:ext cx="179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DoesNotExist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093895B-1362-4430-82DE-DD18815C55B0}"/>
              </a:ext>
            </a:extLst>
          </p:cNvPr>
          <p:cNvSpPr txBox="1"/>
          <p:nvPr/>
        </p:nvSpPr>
        <p:spPr>
          <a:xfrm>
            <a:off x="1044545" y="2937571"/>
            <a:ext cx="2697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EmptyDataBaseException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C108CA-1009-4F33-BA90-654A55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BE8DBB-2681-4EDA-A70E-FDD3F50D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 smtClean="0"/>
              <a:t>7</a:t>
            </a:fld>
            <a:endParaRPr lang="en-GB" sz="2400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B81C26A-46A2-487E-A5EE-7F6366169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B2E72D2-65CE-4EB1-9F50-0B9D09B5F392}"/>
              </a:ext>
            </a:extLst>
          </p:cNvPr>
          <p:cNvSpPr txBox="1"/>
          <p:nvPr/>
        </p:nvSpPr>
        <p:spPr>
          <a:xfrm>
            <a:off x="1873188" y="4053119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TROCAR POR EXEPÇÕES NOVAS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10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8F1F90-3438-44BB-BDC7-B70CFDD0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Pesquisa</a:t>
            </a:r>
            <a:endParaRPr lang="en-GB" sz="66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2E4CA01-F82D-4D76-AE17-74CEFAFD29FF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82186A-0E72-4556-B6E3-75E577AEAB3C}"/>
              </a:ext>
            </a:extLst>
          </p:cNvPr>
          <p:cNvSpPr txBox="1"/>
          <p:nvPr/>
        </p:nvSpPr>
        <p:spPr>
          <a:xfrm>
            <a:off x="1189358" y="1905778"/>
            <a:ext cx="5468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Pesquisa da BST é feita através de </a:t>
            </a:r>
            <a:r>
              <a:rPr lang="pt-PT" dirty="0" err="1"/>
              <a:t>iteradores</a:t>
            </a:r>
            <a:r>
              <a:rPr lang="pt-PT" dirty="0"/>
              <a:t> em ordem, desta forma os elementos obtidos ficam devidamente organizados.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streamers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movida</a:t>
            </a:r>
            <a:r>
              <a:rPr lang="en-GB" dirty="0"/>
              <a:t> para um </a:t>
            </a:r>
            <a:r>
              <a:rPr lang="en-GB" dirty="0" err="1"/>
              <a:t>unordered_set</a:t>
            </a:r>
            <a:r>
              <a:rPr lang="en-GB" dirty="0"/>
              <a:t>. </a:t>
            </a:r>
            <a:r>
              <a:rPr lang="en-GB" dirty="0" err="1"/>
              <a:t>Teve</a:t>
            </a:r>
            <a:r>
              <a:rPr lang="en-GB" dirty="0"/>
              <a:t> de se </a:t>
            </a:r>
            <a:r>
              <a:rPr lang="en-GB" dirty="0" err="1"/>
              <a:t>modificar</a:t>
            </a:r>
            <a:r>
              <a:rPr lang="en-GB" dirty="0"/>
              <a:t> a </a:t>
            </a:r>
            <a:r>
              <a:rPr lang="en-GB" dirty="0" err="1"/>
              <a:t>função</a:t>
            </a:r>
            <a:r>
              <a:rPr lang="en-GB" dirty="0"/>
              <a:t> </a:t>
            </a:r>
            <a:r>
              <a:rPr lang="en-GB" dirty="0" err="1"/>
              <a:t>getUser</a:t>
            </a:r>
            <a:r>
              <a:rPr lang="en-GB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1839B1-9541-4C3D-90BF-31A386C176B7}"/>
              </a:ext>
            </a:extLst>
          </p:cNvPr>
          <p:cNvSpPr txBox="1"/>
          <p:nvPr/>
        </p:nvSpPr>
        <p:spPr>
          <a:xfrm>
            <a:off x="10028464" y="2862896"/>
            <a:ext cx="112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DataBase.h</a:t>
            </a:r>
            <a:endParaRPr lang="en-GB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CB8B24-77F1-4D2B-AD3D-68F6F9D049FA}"/>
              </a:ext>
            </a:extLst>
          </p:cNvPr>
          <p:cNvSpPr txBox="1"/>
          <p:nvPr/>
        </p:nvSpPr>
        <p:spPr>
          <a:xfrm>
            <a:off x="9323511" y="5807790"/>
            <a:ext cx="18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SearchManager.cpp</a:t>
            </a:r>
            <a:endParaRPr lang="en-GB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31380D-B88A-4215-BE0E-22F695C3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9" y="3745710"/>
            <a:ext cx="3009530" cy="19762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124F6A-0A21-4FD6-B5AE-F0E92890F0F9}"/>
              </a:ext>
            </a:extLst>
          </p:cNvPr>
          <p:cNvSpPr txBox="1"/>
          <p:nvPr/>
        </p:nvSpPr>
        <p:spPr>
          <a:xfrm>
            <a:off x="3163651" y="5669947"/>
            <a:ext cx="103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FF0000"/>
                </a:solidFill>
              </a:rPr>
              <a:t>StreamZ.h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AC9C9DC4-4A5E-473D-B162-158585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59E940EF-7100-4753-B4D6-8317706B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8</a:t>
            </a:fld>
            <a:endParaRPr lang="en-GB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1CCF36-FC3F-4EBC-8464-434B110BC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983A3F-4BB4-4B05-B2F2-8B9FB3D3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41" y="1925499"/>
            <a:ext cx="4370470" cy="97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732CE-8093-4C2C-9310-00531976E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891" y="3594945"/>
            <a:ext cx="5535320" cy="22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6D41-8965-4403-A98B-D1E2424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3600" dirty="0"/>
            </a:b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Criar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</a:t>
            </a:r>
            <a:r>
              <a:rPr lang="en-GB" sz="7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Atualizar</a:t>
            </a:r>
            <a:r>
              <a:rPr lang="en-GB" sz="73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Light" panose="020B0502040204020203" pitchFamily="34" charset="0"/>
              </a:rPr>
              <a:t>/ Remover</a:t>
            </a:r>
            <a:endParaRPr lang="pt-PT" sz="7300" dirty="0">
              <a:solidFill>
                <a:schemeClr val="tx1">
                  <a:lumMod val="85000"/>
                  <a:lumOff val="15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CB2239A8-67DE-444E-AC2F-873CA9F188C9}"/>
              </a:ext>
            </a:extLst>
          </p:cNvPr>
          <p:cNvCxnSpPr>
            <a:cxnSpLocks/>
          </p:cNvCxnSpPr>
          <p:nvPr/>
        </p:nvCxnSpPr>
        <p:spPr>
          <a:xfrm flipH="1">
            <a:off x="1097280" y="1737360"/>
            <a:ext cx="10239504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DE5F5A-9157-40C4-9894-CDA1F597E236}"/>
              </a:ext>
            </a:extLst>
          </p:cNvPr>
          <p:cNvSpPr txBox="1"/>
          <p:nvPr/>
        </p:nvSpPr>
        <p:spPr>
          <a:xfrm>
            <a:off x="9374819" y="5910467"/>
            <a:ext cx="165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rgbClr val="FF0000"/>
                </a:solidFill>
              </a:rPr>
              <a:t>UserManager.cpp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3766CB-8AD1-425D-85B3-6F68364D4BD1}"/>
              </a:ext>
            </a:extLst>
          </p:cNvPr>
          <p:cNvSpPr txBox="1"/>
          <p:nvPr/>
        </p:nvSpPr>
        <p:spPr>
          <a:xfrm>
            <a:off x="10331952" y="3615979"/>
            <a:ext cx="95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solidFill>
                  <a:srgbClr val="FF0000"/>
                </a:solidFill>
              </a:rPr>
              <a:t>Viewer.h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F0F9A73-114E-4E6C-8A5F-BC76BF08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12" y="2639077"/>
            <a:ext cx="2865368" cy="54106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0BD432F-393B-4D03-85B2-E8E9F407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65" y="2173788"/>
            <a:ext cx="2255715" cy="47248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C08A33-DC37-41F1-8AEA-3D9E6636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832" y="3156517"/>
            <a:ext cx="3779848" cy="510584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A78830-F1D5-4288-A9BC-8C76AEB8D97D}"/>
              </a:ext>
            </a:extLst>
          </p:cNvPr>
          <p:cNvSpPr txBox="1"/>
          <p:nvPr/>
        </p:nvSpPr>
        <p:spPr>
          <a:xfrm>
            <a:off x="1297720" y="1896645"/>
            <a:ext cx="5689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Inserção e remoção de elementos na BST são feitos a partir dos métodos definidos em </a:t>
            </a:r>
            <a:r>
              <a:rPr lang="pt-PT" dirty="0" err="1"/>
              <a:t>BST.h</a:t>
            </a:r>
            <a:r>
              <a:rPr lang="pt-PT" dirty="0"/>
              <a:t>. Usado os algoritmos de </a:t>
            </a:r>
            <a:r>
              <a:rPr lang="pt-PT" dirty="0" err="1"/>
              <a:t>find</a:t>
            </a:r>
            <a:r>
              <a:rPr lang="pt-PT" dirty="0"/>
              <a:t> e remove da BST.</a:t>
            </a:r>
          </a:p>
          <a:p>
            <a:pPr marL="285750" indent="-285750">
              <a:buClr>
                <a:srgbClr val="8C2D19"/>
              </a:buClr>
              <a:buFont typeface="Arial" panose="020B0604020202020204" pitchFamily="34" charset="0"/>
              <a:buChar char="•"/>
            </a:pPr>
            <a:r>
              <a:rPr lang="pt-PT" dirty="0"/>
              <a:t>Opção de desativar a conta </a:t>
            </a:r>
            <a:r>
              <a:rPr lang="pt-PT" dirty="0" err="1"/>
              <a:t>streamer</a:t>
            </a:r>
            <a:r>
              <a:rPr lang="pt-PT" dirty="0"/>
              <a:t> e de apagar permanentemente. Pode ser alterado o seu nome, password, é também possível eliminar </a:t>
            </a:r>
            <a:r>
              <a:rPr lang="pt-PT" dirty="0" err="1"/>
              <a:t>streams</a:t>
            </a:r>
            <a:r>
              <a:rPr lang="pt-PT" dirty="0"/>
              <a:t> deste através da conta de administrador.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E07225-AC96-4BE3-BF46-5D4E1E9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2400" b="1" dirty="0"/>
              <a:t>2MIEIC04_G1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60148-6F83-4804-9A82-C924B2C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3F52-068C-4339-9FA6-06F9AAEB3337}" type="slidenum">
              <a:rPr lang="en-GB" sz="2400"/>
              <a:t>9</a:t>
            </a:fld>
            <a:endParaRPr lang="en-GB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C7ABC6E-E6AE-4BFA-9C4B-2A3113750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4"/>
          <a:stretch/>
        </p:blipFill>
        <p:spPr>
          <a:xfrm>
            <a:off x="1097280" y="6500189"/>
            <a:ext cx="1406360" cy="31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67BFC-D4F7-426E-A3B5-DB0849F5C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207" y="4368008"/>
            <a:ext cx="8951649" cy="15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45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ersonalizado 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832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SemiLight</vt:lpstr>
      <vt:lpstr>Calibri</vt:lpstr>
      <vt:lpstr>Calibri Light</vt:lpstr>
      <vt:lpstr>Whitney</vt:lpstr>
      <vt:lpstr>Retrospetiva</vt:lpstr>
      <vt:lpstr>StreamZ Parte 2</vt:lpstr>
      <vt:lpstr>Problema</vt:lpstr>
      <vt:lpstr>Solução</vt:lpstr>
      <vt:lpstr>Solução</vt:lpstr>
      <vt:lpstr>Ficheiros - Donations</vt:lpstr>
      <vt:lpstr>Ficheiros - Orders</vt:lpstr>
      <vt:lpstr>Excepções</vt:lpstr>
      <vt:lpstr>Pesquisa</vt:lpstr>
      <vt:lpstr> Criar/Atualizar/ Remover</vt:lpstr>
      <vt:lpstr>Listagem</vt:lpstr>
      <vt:lpstr>UI</vt:lpstr>
      <vt:lpstr>UI</vt:lpstr>
      <vt:lpstr>Destaque - Listagem</vt:lpstr>
      <vt:lpstr>Observações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André Pereira</dc:creator>
  <cp:lastModifiedBy>André Moreira</cp:lastModifiedBy>
  <cp:revision>45</cp:revision>
  <dcterms:created xsi:type="dcterms:W3CDTF">2020-11-07T17:52:21Z</dcterms:created>
  <dcterms:modified xsi:type="dcterms:W3CDTF">2021-01-03T15:23:44Z</dcterms:modified>
</cp:coreProperties>
</file>