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5"/>
  </p:notesMasterIdLst>
  <p:sldIdLst>
    <p:sldId id="256" r:id="rId2"/>
    <p:sldId id="257" r:id="rId3"/>
    <p:sldId id="258" r:id="rId4"/>
    <p:sldId id="265" r:id="rId5"/>
    <p:sldId id="259" r:id="rId6"/>
    <p:sldId id="272" r:id="rId7"/>
    <p:sldId id="273" r:id="rId8"/>
    <p:sldId id="282" r:id="rId9"/>
    <p:sldId id="274" r:id="rId10"/>
    <p:sldId id="275" r:id="rId11"/>
    <p:sldId id="281" r:id="rId12"/>
    <p:sldId id="260" r:id="rId13"/>
    <p:sldId id="268" r:id="rId14"/>
    <p:sldId id="261" r:id="rId15"/>
    <p:sldId id="269" r:id="rId16"/>
    <p:sldId id="266" r:id="rId17"/>
    <p:sldId id="270" r:id="rId18"/>
    <p:sldId id="271" r:id="rId19"/>
    <p:sldId id="278" r:id="rId20"/>
    <p:sldId id="279" r:id="rId21"/>
    <p:sldId id="262" r:id="rId22"/>
    <p:sldId id="280"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C2D1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20/11/2020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20/11/2020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20/11/2020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20/11/2020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20/11/2020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20/11/2020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20/11/2020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20/11/2020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sv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D354033-C90C-472A-AFB9-835E64FED122}"/>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E8390807-1961-400E-B225-A56AD233389D}"/>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10</a:t>
            </a:fld>
            <a:endParaRPr lang="en-GB" sz="2400" dirty="0"/>
          </a:p>
        </p:txBody>
      </p:sp>
      <p:pic>
        <p:nvPicPr>
          <p:cNvPr id="10" name="Imagem 9">
            <a:extLst>
              <a:ext uri="{FF2B5EF4-FFF2-40B4-BE49-F238E27FC236}">
                <a16:creationId xmlns:a16="http://schemas.microsoft.com/office/drawing/2014/main" id="{F065313D-C53B-4608-9452-99E89DC9F3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256D24C7-125F-4C35-B12A-0940151B698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4B3EEE6-A5FB-408C-A49D-FA380D7C28AF}"/>
              </a:ext>
            </a:extLst>
          </p:cNvPr>
          <p:cNvSpPr txBox="1"/>
          <p:nvPr/>
        </p:nvSpPr>
        <p:spPr>
          <a:xfrm>
            <a:off x="8905206" y="4065497"/>
            <a:ext cx="1417760" cy="276999"/>
          </a:xfrm>
          <a:prstGeom prst="rect">
            <a:avLst/>
          </a:prstGeom>
          <a:noFill/>
        </p:spPr>
        <p:txBody>
          <a:bodyPr wrap="none" rtlCol="0">
            <a:spAutoFit/>
          </a:bodyPr>
          <a:lstStyle/>
          <a:p>
            <a:r>
              <a:rPr lang="pt-PT" sz="1200" dirty="0"/>
              <a:t>Origem dos viewers</a:t>
            </a:r>
            <a:endParaRPr lang="en-US" sz="1200" dirty="0"/>
          </a:p>
        </p:txBody>
      </p:sp>
      <p:sp>
        <p:nvSpPr>
          <p:cNvPr id="11" name="TextBox 10">
            <a:extLst>
              <a:ext uri="{FF2B5EF4-FFF2-40B4-BE49-F238E27FC236}">
                <a16:creationId xmlns:a16="http://schemas.microsoft.com/office/drawing/2014/main" id="{A44B6F7E-7F39-4050-B1E2-CE24C9F5C926}"/>
              </a:ext>
            </a:extLst>
          </p:cNvPr>
          <p:cNvSpPr txBox="1"/>
          <p:nvPr/>
        </p:nvSpPr>
        <p:spPr>
          <a:xfrm>
            <a:off x="8905206" y="4383097"/>
            <a:ext cx="1563570" cy="276999"/>
          </a:xfrm>
          <a:prstGeom prst="rect">
            <a:avLst/>
          </a:prstGeom>
          <a:noFill/>
        </p:spPr>
        <p:txBody>
          <a:bodyPr wrap="none" rtlCol="0">
            <a:spAutoFit/>
          </a:bodyPr>
          <a:lstStyle/>
          <a:p>
            <a:r>
              <a:rPr lang="pt-PT" sz="1200" dirty="0"/>
              <a:t>Origem dos streamers</a:t>
            </a:r>
            <a:endParaRPr lang="en-US" sz="1200" dirty="0"/>
          </a:p>
        </p:txBody>
      </p:sp>
      <p:sp>
        <p:nvSpPr>
          <p:cNvPr id="13" name="TextBox 12">
            <a:extLst>
              <a:ext uri="{FF2B5EF4-FFF2-40B4-BE49-F238E27FC236}">
                <a16:creationId xmlns:a16="http://schemas.microsoft.com/office/drawing/2014/main" id="{B8255DF1-42F4-4984-ADF5-5D2CC30A4210}"/>
              </a:ext>
            </a:extLst>
          </p:cNvPr>
          <p:cNvSpPr txBox="1"/>
          <p:nvPr/>
        </p:nvSpPr>
        <p:spPr>
          <a:xfrm>
            <a:off x="8905206" y="4917736"/>
            <a:ext cx="1417760" cy="276999"/>
          </a:xfrm>
          <a:prstGeom prst="rect">
            <a:avLst/>
          </a:prstGeom>
          <a:noFill/>
        </p:spPr>
        <p:txBody>
          <a:bodyPr wrap="none" rtlCol="0">
            <a:spAutoFit/>
          </a:bodyPr>
          <a:lstStyle/>
          <a:p>
            <a:r>
              <a:rPr lang="pt-PT" sz="1200" dirty="0"/>
              <a:t>Origem dos viewers</a:t>
            </a:r>
            <a:endParaRPr lang="en-US" sz="1200" dirty="0"/>
          </a:p>
        </p:txBody>
      </p:sp>
      <p:sp>
        <p:nvSpPr>
          <p:cNvPr id="14" name="TextBox 13">
            <a:extLst>
              <a:ext uri="{FF2B5EF4-FFF2-40B4-BE49-F238E27FC236}">
                <a16:creationId xmlns:a16="http://schemas.microsoft.com/office/drawing/2014/main" id="{11D743C9-FB47-4288-AE87-59D9F38CE078}"/>
              </a:ext>
            </a:extLst>
          </p:cNvPr>
          <p:cNvSpPr txBox="1"/>
          <p:nvPr/>
        </p:nvSpPr>
        <p:spPr>
          <a:xfrm>
            <a:off x="8905206" y="5279231"/>
            <a:ext cx="1563570" cy="276999"/>
          </a:xfrm>
          <a:prstGeom prst="rect">
            <a:avLst/>
          </a:prstGeom>
          <a:noFill/>
        </p:spPr>
        <p:txBody>
          <a:bodyPr wrap="none" rtlCol="0">
            <a:spAutoFit/>
          </a:bodyPr>
          <a:lstStyle/>
          <a:p>
            <a:r>
              <a:rPr lang="pt-PT" sz="1200" dirty="0"/>
              <a:t>Origem dos streamers</a:t>
            </a:r>
            <a:endParaRPr lang="en-US" sz="1200" dirty="0"/>
          </a:p>
        </p:txBody>
      </p:sp>
      <p:pic>
        <p:nvPicPr>
          <p:cNvPr id="4" name="Picture 3" descr="Diagram&#10;&#10;Description automatically generated">
            <a:extLst>
              <a:ext uri="{FF2B5EF4-FFF2-40B4-BE49-F238E27FC236}">
                <a16:creationId xmlns:a16="http://schemas.microsoft.com/office/drawing/2014/main" id="{091187C1-8AF5-4E15-96FF-3650240D24E2}"/>
              </a:ext>
            </a:extLst>
          </p:cNvPr>
          <p:cNvPicPr>
            <a:picLocks noChangeAspect="1"/>
          </p:cNvPicPr>
          <p:nvPr/>
        </p:nvPicPr>
        <p:blipFill rotWithShape="1">
          <a:blip r:embed="rId3">
            <a:extLst>
              <a:ext uri="{28A0092B-C50C-407E-A947-70E740481C1C}">
                <a14:useLocalDpi xmlns:a14="http://schemas.microsoft.com/office/drawing/2010/main" val="0"/>
              </a:ext>
            </a:extLst>
          </a:blip>
          <a:srcRect t="10518"/>
          <a:stretch/>
        </p:blipFill>
        <p:spPr>
          <a:xfrm>
            <a:off x="3202218" y="142240"/>
            <a:ext cx="5787564" cy="6136640"/>
          </a:xfrm>
          <a:prstGeom prst="rect">
            <a:avLst/>
          </a:prstGeom>
        </p:spPr>
      </p:pic>
    </p:spTree>
    <p:extLst>
      <p:ext uri="{BB962C8B-B14F-4D97-AF65-F5344CB8AC3E}">
        <p14:creationId xmlns:p14="http://schemas.microsoft.com/office/powerpoint/2010/main" val="222903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xão reta 6">
            <a:extLst>
              <a:ext uri="{FF2B5EF4-FFF2-40B4-BE49-F238E27FC236}">
                <a16:creationId xmlns:a16="http://schemas.microsoft.com/office/drawing/2014/main" id="{786DCDD5-2D64-46EF-9B63-DD013BF9C6A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0A8C16AD-9CCA-43C0-8763-7412B2489C93}"/>
              </a:ext>
            </a:extLst>
          </p:cNvPr>
          <p:cNvPicPr>
            <a:picLocks noChangeAspect="1"/>
          </p:cNvPicPr>
          <p:nvPr/>
        </p:nvPicPr>
        <p:blipFill>
          <a:blip r:embed="rId2"/>
          <a:stretch>
            <a:fillRect/>
          </a:stretch>
        </p:blipFill>
        <p:spPr>
          <a:xfrm>
            <a:off x="3915897" y="794579"/>
            <a:ext cx="4135289" cy="4862196"/>
          </a:xfrm>
          <a:prstGeom prst="rect">
            <a:avLst/>
          </a:prstGeom>
        </p:spPr>
      </p:pic>
      <p:sp>
        <p:nvSpPr>
          <p:cNvPr id="8" name="Marcador de Posição do Rodapé 3">
            <a:extLst>
              <a:ext uri="{FF2B5EF4-FFF2-40B4-BE49-F238E27FC236}">
                <a16:creationId xmlns:a16="http://schemas.microsoft.com/office/drawing/2014/main" id="{CA52DFD8-2659-4F8F-8BB8-9EC8FF60C95B}"/>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3290FC8-E2AC-4AF9-B100-50FF81F71DB3}"/>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11</a:t>
            </a:fld>
            <a:endParaRPr lang="en-GB" sz="2400" dirty="0"/>
          </a:p>
        </p:txBody>
      </p:sp>
      <p:pic>
        <p:nvPicPr>
          <p:cNvPr id="10" name="Imagem 9">
            <a:extLst>
              <a:ext uri="{FF2B5EF4-FFF2-40B4-BE49-F238E27FC236}">
                <a16:creationId xmlns:a16="http://schemas.microsoft.com/office/drawing/2014/main" id="{541A52DA-C3DB-4EB4-93A3-0D87D6233E27}"/>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2624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a:t>Seguidores</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t>Ex: Lista de seguidores.   2 , nick1 , nick2</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12</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Nº Viewers surge, Nº FeedBack, lista dos nicks e feedback correspondente, Nº likes, Nº dislikes, </a:t>
            </a:r>
          </a:p>
          <a:p>
            <a:pPr marL="285750" indent="-285750">
              <a:buClr>
                <a:srgbClr val="C00000"/>
              </a:buClr>
              <a:buFont typeface="Arial" panose="020B0604020202020204" pitchFamily="34" charset="0"/>
              <a:buChar char="•"/>
            </a:pPr>
            <a:r>
              <a:rPr lang="pt-PT" sz="1600" dirty="0"/>
              <a:t>(Se PrivateStream )   </a:t>
            </a:r>
            <a:r>
              <a:rPr lang="pt-PT" dirty="0"/>
              <a:t>Nº comments, lista dos comments, Nº whitelisted, lista nicks whitelisted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Guardar Comment: nick , Nº palavras do comment,  lista das palavras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13</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t>DoesNotExist</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14</a:t>
            </a:fld>
            <a:endParaRPr lang="en-GB" sz="2400" dirty="0"/>
          </a:p>
        </p:txBody>
      </p:sp>
      <p:sp>
        <p:nvSpPr>
          <p:cNvPr id="26" name="CaixaDeTexto 25">
            <a:extLst>
              <a:ext uri="{FF2B5EF4-FFF2-40B4-BE49-F238E27FC236}">
                <a16:creationId xmlns:a16="http://schemas.microsoft.com/office/drawing/2014/main" id="{CC2B37F5-1686-447B-9792-FB700FC11507}"/>
              </a:ext>
            </a:extLst>
          </p:cNvPr>
          <p:cNvSpPr txBox="1"/>
          <p:nvPr/>
        </p:nvSpPr>
        <p:spPr>
          <a:xfrm>
            <a:off x="2503640" y="5498618"/>
            <a:ext cx="5335343" cy="338554"/>
          </a:xfrm>
          <a:prstGeom prst="rect">
            <a:avLst/>
          </a:prstGeom>
          <a:noFill/>
        </p:spPr>
        <p:txBody>
          <a:bodyPr wrap="square" rtlCol="0">
            <a:spAutoFit/>
          </a:bodyPr>
          <a:lstStyle/>
          <a:p>
            <a:pPr algn="r"/>
            <a:r>
              <a:rPr lang="pt-PT" sz="1600" dirty="0"/>
              <a:t>Exemplo de tratamento de excepção  - PrivateStream.cpp</a:t>
            </a:r>
            <a:endParaRPr lang="en-GB" sz="16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8210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 (stream ID ou nickname). Ex: SearchManger::getUser</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335428"/>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os identificadores únicos.</a:t>
            </a:r>
          </a:p>
          <a:p>
            <a:pPr marL="285750" indent="-285750">
              <a:buClr>
                <a:srgbClr val="8C2D19"/>
              </a:buClr>
              <a:buFont typeface="Arial" panose="020B0604020202020204" pitchFamily="34" charset="0"/>
              <a:buChar char="•"/>
            </a:pPr>
            <a:r>
              <a:rPr lang="pt-PT" dirty="0"/>
              <a:t>Remoção e criação feitas na classe UserManager e StreamManager. Ex: UserManager::createStreamer</a:t>
            </a:r>
          </a:p>
          <a:p>
            <a:pPr marL="285750" indent="-285750">
              <a:buClr>
                <a:srgbClr val="8C2D19"/>
              </a:buClr>
              <a:buFont typeface="Arial" panose="020B0604020202020204" pitchFamily="34" charset="0"/>
              <a:buChar char="•"/>
            </a:pPr>
            <a:r>
              <a:rPr lang="pt-PT" dirty="0"/>
              <a:t>Alterações são feitas sobre apontadores.                          Ex: Viewer::giveFeedback</a:t>
            </a:r>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419843"/>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785924"/>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761436"/>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3121892" cy="2862322"/>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pré-preenchidos</a:t>
            </a:r>
          </a:p>
          <a:p>
            <a:pPr>
              <a:buClr>
                <a:srgbClr val="8C2D19"/>
              </a:buCl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17</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Listagem</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758805"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18</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a:t>
            </a:r>
            <a:endParaRPr lang="en-GB" sz="66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1825366"/>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19</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27258" y="3222183"/>
            <a:ext cx="4206477" cy="1815882"/>
          </a:xfrm>
          <a:prstGeom prst="rect">
            <a:avLst/>
          </a:prstGeom>
          <a:noFill/>
        </p:spPr>
        <p:txBody>
          <a:bodyPr wrap="square" rtlCol="0">
            <a:spAutoFit/>
          </a:bodyPr>
          <a:lstStyle/>
          <a:p>
            <a:pPr algn="ctr"/>
            <a:r>
              <a:rPr lang="pt-PT" sz="1600" dirty="0"/>
              <a:t>Login Page</a:t>
            </a:r>
          </a:p>
          <a:p>
            <a:pPr marL="285750" indent="-285750">
              <a:buFont typeface="Arial" panose="020B0604020202020204" pitchFamily="34" charset="0"/>
              <a:buChar char="•"/>
            </a:pPr>
            <a:r>
              <a:rPr lang="pt-PT" sz="1600" dirty="0"/>
              <a:t>Pode fazer login com usernick e password</a:t>
            </a:r>
          </a:p>
          <a:p>
            <a:pPr marL="285750" indent="-285750">
              <a:buFont typeface="Arial" panose="020B0604020202020204" pitchFamily="34" charset="0"/>
              <a:buChar char="•"/>
            </a:pPr>
            <a:r>
              <a:rPr lang="pt-PT" sz="1600" dirty="0"/>
              <a:t>Criar uma nova conta(admin – apenas uma vez, streamer ou </a:t>
            </a:r>
            <a:r>
              <a:rPr lang="pt-PT" sz="1600" dirty="0" err="1"/>
              <a:t>viewer</a:t>
            </a:r>
            <a:r>
              <a:rPr lang="pt-PT" sz="1600" dirty="0"/>
              <a:t>).</a:t>
            </a:r>
          </a:p>
          <a:p>
            <a:pPr marL="285750" indent="-285750">
              <a:buFont typeface="Arial" panose="020B0604020202020204" pitchFamily="34" charset="0"/>
              <a:buChar char="•"/>
            </a:pPr>
            <a:endParaRPr lang="pt-PT" sz="1600" dirty="0"/>
          </a:p>
          <a:p>
            <a:pPr algn="ctr"/>
            <a:r>
              <a:rPr lang="pt-PT" sz="1600" dirty="0"/>
              <a:t>Sistema de seguidores</a:t>
            </a:r>
          </a:p>
          <a:p>
            <a:pPr marL="285750" indent="-285750">
              <a:buFont typeface="Arial" panose="020B0604020202020204" pitchFamily="34" charset="0"/>
              <a:buChar char="•"/>
            </a:pPr>
            <a:r>
              <a:rPr lang="pt-PT" sz="1600" dirty="0"/>
              <a:t>Mostra as </a:t>
            </a:r>
            <a:r>
              <a:rPr lang="pt-PT" sz="1600" dirty="0" err="1"/>
              <a:t>streams</a:t>
            </a:r>
            <a:r>
              <a:rPr lang="pt-PT" sz="1600" dirty="0"/>
              <a:t> dos </a:t>
            </a:r>
            <a:r>
              <a:rPr lang="pt-PT" sz="1600" dirty="0" err="1"/>
              <a:t>streamers</a:t>
            </a:r>
            <a:r>
              <a:rPr lang="pt-PT" sz="1600" dirty="0"/>
              <a:t> que segue</a:t>
            </a:r>
            <a:endParaRPr lang="en-US" sz="1600"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t>Exemplo Viewer</a:t>
            </a:r>
          </a:p>
          <a:p>
            <a:pPr marL="285750" indent="-285750">
              <a:buFont typeface="Arial" panose="020B0604020202020204" pitchFamily="34" charset="0"/>
              <a:buChar char="•"/>
            </a:pPr>
            <a:r>
              <a:rPr lang="pt-PT" dirty="0"/>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0" y="182536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8235705" y="3500402"/>
            <a:ext cx="3202214" cy="1323439"/>
          </a:xfrm>
          <a:prstGeom prst="rect">
            <a:avLst/>
          </a:prstGeom>
          <a:noFill/>
        </p:spPr>
        <p:txBody>
          <a:bodyPr wrap="square" rtlCol="0">
            <a:spAutoFit/>
          </a:bodyPr>
          <a:lstStyle/>
          <a:p>
            <a:pPr algn="ctr"/>
            <a:r>
              <a:rPr lang="pt-PT" sz="1600" dirty="0"/>
              <a:t>Exemplo conta admin</a:t>
            </a:r>
          </a:p>
          <a:p>
            <a:pPr marL="285750" indent="-285750">
              <a:buFont typeface="Arial" panose="020B0604020202020204" pitchFamily="34" charset="0"/>
              <a:buChar char="•"/>
            </a:pPr>
            <a:r>
              <a:rPr lang="pt-PT" sz="1600" dirty="0"/>
              <a:t>Várias estatísticas possíveis</a:t>
            </a:r>
          </a:p>
          <a:p>
            <a:endParaRPr lang="pt-PT" sz="1600" dirty="0"/>
          </a:p>
          <a:p>
            <a:endParaRPr lang="pt-PT" sz="1600" dirty="0"/>
          </a:p>
          <a:p>
            <a:pPr algn="ctr"/>
            <a:r>
              <a:rPr lang="pt-PT" sz="1600" dirty="0"/>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pic>
        <p:nvPicPr>
          <p:cNvPr id="10" name="Picture 9">
            <a:extLst>
              <a:ext uri="{FF2B5EF4-FFF2-40B4-BE49-F238E27FC236}">
                <a16:creationId xmlns:a16="http://schemas.microsoft.com/office/drawing/2014/main" id="{E6729D94-0779-43DA-B9C7-EE97E07C3175}"/>
              </a:ext>
            </a:extLst>
          </p:cNvPr>
          <p:cNvPicPr>
            <a:picLocks noChangeAspect="1"/>
          </p:cNvPicPr>
          <p:nvPr/>
        </p:nvPicPr>
        <p:blipFill>
          <a:blip r:embed="rId7"/>
          <a:stretch>
            <a:fillRect/>
          </a:stretch>
        </p:blipFill>
        <p:spPr>
          <a:xfrm>
            <a:off x="344772" y="5089000"/>
            <a:ext cx="3932329" cy="104946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09844" y="3961441"/>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24346" y="405409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41710" y="3244334"/>
            <a:ext cx="1230548" cy="369332"/>
          </a:xfrm>
          <a:prstGeom prst="rect">
            <a:avLst/>
          </a:prstGeom>
          <a:noFill/>
        </p:spPr>
        <p:txBody>
          <a:bodyPr wrap="square" rtlCol="0">
            <a:spAutoFit/>
          </a:bodyPr>
          <a:lstStyle/>
          <a:p>
            <a:pPr algn="ctr"/>
            <a:r>
              <a:rPr lang="pt-PT" dirty="0" err="1"/>
              <a:t>Viewers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0047" y="3243948"/>
            <a:ext cx="1458265" cy="369332"/>
          </a:xfrm>
          <a:prstGeom prst="rect">
            <a:avLst/>
          </a:prstGeom>
          <a:noFill/>
        </p:spPr>
        <p:txBody>
          <a:bodyPr wrap="square" rtlCol="0">
            <a:spAutoFit/>
          </a:bodyPr>
          <a:lstStyle/>
          <a:p>
            <a:pPr algn="ctr"/>
            <a:r>
              <a:rPr lang="pt-PT" dirty="0" err="1"/>
              <a:t>Streamers</a:t>
            </a:r>
            <a:endParaRPr lang="en-GB"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8254" y="3249176"/>
            <a:ext cx="1230547" cy="369332"/>
          </a:xfrm>
          <a:prstGeom prst="rect">
            <a:avLst/>
          </a:prstGeom>
          <a:noFill/>
        </p:spPr>
        <p:txBody>
          <a:bodyPr wrap="square" rtlCol="0">
            <a:spAutoFit/>
          </a:bodyPr>
          <a:lstStyle/>
          <a:p>
            <a:pPr algn="ctr"/>
            <a:r>
              <a:rPr lang="pt-PT" dirty="0" err="1"/>
              <a:t>Admin</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5861" y="3249520"/>
            <a:ext cx="1230548" cy="369332"/>
          </a:xfrm>
          <a:prstGeom prst="rect">
            <a:avLst/>
          </a:prstGeom>
          <a:noFill/>
        </p:spPr>
        <p:txBody>
          <a:bodyPr wrap="square" rtlCol="0">
            <a:spAutoFit/>
          </a:bodyPr>
          <a:lstStyle/>
          <a:p>
            <a:pPr algn="ctr"/>
            <a:r>
              <a:rPr lang="pt-PT" dirty="0" err="1"/>
              <a:t>Streams</a:t>
            </a:r>
            <a:endParaRPr lang="en-GB"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152485" y="2972177"/>
            <a:ext cx="3089410" cy="923330"/>
          </a:xfrm>
          <a:prstGeom prst="rect">
            <a:avLst/>
          </a:prstGeom>
          <a:noFill/>
        </p:spPr>
        <p:txBody>
          <a:bodyPr wrap="square" rtlCol="0">
            <a:spAutoFit/>
          </a:bodyPr>
          <a:lstStyle/>
          <a:p>
            <a:pPr algn="ctr"/>
            <a:r>
              <a:rPr lang="pt-PT" dirty="0"/>
              <a:t>Algoritmos de Pesquisa</a:t>
            </a:r>
          </a:p>
          <a:p>
            <a:pPr algn="ctr"/>
            <a:r>
              <a:rPr lang="pt-PT" dirty="0"/>
              <a:t>Algoritmos de Ordenação</a:t>
            </a:r>
          </a:p>
          <a:p>
            <a:pPr algn="ctr"/>
            <a:r>
              <a:rPr lang="en-GB" dirty="0" err="1"/>
              <a:t>Leaderboard</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24113" y="4993755"/>
            <a:ext cx="609359" cy="609359"/>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59308"/>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2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2" name="Gráfico 11">
            <a:extLst>
              <a:ext uri="{FF2B5EF4-FFF2-40B4-BE49-F238E27FC236}">
                <a16:creationId xmlns:a16="http://schemas.microsoft.com/office/drawing/2014/main" id="{4E1EE7F6-688E-466F-8DE7-58A7A58BE4D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flipH="1">
            <a:off x="8749254" y="3926333"/>
            <a:ext cx="1060590" cy="1060590"/>
          </a:xfrm>
          <a:prstGeom prst="rect">
            <a:avLst/>
          </a:prstGeom>
        </p:spPr>
      </p:pic>
      <p:pic>
        <p:nvPicPr>
          <p:cNvPr id="20" name="Gráfico 19">
            <a:extLst>
              <a:ext uri="{FF2B5EF4-FFF2-40B4-BE49-F238E27FC236}">
                <a16:creationId xmlns:a16="http://schemas.microsoft.com/office/drawing/2014/main" id="{4CFBD6B6-C861-40D7-B53F-C2C1E95D125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316394" y="4824467"/>
            <a:ext cx="947936" cy="947936"/>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Pesquisas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20</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p>
          <a:p>
            <a:pPr marL="285750" indent="-285750">
              <a:buFont typeface="Arial" panose="020B0604020202020204" pitchFamily="34" charset="0"/>
              <a:buChar char="•"/>
            </a:pPr>
            <a:r>
              <a:rPr lang="pt-PT" dirty="0"/>
              <a:t>Escolher 0 para parar de adicionar elementos à pesquisa</a:t>
            </a:r>
          </a:p>
          <a:p>
            <a:pPr marL="285750" indent="-285750">
              <a:buFont typeface="Arial" panose="020B0604020202020204" pitchFamily="34" charset="0"/>
              <a:buChar char="•"/>
            </a:pPr>
            <a:r>
              <a:rPr lang="pt-PT" dirty="0"/>
              <a:t>Ordenar à escolha se assim desejar</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t>Sistema de páginas</a:t>
            </a:r>
          </a:p>
          <a:p>
            <a:pPr marL="285750" indent="-285750">
              <a:buFont typeface="Arial" panose="020B0604020202020204" pitchFamily="34" charset="0"/>
              <a:buChar char="•"/>
            </a:pPr>
            <a:r>
              <a:rPr lang="pt-PT" dirty="0"/>
              <a:t>Objetivo de não apresentar demasiadas entradas no ecrã de uma vez só.</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de géneros com os valores gaming e cooking.</a:t>
            </a:r>
          </a:p>
          <a:p>
            <a:pPr lvl="2">
              <a:buClr>
                <a:srgbClr val="8C2D19"/>
              </a:buClr>
              <a:buFont typeface="Arial" panose="020B0604020202020204" pitchFamily="34" charset="0"/>
              <a:buChar char="•"/>
            </a:pPr>
            <a:r>
              <a:rPr lang="pt-PT" dirty="0">
                <a:solidFill>
                  <a:schemeClr val="tx1"/>
                </a:solidFill>
              </a:rPr>
              <a:t>Enviar vetor de linguagens vazio.</a:t>
            </a:r>
          </a:p>
          <a:p>
            <a:pPr lvl="2">
              <a:buClr>
                <a:srgbClr val="8C2D19"/>
              </a:buClr>
              <a:buFont typeface="Arial" panose="020B0604020202020204" pitchFamily="34" charset="0"/>
              <a:buChar char="•"/>
            </a:pPr>
            <a:r>
              <a:rPr lang="pt-PT" dirty="0">
                <a:solidFill>
                  <a:schemeClr val="tx1"/>
                </a:solidFill>
              </a:rPr>
              <a:t>Idade minima de 16 anos.</a:t>
            </a:r>
          </a:p>
          <a:p>
            <a:pPr lvl="2">
              <a:buClr>
                <a:srgbClr val="8C2D19"/>
              </a:buClr>
              <a:buFont typeface="Arial" panose="020B0604020202020204" pitchFamily="34" charset="0"/>
              <a:buChar char="•"/>
            </a:pPr>
            <a:r>
              <a:rPr lang="pt-PT" dirty="0">
                <a:solidFill>
                  <a:schemeClr val="tx1"/>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endParaRPr lang="pt-PT"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21</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22</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23</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a:xfrm>
            <a:off x="1097280" y="-18197"/>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749593"/>
            <a:ext cx="9871969" cy="480131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Criar uma plataforma que aloca várias classes</a:t>
            </a:r>
          </a:p>
          <a:p>
            <a:pPr marL="742950" lvl="1" indent="-285750">
              <a:lnSpc>
                <a:spcPct val="150000"/>
              </a:lnSpc>
              <a:buClr>
                <a:srgbClr val="C00000"/>
              </a:buClr>
              <a:buFont typeface="Arial" panose="020B0604020202020204" pitchFamily="34" charset="0"/>
              <a:buChar char="•"/>
            </a:pPr>
            <a:r>
              <a:rPr lang="pt-PT" dirty="0"/>
              <a:t>User, com classes derivadas Streamer, Viewer e Admin</a:t>
            </a:r>
            <a:endParaRPr lang="en-US" dirty="0"/>
          </a:p>
          <a:p>
            <a:pPr marL="742950" lvl="1" indent="-285750">
              <a:buClr>
                <a:srgbClr val="C00000"/>
              </a:buClr>
              <a:buFont typeface="Arial" panose="020B0604020202020204" pitchFamily="34" charset="0"/>
              <a:buChar char="•"/>
            </a:pPr>
            <a:r>
              <a:rPr lang="en-US" dirty="0"/>
              <a:t>Stream, com classes </a:t>
            </a:r>
            <a:r>
              <a:rPr lang="en-US" dirty="0" err="1"/>
              <a:t>derivadas</a:t>
            </a:r>
            <a:r>
              <a:rPr lang="en-US" dirty="0"/>
              <a:t>, </a:t>
            </a:r>
            <a:r>
              <a:rPr lang="en-US" dirty="0" err="1"/>
              <a:t>FinishedStream</a:t>
            </a:r>
            <a:r>
              <a:rPr lang="en-US" dirty="0"/>
              <a:t>, </a:t>
            </a:r>
            <a:r>
              <a:rPr lang="en-US" dirty="0" err="1"/>
              <a:t>LiveStream</a:t>
            </a:r>
            <a:r>
              <a:rPr lang="en-US" dirty="0"/>
              <a:t>( com classes </a:t>
            </a:r>
            <a:r>
              <a:rPr lang="en-US" dirty="0" err="1"/>
              <a:t>derivadas</a:t>
            </a:r>
            <a:r>
              <a:rPr lang="en-US" dirty="0"/>
              <a:t> Public e Private Streams</a:t>
            </a:r>
          </a:p>
          <a:p>
            <a:pPr marL="285750" indent="-285750">
              <a:buClr>
                <a:srgbClr val="C00000"/>
              </a:buClr>
              <a:buFont typeface="Arial" panose="020B0604020202020204" pitchFamily="34" charset="0"/>
              <a:buChar char="•"/>
            </a:pPr>
            <a:r>
              <a:rPr lang="en-US" dirty="0" err="1"/>
              <a:t>Criar</a:t>
            </a:r>
            <a:r>
              <a:rPr lang="en-US" dirty="0"/>
              <a:t> um Sistema de likes e dislikes, </a:t>
            </a:r>
            <a:r>
              <a:rPr lang="en-US" dirty="0" err="1"/>
              <a:t>usando</a:t>
            </a:r>
            <a:r>
              <a:rPr lang="en-US" dirty="0"/>
              <a:t> um </a:t>
            </a:r>
            <a:r>
              <a:rPr lang="en-US" dirty="0" err="1"/>
              <a:t>mapa</a:t>
            </a:r>
            <a:r>
              <a:rPr lang="en-US" dirty="0"/>
              <a:t> </a:t>
            </a:r>
            <a:r>
              <a:rPr lang="en-US" dirty="0" err="1"/>
              <a:t>em</a:t>
            </a:r>
            <a:r>
              <a:rPr lang="en-US" dirty="0"/>
              <a:t> </a:t>
            </a:r>
            <a:r>
              <a:rPr lang="en-US" dirty="0" err="1"/>
              <a:t>cada</a:t>
            </a:r>
            <a:r>
              <a:rPr lang="en-US" dirty="0"/>
              <a:t> stream para </a:t>
            </a:r>
            <a:r>
              <a:rPr lang="en-US" dirty="0" err="1"/>
              <a:t>verificar</a:t>
            </a:r>
            <a:r>
              <a:rPr lang="en-US" dirty="0"/>
              <a:t> que </a:t>
            </a:r>
            <a:r>
              <a:rPr lang="en-US" dirty="0" err="1"/>
              <a:t>cada</a:t>
            </a:r>
            <a:r>
              <a:rPr lang="en-US" dirty="0"/>
              <a:t> user </a:t>
            </a:r>
            <a:r>
              <a:rPr lang="en-US" dirty="0" err="1"/>
              <a:t>apenas</a:t>
            </a:r>
            <a:r>
              <a:rPr lang="en-US" dirty="0"/>
              <a:t> </a:t>
            </a:r>
            <a:r>
              <a:rPr lang="en-US" dirty="0" err="1"/>
              <a:t>interage</a:t>
            </a:r>
            <a:r>
              <a:rPr lang="en-US" dirty="0"/>
              <a:t> </a:t>
            </a:r>
            <a:r>
              <a:rPr lang="en-US" dirty="0" err="1"/>
              <a:t>uma</a:t>
            </a:r>
            <a:r>
              <a:rPr lang="en-US" dirty="0"/>
              <a:t> </a:t>
            </a:r>
            <a:r>
              <a:rPr lang="en-US" dirty="0" err="1"/>
              <a:t>vez</a:t>
            </a:r>
            <a:r>
              <a:rPr lang="en-US" dirty="0"/>
              <a:t> (</a:t>
            </a:r>
            <a:r>
              <a:rPr lang="en-US" dirty="0" err="1"/>
              <a:t>ou</a:t>
            </a:r>
            <a:r>
              <a:rPr lang="en-US" dirty="0"/>
              <a:t> </a:t>
            </a:r>
            <a:r>
              <a:rPr lang="en-US" dirty="0" err="1"/>
              <a:t>várias</a:t>
            </a:r>
            <a:r>
              <a:rPr lang="en-US" dirty="0"/>
              <a:t> se trocar de like para dislike e vice versa).</a:t>
            </a:r>
          </a:p>
          <a:p>
            <a:pPr marL="285750" indent="-285750">
              <a:lnSpc>
                <a:spcPct val="150000"/>
              </a:lnSpc>
              <a:buClr>
                <a:srgbClr val="C00000"/>
              </a:buClr>
              <a:buFont typeface="Arial" panose="020B0604020202020204" pitchFamily="34" charset="0"/>
              <a:buChar char="•"/>
            </a:pPr>
            <a:r>
              <a:rPr lang="en-US" dirty="0" err="1"/>
              <a:t>Criar</a:t>
            </a:r>
            <a:r>
              <a:rPr lang="en-US" dirty="0"/>
              <a:t> um Sistema de </a:t>
            </a:r>
            <a:r>
              <a:rPr lang="en-US" dirty="0" err="1"/>
              <a:t>Comentários</a:t>
            </a:r>
            <a:r>
              <a:rPr lang="en-US" dirty="0"/>
              <a:t> para as Private Streams.</a:t>
            </a:r>
          </a:p>
          <a:p>
            <a:pPr marL="285750" indent="-285750">
              <a:buClr>
                <a:srgbClr val="C00000"/>
              </a:buClr>
              <a:buFont typeface="Arial" panose="020B0604020202020204" pitchFamily="34" charset="0"/>
              <a:buChar char="•"/>
            </a:pPr>
            <a:r>
              <a:rPr lang="en-US" dirty="0" err="1"/>
              <a:t>Criar</a:t>
            </a:r>
            <a:r>
              <a:rPr lang="en-US" dirty="0"/>
              <a:t> um Sistema de </a:t>
            </a:r>
            <a:r>
              <a:rPr lang="en-US" dirty="0" err="1"/>
              <a:t>seguidores</a:t>
            </a:r>
            <a:r>
              <a:rPr lang="en-US" dirty="0"/>
              <a:t>, para </a:t>
            </a:r>
            <a:r>
              <a:rPr lang="en-US" dirty="0" err="1"/>
              <a:t>poder</a:t>
            </a:r>
            <a:r>
              <a:rPr lang="en-US" dirty="0"/>
              <a:t> </a:t>
            </a:r>
            <a:r>
              <a:rPr lang="en-US" dirty="0" err="1"/>
              <a:t>mostrar</a:t>
            </a:r>
            <a:r>
              <a:rPr lang="en-US" dirty="0"/>
              <a:t> </a:t>
            </a:r>
            <a:r>
              <a:rPr lang="en-US" dirty="0" err="1"/>
              <a:t>ao</a:t>
            </a:r>
            <a:r>
              <a:rPr lang="en-US" dirty="0"/>
              <a:t> viewer streams </a:t>
            </a:r>
            <a:r>
              <a:rPr lang="en-US" dirty="0" err="1"/>
              <a:t>ativas</a:t>
            </a:r>
            <a:r>
              <a:rPr lang="en-US" dirty="0"/>
              <a:t> dos Streamers que </a:t>
            </a:r>
            <a:r>
              <a:rPr lang="en-US" dirty="0" err="1"/>
              <a:t>ele</a:t>
            </a:r>
            <a:r>
              <a:rPr lang="en-US" dirty="0"/>
              <a:t> segue.</a:t>
            </a:r>
          </a:p>
          <a:p>
            <a:pPr marL="285750" indent="-285750">
              <a:lnSpc>
                <a:spcPct val="150000"/>
              </a:lnSpc>
              <a:buClr>
                <a:srgbClr val="C00000"/>
              </a:buClr>
              <a:buFont typeface="Arial" panose="020B0604020202020204" pitchFamily="34" charset="0"/>
              <a:buChar char="•"/>
            </a:pPr>
            <a:r>
              <a:rPr lang="en-US" dirty="0"/>
              <a:t>Sistema de </a:t>
            </a:r>
            <a:r>
              <a:rPr lang="en-US" dirty="0" err="1"/>
              <a:t>listagem</a:t>
            </a:r>
            <a:r>
              <a:rPr lang="en-US" dirty="0"/>
              <a:t> com </a:t>
            </a:r>
            <a:r>
              <a:rPr lang="en-US" dirty="0" err="1"/>
              <a:t>auxílio</a:t>
            </a:r>
            <a:r>
              <a:rPr lang="en-US" dirty="0"/>
              <a:t> a </a:t>
            </a:r>
            <a:r>
              <a:rPr lang="en-US" dirty="0" err="1"/>
              <a:t>algoritmos</a:t>
            </a:r>
            <a:r>
              <a:rPr lang="en-US" dirty="0"/>
              <a:t> de </a:t>
            </a:r>
            <a:r>
              <a:rPr lang="en-US" dirty="0" err="1"/>
              <a:t>filtragem</a:t>
            </a:r>
            <a:r>
              <a:rPr lang="en-US" dirty="0"/>
              <a:t>, </a:t>
            </a:r>
            <a:r>
              <a:rPr lang="en-US" dirty="0" err="1"/>
              <a:t>pesquisa</a:t>
            </a:r>
            <a:r>
              <a:rPr lang="en-US" dirty="0"/>
              <a:t> e </a:t>
            </a:r>
            <a:r>
              <a:rPr lang="en-US" dirty="0" err="1"/>
              <a:t>ordenação</a:t>
            </a:r>
            <a:r>
              <a:rPr lang="en-US" dirty="0"/>
              <a:t>.</a:t>
            </a:r>
          </a:p>
          <a:p>
            <a:pPr marL="285750" indent="-285750">
              <a:lnSpc>
                <a:spcPct val="150000"/>
              </a:lnSpc>
              <a:buClr>
                <a:srgbClr val="C00000"/>
              </a:buClr>
              <a:buFont typeface="Arial" panose="020B0604020202020204" pitchFamily="34" charset="0"/>
              <a:buChar char="•"/>
            </a:pPr>
            <a:r>
              <a:rPr lang="en-US" dirty="0" err="1"/>
              <a:t>Criar</a:t>
            </a:r>
            <a:r>
              <a:rPr lang="en-US" dirty="0"/>
              <a:t> um Sistema de Leaderboard, </a:t>
            </a:r>
            <a:r>
              <a:rPr lang="en-US" dirty="0" err="1"/>
              <a:t>tendo</a:t>
            </a:r>
            <a:r>
              <a:rPr lang="en-US" dirty="0"/>
              <a:t> </a:t>
            </a:r>
            <a:r>
              <a:rPr lang="en-US" dirty="0" err="1"/>
              <a:t>sido</a:t>
            </a:r>
            <a:r>
              <a:rPr lang="en-US" dirty="0"/>
              <a:t> </a:t>
            </a:r>
            <a:r>
              <a:rPr lang="en-US" dirty="0" err="1"/>
              <a:t>feito</a:t>
            </a:r>
            <a:r>
              <a:rPr lang="en-US" dirty="0"/>
              <a:t> por likes, views e </a:t>
            </a:r>
            <a:r>
              <a:rPr lang="en-US" dirty="0" err="1"/>
              <a:t>utilizadores</a:t>
            </a:r>
            <a:r>
              <a:rPr lang="en-US" dirty="0"/>
              <a:t> </a:t>
            </a:r>
            <a:r>
              <a:rPr lang="en-US" dirty="0" err="1"/>
              <a:t>mais</a:t>
            </a:r>
            <a:r>
              <a:rPr lang="en-US" dirty="0"/>
              <a:t> </a:t>
            </a:r>
            <a:r>
              <a:rPr lang="en-US" dirty="0" err="1"/>
              <a:t>antigos</a:t>
            </a:r>
            <a:r>
              <a:rPr lang="en-US" dirty="0"/>
              <a:t>.</a:t>
            </a:r>
          </a:p>
          <a:p>
            <a:pPr marL="285750" indent="-285750">
              <a:lnSpc>
                <a:spcPct val="150000"/>
              </a:lnSpc>
              <a:buClr>
                <a:srgbClr val="C00000"/>
              </a:buClr>
              <a:buFont typeface="Arial" panose="020B0604020202020204" pitchFamily="34" charset="0"/>
              <a:buChar char="•"/>
            </a:pPr>
            <a:r>
              <a:rPr lang="en-US" dirty="0" err="1"/>
              <a:t>Criar</a:t>
            </a:r>
            <a:r>
              <a:rPr lang="en-US" dirty="0"/>
              <a:t> um Sistema de </a:t>
            </a:r>
            <a:r>
              <a:rPr lang="en-US" dirty="0" err="1"/>
              <a:t>administração</a:t>
            </a:r>
            <a:r>
              <a:rPr lang="en-US" dirty="0"/>
              <a:t>: </a:t>
            </a:r>
            <a:r>
              <a:rPr lang="en-US" dirty="0" err="1"/>
              <a:t>Apagar</a:t>
            </a:r>
            <a:r>
              <a:rPr lang="en-US" dirty="0"/>
              <a:t> streams e users, </a:t>
            </a:r>
            <a:r>
              <a:rPr lang="en-US" dirty="0" err="1"/>
              <a:t>mostar</a:t>
            </a:r>
            <a:r>
              <a:rPr lang="en-US" dirty="0"/>
              <a:t> </a:t>
            </a:r>
            <a:r>
              <a:rPr lang="en-US" dirty="0" err="1"/>
              <a:t>estatísticas</a:t>
            </a:r>
            <a:r>
              <a:rPr lang="en-US" dirty="0"/>
              <a:t> </a:t>
            </a:r>
            <a:r>
              <a:rPr lang="en-US" dirty="0" err="1"/>
              <a:t>relevantes</a:t>
            </a:r>
            <a:r>
              <a:rPr lang="en-US" dirty="0"/>
              <a:t> </a:t>
            </a:r>
            <a:r>
              <a:rPr lang="en-US" dirty="0" err="1"/>
              <a:t>como</a:t>
            </a:r>
            <a:r>
              <a:rPr lang="en-US" dirty="0"/>
              <a:t> media de </a:t>
            </a:r>
            <a:r>
              <a:rPr lang="en-US" dirty="0" err="1"/>
              <a:t>visualizações</a:t>
            </a:r>
            <a:r>
              <a:rPr lang="en-US" dirty="0"/>
              <a:t> entre </a:t>
            </a:r>
            <a:r>
              <a:rPr lang="en-US" dirty="0" err="1"/>
              <a:t>datas</a:t>
            </a:r>
            <a:r>
              <a:rPr lang="en-US" dirty="0"/>
              <a:t>, </a:t>
            </a:r>
            <a:r>
              <a:rPr lang="en-US" dirty="0" err="1"/>
              <a:t>linguagem</a:t>
            </a:r>
            <a:r>
              <a:rPr lang="en-US" dirty="0"/>
              <a:t> </a:t>
            </a:r>
            <a:r>
              <a:rPr lang="en-US" dirty="0" err="1"/>
              <a:t>mais</a:t>
            </a:r>
            <a:r>
              <a:rPr lang="en-US" dirty="0"/>
              <a:t> vista, entre outros.</a:t>
            </a:r>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416637"/>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1" y="1880423"/>
            <a:ext cx="8472848"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StreamZ</a:t>
            </a:r>
            <a:r>
              <a:rPr lang="pt-PT" sz="2000" dirty="0"/>
              <a:t> -&gt; </a:t>
            </a:r>
            <a:r>
              <a:rPr lang="pt-PT" dirty="0"/>
              <a:t>Classe geral onde se juntam todos os elementos para formar a StreamZ</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022056"/>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Diagrama</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de</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Classes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pic>
        <p:nvPicPr>
          <p:cNvPr id="7" name="Imagem 6">
            <a:extLst>
              <a:ext uri="{FF2B5EF4-FFF2-40B4-BE49-F238E27FC236}">
                <a16:creationId xmlns:a16="http://schemas.microsoft.com/office/drawing/2014/main" id="{077EA9FF-503E-4C56-BAEE-1262EE980BD6}"/>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8" name="Picture 7" descr="Diagram, schematic&#10;&#10;Description automatically generated">
            <a:extLst>
              <a:ext uri="{FF2B5EF4-FFF2-40B4-BE49-F238E27FC236}">
                <a16:creationId xmlns:a16="http://schemas.microsoft.com/office/drawing/2014/main" id="{79EAEEF3-3CBB-4B42-B673-4BD4E0965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071" y="1945356"/>
            <a:ext cx="7519921" cy="4266030"/>
          </a:xfrm>
          <a:prstGeom prst="rect">
            <a:avLst/>
          </a:prstGeom>
        </p:spPr>
      </p:pic>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3F791BDE-6378-42DE-96D1-FA6D4896AD71}"/>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4D20A1A-8224-41BB-86B4-FE1E0DA28032}"/>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6</a:t>
            </a:fld>
            <a:endParaRPr lang="en-GB" sz="2400" dirty="0"/>
          </a:p>
        </p:txBody>
      </p:sp>
      <p:pic>
        <p:nvPicPr>
          <p:cNvPr id="10" name="Imagem 9">
            <a:extLst>
              <a:ext uri="{FF2B5EF4-FFF2-40B4-BE49-F238E27FC236}">
                <a16:creationId xmlns:a16="http://schemas.microsoft.com/office/drawing/2014/main" id="{BF56E6FE-BBEE-45D8-A92E-7253FBB4764F}"/>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5" name="Conexão reta 4">
            <a:extLst>
              <a:ext uri="{FF2B5EF4-FFF2-40B4-BE49-F238E27FC236}">
                <a16:creationId xmlns:a16="http://schemas.microsoft.com/office/drawing/2014/main" id="{3D94C2AE-0157-4935-89DC-FF8C557085BF}"/>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D37CE475-4887-43B9-992C-BC1CB7339D8A}"/>
              </a:ext>
            </a:extLst>
          </p:cNvPr>
          <p:cNvPicPr>
            <a:picLocks noChangeAspect="1"/>
          </p:cNvPicPr>
          <p:nvPr/>
        </p:nvPicPr>
        <p:blipFill>
          <a:blip r:embed="rId3"/>
          <a:stretch>
            <a:fillRect/>
          </a:stretch>
        </p:blipFill>
        <p:spPr>
          <a:xfrm>
            <a:off x="135875" y="381740"/>
            <a:ext cx="11920249" cy="5430191"/>
          </a:xfrm>
          <a:prstGeom prst="rect">
            <a:avLst/>
          </a:prstGeom>
        </p:spPr>
      </p:pic>
    </p:spTree>
    <p:extLst>
      <p:ext uri="{BB962C8B-B14F-4D97-AF65-F5344CB8AC3E}">
        <p14:creationId xmlns:p14="http://schemas.microsoft.com/office/powerpoint/2010/main" val="52687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7</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5" name="Imagem 24">
            <a:extLst>
              <a:ext uri="{FF2B5EF4-FFF2-40B4-BE49-F238E27FC236}">
                <a16:creationId xmlns:a16="http://schemas.microsoft.com/office/drawing/2014/main" id="{1A4E1E08-F045-4BA4-9D9C-959A83A721C6}"/>
              </a:ext>
            </a:extLst>
          </p:cNvPr>
          <p:cNvPicPr>
            <a:picLocks noChangeAspect="1"/>
          </p:cNvPicPr>
          <p:nvPr/>
        </p:nvPicPr>
        <p:blipFill>
          <a:blip r:embed="rId3"/>
          <a:stretch>
            <a:fillRect/>
          </a:stretch>
        </p:blipFill>
        <p:spPr>
          <a:xfrm>
            <a:off x="2794629" y="656948"/>
            <a:ext cx="6602742" cy="4618012"/>
          </a:xfrm>
          <a:prstGeom prst="rect">
            <a:avLst/>
          </a:prstGeom>
        </p:spPr>
      </p:pic>
    </p:spTree>
    <p:extLst>
      <p:ext uri="{BB962C8B-B14F-4D97-AF65-F5344CB8AC3E}">
        <p14:creationId xmlns:p14="http://schemas.microsoft.com/office/powerpoint/2010/main" val="17548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8</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3" name="Picture 2" descr="Table&#10;&#10;Description automatically generated">
            <a:extLst>
              <a:ext uri="{FF2B5EF4-FFF2-40B4-BE49-F238E27FC236}">
                <a16:creationId xmlns:a16="http://schemas.microsoft.com/office/drawing/2014/main" id="{165BB0C1-C19D-4EFB-8740-FD815232DA16}"/>
              </a:ext>
            </a:extLst>
          </p:cNvPr>
          <p:cNvPicPr>
            <a:picLocks noChangeAspect="1"/>
          </p:cNvPicPr>
          <p:nvPr/>
        </p:nvPicPr>
        <p:blipFill rotWithShape="1">
          <a:blip r:embed="rId3">
            <a:extLst>
              <a:ext uri="{28A0092B-C50C-407E-A947-70E740481C1C}">
                <a14:useLocalDpi xmlns:a14="http://schemas.microsoft.com/office/drawing/2010/main" val="0"/>
              </a:ext>
            </a:extLst>
          </a:blip>
          <a:srcRect l="12822" t="13512" r="12803" b="13611"/>
          <a:stretch/>
        </p:blipFill>
        <p:spPr>
          <a:xfrm>
            <a:off x="3022600" y="766145"/>
            <a:ext cx="6146800" cy="4943133"/>
          </a:xfrm>
          <a:prstGeom prst="rect">
            <a:avLst/>
          </a:prstGeom>
        </p:spPr>
      </p:pic>
    </p:spTree>
    <p:extLst>
      <p:ext uri="{BB962C8B-B14F-4D97-AF65-F5344CB8AC3E}">
        <p14:creationId xmlns:p14="http://schemas.microsoft.com/office/powerpoint/2010/main" val="340826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EBD781A-84DC-4C10-BA57-C70B24FD3856}"/>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D748FE94-0865-4A78-86B6-EB9CD2E5367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9</a:t>
            </a:fld>
            <a:endParaRPr lang="en-GB" sz="2400" dirty="0"/>
          </a:p>
        </p:txBody>
      </p:sp>
      <p:pic>
        <p:nvPicPr>
          <p:cNvPr id="10" name="Imagem 9">
            <a:extLst>
              <a:ext uri="{FF2B5EF4-FFF2-40B4-BE49-F238E27FC236}">
                <a16:creationId xmlns:a16="http://schemas.microsoft.com/office/drawing/2014/main" id="{029A7FD2-66BC-4493-B1B8-5C9DDA0937A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93C44367-2944-4252-BE6D-A966BF58EF9E}"/>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5" name="Imagem 14">
            <a:extLst>
              <a:ext uri="{FF2B5EF4-FFF2-40B4-BE49-F238E27FC236}">
                <a16:creationId xmlns:a16="http://schemas.microsoft.com/office/drawing/2014/main" id="{CF06A692-EF8A-4407-AB3A-6AD3F501CC87}"/>
              </a:ext>
            </a:extLst>
          </p:cNvPr>
          <p:cNvPicPr>
            <a:picLocks noChangeAspect="1"/>
          </p:cNvPicPr>
          <p:nvPr/>
        </p:nvPicPr>
        <p:blipFill>
          <a:blip r:embed="rId3"/>
          <a:stretch>
            <a:fillRect/>
          </a:stretch>
        </p:blipFill>
        <p:spPr>
          <a:xfrm>
            <a:off x="2201265" y="128491"/>
            <a:ext cx="7564553" cy="6096140"/>
          </a:xfrm>
          <a:prstGeom prst="rect">
            <a:avLst/>
          </a:prstGeom>
        </p:spPr>
      </p:pic>
      <p:sp>
        <p:nvSpPr>
          <p:cNvPr id="7" name="TextBox 6">
            <a:extLst>
              <a:ext uri="{FF2B5EF4-FFF2-40B4-BE49-F238E27FC236}">
                <a16:creationId xmlns:a16="http://schemas.microsoft.com/office/drawing/2014/main" id="{0228B701-F70B-4A81-BDA5-ABC9110C65F3}"/>
              </a:ext>
            </a:extLst>
          </p:cNvPr>
          <p:cNvSpPr txBox="1"/>
          <p:nvPr/>
        </p:nvSpPr>
        <p:spPr>
          <a:xfrm>
            <a:off x="637695" y="5767281"/>
            <a:ext cx="1625766" cy="276999"/>
          </a:xfrm>
          <a:prstGeom prst="rect">
            <a:avLst/>
          </a:prstGeom>
          <a:noFill/>
        </p:spPr>
        <p:txBody>
          <a:bodyPr wrap="none" rtlCol="0">
            <a:spAutoFit/>
          </a:bodyPr>
          <a:lstStyle/>
          <a:p>
            <a:r>
              <a:rPr lang="pt-PT" sz="1200" dirty="0"/>
              <a:t>Origem de LiveStreams</a:t>
            </a:r>
            <a:endParaRPr lang="en-US" sz="1200" dirty="0"/>
          </a:p>
        </p:txBody>
      </p:sp>
      <p:sp>
        <p:nvSpPr>
          <p:cNvPr id="11" name="TextBox 10">
            <a:extLst>
              <a:ext uri="{FF2B5EF4-FFF2-40B4-BE49-F238E27FC236}">
                <a16:creationId xmlns:a16="http://schemas.microsoft.com/office/drawing/2014/main" id="{1673FC0D-11CB-4310-A99C-1BE6D4DD9FEF}"/>
              </a:ext>
            </a:extLst>
          </p:cNvPr>
          <p:cNvSpPr txBox="1"/>
          <p:nvPr/>
        </p:nvSpPr>
        <p:spPr>
          <a:xfrm>
            <a:off x="6565651" y="6002266"/>
            <a:ext cx="1271502" cy="230832"/>
          </a:xfrm>
          <a:prstGeom prst="rect">
            <a:avLst/>
          </a:prstGeom>
          <a:noFill/>
        </p:spPr>
        <p:txBody>
          <a:bodyPr wrap="none" rtlCol="0">
            <a:spAutoFit/>
          </a:bodyPr>
          <a:lstStyle/>
          <a:p>
            <a:r>
              <a:rPr lang="pt-PT" sz="900" dirty="0">
                <a:solidFill>
                  <a:schemeClr val="bg1"/>
                </a:solidFill>
              </a:rPr>
              <a:t>Origem de LiveStreams</a:t>
            </a:r>
            <a:endParaRPr lang="en-US" sz="900" dirty="0">
              <a:solidFill>
                <a:schemeClr val="bg1"/>
              </a:solidFill>
            </a:endParaRPr>
          </a:p>
        </p:txBody>
      </p:sp>
      <p:sp>
        <p:nvSpPr>
          <p:cNvPr id="13" name="TextBox 12">
            <a:extLst>
              <a:ext uri="{FF2B5EF4-FFF2-40B4-BE49-F238E27FC236}">
                <a16:creationId xmlns:a16="http://schemas.microsoft.com/office/drawing/2014/main" id="{D2E1ADC5-F342-4061-BCA4-A53D16A93576}"/>
              </a:ext>
            </a:extLst>
          </p:cNvPr>
          <p:cNvSpPr txBox="1"/>
          <p:nvPr/>
        </p:nvSpPr>
        <p:spPr>
          <a:xfrm>
            <a:off x="8045870" y="5993799"/>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4" name="TextBox 13">
            <a:extLst>
              <a:ext uri="{FF2B5EF4-FFF2-40B4-BE49-F238E27FC236}">
                <a16:creationId xmlns:a16="http://schemas.microsoft.com/office/drawing/2014/main" id="{F4636E69-79DA-41FD-9B95-D334A403A7F9}"/>
              </a:ext>
            </a:extLst>
          </p:cNvPr>
          <p:cNvSpPr txBox="1"/>
          <p:nvPr/>
        </p:nvSpPr>
        <p:spPr>
          <a:xfrm>
            <a:off x="6081383" y="5611292"/>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6" name="TextBox 15">
            <a:extLst>
              <a:ext uri="{FF2B5EF4-FFF2-40B4-BE49-F238E27FC236}">
                <a16:creationId xmlns:a16="http://schemas.microsoft.com/office/drawing/2014/main" id="{16508ABF-3B83-4DEE-9CB1-2703047A1470}"/>
              </a:ext>
            </a:extLst>
          </p:cNvPr>
          <p:cNvSpPr txBox="1"/>
          <p:nvPr/>
        </p:nvSpPr>
        <p:spPr>
          <a:xfrm>
            <a:off x="3859698" y="588009"/>
            <a:ext cx="984565" cy="230832"/>
          </a:xfrm>
          <a:prstGeom prst="rect">
            <a:avLst/>
          </a:prstGeom>
          <a:noFill/>
        </p:spPr>
        <p:txBody>
          <a:bodyPr wrap="none" rtlCol="0">
            <a:spAutoFit/>
          </a:bodyPr>
          <a:lstStyle/>
          <a:p>
            <a:r>
              <a:rPr lang="pt-PT" sz="900" dirty="0">
                <a:solidFill>
                  <a:schemeClr val="bg1"/>
                </a:solidFill>
              </a:rPr>
              <a:t>Vai para StreamZ</a:t>
            </a:r>
            <a:endParaRPr lang="en-US" sz="900" dirty="0">
              <a:solidFill>
                <a:schemeClr val="bg1"/>
              </a:solidFill>
            </a:endParaRPr>
          </a:p>
        </p:txBody>
      </p:sp>
    </p:spTree>
    <p:extLst>
      <p:ext uri="{BB962C8B-B14F-4D97-AF65-F5344CB8AC3E}">
        <p14:creationId xmlns:p14="http://schemas.microsoft.com/office/powerpoint/2010/main" val="2414925577"/>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1185</Words>
  <Application>Microsoft Office PowerPoint</Application>
  <PresentationFormat>Widescreen</PresentationFormat>
  <Paragraphs>233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PowerPoint Presentation</vt:lpstr>
      <vt:lpstr>PowerPoint Presentation</vt:lpstr>
      <vt:lpstr>PowerPoint Presentation</vt:lpstr>
      <vt:lpstr>PowerPoint Presentation</vt:lpstr>
      <vt:lpstr>PowerPoint Presentation</vt:lpstr>
      <vt:lpstr>PowerPoint Presentation</vt:lpstr>
      <vt:lpstr>Ficheiros - Users</vt:lpstr>
      <vt:lpstr>Ficheiros - Streams</vt:lpstr>
      <vt:lpstr>Excepções</vt:lpstr>
      <vt:lpstr>Pesquisa</vt:lpstr>
      <vt:lpstr> Criar/Atualizar/ Remover</vt:lpstr>
      <vt:lpstr>Ordenação</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Moreira</cp:lastModifiedBy>
  <cp:revision>29</cp:revision>
  <dcterms:created xsi:type="dcterms:W3CDTF">2020-11-07T17:52:21Z</dcterms:created>
  <dcterms:modified xsi:type="dcterms:W3CDTF">2020-11-20T19:22:07Z</dcterms:modified>
</cp:coreProperties>
</file>