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256" r:id="rId2"/>
    <p:sldId id="257" r:id="rId3"/>
    <p:sldId id="258" r:id="rId4"/>
    <p:sldId id="265" r:id="rId5"/>
    <p:sldId id="260" r:id="rId6"/>
    <p:sldId id="268" r:id="rId7"/>
    <p:sldId id="281" r:id="rId8"/>
    <p:sldId id="261" r:id="rId9"/>
    <p:sldId id="269" r:id="rId10"/>
    <p:sldId id="266" r:id="rId11"/>
    <p:sldId id="270" r:id="rId12"/>
    <p:sldId id="271" r:id="rId13"/>
    <p:sldId id="278" r:id="rId14"/>
    <p:sldId id="279" r:id="rId15"/>
    <p:sldId id="262" r:id="rId16"/>
    <p:sldId id="280"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40404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01/01/2021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01/01/2021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01/01/2021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01/01/2021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01/01/2021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01/01/2021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01/01/2021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01/01/2021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a:latin typeface="Bahnschrift SemiLight" panose="020B0502040204020203" pitchFamily="34" charset="0"/>
              </a:rPr>
              <a:t>StreamZ_P2</a:t>
            </a: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solidFill>
                  <a:srgbClr val="FF0000"/>
                </a:solidFill>
              </a:rPr>
              <a:t>UserManager.cpp</a:t>
            </a:r>
            <a:endParaRPr lang="en-GB" sz="1600" dirty="0">
              <a:solidFill>
                <a:srgbClr val="FF0000"/>
              </a:solidFill>
            </a:endParaRPr>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solidFill>
                  <a:srgbClr val="FF0000"/>
                </a:solidFill>
              </a:rPr>
              <a:t>Viewer.h</a:t>
            </a:r>
            <a:endParaRPr lang="en-GB" sz="1600" dirty="0">
              <a:solidFill>
                <a:srgbClr val="FF0000"/>
              </a:solidFill>
            </a:endParaRPr>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2308324"/>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Inserção e remoção de elementos na BST são feitos a partir dos métodos definidos em </a:t>
            </a:r>
            <a:r>
              <a:rPr lang="pt-PT" dirty="0" err="1"/>
              <a:t>BST.h</a:t>
            </a:r>
            <a:endParaRPr lang="pt-PT" dirty="0"/>
          </a:p>
          <a:p>
            <a:pPr marL="285750" indent="-285750">
              <a:buClr>
                <a:srgbClr val="8C2D19"/>
              </a:buClr>
              <a:buFont typeface="Arial" panose="020B0604020202020204" pitchFamily="34" charset="0"/>
              <a:buChar char="•"/>
            </a:pPr>
            <a:r>
              <a:rPr lang="pt-PT" dirty="0">
                <a:solidFill>
                  <a:srgbClr val="FF0000"/>
                </a:solidFill>
              </a:rPr>
              <a:t>Argumentos das funções são os identificadores únicos.</a:t>
            </a:r>
          </a:p>
          <a:p>
            <a:pPr marL="285750" indent="-285750">
              <a:buClr>
                <a:srgbClr val="8C2D19"/>
              </a:buClr>
              <a:buFont typeface="Arial" panose="020B0604020202020204" pitchFamily="34" charset="0"/>
              <a:buChar char="•"/>
            </a:pPr>
            <a:r>
              <a:rPr lang="pt-PT" dirty="0">
                <a:solidFill>
                  <a:srgbClr val="FF0000"/>
                </a:solidFill>
              </a:rPr>
              <a:t>Remoção e criação feitas na classe UserManager e </a:t>
            </a:r>
            <a:r>
              <a:rPr lang="pt-PT" u="sng" dirty="0">
                <a:solidFill>
                  <a:srgbClr val="FF0000"/>
                </a:solidFill>
              </a:rPr>
              <a:t>StreamManager</a:t>
            </a:r>
            <a:r>
              <a:rPr lang="pt-PT" dirty="0">
                <a:solidFill>
                  <a:srgbClr val="FF0000"/>
                </a:solidFill>
              </a:rPr>
              <a:t>. Ex: </a:t>
            </a:r>
            <a:r>
              <a:rPr lang="pt-PT" dirty="0" err="1">
                <a:solidFill>
                  <a:srgbClr val="FF0000"/>
                </a:solidFill>
              </a:rPr>
              <a:t>UserManager</a:t>
            </a:r>
            <a:r>
              <a:rPr lang="pt-PT" dirty="0">
                <a:solidFill>
                  <a:srgbClr val="FF0000"/>
                </a:solidFill>
              </a:rPr>
              <a:t>::</a:t>
            </a:r>
            <a:r>
              <a:rPr lang="pt-PT" dirty="0" err="1">
                <a:solidFill>
                  <a:srgbClr val="FF0000"/>
                </a:solidFill>
              </a:rPr>
              <a:t>createStreamer</a:t>
            </a:r>
            <a:endParaRPr lang="pt-PT" dirty="0">
              <a:solidFill>
                <a:srgbClr val="FF0000"/>
              </a:solidFill>
            </a:endParaRPr>
          </a:p>
          <a:p>
            <a:pPr marL="285750" indent="-285750">
              <a:buClr>
                <a:srgbClr val="8C2D19"/>
              </a:buClr>
              <a:buFont typeface="Arial" panose="020B0604020202020204" pitchFamily="34" charset="0"/>
              <a:buChar char="•"/>
            </a:pPr>
            <a:r>
              <a:rPr lang="pt-PT" dirty="0">
                <a:solidFill>
                  <a:srgbClr val="FF0000"/>
                </a:solidFill>
              </a:rPr>
              <a:t>Alterações são feitas sobre apontadores.                          Ex: </a:t>
            </a:r>
            <a:r>
              <a:rPr lang="pt-PT" dirty="0" err="1">
                <a:solidFill>
                  <a:srgbClr val="FF0000"/>
                </a:solidFill>
              </a:rPr>
              <a:t>Viewer</a:t>
            </a:r>
            <a:r>
              <a:rPr lang="pt-PT" dirty="0">
                <a:solidFill>
                  <a:srgbClr val="FF0000"/>
                </a:solidFill>
              </a:rPr>
              <a:t>::</a:t>
            </a:r>
            <a:r>
              <a:rPr lang="pt-PT" dirty="0" err="1">
                <a:solidFill>
                  <a:srgbClr val="FF0000"/>
                </a:solidFill>
              </a:rPr>
              <a:t>giveFeedback</a:t>
            </a:r>
            <a:endParaRPr lang="pt-PT" dirty="0">
              <a:solidFill>
                <a:srgbClr val="FF0000"/>
              </a:solidFill>
            </a:endParaRPr>
          </a:p>
          <a:p>
            <a:pPr marL="285750" indent="-285750">
              <a:buClr>
                <a:srgbClr val="8C2D19"/>
              </a:buClr>
              <a:buFont typeface="Arial" panose="020B0604020202020204" pitchFamily="34" charset="0"/>
              <a:buChar char="•"/>
            </a:pPr>
            <a:endParaRPr lang="pt-PT" dirty="0">
              <a:solidFill>
                <a:srgbClr val="FF0000"/>
              </a:solidFill>
            </a:endParaRPr>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solidFill>
                  <a:srgbClr val="FF0000"/>
                </a:solidFill>
              </a:rPr>
              <a:t>SortingManager</a:t>
            </a:r>
            <a:r>
              <a:rPr lang="pt-PT" dirty="0" err="1">
                <a:solidFill>
                  <a:srgbClr val="FF0000"/>
                </a:solidFill>
              </a:rPr>
              <a:t>.h</a:t>
            </a:r>
            <a:endParaRPr lang="en-GB" dirty="0">
              <a:solidFill>
                <a:srgbClr val="FF0000"/>
              </a:solidFill>
            </a:endParaRPr>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solidFill>
                  <a:srgbClr val="FF0000"/>
                </a:solidFill>
              </a:rPr>
              <a:t>SortingManager.cpp</a:t>
            </a:r>
            <a:endParaRPr lang="en-GB" dirty="0">
              <a:solidFill>
                <a:srgbClr val="FF0000"/>
              </a:solidFill>
            </a:endParaRPr>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solidFill>
                  <a:srgbClr val="FF0000"/>
                </a:solidFill>
              </a:rPr>
              <a:t>Aplica algoritmo sort da stl a vetores pré-preenchidos</a:t>
            </a:r>
          </a:p>
          <a:p>
            <a:pPr>
              <a:buClr>
                <a:srgbClr val="8C2D19"/>
              </a:buClr>
            </a:pPr>
            <a:endParaRPr lang="pt-PT" dirty="0">
              <a:solidFill>
                <a:srgbClr val="FF0000"/>
              </a:solidFill>
            </a:endParaRPr>
          </a:p>
          <a:p>
            <a:pPr marL="285750" indent="-285750">
              <a:buClr>
                <a:srgbClr val="8C2D19"/>
              </a:buClr>
              <a:buFont typeface="Arial" panose="020B0604020202020204" pitchFamily="34" charset="0"/>
              <a:buChar char="•"/>
            </a:pPr>
            <a:r>
              <a:rPr lang="pt-PT" dirty="0">
                <a:solidFill>
                  <a:srgbClr val="FF0000"/>
                </a:solidFill>
              </a:rPr>
              <a:t>Permite ordenar valores costumizadas enviando vetor com dados.</a:t>
            </a:r>
          </a:p>
          <a:p>
            <a:pPr marL="285750" indent="-285750">
              <a:buClr>
                <a:srgbClr val="8C2D19"/>
              </a:buClr>
              <a:buFont typeface="Arial" panose="020B0604020202020204" pitchFamily="34" charset="0"/>
              <a:buChar char="•"/>
            </a:pPr>
            <a:endParaRPr lang="pt-PT" dirty="0">
              <a:solidFill>
                <a:srgbClr val="FF0000"/>
              </a:solidFill>
            </a:endParaRPr>
          </a:p>
          <a:p>
            <a:pPr marL="285750" indent="-285750">
              <a:buClr>
                <a:srgbClr val="8C2D19"/>
              </a:buClr>
              <a:buFont typeface="Arial" panose="020B0604020202020204" pitchFamily="34" charset="0"/>
              <a:buChar char="•"/>
            </a:pPr>
            <a:r>
              <a:rPr lang="pt-PT" dirty="0">
                <a:solidFill>
                  <a:srgbClr val="FF0000"/>
                </a:solidFill>
              </a:rPr>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solidFill>
                <a:latin typeface="Bahnschrift SemiLight" panose="020B0502040204020203" pitchFamily="34" charset="0"/>
              </a:rPr>
              <a:t>Listagem</a:t>
            </a:r>
            <a:endParaRPr lang="en-GB" sz="6600" dirty="0">
              <a:solidFill>
                <a:schemeClr val="tx1"/>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solidFill>
                  <a:srgbClr val="FF0000"/>
                </a:solidFill>
              </a:rPr>
              <a:t>(excerto) SearchManager.cpp</a:t>
            </a:r>
            <a:endParaRPr lang="en-GB" dirty="0">
              <a:solidFill>
                <a:srgbClr val="FF0000"/>
              </a:solidFill>
            </a:endParaRPr>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50027" y="2822714"/>
            <a:ext cx="1811044" cy="338554"/>
          </a:xfrm>
          <a:prstGeom prst="rect">
            <a:avLst/>
          </a:prstGeom>
          <a:noFill/>
        </p:spPr>
        <p:txBody>
          <a:bodyPr wrap="square" rtlCol="0">
            <a:spAutoFit/>
          </a:bodyPr>
          <a:lstStyle/>
          <a:p>
            <a:r>
              <a:rPr lang="pt-PT" sz="1600" dirty="0"/>
              <a:t>SearchManager.cpp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980063" cy="1200329"/>
          </a:xfrm>
          <a:prstGeom prst="rect">
            <a:avLst/>
          </a:prstGeom>
          <a:noFill/>
        </p:spPr>
        <p:txBody>
          <a:bodyPr wrap="square" rtlCol="0">
            <a:spAutoFit/>
          </a:bodyPr>
          <a:lstStyle/>
          <a:p>
            <a:pPr marL="285750" indent="-285750" algn="just">
              <a:buClr>
                <a:srgbClr val="8C2D19"/>
              </a:buClr>
              <a:buFont typeface="Arial" panose="020B0604020202020204" pitchFamily="34" charset="0"/>
              <a:buChar char="•"/>
            </a:pPr>
            <a:r>
              <a:rPr lang="pt-PT" dirty="0"/>
              <a:t>Listagem das </a:t>
            </a:r>
            <a:r>
              <a:rPr lang="pt-PT" dirty="0" err="1"/>
              <a:t>Donations</a:t>
            </a:r>
            <a:r>
              <a:rPr lang="pt-PT" dirty="0"/>
              <a:t> admite vários parâmetros, portanto é possível filtrar a informação</a:t>
            </a:r>
          </a:p>
          <a:p>
            <a:pPr marL="285750" indent="-285750">
              <a:buClr>
                <a:srgbClr val="8C2D19"/>
              </a:buClr>
              <a:buFont typeface="Arial" panose="020B0604020202020204" pitchFamily="34" charset="0"/>
              <a:buChar char="•"/>
            </a:pPr>
            <a:endParaRPr lang="pt-PT" dirty="0">
              <a:solidFill>
                <a:srgbClr val="FF0000"/>
              </a:solidFill>
            </a:endParaRP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solidFill>
                  <a:srgbClr val="FF0000"/>
                </a:solidFill>
              </a:rPr>
              <a:t>Permite listagens com diferentes </a:t>
            </a:r>
            <a:r>
              <a:rPr lang="pt-PT" dirty="0" err="1">
                <a:solidFill>
                  <a:srgbClr val="FF0000"/>
                </a:solidFill>
              </a:rPr>
              <a:t>parametros</a:t>
            </a:r>
            <a:r>
              <a:rPr lang="pt-PT" dirty="0">
                <a:solidFill>
                  <a:srgbClr val="FF0000"/>
                </a:solidFill>
              </a:rPr>
              <a:t>.</a:t>
            </a:r>
          </a:p>
          <a:p>
            <a:pPr marL="285750" indent="-285750">
              <a:buClr>
                <a:srgbClr val="8C2D19"/>
              </a:buClr>
              <a:buFont typeface="Arial" panose="020B0604020202020204" pitchFamily="34" charset="0"/>
              <a:buChar char="•"/>
            </a:pPr>
            <a:endParaRPr lang="pt-PT" dirty="0">
              <a:solidFill>
                <a:srgbClr val="FF0000"/>
              </a:solidFill>
            </a:endParaRPr>
          </a:p>
          <a:p>
            <a:pPr marL="285750" indent="-285750">
              <a:buClr>
                <a:srgbClr val="8C2D19"/>
              </a:buClr>
              <a:buFont typeface="Arial" panose="020B0604020202020204" pitchFamily="34" charset="0"/>
              <a:buChar char="•"/>
            </a:pPr>
            <a:r>
              <a:rPr lang="pt-PT" dirty="0">
                <a:solidFill>
                  <a:srgbClr val="FF0000"/>
                </a:solidFill>
              </a:rPr>
              <a:t>Contagens com auxilio do algoritmo </a:t>
            </a:r>
            <a:r>
              <a:rPr lang="pt-PT" dirty="0" err="1">
                <a:solidFill>
                  <a:srgbClr val="FF0000"/>
                </a:solidFill>
              </a:rPr>
              <a:t>count</a:t>
            </a:r>
            <a:r>
              <a:rPr lang="pt-PT" dirty="0">
                <a:solidFill>
                  <a:srgbClr val="FF0000"/>
                </a:solidFill>
              </a:rPr>
              <a:t> da </a:t>
            </a:r>
            <a:r>
              <a:rPr lang="pt-PT" dirty="0" err="1">
                <a:solidFill>
                  <a:srgbClr val="FF0000"/>
                </a:solidFill>
              </a:rPr>
              <a:t>stl</a:t>
            </a:r>
            <a:r>
              <a:rPr lang="pt-PT" dirty="0">
                <a:solidFill>
                  <a:srgbClr val="FF0000"/>
                </a:solidFill>
              </a:rPr>
              <a:t>.</a:t>
            </a:r>
          </a:p>
          <a:p>
            <a:endParaRPr lang="en-GB" dirty="0">
              <a:solidFill>
                <a:srgbClr val="FF0000"/>
              </a:solidFill>
            </a:endParaRPr>
          </a:p>
        </p:txBody>
      </p:sp>
      <p:pic>
        <p:nvPicPr>
          <p:cNvPr id="11" name="Imagem 10">
            <a:extLst>
              <a:ext uri="{FF2B5EF4-FFF2-40B4-BE49-F238E27FC236}">
                <a16:creationId xmlns:a16="http://schemas.microsoft.com/office/drawing/2014/main" id="{831552EC-9C6F-48A3-8063-F2AA980FC078}"/>
              </a:ext>
            </a:extLst>
          </p:cNvPr>
          <p:cNvPicPr>
            <a:picLocks noChangeAspect="1"/>
          </p:cNvPicPr>
          <p:nvPr/>
        </p:nvPicPr>
        <p:blipFill>
          <a:blip r:embed="rId4"/>
          <a:stretch>
            <a:fillRect/>
          </a:stretch>
        </p:blipFill>
        <p:spPr>
          <a:xfrm>
            <a:off x="5077342" y="2003842"/>
            <a:ext cx="6383729" cy="819806"/>
          </a:xfrm>
          <a:prstGeom prst="rect">
            <a:avLst/>
          </a:prstGeom>
        </p:spPr>
      </p:pic>
    </p:spTree>
    <p:extLst>
      <p:ext uri="{BB962C8B-B14F-4D97-AF65-F5344CB8AC3E}">
        <p14:creationId xmlns:p14="http://schemas.microsoft.com/office/powerpoint/2010/main" val="24277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a:t>
            </a:r>
            <a:endParaRPr lang="en-GB" sz="6600" dirty="0">
              <a:solidFill>
                <a:srgbClr val="FF0000"/>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solidFill>
                  <a:srgbClr val="FF0000"/>
                </a:solidFill>
              </a:rPr>
              <a:t>Login Page</a:t>
            </a:r>
          </a:p>
          <a:p>
            <a:pPr marL="285750" indent="-285750">
              <a:buFont typeface="Arial" panose="020B0604020202020204" pitchFamily="34" charset="0"/>
              <a:buChar char="•"/>
            </a:pPr>
            <a:r>
              <a:rPr lang="pt-PT" sz="1600" dirty="0">
                <a:solidFill>
                  <a:srgbClr val="FF0000"/>
                </a:solidFill>
              </a:rPr>
              <a:t>Pode fazer login com usernick e password</a:t>
            </a:r>
          </a:p>
          <a:p>
            <a:pPr marL="285750" indent="-285750">
              <a:buFont typeface="Arial" panose="020B0604020202020204" pitchFamily="34" charset="0"/>
              <a:buChar char="•"/>
            </a:pPr>
            <a:r>
              <a:rPr lang="pt-PT" sz="1600" dirty="0">
                <a:solidFill>
                  <a:srgbClr val="FF0000"/>
                </a:solidFill>
              </a:rPr>
              <a:t>Criar uma nova conta(admin – apenas uma vez, streamer ou viewer).</a:t>
            </a:r>
            <a:endParaRPr lang="en-US" sz="1600"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solidFill>
                  <a:srgbClr val="FF0000"/>
                </a:solidFill>
              </a:rPr>
              <a:t>Exemplo Viewer</a:t>
            </a:r>
          </a:p>
          <a:p>
            <a:r>
              <a:rPr lang="pt-PT" dirty="0">
                <a:solidFill>
                  <a:srgbClr val="FF0000"/>
                </a:solidFill>
              </a:rPr>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solidFill>
                  <a:srgbClr val="FF0000"/>
                </a:solidFill>
              </a:rPr>
              <a:t>Exemplo conta admin</a:t>
            </a:r>
          </a:p>
          <a:p>
            <a:pPr marL="285750" indent="-285750">
              <a:buFont typeface="Arial" panose="020B0604020202020204" pitchFamily="34" charset="0"/>
              <a:buChar char="•"/>
            </a:pPr>
            <a:r>
              <a:rPr lang="pt-PT" sz="1600" dirty="0">
                <a:solidFill>
                  <a:srgbClr val="FF0000"/>
                </a:solidFill>
              </a:rPr>
              <a:t>Várias estatísticas possiveis</a:t>
            </a:r>
          </a:p>
          <a:p>
            <a:endParaRPr lang="pt-PT" sz="1600" dirty="0">
              <a:solidFill>
                <a:srgbClr val="FF0000"/>
              </a:solidFill>
            </a:endParaRPr>
          </a:p>
          <a:p>
            <a:pPr algn="ctr"/>
            <a:r>
              <a:rPr lang="pt-PT" sz="1600" dirty="0">
                <a:solidFill>
                  <a:srgbClr val="FF0000"/>
                </a:solidFill>
              </a:rPr>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 – Pesquisas</a:t>
            </a:r>
            <a:endParaRPr lang="en-GB" sz="6600" dirty="0">
              <a:solidFill>
                <a:srgbClr val="FF0000"/>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Escolher vários parametros</a:t>
            </a:r>
          </a:p>
          <a:p>
            <a:pPr marL="285750" indent="-285750">
              <a:buFont typeface="Arial" panose="020B0604020202020204" pitchFamily="34" charset="0"/>
              <a:buChar char="•"/>
            </a:pPr>
            <a:r>
              <a:rPr lang="pt-PT" dirty="0">
                <a:solidFill>
                  <a:srgbClr val="FF0000"/>
                </a:solidFill>
              </a:rPr>
              <a:t>Não escolher nenhum género implica pesquisar por todos</a:t>
            </a:r>
          </a:p>
          <a:p>
            <a:pPr marL="285750" indent="-285750">
              <a:buFont typeface="Arial" panose="020B0604020202020204" pitchFamily="34" charset="0"/>
              <a:buChar char="•"/>
            </a:pPr>
            <a:r>
              <a:rPr lang="pt-PT" dirty="0">
                <a:solidFill>
                  <a:srgbClr val="FF0000"/>
                </a:solidFill>
              </a:rPr>
              <a:t>Escolher 0 para parar de adicionar elementos à pesquisa</a:t>
            </a:r>
          </a:p>
          <a:p>
            <a:pPr marL="285750" indent="-285750">
              <a:buFont typeface="Arial" panose="020B0604020202020204" pitchFamily="34" charset="0"/>
              <a:buChar char="•"/>
            </a:pPr>
            <a:r>
              <a:rPr lang="pt-PT" dirty="0">
                <a:solidFill>
                  <a:srgbClr val="FF0000"/>
                </a:solidFill>
              </a:rPr>
              <a:t>Ordenar à escolha se assim desejar</a:t>
            </a:r>
            <a:endParaRPr lang="en-US"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Sistema de páginas</a:t>
            </a:r>
          </a:p>
          <a:p>
            <a:pPr marL="285750" indent="-285750">
              <a:buFont typeface="Arial" panose="020B0604020202020204" pitchFamily="34" charset="0"/>
              <a:buChar char="•"/>
            </a:pPr>
            <a:r>
              <a:rPr lang="pt-PT" dirty="0">
                <a:solidFill>
                  <a:srgbClr val="FF0000"/>
                </a:solidFill>
              </a:rPr>
              <a:t>Objetivo de não apresentar demasiadas entradas no ecrã de uma vez só.</a:t>
            </a:r>
            <a:endParaRPr lang="en-US" dirty="0">
              <a:solidFill>
                <a:srgbClr val="FF0000"/>
              </a:solidFill>
            </a:endParaRPr>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rgbClr val="FF0000"/>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rgbClr val="FF0000"/>
                </a:solidFill>
              </a:rPr>
              <a:t>Enviar vetor de géneros com os valores gaming e cooking.</a:t>
            </a:r>
          </a:p>
          <a:p>
            <a:pPr lvl="2">
              <a:buClr>
                <a:srgbClr val="8C2D19"/>
              </a:buClr>
              <a:buFont typeface="Arial" panose="020B0604020202020204" pitchFamily="34" charset="0"/>
              <a:buChar char="•"/>
            </a:pPr>
            <a:r>
              <a:rPr lang="pt-PT" dirty="0">
                <a:solidFill>
                  <a:srgbClr val="FF0000"/>
                </a:solidFill>
              </a:rPr>
              <a:t>Enviar vetor de linguagens vazio.</a:t>
            </a:r>
          </a:p>
          <a:p>
            <a:pPr lvl="2">
              <a:buClr>
                <a:srgbClr val="8C2D19"/>
              </a:buClr>
              <a:buFont typeface="Arial" panose="020B0604020202020204" pitchFamily="34" charset="0"/>
              <a:buChar char="•"/>
            </a:pPr>
            <a:r>
              <a:rPr lang="pt-PT" dirty="0">
                <a:solidFill>
                  <a:srgbClr val="FF0000"/>
                </a:solidFill>
              </a:rPr>
              <a:t>Idade minima de 16 anos.</a:t>
            </a:r>
          </a:p>
          <a:p>
            <a:pPr lvl="2">
              <a:buClr>
                <a:srgbClr val="8C2D19"/>
              </a:buClr>
              <a:buFont typeface="Arial" panose="020B0604020202020204" pitchFamily="34" charset="0"/>
              <a:buChar char="•"/>
            </a:pPr>
            <a:r>
              <a:rPr lang="pt-PT" dirty="0">
                <a:solidFill>
                  <a:srgbClr val="FF0000"/>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Algoritmos de ordenação podem ser aplicados a vetores obtidos pelo passo anterior, obtendo várias listagens possiveis, ordenadas de maneiras diferentes, crescentes ou decrescentes. Ex: Likes, Views.</a:t>
            </a: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Gostaríamos de </a:t>
            </a:r>
            <a:r>
              <a:rPr lang="pt-PT" dirty="0" err="1">
                <a:solidFill>
                  <a:schemeClr val="tx1"/>
                </a:solidFill>
              </a:rPr>
              <a:t>resaltar</a:t>
            </a:r>
            <a:r>
              <a:rPr lang="pt-PT" dirty="0">
                <a:solidFill>
                  <a:schemeClr val="tx1"/>
                </a:solidFill>
              </a:rPr>
              <a:t> que esta parte 2 foi até fácil de implementar pois o trabalho realizado anteriormente estava bem estruturado.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17</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solidFill>
                  <a:srgbClr val="FF0000"/>
                </a:solidFill>
              </a:rPr>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solidFill>
                  <a:srgbClr val="FF0000"/>
                </a:solidFill>
              </a:rPr>
              <a:t> Para isso usamos nicknames e ID’s das streams como identificadores únicos.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61132" y="3018701"/>
            <a:ext cx="1230548" cy="369332"/>
          </a:xfrm>
          <a:prstGeom prst="rect">
            <a:avLst/>
          </a:prstGeom>
          <a:noFill/>
        </p:spPr>
        <p:txBody>
          <a:bodyPr wrap="square" rtlCol="0">
            <a:spAutoFit/>
          </a:bodyPr>
          <a:lstStyle/>
          <a:p>
            <a:pPr algn="ctr"/>
            <a:r>
              <a:rPr lang="pt-PT" dirty="0" err="1"/>
              <a:t>Streamers</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3554819"/>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solidFill>
                  <a:srgbClr val="FF0000"/>
                </a:solidFill>
              </a:rPr>
              <a:t>Plataforma que aloca várias classes</a:t>
            </a:r>
          </a:p>
          <a:p>
            <a:pPr marL="742950" lvl="1" indent="-285750">
              <a:buClr>
                <a:srgbClr val="C00000"/>
              </a:buClr>
              <a:buFont typeface="Arial" panose="020B0604020202020204" pitchFamily="34" charset="0"/>
              <a:buChar char="•"/>
            </a:pPr>
            <a:r>
              <a:rPr lang="pt-PT" dirty="0">
                <a:solidFill>
                  <a:srgbClr val="FF0000"/>
                </a:solidFill>
              </a:rPr>
              <a:t>User, com classes derivadas Streamer, Viewer e Admin</a:t>
            </a:r>
            <a:endParaRPr lang="en-US" dirty="0">
              <a:solidFill>
                <a:srgbClr val="FF0000"/>
              </a:solidFill>
            </a:endParaRPr>
          </a:p>
          <a:p>
            <a:pPr marL="742950" lvl="1" indent="-285750">
              <a:buClr>
                <a:srgbClr val="C00000"/>
              </a:buClr>
              <a:buFont typeface="Arial" panose="020B0604020202020204" pitchFamily="34" charset="0"/>
              <a:buChar char="•"/>
            </a:pPr>
            <a:r>
              <a:rPr lang="en-US" dirty="0">
                <a:solidFill>
                  <a:srgbClr val="FF0000"/>
                </a:solidFill>
              </a:rPr>
              <a:t>Stream, com classes </a:t>
            </a:r>
            <a:r>
              <a:rPr lang="en-US" dirty="0" err="1">
                <a:solidFill>
                  <a:srgbClr val="FF0000"/>
                </a:solidFill>
              </a:rPr>
              <a:t>derivadas</a:t>
            </a:r>
            <a:r>
              <a:rPr lang="en-US" dirty="0">
                <a:solidFill>
                  <a:srgbClr val="FF0000"/>
                </a:solidFill>
              </a:rPr>
              <a:t>, </a:t>
            </a:r>
            <a:r>
              <a:rPr lang="en-US" dirty="0" err="1">
                <a:solidFill>
                  <a:srgbClr val="FF0000"/>
                </a:solidFill>
              </a:rPr>
              <a:t>FinishedStream</a:t>
            </a:r>
            <a:r>
              <a:rPr lang="en-US" dirty="0">
                <a:solidFill>
                  <a:srgbClr val="FF0000"/>
                </a:solidFill>
              </a:rPr>
              <a:t>, </a:t>
            </a:r>
            <a:r>
              <a:rPr lang="en-US" dirty="0" err="1">
                <a:solidFill>
                  <a:srgbClr val="FF0000"/>
                </a:solidFill>
              </a:rPr>
              <a:t>LiveStream</a:t>
            </a:r>
            <a:r>
              <a:rPr lang="en-US" dirty="0">
                <a:solidFill>
                  <a:srgbClr val="FF0000"/>
                </a:solidFill>
              </a:rPr>
              <a:t>( com classes </a:t>
            </a:r>
            <a:r>
              <a:rPr lang="en-US" dirty="0" err="1">
                <a:solidFill>
                  <a:srgbClr val="FF0000"/>
                </a:solidFill>
              </a:rPr>
              <a:t>derivadas</a:t>
            </a:r>
            <a:r>
              <a:rPr lang="en-US" dirty="0">
                <a:solidFill>
                  <a:srgbClr val="FF0000"/>
                </a:solidFill>
              </a:rPr>
              <a:t> Public e Private Streams</a:t>
            </a:r>
          </a:p>
          <a:p>
            <a:pPr marL="285750" indent="-285750">
              <a:buClr>
                <a:srgbClr val="C00000"/>
              </a:buClr>
              <a:buFont typeface="Arial" panose="020B0604020202020204" pitchFamily="34" charset="0"/>
              <a:buChar char="•"/>
            </a:pPr>
            <a:r>
              <a:rPr lang="en-US" dirty="0">
                <a:solidFill>
                  <a:srgbClr val="FF0000"/>
                </a:solidFill>
              </a:rPr>
              <a:t>Sistema de likes e dislikes, </a:t>
            </a:r>
            <a:r>
              <a:rPr lang="en-US" dirty="0" err="1">
                <a:solidFill>
                  <a:srgbClr val="FF0000"/>
                </a:solidFill>
              </a:rPr>
              <a:t>usando</a:t>
            </a:r>
            <a:r>
              <a:rPr lang="en-US" dirty="0">
                <a:solidFill>
                  <a:srgbClr val="FF0000"/>
                </a:solidFill>
              </a:rPr>
              <a:t> um </a:t>
            </a:r>
            <a:r>
              <a:rPr lang="en-US" dirty="0" err="1">
                <a:solidFill>
                  <a:srgbClr val="FF0000"/>
                </a:solidFill>
              </a:rPr>
              <a:t>mapa</a:t>
            </a:r>
            <a:r>
              <a:rPr lang="en-US" dirty="0">
                <a:solidFill>
                  <a:srgbClr val="FF0000"/>
                </a:solidFill>
              </a:rPr>
              <a:t> </a:t>
            </a:r>
            <a:r>
              <a:rPr lang="en-US" dirty="0" err="1">
                <a:solidFill>
                  <a:srgbClr val="FF0000"/>
                </a:solidFill>
              </a:rPr>
              <a:t>em</a:t>
            </a:r>
            <a:r>
              <a:rPr lang="en-US" dirty="0">
                <a:solidFill>
                  <a:srgbClr val="FF0000"/>
                </a:solidFill>
              </a:rPr>
              <a:t> </a:t>
            </a:r>
            <a:r>
              <a:rPr lang="en-US" dirty="0" err="1">
                <a:solidFill>
                  <a:srgbClr val="FF0000"/>
                </a:solidFill>
              </a:rPr>
              <a:t>cada</a:t>
            </a:r>
            <a:r>
              <a:rPr lang="en-US" dirty="0">
                <a:solidFill>
                  <a:srgbClr val="FF0000"/>
                </a:solidFill>
              </a:rPr>
              <a:t> stream para </a:t>
            </a:r>
            <a:r>
              <a:rPr lang="en-US" dirty="0" err="1">
                <a:solidFill>
                  <a:srgbClr val="FF0000"/>
                </a:solidFill>
              </a:rPr>
              <a:t>verificar</a:t>
            </a:r>
            <a:r>
              <a:rPr lang="en-US" dirty="0">
                <a:solidFill>
                  <a:srgbClr val="FF0000"/>
                </a:solidFill>
              </a:rPr>
              <a:t> que </a:t>
            </a:r>
            <a:r>
              <a:rPr lang="en-US" dirty="0" err="1">
                <a:solidFill>
                  <a:srgbClr val="FF0000"/>
                </a:solidFill>
              </a:rPr>
              <a:t>cada</a:t>
            </a:r>
            <a:r>
              <a:rPr lang="en-US" dirty="0">
                <a:solidFill>
                  <a:srgbClr val="FF0000"/>
                </a:solidFill>
              </a:rPr>
              <a:t> user </a:t>
            </a:r>
            <a:r>
              <a:rPr lang="en-US" dirty="0" err="1">
                <a:solidFill>
                  <a:srgbClr val="FF0000"/>
                </a:solidFill>
              </a:rPr>
              <a:t>apenas</a:t>
            </a:r>
            <a:r>
              <a:rPr lang="en-US" dirty="0">
                <a:solidFill>
                  <a:srgbClr val="FF0000"/>
                </a:solidFill>
              </a:rPr>
              <a:t> </a:t>
            </a:r>
            <a:r>
              <a:rPr lang="en-US" dirty="0" err="1">
                <a:solidFill>
                  <a:srgbClr val="FF0000"/>
                </a:solidFill>
              </a:rPr>
              <a:t>interage</a:t>
            </a:r>
            <a:r>
              <a:rPr lang="en-US" dirty="0">
                <a:solidFill>
                  <a:srgbClr val="FF0000"/>
                </a:solidFill>
              </a:rPr>
              <a:t> </a:t>
            </a:r>
            <a:r>
              <a:rPr lang="en-US" dirty="0" err="1">
                <a:solidFill>
                  <a:srgbClr val="FF0000"/>
                </a:solidFill>
              </a:rPr>
              <a:t>uma</a:t>
            </a:r>
            <a:r>
              <a:rPr lang="en-US" dirty="0">
                <a:solidFill>
                  <a:srgbClr val="FF0000"/>
                </a:solidFill>
              </a:rPr>
              <a:t> </a:t>
            </a:r>
            <a:r>
              <a:rPr lang="en-US" dirty="0" err="1">
                <a:solidFill>
                  <a:srgbClr val="FF0000"/>
                </a:solidFill>
              </a:rPr>
              <a:t>vez</a:t>
            </a:r>
            <a:r>
              <a:rPr lang="en-US" dirty="0">
                <a:solidFill>
                  <a:srgbClr val="FF0000"/>
                </a:solidFill>
              </a:rPr>
              <a:t> (</a:t>
            </a:r>
            <a:r>
              <a:rPr lang="en-US" dirty="0" err="1">
                <a:solidFill>
                  <a:srgbClr val="FF0000"/>
                </a:solidFill>
              </a:rPr>
              <a:t>ou</a:t>
            </a:r>
            <a:r>
              <a:rPr lang="en-US" dirty="0">
                <a:solidFill>
                  <a:srgbClr val="FF0000"/>
                </a:solidFill>
              </a:rPr>
              <a:t> </a:t>
            </a:r>
            <a:r>
              <a:rPr lang="en-US" dirty="0" err="1">
                <a:solidFill>
                  <a:srgbClr val="FF0000"/>
                </a:solidFill>
              </a:rPr>
              <a:t>várias</a:t>
            </a:r>
            <a:r>
              <a:rPr lang="en-US" dirty="0">
                <a:solidFill>
                  <a:srgbClr val="FF0000"/>
                </a:solidFill>
              </a:rPr>
              <a:t> se trocar de like para dislike e vice versa).</a:t>
            </a:r>
          </a:p>
          <a:p>
            <a:pPr marL="285750" indent="-285750">
              <a:lnSpc>
                <a:spcPct val="150000"/>
              </a:lnSpc>
              <a:buClr>
                <a:srgbClr val="C00000"/>
              </a:buClr>
              <a:buFont typeface="Arial" panose="020B0604020202020204" pitchFamily="34" charset="0"/>
              <a:buChar char="•"/>
            </a:pPr>
            <a:r>
              <a:rPr lang="en-US" dirty="0">
                <a:solidFill>
                  <a:srgbClr val="FF0000"/>
                </a:solidFill>
              </a:rPr>
              <a:t>Sistema de </a:t>
            </a:r>
            <a:r>
              <a:rPr lang="en-US" dirty="0" err="1">
                <a:solidFill>
                  <a:srgbClr val="FF0000"/>
                </a:solidFill>
              </a:rPr>
              <a:t>Comentários</a:t>
            </a:r>
            <a:r>
              <a:rPr lang="en-US" dirty="0">
                <a:solidFill>
                  <a:srgbClr val="FF0000"/>
                </a:solidFill>
              </a:rPr>
              <a:t> para as Private Streams.</a:t>
            </a:r>
          </a:p>
          <a:p>
            <a:pPr marL="285750" indent="-285750">
              <a:buClr>
                <a:srgbClr val="C00000"/>
              </a:buClr>
              <a:buFont typeface="Arial" panose="020B0604020202020204" pitchFamily="34" charset="0"/>
              <a:buChar char="•"/>
            </a:pPr>
            <a:r>
              <a:rPr lang="en-US" dirty="0">
                <a:solidFill>
                  <a:srgbClr val="FF0000"/>
                </a:solidFill>
              </a:rPr>
              <a:t>Sistema de </a:t>
            </a:r>
            <a:r>
              <a:rPr lang="en-US" dirty="0" err="1">
                <a:solidFill>
                  <a:srgbClr val="FF0000"/>
                </a:solidFill>
              </a:rPr>
              <a:t>seguidores</a:t>
            </a:r>
            <a:r>
              <a:rPr lang="en-US" dirty="0">
                <a:solidFill>
                  <a:srgbClr val="FF0000"/>
                </a:solidFill>
              </a:rPr>
              <a:t>, que </a:t>
            </a:r>
            <a:r>
              <a:rPr lang="en-US" dirty="0" err="1">
                <a:solidFill>
                  <a:srgbClr val="FF0000"/>
                </a:solidFill>
              </a:rPr>
              <a:t>mostra</a:t>
            </a:r>
            <a:r>
              <a:rPr lang="en-US" dirty="0">
                <a:solidFill>
                  <a:srgbClr val="FF0000"/>
                </a:solidFill>
              </a:rPr>
              <a:t> </a:t>
            </a:r>
            <a:r>
              <a:rPr lang="en-US" dirty="0" err="1">
                <a:solidFill>
                  <a:srgbClr val="FF0000"/>
                </a:solidFill>
              </a:rPr>
              <a:t>ao</a:t>
            </a:r>
            <a:r>
              <a:rPr lang="en-US" dirty="0">
                <a:solidFill>
                  <a:srgbClr val="FF0000"/>
                </a:solidFill>
              </a:rPr>
              <a:t> Viewer streams </a:t>
            </a:r>
            <a:r>
              <a:rPr lang="en-US" dirty="0" err="1">
                <a:solidFill>
                  <a:srgbClr val="FF0000"/>
                </a:solidFill>
              </a:rPr>
              <a:t>ativas</a:t>
            </a:r>
            <a:r>
              <a:rPr lang="en-US" dirty="0">
                <a:solidFill>
                  <a:srgbClr val="FF0000"/>
                </a:solidFill>
              </a:rPr>
              <a:t> dos, Streamers que </a:t>
            </a:r>
            <a:r>
              <a:rPr lang="en-US" dirty="0" err="1">
                <a:solidFill>
                  <a:srgbClr val="FF0000"/>
                </a:solidFill>
              </a:rPr>
              <a:t>ele</a:t>
            </a:r>
            <a:r>
              <a:rPr lang="en-US" dirty="0">
                <a:solidFill>
                  <a:srgbClr val="FF0000"/>
                </a:solidFill>
              </a:rPr>
              <a:t> segue.</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a:t>
            </a:r>
            <a:r>
              <a:rPr lang="pt-PT" sz="2000" dirty="0" err="1"/>
              <a:t>defenidos</a:t>
            </a:r>
            <a:r>
              <a:rPr lang="pt-PT" sz="2000" dirty="0"/>
              <a:t> os operadores e a l</a:t>
            </a:r>
            <a:r>
              <a:rPr lang="pt-PT" dirty="0"/>
              <a:t>istagem é feita através de  </a:t>
            </a:r>
            <a:r>
              <a:rPr lang="pt-PT" dirty="0" err="1"/>
              <a:t>iteradores</a:t>
            </a:r>
            <a:r>
              <a:rPr lang="pt-PT" dirty="0"/>
              <a:t>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Streamers2.0:</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solidFill>
                  <a:srgbClr val="FF0000"/>
                </a:solidFill>
              </a:rPr>
              <a:t>Tipo de User</a:t>
            </a:r>
            <a:endParaRPr lang="en-GB" sz="2000" dirty="0">
              <a:solidFill>
                <a:srgbClr val="FF0000"/>
              </a:solidFill>
            </a:endParaRPr>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solidFill>
                  <a:srgbClr val="FF0000"/>
                </a:solidFill>
              </a:rPr>
              <a:t>Nome</a:t>
            </a:r>
            <a:endParaRPr lang="en-GB" sz="2000" dirty="0">
              <a:solidFill>
                <a:srgbClr val="FF0000"/>
              </a:solidFill>
            </a:endParaRPr>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solidFill>
                  <a:srgbClr val="FF0000"/>
                </a:solidFill>
              </a:rPr>
              <a:t>Nº de nomes</a:t>
            </a:r>
            <a:endParaRPr lang="en-GB" sz="2000" dirty="0">
              <a:solidFill>
                <a:srgbClr val="FF0000"/>
              </a:solidFill>
            </a:endParaRPr>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solidFill>
                  <a:srgbClr val="FF0000"/>
                </a:solidFill>
              </a:rPr>
              <a:t>Nickname</a:t>
            </a:r>
            <a:endParaRPr lang="en-GB" sz="2000" dirty="0">
              <a:solidFill>
                <a:srgbClr val="FF0000"/>
              </a:solidFill>
            </a:endParaRPr>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solidFill>
                  <a:srgbClr val="FF0000"/>
                </a:solidFill>
              </a:rPr>
              <a:t>Password</a:t>
            </a:r>
            <a:endParaRPr lang="en-GB" sz="2000" dirty="0">
              <a:solidFill>
                <a:srgbClr val="FF0000"/>
              </a:solidFill>
            </a:endParaRPr>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solidFill>
                  <a:srgbClr val="FF0000"/>
                </a:solidFill>
              </a:rPr>
              <a:t>Data Nascimento</a:t>
            </a:r>
            <a:endParaRPr lang="en-GB" sz="2000" dirty="0">
              <a:solidFill>
                <a:srgbClr val="FF0000"/>
              </a:solidFill>
            </a:endParaRPr>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solidFill>
                  <a:srgbClr val="FF0000"/>
                </a:solidFill>
              </a:rPr>
              <a:t>Entrou na plataforma</a:t>
            </a:r>
            <a:endParaRPr lang="en-GB" sz="2000" dirty="0">
              <a:solidFill>
                <a:srgbClr val="FF0000"/>
              </a:solidFill>
            </a:endParaRPr>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solidFill>
                  <a:srgbClr val="FF0000"/>
                </a:solidFill>
              </a:rPr>
              <a:t>(Viewer)</a:t>
            </a:r>
          </a:p>
          <a:p>
            <a:r>
              <a:rPr lang="pt-PT" sz="2000" dirty="0">
                <a:solidFill>
                  <a:srgbClr val="FF0000"/>
                </a:solidFill>
              </a:rPr>
              <a:t>ID da stream a ver</a:t>
            </a:r>
            <a:endParaRPr lang="en-GB" sz="2000" dirty="0">
              <a:solidFill>
                <a:srgbClr val="FF0000"/>
              </a:solidFill>
            </a:endParaRPr>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solidFill>
                  <a:srgbClr val="FF0000"/>
                </a:solidFill>
              </a:rPr>
              <a:t>Nº </a:t>
            </a:r>
            <a:r>
              <a:rPr lang="pt-PT" sz="2000" dirty="0">
                <a:solidFill>
                  <a:srgbClr val="FF0000"/>
                </a:solidFill>
              </a:rPr>
              <a:t>Seguidores</a:t>
            </a:r>
            <a:endParaRPr lang="en-GB" dirty="0">
              <a:solidFill>
                <a:srgbClr val="FF0000"/>
              </a:solidFill>
            </a:endParaRPr>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solidFill>
                  <a:srgbClr val="FF0000"/>
                </a:solidFill>
              </a:rPr>
              <a:t>Nº streams no histórico</a:t>
            </a:r>
            <a:endParaRPr lang="en-GB" sz="2000" dirty="0">
              <a:solidFill>
                <a:srgbClr val="FF0000"/>
              </a:solidFill>
            </a:endParaRPr>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solidFill>
                  <a:srgbClr val="FF0000"/>
                </a:solidFill>
              </a:rPr>
              <a:t>Ex: Lista de seguidores.   2 , nick1 , nick2</a:t>
            </a:r>
            <a:endParaRPr lang="en-GB" dirty="0">
              <a:solidFill>
                <a:srgbClr val="FF0000"/>
              </a:solidFill>
            </a:endParaRPr>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solidFill>
                  <a:srgbClr val="FF0000"/>
                </a:solidFill>
              </a:rPr>
              <a:t>(</a:t>
            </a:r>
            <a:r>
              <a:rPr lang="pt-PT" sz="1400" dirty="0" err="1">
                <a:solidFill>
                  <a:srgbClr val="FF0000"/>
                </a:solidFill>
              </a:rPr>
              <a:t>Streamer</a:t>
            </a:r>
            <a:r>
              <a:rPr lang="pt-PT" sz="1400" dirty="0">
                <a:solidFill>
                  <a:srgbClr val="FF0000"/>
                </a:solidFill>
              </a:rPr>
              <a:t>)</a:t>
            </a:r>
          </a:p>
          <a:p>
            <a:pPr algn="ctr"/>
            <a:r>
              <a:rPr lang="pt-PT" sz="1400" dirty="0">
                <a:solidFill>
                  <a:srgbClr val="FF0000"/>
                </a:solidFill>
              </a:rPr>
              <a:t>ID da </a:t>
            </a:r>
            <a:r>
              <a:rPr lang="pt-PT" sz="1400" dirty="0" err="1">
                <a:solidFill>
                  <a:srgbClr val="FF0000"/>
                </a:solidFill>
              </a:rPr>
              <a:t>stream</a:t>
            </a:r>
            <a:r>
              <a:rPr lang="pt-PT" sz="1400" dirty="0">
                <a:solidFill>
                  <a:srgbClr val="FF0000"/>
                </a:solidFill>
              </a:rPr>
              <a:t> a </a:t>
            </a:r>
            <a:r>
              <a:rPr lang="pt-PT" sz="1400" dirty="0" err="1">
                <a:solidFill>
                  <a:srgbClr val="FF0000"/>
                </a:solidFill>
              </a:rPr>
              <a:t>streamar</a:t>
            </a:r>
            <a:endParaRPr lang="en-GB" sz="1400" dirty="0">
              <a:solidFill>
                <a:srgbClr val="FF0000"/>
              </a:solidFill>
            </a:endParaRPr>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solidFill>
                <a:srgbClr val="FF0000"/>
              </a:solidFill>
            </a:endParaRPr>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96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solidFill>
                  <a:srgbClr val="FF0000"/>
                </a:solidFill>
              </a:rPr>
              <a:t>Last</a:t>
            </a:r>
            <a:r>
              <a:rPr lang="pt-PT" sz="2000" dirty="0">
                <a:solidFill>
                  <a:srgbClr val="FF0000"/>
                </a:solidFill>
              </a:rPr>
              <a:t> ID</a:t>
            </a:r>
            <a:endParaRPr lang="en-GB" sz="2000" dirty="0">
              <a:solidFill>
                <a:srgbClr val="FF0000"/>
              </a:solidFill>
            </a:endParaRPr>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solidFill>
                  <a:srgbClr val="FF0000"/>
                </a:solidFill>
              </a:rPr>
              <a:t>ID</a:t>
            </a:r>
            <a:endParaRPr lang="en-GB" sz="2000" dirty="0">
              <a:solidFill>
                <a:srgbClr val="FF0000"/>
              </a:solidFill>
            </a:endParaRPr>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solidFill>
                  <a:srgbClr val="FF0000"/>
                </a:solidFill>
              </a:rPr>
              <a:t>Tipo de Stream</a:t>
            </a:r>
            <a:endParaRPr lang="en-GB" sz="2000" dirty="0">
              <a:solidFill>
                <a:srgbClr val="FF0000"/>
              </a:solidFill>
            </a:endParaRPr>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solidFill>
                  <a:srgbClr val="FF0000"/>
                </a:solidFill>
              </a:rPr>
              <a:t>Nº plvrs. título </a:t>
            </a:r>
            <a:endParaRPr lang="en-GB" sz="2000" dirty="0">
              <a:solidFill>
                <a:srgbClr val="FF0000"/>
              </a:solidFill>
            </a:endParaRPr>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solidFill>
                  <a:srgbClr val="FF0000"/>
                </a:solidFill>
              </a:rPr>
              <a:t>Data de Inicio</a:t>
            </a:r>
            <a:endParaRPr lang="en-GB" sz="2000" dirty="0">
              <a:solidFill>
                <a:srgbClr val="FF0000"/>
              </a:solidFill>
            </a:endParaRPr>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solidFill>
                  <a:srgbClr val="FF0000"/>
                </a:solidFill>
              </a:rPr>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solidFill>
                  <a:srgbClr val="FF0000"/>
                </a:solidFill>
              </a:rPr>
              <a:t>Genero</a:t>
            </a:r>
            <a:endParaRPr lang="en-GB" sz="2000" dirty="0">
              <a:solidFill>
                <a:srgbClr val="FF0000"/>
              </a:solidFill>
            </a:endParaRPr>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solidFill>
                  <a:srgbClr val="FF0000"/>
                </a:solidFill>
              </a:rPr>
              <a:t>MinAge</a:t>
            </a:r>
            <a:endParaRPr lang="en-GB" sz="2000" dirty="0">
              <a:solidFill>
                <a:srgbClr val="FF0000"/>
              </a:solidFill>
            </a:endParaRPr>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solidFill>
                  <a:srgbClr val="FF0000"/>
                </a:solidFill>
              </a:rPr>
              <a:t>Streamer</a:t>
            </a:r>
            <a:endParaRPr lang="en-GB" sz="2000" dirty="0">
              <a:solidFill>
                <a:srgbClr val="FF0000"/>
              </a:solidFill>
            </a:endParaRPr>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solidFill>
                  <a:srgbClr val="FF0000"/>
                </a:solidFill>
              </a:rPr>
              <a:t>Nº </a:t>
            </a:r>
            <a:r>
              <a:rPr lang="pt-PT" dirty="0" err="1">
                <a:solidFill>
                  <a:srgbClr val="FF0000"/>
                </a:solidFill>
              </a:rPr>
              <a:t>Viewers</a:t>
            </a:r>
            <a:endParaRPr lang="en-GB" sz="2000" dirty="0">
              <a:solidFill>
                <a:srgbClr val="FF0000"/>
              </a:solidFill>
            </a:endParaRPr>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Nº Viewers surge, Nº FeedBack, lista dos nicks e feedback correspondente, Nº likes, Nº dislikes, </a:t>
            </a:r>
          </a:p>
          <a:p>
            <a:pPr>
              <a:buClr>
                <a:srgbClr val="C00000"/>
              </a:buClr>
            </a:pPr>
            <a:r>
              <a:rPr lang="pt-PT" sz="1600" dirty="0">
                <a:solidFill>
                  <a:srgbClr val="FF0000"/>
                </a:solidFill>
              </a:rPr>
              <a:t>(Se PrivateStream )   </a:t>
            </a:r>
            <a:r>
              <a:rPr lang="pt-PT" dirty="0">
                <a:solidFill>
                  <a:srgbClr val="FF0000"/>
                </a:solidFill>
              </a:rPr>
              <a:t>Nº comments, lista dos comments, Nº whitelisted, lista nicks whitelisted ,</a:t>
            </a:r>
            <a:endParaRPr lang="en-GB" dirty="0">
              <a:solidFill>
                <a:srgbClr val="FF0000"/>
              </a:solidFill>
            </a:endParaRPr>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 Comment: nick , Nº palavras do comment,  lista das palavras </a:t>
            </a:r>
            <a:endParaRPr lang="en-GB" dirty="0">
              <a:solidFill>
                <a:srgbClr val="FF0000"/>
              </a:solidFill>
            </a:endParaRPr>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solidFill>
                  <a:srgbClr val="FF0000"/>
                </a:solidFill>
              </a:rPr>
              <a:t>(Finished)</a:t>
            </a:r>
          </a:p>
          <a:p>
            <a:pPr algn="ctr"/>
            <a:r>
              <a:rPr lang="pt-PT" sz="1400" dirty="0">
                <a:solidFill>
                  <a:srgbClr val="FF0000"/>
                </a:solidFill>
              </a:rPr>
              <a:t>Tipo de Stream </a:t>
            </a:r>
            <a:endParaRPr lang="en-GB" sz="1400" dirty="0">
              <a:solidFill>
                <a:srgbClr val="FF0000"/>
              </a:solidFill>
            </a:endParaRPr>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solidFill>
                  <a:srgbClr val="FF0000"/>
                </a:solidFill>
              </a:rPr>
              <a:t>(Finished)</a:t>
            </a:r>
          </a:p>
          <a:p>
            <a:pPr algn="ctr"/>
            <a:r>
              <a:rPr lang="pt-PT" dirty="0">
                <a:solidFill>
                  <a:srgbClr val="FF0000"/>
                </a:solidFill>
              </a:rPr>
              <a:t>Data de fim</a:t>
            </a:r>
            <a:endParaRPr lang="en-US" dirty="0">
              <a:solidFill>
                <a:srgbClr val="FF0000"/>
              </a:solidFill>
            </a:endParaRPr>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4618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stretch>
            <a:fillRect/>
          </a:stretch>
        </p:blipFill>
        <p:spPr>
          <a:xfrm>
            <a:off x="4722388" y="3703197"/>
            <a:ext cx="2339543" cy="1417443"/>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H="1" flipV="1">
            <a:off x="3946200" y="2797214"/>
            <a:ext cx="1156628" cy="91168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3062933" y="2397104"/>
            <a:ext cx="1766533" cy="400110"/>
          </a:xfrm>
          <a:prstGeom prst="rect">
            <a:avLst/>
          </a:prstGeom>
          <a:noFill/>
        </p:spPr>
        <p:txBody>
          <a:bodyPr wrap="square" rtlCol="0">
            <a:spAutoFit/>
          </a:bodyPr>
          <a:lstStyle/>
          <a:p>
            <a:pPr algn="ctr"/>
            <a:r>
              <a:rPr lang="pt-PT" sz="2000" dirty="0" err="1"/>
              <a:t>Streamer</a:t>
            </a:r>
            <a:r>
              <a:rPr lang="pt-PT" sz="2000" dirty="0"/>
              <a:t> </a:t>
            </a:r>
            <a:r>
              <a:rPr lang="pt-PT" sz="2000" dirty="0" err="1"/>
              <a:t>Nick</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43" idx="0"/>
            <a:endCxn id="24" idx="2"/>
          </p:cNvCxnSpPr>
          <p:nvPr/>
        </p:nvCxnSpPr>
        <p:spPr>
          <a:xfrm flipV="1">
            <a:off x="5787446" y="3032818"/>
            <a:ext cx="0" cy="6861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5235187" y="2324932"/>
            <a:ext cx="1104517" cy="707886"/>
          </a:xfrm>
          <a:prstGeom prst="rect">
            <a:avLst/>
          </a:prstGeom>
          <a:noFill/>
        </p:spPr>
        <p:txBody>
          <a:bodyPr wrap="square" rtlCol="0">
            <a:spAutoFit/>
          </a:bodyPr>
          <a:lstStyle/>
          <a:p>
            <a:pPr algn="ctr"/>
            <a:r>
              <a:rPr lang="pt-PT" sz="2000" dirty="0" err="1"/>
              <a:t>Amount</a:t>
            </a:r>
            <a:r>
              <a:rPr lang="pt-PT" sz="2000" dirty="0"/>
              <a:t> </a:t>
            </a:r>
            <a:r>
              <a:rPr lang="pt-PT" sz="2000" dirty="0" err="1"/>
              <a:t>donated</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45" idx="0"/>
            <a:endCxn id="28" idx="2"/>
          </p:cNvCxnSpPr>
          <p:nvPr/>
        </p:nvCxnSpPr>
        <p:spPr>
          <a:xfrm flipV="1">
            <a:off x="6161116" y="2803889"/>
            <a:ext cx="1245489" cy="91389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260559" cy="369332"/>
          </a:xfrm>
          <a:prstGeom prst="rect">
            <a:avLst/>
          </a:prstGeom>
          <a:noFill/>
        </p:spPr>
        <p:txBody>
          <a:bodyPr wrap="square" rtlCol="0">
            <a:spAutoFit/>
          </a:bodyPr>
          <a:lstStyle/>
          <a:p>
            <a:pPr algn="ctr"/>
            <a:r>
              <a:rPr lang="pt-PT" dirty="0" err="1"/>
              <a:t>Evaluation</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E62720A1-26B0-4461-9330-94DA2094A67F}"/>
              </a:ext>
            </a:extLst>
          </p:cNvPr>
          <p:cNvSpPr/>
          <p:nvPr/>
        </p:nvSpPr>
        <p:spPr>
          <a:xfrm>
            <a:off x="4704243" y="3708901"/>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650580" y="3718983"/>
            <a:ext cx="273732" cy="180427"/>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082358" y="3717779"/>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4855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745709"/>
            <a:ext cx="6349127" cy="21188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Pesquisa da BST é feita através de </a:t>
            </a:r>
            <a:r>
              <a:rPr lang="pt-PT" dirty="0" err="1"/>
              <a:t>iteradores</a:t>
            </a:r>
            <a:r>
              <a:rPr lang="pt-PT" dirty="0"/>
              <a:t> em ordem, desta forma os elementos obtidos ficam devidamente organizados.</a:t>
            </a:r>
          </a:p>
          <a:p>
            <a:pPr marL="285750" indent="-285750">
              <a:buClr>
                <a:srgbClr val="8C2D19"/>
              </a:buClr>
              <a:buFont typeface="Arial" panose="020B0604020202020204" pitchFamily="34" charset="0"/>
              <a:buChar char="•"/>
            </a:pPr>
            <a:r>
              <a:rPr lang="pt-PT" dirty="0">
                <a:solidFill>
                  <a:srgbClr val="FF0000"/>
                </a:solidFill>
              </a:rPr>
              <a:t>Permite obter apontador para um dado elemento sabendo apenas o seu identificador (stream ID ou nickname). Ex: </a:t>
            </a:r>
            <a:r>
              <a:rPr lang="pt-PT" dirty="0" err="1">
                <a:solidFill>
                  <a:srgbClr val="FF0000"/>
                </a:solidFill>
              </a:rPr>
              <a:t>SearchManager</a:t>
            </a:r>
            <a:r>
              <a:rPr lang="pt-PT" dirty="0">
                <a:solidFill>
                  <a:srgbClr val="FF0000"/>
                </a:solidFill>
              </a:rPr>
              <a:t>::</a:t>
            </a:r>
            <a:r>
              <a:rPr lang="pt-PT" dirty="0" err="1">
                <a:solidFill>
                  <a:srgbClr val="FF0000"/>
                </a:solidFill>
              </a:rPr>
              <a:t>getUser</a:t>
            </a:r>
            <a:r>
              <a:rPr lang="pt-PT" dirty="0">
                <a:solidFill>
                  <a:srgbClr val="FF0000"/>
                </a:solidFill>
              </a:rPr>
              <a:t>()</a:t>
            </a:r>
            <a:endParaRPr lang="en-GB" dirty="0">
              <a:solidFill>
                <a:srgbClr val="FF0000"/>
              </a:solidFill>
            </a:endParaRPr>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807790"/>
            <a:ext cx="1832169" cy="338554"/>
          </a:xfrm>
          <a:prstGeom prst="rect">
            <a:avLst/>
          </a:prstGeom>
          <a:noFill/>
        </p:spPr>
        <p:txBody>
          <a:bodyPr wrap="square" rtlCol="0">
            <a:spAutoFit/>
          </a:bodyPr>
          <a:lstStyle/>
          <a:p>
            <a:r>
              <a:rPr lang="pt-PT" sz="1600" dirty="0">
                <a:solidFill>
                  <a:srgbClr val="FF0000"/>
                </a:solidFill>
              </a:rPr>
              <a:t>SearchManager.cpp</a:t>
            </a:r>
            <a:endParaRPr lang="en-GB" sz="1600" dirty="0">
              <a:solidFill>
                <a:srgbClr val="FF0000"/>
              </a:solidFill>
            </a:endParaRPr>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3"/>
          <a:stretch>
            <a:fillRect/>
          </a:stretch>
        </p:blipFill>
        <p:spPr>
          <a:xfrm>
            <a:off x="1189359" y="3745710"/>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669947"/>
            <a:ext cx="1035238" cy="338554"/>
          </a:xfrm>
          <a:prstGeom prst="rect">
            <a:avLst/>
          </a:prstGeom>
          <a:noFill/>
        </p:spPr>
        <p:txBody>
          <a:bodyPr wrap="square" rtlCol="0">
            <a:spAutoFit/>
          </a:bodyPr>
          <a:lstStyle/>
          <a:p>
            <a:r>
              <a:rPr lang="pt-PT" sz="1600" dirty="0" err="1">
                <a:solidFill>
                  <a:srgbClr val="FF0000"/>
                </a:solidFill>
              </a:rPr>
              <a:t>StreamZ.h</a:t>
            </a:r>
            <a:endParaRPr lang="en-GB" sz="1600" dirty="0">
              <a:solidFill>
                <a:srgbClr val="FF0000"/>
              </a:solidFill>
            </a:endParaRPr>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9</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0" name="Imagem 9">
            <a:extLst>
              <a:ext uri="{FF2B5EF4-FFF2-40B4-BE49-F238E27FC236}">
                <a16:creationId xmlns:a16="http://schemas.microsoft.com/office/drawing/2014/main" id="{01983A3F-4BB4-4B05-B2F2-8B9FB3D3EE53}"/>
              </a:ext>
            </a:extLst>
          </p:cNvPr>
          <p:cNvPicPr>
            <a:picLocks noChangeAspect="1"/>
          </p:cNvPicPr>
          <p:nvPr/>
        </p:nvPicPr>
        <p:blipFill>
          <a:blip r:embed="rId5"/>
          <a:stretch>
            <a:fillRect/>
          </a:stretch>
        </p:blipFill>
        <p:spPr>
          <a:xfrm>
            <a:off x="6717741" y="1925499"/>
            <a:ext cx="4370470" cy="979481"/>
          </a:xfrm>
          <a:prstGeom prst="rect">
            <a:avLst/>
          </a:prstGeom>
        </p:spPr>
      </p:pic>
    </p:spTree>
    <p:extLst>
      <p:ext uri="{BB962C8B-B14F-4D97-AF65-F5344CB8AC3E}">
        <p14:creationId xmlns:p14="http://schemas.microsoft.com/office/powerpoint/2010/main" val="1154785579"/>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1037</Words>
  <Application>Microsoft Office PowerPoint</Application>
  <PresentationFormat>Ecrã Panorâmico</PresentationFormat>
  <Paragraphs>194</Paragraphs>
  <Slides>17</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17</vt:i4>
      </vt:variant>
    </vt:vector>
  </HeadingPairs>
  <TitlesOfParts>
    <vt:vector size="23" baseType="lpstr">
      <vt:lpstr>Arial</vt:lpstr>
      <vt:lpstr>Bahnschrift SemiLight</vt:lpstr>
      <vt:lpstr>Calibri</vt:lpstr>
      <vt:lpstr>Calibri Light</vt:lpstr>
      <vt:lpstr>Whitney</vt:lpstr>
      <vt:lpstr>Retrospetiva</vt:lpstr>
      <vt:lpstr>StreamZ_P2</vt:lpstr>
      <vt:lpstr>Problema</vt:lpstr>
      <vt:lpstr>Solução</vt:lpstr>
      <vt:lpstr>Solução</vt:lpstr>
      <vt:lpstr>Ficheiros - Users</vt:lpstr>
      <vt:lpstr>Ficheiros - Streams</vt:lpstr>
      <vt:lpstr>Ficheiros - Donations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30</cp:revision>
  <dcterms:created xsi:type="dcterms:W3CDTF">2020-11-07T17:52:21Z</dcterms:created>
  <dcterms:modified xsi:type="dcterms:W3CDTF">2021-01-01T19:01:20Z</dcterms:modified>
</cp:coreProperties>
</file>