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9"/>
  </p:notesMasterIdLst>
  <p:sldIdLst>
    <p:sldId id="256" r:id="rId2"/>
    <p:sldId id="257" r:id="rId3"/>
    <p:sldId id="258" r:id="rId4"/>
    <p:sldId id="265" r:id="rId5"/>
    <p:sldId id="260" r:id="rId6"/>
    <p:sldId id="268" r:id="rId7"/>
    <p:sldId id="281" r:id="rId8"/>
    <p:sldId id="261" r:id="rId9"/>
    <p:sldId id="269" r:id="rId10"/>
    <p:sldId id="266" r:id="rId11"/>
    <p:sldId id="270" r:id="rId12"/>
    <p:sldId id="271" r:id="rId13"/>
    <p:sldId id="278" r:id="rId14"/>
    <p:sldId id="279" r:id="rId15"/>
    <p:sldId id="262" r:id="rId16"/>
    <p:sldId id="280" r:id="rId17"/>
    <p:sldId id="26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8C2D19"/>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A7CBE6-96C2-44FB-8052-677FD7523F77}" type="datetimeFigureOut">
              <a:rPr lang="en-GB" smtClean="0"/>
              <a:t>01/01/2021</a:t>
            </a:fld>
            <a:endParaRPr lang="en-GB"/>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BE95CB-A87E-409C-9CB9-073D81AF8FD7}" type="slidenum">
              <a:rPr lang="en-GB" smtClean="0"/>
              <a:t>‹nº›</a:t>
            </a:fld>
            <a:endParaRPr lang="en-GB"/>
          </a:p>
        </p:txBody>
      </p:sp>
    </p:spTree>
    <p:extLst>
      <p:ext uri="{BB962C8B-B14F-4D97-AF65-F5344CB8AC3E}">
        <p14:creationId xmlns:p14="http://schemas.microsoft.com/office/powerpoint/2010/main" val="408852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10287FE5-40AA-4482-862A-C1DBDA53E4E0}" type="datetime1">
              <a:rPr lang="en-GB" smtClean="0"/>
              <a:t>01/01/2021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92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4B3331D-DB21-4154-BBFE-4E811E37EE62}" type="datetime1">
              <a:rPr lang="en-GB" smtClean="0"/>
              <a:t>01/01/2021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165658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08D02E9F-C75D-4742-90A9-B7466D809442}" type="datetime1">
              <a:rPr lang="en-GB" smtClean="0"/>
              <a:t>01/01/2021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77644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20885B9-C1B1-456C-9050-D5E6D8F0D28D}" type="datetime1">
              <a:rPr lang="en-GB" smtClean="0"/>
              <a:t>01/01/2021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295543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00A595AE-22AA-4908-81B6-1CCC07139A73}" type="datetime1">
              <a:rPr lang="en-GB" smtClean="0"/>
              <a:t>01/01/2021</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‹nº›</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72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B4C3DA1B-F861-49FD-A800-BA36AE08DFBD}" type="datetime1">
              <a:rPr lang="en-GB" smtClean="0"/>
              <a:t>01/01/2021</a:t>
            </a:fld>
            <a:endParaRPr lang="en-GB"/>
          </a:p>
        </p:txBody>
      </p:sp>
      <p:sp>
        <p:nvSpPr>
          <p:cNvPr id="6" name="Footer Placeholder 5"/>
          <p:cNvSpPr>
            <a:spLocks noGrp="1"/>
          </p:cNvSpPr>
          <p:nvPr>
            <p:ph type="ftr" sz="quarter" idx="11"/>
          </p:nvPr>
        </p:nvSpPr>
        <p:spPr/>
        <p:txBody>
          <a:bodyPr/>
          <a:lstStyle/>
          <a:p>
            <a:r>
              <a:rPr lang="en-GB"/>
              <a:t>2MIEIC04_G1</a:t>
            </a:r>
          </a:p>
        </p:txBody>
      </p:sp>
      <p:sp>
        <p:nvSpPr>
          <p:cNvPr id="7" name="Slide Number Placeholder 6"/>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47601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09728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21792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C5ADF251-40F2-471A-AC82-FC97D6FBDD81}" type="datetime1">
              <a:rPr lang="en-GB" smtClean="0"/>
              <a:t>01/01/2021</a:t>
            </a:fld>
            <a:endParaRPr lang="en-GB"/>
          </a:p>
        </p:txBody>
      </p:sp>
      <p:sp>
        <p:nvSpPr>
          <p:cNvPr id="8" name="Footer Placeholder 7"/>
          <p:cNvSpPr>
            <a:spLocks noGrp="1"/>
          </p:cNvSpPr>
          <p:nvPr>
            <p:ph type="ftr" sz="quarter" idx="11"/>
          </p:nvPr>
        </p:nvSpPr>
        <p:spPr/>
        <p:txBody>
          <a:body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128320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6D90297F-D12C-4C8F-8D15-2CC18862152E}" type="datetime1">
              <a:rPr lang="en-GB" smtClean="0"/>
              <a:t>01/01/2021</a:t>
            </a:fld>
            <a:endParaRPr lang="en-GB"/>
          </a:p>
        </p:txBody>
      </p:sp>
      <p:sp>
        <p:nvSpPr>
          <p:cNvPr id="4" name="Footer Placeholder 3"/>
          <p:cNvSpPr>
            <a:spLocks noGrp="1"/>
          </p:cNvSpPr>
          <p:nvPr>
            <p:ph type="ftr" sz="quarter" idx="11"/>
          </p:nvPr>
        </p:nvSpPr>
        <p:spPr/>
        <p:txBody>
          <a:bodyPr/>
          <a:lstStyle/>
          <a:p>
            <a:r>
              <a:rPr lang="en-GB"/>
              <a:t>2MIEIC04_G1</a:t>
            </a:r>
          </a:p>
        </p:txBody>
      </p:sp>
      <p:sp>
        <p:nvSpPr>
          <p:cNvPr id="5" name="Slide Number Placeholder 4"/>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342411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9972094-D239-466E-84C0-23BFB54CA7A6}" type="datetime1">
              <a:rPr lang="en-GB" smtClean="0"/>
              <a:t>01/01/2021</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‹nº›</a:t>
            </a:fld>
            <a:endParaRPr lang="en-GB"/>
          </a:p>
        </p:txBody>
      </p:sp>
    </p:spTree>
    <p:extLst>
      <p:ext uri="{BB962C8B-B14F-4D97-AF65-F5344CB8AC3E}">
        <p14:creationId xmlns:p14="http://schemas.microsoft.com/office/powerpoint/2010/main" val="2717087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B9E4AA-ED31-45C4-9F34-3AB82CB7D4F7}" type="datetime1">
              <a:rPr lang="en-GB" smtClean="0"/>
              <a:t>01/01/2021</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‹nº›</a:t>
            </a:fld>
            <a:endParaRPr lang="en-GB"/>
          </a:p>
        </p:txBody>
      </p:sp>
    </p:spTree>
    <p:extLst>
      <p:ext uri="{BB962C8B-B14F-4D97-AF65-F5344CB8AC3E}">
        <p14:creationId xmlns:p14="http://schemas.microsoft.com/office/powerpoint/2010/main" val="2934619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lvl1pPr>
              <a:defRPr>
                <a:solidFill>
                  <a:schemeClr val="tx2"/>
                </a:solidFill>
              </a:defRPr>
            </a:lvl1pPr>
          </a:lstStyle>
          <a:p>
            <a:fld id="{54D93744-9260-4C18-B07B-A5DCD93AF253}" type="datetime1">
              <a:rPr lang="en-GB" smtClean="0"/>
              <a:t>01/01/2021</a:t>
            </a:fld>
            <a:endParaRPr lang="en-GB"/>
          </a:p>
        </p:txBody>
      </p:sp>
      <p:sp>
        <p:nvSpPr>
          <p:cNvPr id="6" name="Footer Placeholder 5"/>
          <p:cNvSpPr>
            <a:spLocks noGrp="1"/>
          </p:cNvSpPr>
          <p:nvPr>
            <p:ph type="ftr" sz="quarter" idx="11"/>
          </p:nvPr>
        </p:nvSpPr>
        <p:spPr/>
        <p:txBody>
          <a:bodyPr/>
          <a:lstStyle>
            <a:lvl1pPr>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‹nº›</a:t>
            </a:fld>
            <a:endParaRPr lang="en-GB"/>
          </a:p>
        </p:txBody>
      </p:sp>
    </p:spTree>
    <p:extLst>
      <p:ext uri="{BB962C8B-B14F-4D97-AF65-F5344CB8AC3E}">
        <p14:creationId xmlns:p14="http://schemas.microsoft.com/office/powerpoint/2010/main" val="3290705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31837DA-AB38-49C7-AF2F-DE9986A9C5A0}" type="datetime1">
              <a:rPr lang="en-GB" smtClean="0"/>
              <a:t>01/01/2021</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GB"/>
              <a:t>2MIEIC04_G1</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5DB3F52-068C-4339-9FA6-06F9AAEB3337}" type="slidenum">
              <a:rPr lang="en-GB" smtClean="0"/>
              <a:t>‹nº›</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003668"/>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4.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sv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E68ED63-2688-4E40-BE2D-0A1E2AE83362}"/>
              </a:ext>
            </a:extLst>
          </p:cNvPr>
          <p:cNvSpPr>
            <a:spLocks noGrp="1"/>
          </p:cNvSpPr>
          <p:nvPr>
            <p:ph type="ctrTitle"/>
          </p:nvPr>
        </p:nvSpPr>
        <p:spPr>
          <a:xfrm>
            <a:off x="965201" y="643467"/>
            <a:ext cx="6255026" cy="5054008"/>
          </a:xfrm>
        </p:spPr>
        <p:txBody>
          <a:bodyPr vert="horz" lIns="91440" tIns="45720" rIns="91440" bIns="45720" rtlCol="0" anchor="ctr">
            <a:normAutofit/>
          </a:bodyPr>
          <a:lstStyle/>
          <a:p>
            <a:pPr algn="r"/>
            <a:r>
              <a:rPr lang="en-US" sz="6600" dirty="0">
                <a:latin typeface="Bahnschrift SemiLight" panose="020B0502040204020203" pitchFamily="34" charset="0"/>
              </a:rPr>
              <a:t>StreamZ_P2</a:t>
            </a:r>
          </a:p>
        </p:txBody>
      </p:sp>
      <p:sp>
        <p:nvSpPr>
          <p:cNvPr id="3" name="Subtítulo 2">
            <a:extLst>
              <a:ext uri="{FF2B5EF4-FFF2-40B4-BE49-F238E27FC236}">
                <a16:creationId xmlns:a16="http://schemas.microsoft.com/office/drawing/2014/main" id="{63B590B9-5705-4E70-B309-4975FF7CDB7B}"/>
              </a:ext>
            </a:extLst>
          </p:cNvPr>
          <p:cNvSpPr>
            <a:spLocks noGrp="1"/>
          </p:cNvSpPr>
          <p:nvPr>
            <p:ph type="subTitle" idx="1"/>
          </p:nvPr>
        </p:nvSpPr>
        <p:spPr>
          <a:xfrm>
            <a:off x="7849086" y="673685"/>
            <a:ext cx="3341488" cy="5054008"/>
          </a:xfrm>
        </p:spPr>
        <p:txBody>
          <a:bodyPr vert="horz" lIns="0" tIns="45720" rIns="0" bIns="45720" rtlCol="0" anchor="ctr">
            <a:normAutofit/>
          </a:bodyPr>
          <a:lstStyle/>
          <a:p>
            <a:r>
              <a:rPr lang="en-US" dirty="0">
                <a:latin typeface="+mn-lt"/>
              </a:rPr>
              <a:t>MIEIC 2020/2021 |  AEDA</a:t>
            </a:r>
          </a:p>
          <a:p>
            <a:endParaRPr lang="en-US" dirty="0">
              <a:latin typeface="+mn-lt"/>
            </a:endParaRPr>
          </a:p>
          <a:p>
            <a:r>
              <a:rPr lang="en-US" dirty="0">
                <a:latin typeface="+mn-lt"/>
              </a:rPr>
              <a:t>André Pereira | up201905650</a:t>
            </a:r>
          </a:p>
          <a:p>
            <a:r>
              <a:rPr lang="en-US" dirty="0">
                <a:latin typeface="+mn-lt"/>
              </a:rPr>
              <a:t>André Moreira | up</a:t>
            </a:r>
            <a:r>
              <a:rPr lang="en-GB" b="0" i="0" dirty="0">
                <a:solidFill>
                  <a:srgbClr val="DCDDDE"/>
                </a:solidFill>
                <a:effectLst/>
                <a:latin typeface="Whitney"/>
              </a:rPr>
              <a:t>201904721</a:t>
            </a:r>
            <a:endParaRPr lang="en-US" dirty="0">
              <a:latin typeface="+mn-lt"/>
            </a:endParaRPr>
          </a:p>
          <a:p>
            <a:r>
              <a:rPr lang="en-US" dirty="0">
                <a:latin typeface="+mn-lt"/>
              </a:rPr>
              <a:t>Nuno Alves | up201908250</a:t>
            </a:r>
          </a:p>
        </p:txBody>
      </p:sp>
      <p:cxnSp>
        <p:nvCxnSpPr>
          <p:cNvPr id="30" name="Straight Connector 2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 name="Conexão reta 4">
            <a:extLst>
              <a:ext uri="{FF2B5EF4-FFF2-40B4-BE49-F238E27FC236}">
                <a16:creationId xmlns:a16="http://schemas.microsoft.com/office/drawing/2014/main" id="{2B8537CC-BD92-4408-8316-1D7F79D1802E}"/>
              </a:ext>
            </a:extLst>
          </p:cNvPr>
          <p:cNvCxnSpPr>
            <a:cxnSpLocks/>
          </p:cNvCxnSpPr>
          <p:nvPr/>
        </p:nvCxnSpPr>
        <p:spPr>
          <a:xfrm>
            <a:off x="7534656" y="1305017"/>
            <a:ext cx="0" cy="3861787"/>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9" name="Imagem 8" descr="Uma imagem com símbolo, exterior, sentado, paragem&#10;&#10;Descrição gerada automaticamente">
            <a:extLst>
              <a:ext uri="{FF2B5EF4-FFF2-40B4-BE49-F238E27FC236}">
                <a16:creationId xmlns:a16="http://schemas.microsoft.com/office/drawing/2014/main" id="{A645D525-221D-463A-AB02-81576E810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87" y="158892"/>
            <a:ext cx="4104719" cy="1349997"/>
          </a:xfrm>
          <a:prstGeom prst="rect">
            <a:avLst/>
          </a:prstGeom>
        </p:spPr>
      </p:pic>
      <p:sp>
        <p:nvSpPr>
          <p:cNvPr id="4" name="Marcador de Posição do Rodapé 3">
            <a:extLst>
              <a:ext uri="{FF2B5EF4-FFF2-40B4-BE49-F238E27FC236}">
                <a16:creationId xmlns:a16="http://schemas.microsoft.com/office/drawing/2014/main" id="{2BE7E50C-F286-4359-9FDF-52438763DCD0}"/>
              </a:ext>
            </a:extLst>
          </p:cNvPr>
          <p:cNvSpPr>
            <a:spLocks noGrp="1"/>
          </p:cNvSpPr>
          <p:nvPr>
            <p:ph type="ftr" sz="quarter" idx="11"/>
          </p:nvPr>
        </p:nvSpPr>
        <p:spPr/>
        <p:txBody>
          <a:bodyPr/>
          <a:lstStyle/>
          <a:p>
            <a:r>
              <a:rPr lang="en-GB" sz="2400" b="1" dirty="0"/>
              <a:t>2MIEIC04_G1</a:t>
            </a:r>
          </a:p>
        </p:txBody>
      </p:sp>
    </p:spTree>
    <p:extLst>
      <p:ext uri="{BB962C8B-B14F-4D97-AF65-F5344CB8AC3E}">
        <p14:creationId xmlns:p14="http://schemas.microsoft.com/office/powerpoint/2010/main" val="1702280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156D41-8965-4403-A98B-D1E242421D46}"/>
              </a:ext>
            </a:extLst>
          </p:cNvPr>
          <p:cNvSpPr>
            <a:spLocks noGrp="1"/>
          </p:cNvSpPr>
          <p:nvPr>
            <p:ph type="title"/>
          </p:nvPr>
        </p:nvSpPr>
        <p:spPr/>
        <p:txBody>
          <a:bodyPr>
            <a:normAutofit fontScale="90000"/>
          </a:bodyPr>
          <a:lstStyle/>
          <a:p>
            <a:pPr algn="ctr"/>
            <a:br>
              <a:rPr lang="en-GB" sz="3600" dirty="0"/>
            </a:br>
            <a:r>
              <a:rPr lang="en-GB" sz="7300" dirty="0" err="1">
                <a:solidFill>
                  <a:schemeClr val="tx1">
                    <a:lumMod val="85000"/>
                    <a:lumOff val="15000"/>
                  </a:schemeClr>
                </a:solidFill>
                <a:latin typeface="Bahnschrift SemiLight" panose="020B0502040204020203" pitchFamily="34" charset="0"/>
              </a:rPr>
              <a:t>Criar</a:t>
            </a:r>
            <a:r>
              <a:rPr lang="en-GB" sz="7300" dirty="0">
                <a:solidFill>
                  <a:schemeClr val="tx1">
                    <a:lumMod val="85000"/>
                    <a:lumOff val="15000"/>
                  </a:schemeClr>
                </a:solidFill>
                <a:latin typeface="Bahnschrift SemiLight" panose="020B0502040204020203" pitchFamily="34" charset="0"/>
              </a:rPr>
              <a:t>/</a:t>
            </a:r>
            <a:r>
              <a:rPr lang="en-GB" sz="7300" dirty="0" err="1">
                <a:solidFill>
                  <a:schemeClr val="tx1">
                    <a:lumMod val="85000"/>
                    <a:lumOff val="15000"/>
                  </a:schemeClr>
                </a:solidFill>
                <a:latin typeface="Bahnschrift SemiLight" panose="020B0502040204020203" pitchFamily="34" charset="0"/>
              </a:rPr>
              <a:t>Atualizar</a:t>
            </a:r>
            <a:r>
              <a:rPr lang="en-GB" sz="7300" dirty="0">
                <a:solidFill>
                  <a:schemeClr val="tx1">
                    <a:lumMod val="85000"/>
                    <a:lumOff val="15000"/>
                  </a:schemeClr>
                </a:solidFill>
                <a:latin typeface="Bahnschrift SemiLight" panose="020B0502040204020203" pitchFamily="34" charset="0"/>
              </a:rPr>
              <a:t>/ Remover</a:t>
            </a:r>
            <a:endParaRPr lang="pt-PT" sz="73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CB2239A8-67DE-444E-AC2F-873CA9F188C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10" name="Imagem 9">
            <a:extLst>
              <a:ext uri="{FF2B5EF4-FFF2-40B4-BE49-F238E27FC236}">
                <a16:creationId xmlns:a16="http://schemas.microsoft.com/office/drawing/2014/main" id="{45605DAB-606D-46E6-BABC-35BF392AEB1B}"/>
              </a:ext>
            </a:extLst>
          </p:cNvPr>
          <p:cNvPicPr>
            <a:picLocks noChangeAspect="1"/>
          </p:cNvPicPr>
          <p:nvPr/>
        </p:nvPicPr>
        <p:blipFill>
          <a:blip r:embed="rId2"/>
          <a:stretch>
            <a:fillRect/>
          </a:stretch>
        </p:blipFill>
        <p:spPr>
          <a:xfrm>
            <a:off x="1379139" y="4335428"/>
            <a:ext cx="9655377" cy="1646063"/>
          </a:xfrm>
          <a:prstGeom prst="rect">
            <a:avLst/>
          </a:prstGeom>
        </p:spPr>
      </p:pic>
      <p:sp>
        <p:nvSpPr>
          <p:cNvPr id="23" name="CaixaDeTexto 22">
            <a:extLst>
              <a:ext uri="{FF2B5EF4-FFF2-40B4-BE49-F238E27FC236}">
                <a16:creationId xmlns:a16="http://schemas.microsoft.com/office/drawing/2014/main" id="{3EDE5F5A-9157-40C4-9894-CDA1F597E236}"/>
              </a:ext>
            </a:extLst>
          </p:cNvPr>
          <p:cNvSpPr txBox="1"/>
          <p:nvPr/>
        </p:nvSpPr>
        <p:spPr>
          <a:xfrm>
            <a:off x="9374819" y="5910467"/>
            <a:ext cx="1659697" cy="338554"/>
          </a:xfrm>
          <a:prstGeom prst="rect">
            <a:avLst/>
          </a:prstGeom>
          <a:noFill/>
        </p:spPr>
        <p:txBody>
          <a:bodyPr wrap="square" rtlCol="0">
            <a:spAutoFit/>
          </a:bodyPr>
          <a:lstStyle/>
          <a:p>
            <a:r>
              <a:rPr lang="pt-PT" sz="1600" dirty="0"/>
              <a:t>UserManager.cpp</a:t>
            </a:r>
            <a:endParaRPr lang="en-GB" sz="1600" dirty="0"/>
          </a:p>
        </p:txBody>
      </p:sp>
      <p:sp>
        <p:nvSpPr>
          <p:cNvPr id="29" name="CaixaDeTexto 28">
            <a:extLst>
              <a:ext uri="{FF2B5EF4-FFF2-40B4-BE49-F238E27FC236}">
                <a16:creationId xmlns:a16="http://schemas.microsoft.com/office/drawing/2014/main" id="{DE3766CB-8AD1-425D-85B3-6F68364D4BD1}"/>
              </a:ext>
            </a:extLst>
          </p:cNvPr>
          <p:cNvSpPr txBox="1"/>
          <p:nvPr/>
        </p:nvSpPr>
        <p:spPr>
          <a:xfrm>
            <a:off x="10331952" y="3615979"/>
            <a:ext cx="959293" cy="338554"/>
          </a:xfrm>
          <a:prstGeom prst="rect">
            <a:avLst/>
          </a:prstGeom>
          <a:noFill/>
        </p:spPr>
        <p:txBody>
          <a:bodyPr wrap="square" rtlCol="0">
            <a:spAutoFit/>
          </a:bodyPr>
          <a:lstStyle/>
          <a:p>
            <a:r>
              <a:rPr lang="pt-PT" sz="1600" dirty="0" err="1"/>
              <a:t>Viewer.h</a:t>
            </a:r>
            <a:endParaRPr lang="en-GB" sz="1600" dirty="0"/>
          </a:p>
        </p:txBody>
      </p:sp>
      <p:pic>
        <p:nvPicPr>
          <p:cNvPr id="36" name="Imagem 35">
            <a:extLst>
              <a:ext uri="{FF2B5EF4-FFF2-40B4-BE49-F238E27FC236}">
                <a16:creationId xmlns:a16="http://schemas.microsoft.com/office/drawing/2014/main" id="{7F0F9A73-114E-4E6C-8A5F-BC76BF08F4BF}"/>
              </a:ext>
            </a:extLst>
          </p:cNvPr>
          <p:cNvPicPr>
            <a:picLocks noChangeAspect="1"/>
          </p:cNvPicPr>
          <p:nvPr/>
        </p:nvPicPr>
        <p:blipFill>
          <a:blip r:embed="rId3"/>
          <a:stretch>
            <a:fillRect/>
          </a:stretch>
        </p:blipFill>
        <p:spPr>
          <a:xfrm>
            <a:off x="8290312" y="2639077"/>
            <a:ext cx="2865368" cy="541067"/>
          </a:xfrm>
          <a:prstGeom prst="rect">
            <a:avLst/>
          </a:prstGeom>
        </p:spPr>
      </p:pic>
      <p:pic>
        <p:nvPicPr>
          <p:cNvPr id="38" name="Imagem 37">
            <a:extLst>
              <a:ext uri="{FF2B5EF4-FFF2-40B4-BE49-F238E27FC236}">
                <a16:creationId xmlns:a16="http://schemas.microsoft.com/office/drawing/2014/main" id="{20BD432F-393B-4D03-85B2-E8E9F407DF10}"/>
              </a:ext>
            </a:extLst>
          </p:cNvPr>
          <p:cNvPicPr>
            <a:picLocks noChangeAspect="1"/>
          </p:cNvPicPr>
          <p:nvPr/>
        </p:nvPicPr>
        <p:blipFill>
          <a:blip r:embed="rId4"/>
          <a:stretch>
            <a:fillRect/>
          </a:stretch>
        </p:blipFill>
        <p:spPr>
          <a:xfrm>
            <a:off x="8899965" y="2173788"/>
            <a:ext cx="2255715" cy="472481"/>
          </a:xfrm>
          <a:prstGeom prst="rect">
            <a:avLst/>
          </a:prstGeom>
        </p:spPr>
      </p:pic>
      <p:pic>
        <p:nvPicPr>
          <p:cNvPr id="40" name="Imagem 39">
            <a:extLst>
              <a:ext uri="{FF2B5EF4-FFF2-40B4-BE49-F238E27FC236}">
                <a16:creationId xmlns:a16="http://schemas.microsoft.com/office/drawing/2014/main" id="{9BC08A33-DC37-41F1-8AEA-3D9E6636145F}"/>
              </a:ext>
            </a:extLst>
          </p:cNvPr>
          <p:cNvPicPr>
            <a:picLocks noChangeAspect="1"/>
          </p:cNvPicPr>
          <p:nvPr/>
        </p:nvPicPr>
        <p:blipFill>
          <a:blip r:embed="rId5"/>
          <a:stretch>
            <a:fillRect/>
          </a:stretch>
        </p:blipFill>
        <p:spPr>
          <a:xfrm>
            <a:off x="7375832" y="3156517"/>
            <a:ext cx="3779848" cy="510584"/>
          </a:xfrm>
          <a:prstGeom prst="rect">
            <a:avLst/>
          </a:prstGeom>
        </p:spPr>
      </p:pic>
      <p:sp>
        <p:nvSpPr>
          <p:cNvPr id="41" name="CaixaDeTexto 40">
            <a:extLst>
              <a:ext uri="{FF2B5EF4-FFF2-40B4-BE49-F238E27FC236}">
                <a16:creationId xmlns:a16="http://schemas.microsoft.com/office/drawing/2014/main" id="{53A78830-F1D5-4288-A9BC-8C76AEB8D97D}"/>
              </a:ext>
            </a:extLst>
          </p:cNvPr>
          <p:cNvSpPr txBox="1"/>
          <p:nvPr/>
        </p:nvSpPr>
        <p:spPr>
          <a:xfrm>
            <a:off x="1297720" y="1896645"/>
            <a:ext cx="5689006" cy="1754326"/>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Argumentos das funções são os identificadores únicos.</a:t>
            </a:r>
          </a:p>
          <a:p>
            <a:pPr marL="285750" indent="-285750">
              <a:buClr>
                <a:srgbClr val="8C2D19"/>
              </a:buClr>
              <a:buFont typeface="Arial" panose="020B0604020202020204" pitchFamily="34" charset="0"/>
              <a:buChar char="•"/>
            </a:pPr>
            <a:r>
              <a:rPr lang="pt-PT" dirty="0"/>
              <a:t>Remoção e criação feitas na classe UserManager e StreamManager. Ex: </a:t>
            </a:r>
            <a:r>
              <a:rPr lang="pt-PT" dirty="0" err="1"/>
              <a:t>UserManager</a:t>
            </a:r>
            <a:r>
              <a:rPr lang="pt-PT" dirty="0"/>
              <a:t>::</a:t>
            </a:r>
            <a:r>
              <a:rPr lang="pt-PT" dirty="0" err="1"/>
              <a:t>createStreamer</a:t>
            </a:r>
            <a:endParaRPr lang="pt-PT" dirty="0"/>
          </a:p>
          <a:p>
            <a:pPr marL="285750" indent="-285750">
              <a:buClr>
                <a:srgbClr val="8C2D19"/>
              </a:buClr>
              <a:buFont typeface="Arial" panose="020B0604020202020204" pitchFamily="34" charset="0"/>
              <a:buChar char="•"/>
            </a:pPr>
            <a:r>
              <a:rPr lang="pt-PT" dirty="0"/>
              <a:t>Alterações são feitas sobre apontadores.                          Ex: </a:t>
            </a:r>
            <a:r>
              <a:rPr lang="pt-PT" dirty="0" err="1"/>
              <a:t>Viewer</a:t>
            </a:r>
            <a:r>
              <a:rPr lang="pt-PT" dirty="0"/>
              <a:t>::</a:t>
            </a:r>
            <a:r>
              <a:rPr lang="pt-PT" dirty="0" err="1"/>
              <a:t>giveFeedback</a:t>
            </a:r>
            <a:endParaRPr lang="pt-PT" dirty="0"/>
          </a:p>
          <a:p>
            <a:pPr marL="285750" indent="-285750">
              <a:buClr>
                <a:srgbClr val="8C2D19"/>
              </a:buClr>
              <a:buFont typeface="Arial" panose="020B0604020202020204" pitchFamily="34" charset="0"/>
              <a:buChar char="•"/>
            </a:pPr>
            <a:endParaRPr lang="pt-PT" dirty="0"/>
          </a:p>
        </p:txBody>
      </p:sp>
      <p:pic>
        <p:nvPicPr>
          <p:cNvPr id="4" name="Imagem 3">
            <a:extLst>
              <a:ext uri="{FF2B5EF4-FFF2-40B4-BE49-F238E27FC236}">
                <a16:creationId xmlns:a16="http://schemas.microsoft.com/office/drawing/2014/main" id="{BB7D9041-B039-44CD-A730-47FA122D646C}"/>
              </a:ext>
            </a:extLst>
          </p:cNvPr>
          <p:cNvPicPr>
            <a:picLocks noChangeAspect="1"/>
          </p:cNvPicPr>
          <p:nvPr/>
        </p:nvPicPr>
        <p:blipFill>
          <a:blip r:embed="rId6"/>
          <a:stretch>
            <a:fillRect/>
          </a:stretch>
        </p:blipFill>
        <p:spPr>
          <a:xfrm>
            <a:off x="1379139" y="3419843"/>
            <a:ext cx="5446270" cy="387658"/>
          </a:xfrm>
          <a:prstGeom prst="rect">
            <a:avLst/>
          </a:prstGeom>
        </p:spPr>
      </p:pic>
      <p:pic>
        <p:nvPicPr>
          <p:cNvPr id="7" name="Imagem 6">
            <a:extLst>
              <a:ext uri="{FF2B5EF4-FFF2-40B4-BE49-F238E27FC236}">
                <a16:creationId xmlns:a16="http://schemas.microsoft.com/office/drawing/2014/main" id="{5AE11B17-3FF0-4AB1-B397-96F0B9B007D9}"/>
              </a:ext>
            </a:extLst>
          </p:cNvPr>
          <p:cNvPicPr>
            <a:picLocks noChangeAspect="1"/>
          </p:cNvPicPr>
          <p:nvPr/>
        </p:nvPicPr>
        <p:blipFill>
          <a:blip r:embed="rId7"/>
          <a:stretch>
            <a:fillRect/>
          </a:stretch>
        </p:blipFill>
        <p:spPr>
          <a:xfrm>
            <a:off x="1379139" y="3785924"/>
            <a:ext cx="2260706" cy="344429"/>
          </a:xfrm>
          <a:prstGeom prst="rect">
            <a:avLst/>
          </a:prstGeom>
        </p:spPr>
      </p:pic>
      <p:sp>
        <p:nvSpPr>
          <p:cNvPr id="8" name="CaixaDeTexto 7">
            <a:extLst>
              <a:ext uri="{FF2B5EF4-FFF2-40B4-BE49-F238E27FC236}">
                <a16:creationId xmlns:a16="http://schemas.microsoft.com/office/drawing/2014/main" id="{3BD1AE57-3A8C-4DA1-AB60-3EFC37C29259}"/>
              </a:ext>
            </a:extLst>
          </p:cNvPr>
          <p:cNvSpPr txBox="1"/>
          <p:nvPr/>
        </p:nvSpPr>
        <p:spPr>
          <a:xfrm>
            <a:off x="4995749" y="3761436"/>
            <a:ext cx="1857314" cy="338554"/>
          </a:xfrm>
          <a:prstGeom prst="rect">
            <a:avLst/>
          </a:prstGeom>
          <a:noFill/>
        </p:spPr>
        <p:txBody>
          <a:bodyPr wrap="square" rtlCol="0">
            <a:spAutoFit/>
          </a:bodyPr>
          <a:lstStyle/>
          <a:p>
            <a:r>
              <a:rPr lang="pt-PT" sz="1600" dirty="0"/>
              <a:t>(excerto)Viewer.cpp</a:t>
            </a:r>
            <a:endParaRPr lang="en-GB" sz="1600" dirty="0"/>
          </a:p>
        </p:txBody>
      </p:sp>
      <p:sp>
        <p:nvSpPr>
          <p:cNvPr id="3" name="Marcador de Posição do Rodapé 2">
            <a:extLst>
              <a:ext uri="{FF2B5EF4-FFF2-40B4-BE49-F238E27FC236}">
                <a16:creationId xmlns:a16="http://schemas.microsoft.com/office/drawing/2014/main" id="{46E07225-AC96-4BE3-BF46-5D4E1E904945}"/>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C2560148-6F83-4804-9A82-C924B2C63501}"/>
              </a:ext>
            </a:extLst>
          </p:cNvPr>
          <p:cNvSpPr>
            <a:spLocks noGrp="1"/>
          </p:cNvSpPr>
          <p:nvPr>
            <p:ph type="sldNum" sz="quarter" idx="12"/>
          </p:nvPr>
        </p:nvSpPr>
        <p:spPr/>
        <p:txBody>
          <a:bodyPr/>
          <a:lstStyle/>
          <a:p>
            <a:fld id="{75DB3F52-068C-4339-9FA6-06F9AAEB3337}" type="slidenum">
              <a:rPr lang="en-GB" sz="2400"/>
              <a:t>10</a:t>
            </a:fld>
            <a:endParaRPr lang="en-GB" sz="2400" dirty="0"/>
          </a:p>
        </p:txBody>
      </p:sp>
      <p:pic>
        <p:nvPicPr>
          <p:cNvPr id="16" name="Imagem 15">
            <a:extLst>
              <a:ext uri="{FF2B5EF4-FFF2-40B4-BE49-F238E27FC236}">
                <a16:creationId xmlns:a16="http://schemas.microsoft.com/office/drawing/2014/main" id="{5C7ABC6E-E6AE-4BFA-9C4B-2A3113750E53}"/>
              </a:ext>
            </a:extLst>
          </p:cNvPr>
          <p:cNvPicPr>
            <a:picLocks noChangeAspect="1"/>
          </p:cNvPicPr>
          <p:nvPr/>
        </p:nvPicPr>
        <p:blipFill rotWithShape="1">
          <a:blip r:embed="rId8">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811745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67B6764-42C3-4081-8C20-2DD12E1BA125}"/>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Ordenação</a:t>
            </a:r>
            <a:endParaRPr lang="en-GB" sz="6600" dirty="0">
              <a:solidFill>
                <a:schemeClr val="tx1">
                  <a:lumMod val="85000"/>
                  <a:lumOff val="15000"/>
                </a:schemeClr>
              </a:solidFill>
              <a:latin typeface="Bahnschrift SemiLight" panose="020B0502040204020203" pitchFamily="34" charset="0"/>
            </a:endParaRPr>
          </a:p>
        </p:txBody>
      </p:sp>
      <p:cxnSp>
        <p:nvCxnSpPr>
          <p:cNvPr id="6" name="Conexão reta 5">
            <a:extLst>
              <a:ext uri="{FF2B5EF4-FFF2-40B4-BE49-F238E27FC236}">
                <a16:creationId xmlns:a16="http://schemas.microsoft.com/office/drawing/2014/main" id="{BFE60422-34C0-420F-8356-E4816D80A3C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8" name="Imagem 7">
            <a:extLst>
              <a:ext uri="{FF2B5EF4-FFF2-40B4-BE49-F238E27FC236}">
                <a16:creationId xmlns:a16="http://schemas.microsoft.com/office/drawing/2014/main" id="{99CA5A4D-12FC-4E08-A732-CF3F53232022}"/>
              </a:ext>
            </a:extLst>
          </p:cNvPr>
          <p:cNvPicPr>
            <a:picLocks noChangeAspect="1"/>
          </p:cNvPicPr>
          <p:nvPr/>
        </p:nvPicPr>
        <p:blipFill>
          <a:blip r:embed="rId2"/>
          <a:stretch>
            <a:fillRect/>
          </a:stretch>
        </p:blipFill>
        <p:spPr>
          <a:xfrm>
            <a:off x="5347905" y="2002369"/>
            <a:ext cx="5814713" cy="464899"/>
          </a:xfrm>
          <a:prstGeom prst="rect">
            <a:avLst/>
          </a:prstGeom>
        </p:spPr>
      </p:pic>
      <p:pic>
        <p:nvPicPr>
          <p:cNvPr id="10" name="Imagem 9">
            <a:extLst>
              <a:ext uri="{FF2B5EF4-FFF2-40B4-BE49-F238E27FC236}">
                <a16:creationId xmlns:a16="http://schemas.microsoft.com/office/drawing/2014/main" id="{AA57D2AD-8C8A-46E6-BC05-89CDE15BD91F}"/>
              </a:ext>
            </a:extLst>
          </p:cNvPr>
          <p:cNvPicPr>
            <a:picLocks noChangeAspect="1"/>
          </p:cNvPicPr>
          <p:nvPr/>
        </p:nvPicPr>
        <p:blipFill>
          <a:blip r:embed="rId3"/>
          <a:stretch>
            <a:fillRect/>
          </a:stretch>
        </p:blipFill>
        <p:spPr>
          <a:xfrm>
            <a:off x="5347905" y="2444368"/>
            <a:ext cx="5807775" cy="534288"/>
          </a:xfrm>
          <a:prstGeom prst="rect">
            <a:avLst/>
          </a:prstGeom>
        </p:spPr>
      </p:pic>
      <p:pic>
        <p:nvPicPr>
          <p:cNvPr id="12" name="Imagem 11">
            <a:extLst>
              <a:ext uri="{FF2B5EF4-FFF2-40B4-BE49-F238E27FC236}">
                <a16:creationId xmlns:a16="http://schemas.microsoft.com/office/drawing/2014/main" id="{04A2F07E-B5B3-4DD0-8172-CDDED14393EC}"/>
              </a:ext>
            </a:extLst>
          </p:cNvPr>
          <p:cNvPicPr>
            <a:picLocks noChangeAspect="1"/>
          </p:cNvPicPr>
          <p:nvPr/>
        </p:nvPicPr>
        <p:blipFill>
          <a:blip r:embed="rId4"/>
          <a:stretch>
            <a:fillRect/>
          </a:stretch>
        </p:blipFill>
        <p:spPr>
          <a:xfrm>
            <a:off x="4952393" y="2973751"/>
            <a:ext cx="6210225" cy="471838"/>
          </a:xfrm>
          <a:prstGeom prst="rect">
            <a:avLst/>
          </a:prstGeom>
        </p:spPr>
      </p:pic>
      <p:sp>
        <p:nvSpPr>
          <p:cNvPr id="13" name="CaixaDeTexto 12">
            <a:extLst>
              <a:ext uri="{FF2B5EF4-FFF2-40B4-BE49-F238E27FC236}">
                <a16:creationId xmlns:a16="http://schemas.microsoft.com/office/drawing/2014/main" id="{EFB421BC-8709-45BA-865E-783BEE9AA4A4}"/>
              </a:ext>
            </a:extLst>
          </p:cNvPr>
          <p:cNvSpPr txBox="1"/>
          <p:nvPr/>
        </p:nvSpPr>
        <p:spPr>
          <a:xfrm>
            <a:off x="9515696" y="3363178"/>
            <a:ext cx="1758944" cy="369332"/>
          </a:xfrm>
          <a:prstGeom prst="rect">
            <a:avLst/>
          </a:prstGeom>
          <a:noFill/>
        </p:spPr>
        <p:txBody>
          <a:bodyPr wrap="square" rtlCol="0">
            <a:spAutoFit/>
          </a:bodyPr>
          <a:lstStyle/>
          <a:p>
            <a:r>
              <a:rPr lang="pt-PT" sz="1600" dirty="0" err="1"/>
              <a:t>SortingManager</a:t>
            </a:r>
            <a:r>
              <a:rPr lang="pt-PT" dirty="0" err="1"/>
              <a:t>.h</a:t>
            </a:r>
            <a:endParaRPr lang="en-GB" dirty="0"/>
          </a:p>
        </p:txBody>
      </p:sp>
      <p:pic>
        <p:nvPicPr>
          <p:cNvPr id="15" name="Imagem 14">
            <a:extLst>
              <a:ext uri="{FF2B5EF4-FFF2-40B4-BE49-F238E27FC236}">
                <a16:creationId xmlns:a16="http://schemas.microsoft.com/office/drawing/2014/main" id="{FB86D1BF-C6DD-4DAB-8ACF-67AD0323E212}"/>
              </a:ext>
            </a:extLst>
          </p:cNvPr>
          <p:cNvPicPr>
            <a:picLocks noChangeAspect="1"/>
          </p:cNvPicPr>
          <p:nvPr/>
        </p:nvPicPr>
        <p:blipFill>
          <a:blip r:embed="rId5"/>
          <a:stretch>
            <a:fillRect/>
          </a:stretch>
        </p:blipFill>
        <p:spPr>
          <a:xfrm>
            <a:off x="4211032" y="3830111"/>
            <a:ext cx="6951586" cy="2110303"/>
          </a:xfrm>
          <a:prstGeom prst="rect">
            <a:avLst/>
          </a:prstGeom>
        </p:spPr>
      </p:pic>
      <p:sp>
        <p:nvSpPr>
          <p:cNvPr id="17" name="CaixaDeTexto 16">
            <a:extLst>
              <a:ext uri="{FF2B5EF4-FFF2-40B4-BE49-F238E27FC236}">
                <a16:creationId xmlns:a16="http://schemas.microsoft.com/office/drawing/2014/main" id="{8228F99D-3C22-472E-8DFE-B7B038D11935}"/>
              </a:ext>
            </a:extLst>
          </p:cNvPr>
          <p:cNvSpPr txBox="1"/>
          <p:nvPr/>
        </p:nvSpPr>
        <p:spPr>
          <a:xfrm>
            <a:off x="9330432" y="5869390"/>
            <a:ext cx="1867861" cy="338554"/>
          </a:xfrm>
          <a:prstGeom prst="rect">
            <a:avLst/>
          </a:prstGeom>
          <a:noFill/>
        </p:spPr>
        <p:txBody>
          <a:bodyPr wrap="square" rtlCol="0">
            <a:spAutoFit/>
          </a:bodyPr>
          <a:lstStyle/>
          <a:p>
            <a:r>
              <a:rPr lang="pt-PT" sz="1600" dirty="0"/>
              <a:t>SortingManager.cpp</a:t>
            </a:r>
            <a:endParaRPr lang="en-GB" dirty="0"/>
          </a:p>
        </p:txBody>
      </p:sp>
      <p:sp>
        <p:nvSpPr>
          <p:cNvPr id="18" name="CaixaDeTexto 17">
            <a:extLst>
              <a:ext uri="{FF2B5EF4-FFF2-40B4-BE49-F238E27FC236}">
                <a16:creationId xmlns:a16="http://schemas.microsoft.com/office/drawing/2014/main" id="{11FA7A83-279B-4A8E-9636-AFF140E12238}"/>
              </a:ext>
            </a:extLst>
          </p:cNvPr>
          <p:cNvSpPr txBox="1"/>
          <p:nvPr/>
        </p:nvSpPr>
        <p:spPr>
          <a:xfrm>
            <a:off x="1089140" y="2002369"/>
            <a:ext cx="3121892" cy="2862322"/>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Aplica algoritmo sort da stl a vetores pré-preenchidos</a:t>
            </a:r>
          </a:p>
          <a:p>
            <a:pPr>
              <a:buClr>
                <a:srgbClr val="8C2D19"/>
              </a:buClr>
            </a:pPr>
            <a:endParaRPr lang="pt-PT" dirty="0"/>
          </a:p>
          <a:p>
            <a:pPr marL="285750" indent="-285750">
              <a:buClr>
                <a:srgbClr val="8C2D19"/>
              </a:buClr>
              <a:buFont typeface="Arial" panose="020B0604020202020204" pitchFamily="34" charset="0"/>
              <a:buChar char="•"/>
            </a:pPr>
            <a:r>
              <a:rPr lang="pt-PT" dirty="0"/>
              <a:t>Permite ordenar valores costumizadas enviando vetor com dados.</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Permite ordenar os dados mais recentes enviando vetor vazio.</a:t>
            </a:r>
          </a:p>
        </p:txBody>
      </p:sp>
      <p:sp>
        <p:nvSpPr>
          <p:cNvPr id="2" name="Marcador de Posição do Rodapé 1">
            <a:extLst>
              <a:ext uri="{FF2B5EF4-FFF2-40B4-BE49-F238E27FC236}">
                <a16:creationId xmlns:a16="http://schemas.microsoft.com/office/drawing/2014/main" id="{A85FBCF2-CC75-4EA0-9AA5-A5ABA7A897C8}"/>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78F10CCF-6C37-46E6-9F52-B7D5AC4DD5DF}"/>
              </a:ext>
            </a:extLst>
          </p:cNvPr>
          <p:cNvSpPr>
            <a:spLocks noGrp="1"/>
          </p:cNvSpPr>
          <p:nvPr>
            <p:ph type="sldNum" sz="quarter" idx="12"/>
          </p:nvPr>
        </p:nvSpPr>
        <p:spPr/>
        <p:txBody>
          <a:bodyPr/>
          <a:lstStyle/>
          <a:p>
            <a:fld id="{75DB3F52-068C-4339-9FA6-06F9AAEB3337}" type="slidenum">
              <a:rPr lang="en-GB" sz="2400"/>
              <a:t>11</a:t>
            </a:fld>
            <a:endParaRPr lang="en-GB" sz="2400" dirty="0"/>
          </a:p>
        </p:txBody>
      </p:sp>
      <p:pic>
        <p:nvPicPr>
          <p:cNvPr id="14" name="Imagem 13">
            <a:extLst>
              <a:ext uri="{FF2B5EF4-FFF2-40B4-BE49-F238E27FC236}">
                <a16:creationId xmlns:a16="http://schemas.microsoft.com/office/drawing/2014/main" id="{193E46F9-80BD-4FDE-B3A9-BF9A8166FD8B}"/>
              </a:ext>
            </a:extLst>
          </p:cNvPr>
          <p:cNvPicPr>
            <a:picLocks noChangeAspect="1"/>
          </p:cNvPicPr>
          <p:nvPr/>
        </p:nvPicPr>
        <p:blipFill rotWithShape="1">
          <a:blip r:embed="rId6">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4129779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67B6764-42C3-4081-8C20-2DD12E1BA125}"/>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Listagem</a:t>
            </a:r>
            <a:endParaRPr lang="en-GB" sz="6600" dirty="0">
              <a:solidFill>
                <a:schemeClr val="tx1">
                  <a:lumMod val="85000"/>
                  <a:lumOff val="15000"/>
                </a:schemeClr>
              </a:solidFill>
              <a:latin typeface="Bahnschrift SemiLight" panose="020B0502040204020203" pitchFamily="34" charset="0"/>
            </a:endParaRPr>
          </a:p>
        </p:txBody>
      </p:sp>
      <p:cxnSp>
        <p:nvCxnSpPr>
          <p:cNvPr id="6" name="Conexão reta 5">
            <a:extLst>
              <a:ext uri="{FF2B5EF4-FFF2-40B4-BE49-F238E27FC236}">
                <a16:creationId xmlns:a16="http://schemas.microsoft.com/office/drawing/2014/main" id="{BFE60422-34C0-420F-8356-E4816D80A3C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3" name="CaixaDeTexto 12">
            <a:extLst>
              <a:ext uri="{FF2B5EF4-FFF2-40B4-BE49-F238E27FC236}">
                <a16:creationId xmlns:a16="http://schemas.microsoft.com/office/drawing/2014/main" id="{EFB421BC-8709-45BA-865E-783BEE9AA4A4}"/>
              </a:ext>
            </a:extLst>
          </p:cNvPr>
          <p:cNvSpPr txBox="1"/>
          <p:nvPr/>
        </p:nvSpPr>
        <p:spPr>
          <a:xfrm>
            <a:off x="2823175" y="5894605"/>
            <a:ext cx="2775713" cy="338554"/>
          </a:xfrm>
          <a:prstGeom prst="rect">
            <a:avLst/>
          </a:prstGeom>
          <a:noFill/>
        </p:spPr>
        <p:txBody>
          <a:bodyPr wrap="square" rtlCol="0">
            <a:spAutoFit/>
          </a:bodyPr>
          <a:lstStyle/>
          <a:p>
            <a:r>
              <a:rPr lang="pt-PT" sz="1600" dirty="0"/>
              <a:t>(excerto) SearchManager.cpp</a:t>
            </a:r>
            <a:endParaRPr lang="en-GB" dirty="0"/>
          </a:p>
        </p:txBody>
      </p:sp>
      <p:sp>
        <p:nvSpPr>
          <p:cNvPr id="17" name="CaixaDeTexto 16">
            <a:extLst>
              <a:ext uri="{FF2B5EF4-FFF2-40B4-BE49-F238E27FC236}">
                <a16:creationId xmlns:a16="http://schemas.microsoft.com/office/drawing/2014/main" id="{8228F99D-3C22-472E-8DFE-B7B038D11935}"/>
              </a:ext>
            </a:extLst>
          </p:cNvPr>
          <p:cNvSpPr txBox="1"/>
          <p:nvPr/>
        </p:nvSpPr>
        <p:spPr>
          <a:xfrm>
            <a:off x="9691534" y="3650827"/>
            <a:ext cx="1403186" cy="338554"/>
          </a:xfrm>
          <a:prstGeom prst="rect">
            <a:avLst/>
          </a:prstGeom>
          <a:noFill/>
        </p:spPr>
        <p:txBody>
          <a:bodyPr wrap="square" rtlCol="0">
            <a:spAutoFit/>
          </a:bodyPr>
          <a:lstStyle/>
          <a:p>
            <a:r>
              <a:rPr lang="pt-PT" sz="1600" dirty="0"/>
              <a:t>AdminOps.cpp</a:t>
            </a:r>
            <a:endParaRPr lang="en-GB" dirty="0"/>
          </a:p>
        </p:txBody>
      </p:sp>
      <p:sp>
        <p:nvSpPr>
          <p:cNvPr id="18" name="CaixaDeTexto 17">
            <a:extLst>
              <a:ext uri="{FF2B5EF4-FFF2-40B4-BE49-F238E27FC236}">
                <a16:creationId xmlns:a16="http://schemas.microsoft.com/office/drawing/2014/main" id="{11FA7A83-279B-4A8E-9636-AFF140E12238}"/>
              </a:ext>
            </a:extLst>
          </p:cNvPr>
          <p:cNvSpPr txBox="1"/>
          <p:nvPr/>
        </p:nvSpPr>
        <p:spPr>
          <a:xfrm>
            <a:off x="1097279" y="1978514"/>
            <a:ext cx="3758805" cy="1200329"/>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Percorre a base de dados linearmente através de iteradores, filtrando os dados.</a:t>
            </a:r>
          </a:p>
          <a:p>
            <a:pPr marL="285750" indent="-285750">
              <a:buClr>
                <a:srgbClr val="8C2D19"/>
              </a:buClr>
              <a:buFont typeface="Arial" panose="020B0604020202020204" pitchFamily="34" charset="0"/>
              <a:buChar char="•"/>
            </a:pPr>
            <a:endParaRPr lang="pt-PT" dirty="0"/>
          </a:p>
        </p:txBody>
      </p:sp>
      <p:sp>
        <p:nvSpPr>
          <p:cNvPr id="2" name="Marcador de Posição do Rodapé 1">
            <a:extLst>
              <a:ext uri="{FF2B5EF4-FFF2-40B4-BE49-F238E27FC236}">
                <a16:creationId xmlns:a16="http://schemas.microsoft.com/office/drawing/2014/main" id="{32C833F7-18B6-4861-9CBC-F84DFD811E13}"/>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F84751A3-EB56-4B0A-B79B-89EF65EBF080}"/>
              </a:ext>
            </a:extLst>
          </p:cNvPr>
          <p:cNvSpPr>
            <a:spLocks noGrp="1"/>
          </p:cNvSpPr>
          <p:nvPr>
            <p:ph type="sldNum" sz="quarter" idx="12"/>
          </p:nvPr>
        </p:nvSpPr>
        <p:spPr/>
        <p:txBody>
          <a:bodyPr/>
          <a:lstStyle/>
          <a:p>
            <a:fld id="{75DB3F52-068C-4339-9FA6-06F9AAEB3337}" type="slidenum">
              <a:rPr lang="en-GB" sz="2400"/>
              <a:t>12</a:t>
            </a:fld>
            <a:endParaRPr lang="en-GB" sz="2400" dirty="0"/>
          </a:p>
        </p:txBody>
      </p:sp>
      <p:pic>
        <p:nvPicPr>
          <p:cNvPr id="7" name="Imagem 6">
            <a:extLst>
              <a:ext uri="{FF2B5EF4-FFF2-40B4-BE49-F238E27FC236}">
                <a16:creationId xmlns:a16="http://schemas.microsoft.com/office/drawing/2014/main" id="{F792557B-E72C-4265-BC01-A8B90EA578C5}"/>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9" name="Imagem 8">
            <a:extLst>
              <a:ext uri="{FF2B5EF4-FFF2-40B4-BE49-F238E27FC236}">
                <a16:creationId xmlns:a16="http://schemas.microsoft.com/office/drawing/2014/main" id="{DCD2B57F-BB63-43A4-A7B8-C7033EFE0EAA}"/>
              </a:ext>
            </a:extLst>
          </p:cNvPr>
          <p:cNvPicPr>
            <a:picLocks noChangeAspect="1"/>
          </p:cNvPicPr>
          <p:nvPr/>
        </p:nvPicPr>
        <p:blipFill>
          <a:blip r:embed="rId3"/>
          <a:stretch>
            <a:fillRect/>
          </a:stretch>
        </p:blipFill>
        <p:spPr>
          <a:xfrm>
            <a:off x="5672830" y="1900349"/>
            <a:ext cx="5421889" cy="1815703"/>
          </a:xfrm>
          <a:prstGeom prst="rect">
            <a:avLst/>
          </a:prstGeom>
        </p:spPr>
      </p:pic>
      <p:pic>
        <p:nvPicPr>
          <p:cNvPr id="10" name="Picture 9" descr="Text&#10;&#10;Description automatically generated">
            <a:extLst>
              <a:ext uri="{FF2B5EF4-FFF2-40B4-BE49-F238E27FC236}">
                <a16:creationId xmlns:a16="http://schemas.microsoft.com/office/drawing/2014/main" id="{056DD240-8181-4ABF-B7DC-216833BC4D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990" y="3302500"/>
            <a:ext cx="4899227" cy="2625689"/>
          </a:xfrm>
          <a:prstGeom prst="rect">
            <a:avLst/>
          </a:prstGeom>
        </p:spPr>
      </p:pic>
      <p:sp>
        <p:nvSpPr>
          <p:cNvPr id="5" name="CaixaDeTexto 4">
            <a:extLst>
              <a:ext uri="{FF2B5EF4-FFF2-40B4-BE49-F238E27FC236}">
                <a16:creationId xmlns:a16="http://schemas.microsoft.com/office/drawing/2014/main" id="{9E531B7B-DA41-4275-9E6B-DBF7E0134E40}"/>
              </a:ext>
            </a:extLst>
          </p:cNvPr>
          <p:cNvSpPr txBox="1"/>
          <p:nvPr/>
        </p:nvSpPr>
        <p:spPr>
          <a:xfrm>
            <a:off x="6217032" y="4349254"/>
            <a:ext cx="4278405" cy="1754326"/>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Permite listagens com diferentes </a:t>
            </a:r>
            <a:r>
              <a:rPr lang="pt-PT" dirty="0" err="1"/>
              <a:t>parametros</a:t>
            </a:r>
            <a:r>
              <a:rPr lang="pt-PT" dirty="0"/>
              <a:t>.</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Contagens com auxilio do algoritmo </a:t>
            </a:r>
            <a:r>
              <a:rPr lang="pt-PT" dirty="0" err="1"/>
              <a:t>count</a:t>
            </a:r>
            <a:r>
              <a:rPr lang="pt-PT" dirty="0"/>
              <a:t> da </a:t>
            </a:r>
            <a:r>
              <a:rPr lang="pt-PT" dirty="0" err="1"/>
              <a:t>stl</a:t>
            </a:r>
            <a:r>
              <a:rPr lang="pt-PT" dirty="0"/>
              <a:t>.</a:t>
            </a:r>
          </a:p>
          <a:p>
            <a:endParaRPr lang="en-GB" dirty="0"/>
          </a:p>
        </p:txBody>
      </p:sp>
    </p:spTree>
    <p:extLst>
      <p:ext uri="{BB962C8B-B14F-4D97-AF65-F5344CB8AC3E}">
        <p14:creationId xmlns:p14="http://schemas.microsoft.com/office/powerpoint/2010/main" val="2427753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UI</a:t>
            </a:r>
            <a:endParaRPr lang="en-GB" sz="6600" dirty="0">
              <a:solidFill>
                <a:schemeClr val="tx1">
                  <a:lumMod val="85000"/>
                  <a:lumOff val="15000"/>
                </a:schemeClr>
              </a:solidFill>
              <a:latin typeface="Bahnschrift SemiLight" panose="020B0502040204020203" pitchFamily="34" charset="0"/>
            </a:endParaRPr>
          </a:p>
        </p:txBody>
      </p:sp>
      <p:pic>
        <p:nvPicPr>
          <p:cNvPr id="9" name="Content Placeholder 8" descr="Graphical user interface">
            <a:extLst>
              <a:ext uri="{FF2B5EF4-FFF2-40B4-BE49-F238E27FC236}">
                <a16:creationId xmlns:a16="http://schemas.microsoft.com/office/drawing/2014/main" id="{0C393F47-35C0-45C1-8E28-5EDA08BB0706}"/>
              </a:ext>
              <a:ext uri="{C183D7F6-B498-43B3-948B-1728B52AA6E4}">
                <adec:decorative xmlns:adec="http://schemas.microsoft.com/office/drawing/2017/decorative" val="0"/>
              </a:ext>
            </a:extLst>
          </p:cNvPr>
          <p:cNvPicPr>
            <a:picLocks noGrp="1" noChangeAspect="1"/>
          </p:cNvPicPr>
          <p:nvPr>
            <p:ph idx="1"/>
          </p:nvPr>
        </p:nvPicPr>
        <p:blipFill>
          <a:blip r:embed="rId2"/>
          <a:stretch>
            <a:fillRect/>
          </a:stretch>
        </p:blipFill>
        <p:spPr>
          <a:xfrm>
            <a:off x="667012" y="2073942"/>
            <a:ext cx="3287852" cy="1396817"/>
          </a:xfrm>
        </p:spPr>
      </p:pic>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13</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1" name="Picture 10">
            <a:extLst>
              <a:ext uri="{FF2B5EF4-FFF2-40B4-BE49-F238E27FC236}">
                <a16:creationId xmlns:a16="http://schemas.microsoft.com/office/drawing/2014/main" id="{5C6A5538-AFEF-4512-8299-77E88507393A}"/>
              </a:ext>
            </a:extLst>
          </p:cNvPr>
          <p:cNvPicPr>
            <a:picLocks noChangeAspect="1"/>
          </p:cNvPicPr>
          <p:nvPr/>
        </p:nvPicPr>
        <p:blipFill>
          <a:blip r:embed="rId4"/>
          <a:stretch>
            <a:fillRect/>
          </a:stretch>
        </p:blipFill>
        <p:spPr>
          <a:xfrm>
            <a:off x="4542283" y="3669726"/>
            <a:ext cx="3107432" cy="2443651"/>
          </a:xfrm>
          <a:prstGeom prst="rect">
            <a:avLst/>
          </a:prstGeom>
        </p:spPr>
      </p:pic>
      <p:sp>
        <p:nvSpPr>
          <p:cNvPr id="12" name="TextBox 11">
            <a:extLst>
              <a:ext uri="{FF2B5EF4-FFF2-40B4-BE49-F238E27FC236}">
                <a16:creationId xmlns:a16="http://schemas.microsoft.com/office/drawing/2014/main" id="{B5D78712-70F3-4C81-AE5C-F3E20EFC6ABC}"/>
              </a:ext>
            </a:extLst>
          </p:cNvPr>
          <p:cNvSpPr txBox="1"/>
          <p:nvPr/>
        </p:nvSpPr>
        <p:spPr>
          <a:xfrm>
            <a:off x="207699" y="3543505"/>
            <a:ext cx="4206477" cy="1077218"/>
          </a:xfrm>
          <a:prstGeom prst="rect">
            <a:avLst/>
          </a:prstGeom>
          <a:noFill/>
        </p:spPr>
        <p:txBody>
          <a:bodyPr wrap="square" rtlCol="0">
            <a:spAutoFit/>
          </a:bodyPr>
          <a:lstStyle/>
          <a:p>
            <a:pPr algn="ctr"/>
            <a:r>
              <a:rPr lang="pt-PT" sz="1600" dirty="0"/>
              <a:t>Login Page</a:t>
            </a:r>
          </a:p>
          <a:p>
            <a:pPr marL="285750" indent="-285750">
              <a:buFont typeface="Arial" panose="020B0604020202020204" pitchFamily="34" charset="0"/>
              <a:buChar char="•"/>
            </a:pPr>
            <a:r>
              <a:rPr lang="pt-PT" sz="1600" dirty="0"/>
              <a:t>Pode fazer login com usernick e password</a:t>
            </a:r>
          </a:p>
          <a:p>
            <a:pPr marL="285750" indent="-285750">
              <a:buFont typeface="Arial" panose="020B0604020202020204" pitchFamily="34" charset="0"/>
              <a:buChar char="•"/>
            </a:pPr>
            <a:r>
              <a:rPr lang="pt-PT" sz="1600" dirty="0"/>
              <a:t>Criar uma nova conta(admin – apenas uma vez, streamer ou viewer).</a:t>
            </a:r>
            <a:endParaRPr lang="en-US" sz="1600" dirty="0"/>
          </a:p>
        </p:txBody>
      </p:sp>
      <p:sp>
        <p:nvSpPr>
          <p:cNvPr id="13" name="TextBox 12">
            <a:extLst>
              <a:ext uri="{FF2B5EF4-FFF2-40B4-BE49-F238E27FC236}">
                <a16:creationId xmlns:a16="http://schemas.microsoft.com/office/drawing/2014/main" id="{3918F24A-B858-4DAC-8BB2-AA8C55D4EF93}"/>
              </a:ext>
            </a:extLst>
          </p:cNvPr>
          <p:cNvSpPr txBox="1"/>
          <p:nvPr/>
        </p:nvSpPr>
        <p:spPr>
          <a:xfrm>
            <a:off x="4257198" y="2620174"/>
            <a:ext cx="3738563" cy="923330"/>
          </a:xfrm>
          <a:prstGeom prst="rect">
            <a:avLst/>
          </a:prstGeom>
          <a:noFill/>
        </p:spPr>
        <p:txBody>
          <a:bodyPr wrap="square" rtlCol="0">
            <a:spAutoFit/>
          </a:bodyPr>
          <a:lstStyle/>
          <a:p>
            <a:pPr algn="ctr"/>
            <a:r>
              <a:rPr lang="pt-PT" dirty="0"/>
              <a:t>Exemplo Viewer</a:t>
            </a:r>
          </a:p>
          <a:p>
            <a:r>
              <a:rPr lang="pt-PT" dirty="0"/>
              <a:t>Escolher a opção correspondente como é indicado no ecrã</a:t>
            </a:r>
          </a:p>
        </p:txBody>
      </p:sp>
      <p:pic>
        <p:nvPicPr>
          <p:cNvPr id="8" name="Picture 7">
            <a:extLst>
              <a:ext uri="{FF2B5EF4-FFF2-40B4-BE49-F238E27FC236}">
                <a16:creationId xmlns:a16="http://schemas.microsoft.com/office/drawing/2014/main" id="{A726BF86-8CE4-4BF4-93DA-AF586AFAAA7C}"/>
              </a:ext>
            </a:extLst>
          </p:cNvPr>
          <p:cNvPicPr>
            <a:picLocks noChangeAspect="1"/>
          </p:cNvPicPr>
          <p:nvPr/>
        </p:nvPicPr>
        <p:blipFill>
          <a:blip r:embed="rId5"/>
          <a:stretch>
            <a:fillRect/>
          </a:stretch>
        </p:blipFill>
        <p:spPr>
          <a:xfrm>
            <a:off x="7965281" y="2001196"/>
            <a:ext cx="3743065" cy="1542309"/>
          </a:xfrm>
          <a:prstGeom prst="rect">
            <a:avLst/>
          </a:prstGeom>
        </p:spPr>
      </p:pic>
      <p:sp>
        <p:nvSpPr>
          <p:cNvPr id="14" name="TextBox 13">
            <a:extLst>
              <a:ext uri="{FF2B5EF4-FFF2-40B4-BE49-F238E27FC236}">
                <a16:creationId xmlns:a16="http://schemas.microsoft.com/office/drawing/2014/main" id="{6414C627-DEA0-48B7-9714-952D213E0CBA}"/>
              </a:ext>
            </a:extLst>
          </p:cNvPr>
          <p:cNvSpPr txBox="1"/>
          <p:nvPr/>
        </p:nvSpPr>
        <p:spPr>
          <a:xfrm>
            <a:off x="7797219" y="3715409"/>
            <a:ext cx="4206477" cy="1077218"/>
          </a:xfrm>
          <a:prstGeom prst="rect">
            <a:avLst/>
          </a:prstGeom>
          <a:noFill/>
        </p:spPr>
        <p:txBody>
          <a:bodyPr wrap="square" rtlCol="0">
            <a:spAutoFit/>
          </a:bodyPr>
          <a:lstStyle/>
          <a:p>
            <a:pPr algn="ctr"/>
            <a:r>
              <a:rPr lang="pt-PT" sz="1600" dirty="0"/>
              <a:t>Exemplo conta admin</a:t>
            </a:r>
          </a:p>
          <a:p>
            <a:pPr marL="285750" indent="-285750">
              <a:buFont typeface="Arial" panose="020B0604020202020204" pitchFamily="34" charset="0"/>
              <a:buChar char="•"/>
            </a:pPr>
            <a:r>
              <a:rPr lang="pt-PT" sz="1600" dirty="0"/>
              <a:t>Várias estatísticas possiveis</a:t>
            </a:r>
          </a:p>
          <a:p>
            <a:endParaRPr lang="pt-PT" sz="1600" dirty="0"/>
          </a:p>
          <a:p>
            <a:pPr algn="ctr"/>
            <a:r>
              <a:rPr lang="pt-PT" sz="1600" dirty="0"/>
              <a:t>Exemplo Streamer</a:t>
            </a:r>
          </a:p>
        </p:txBody>
      </p:sp>
      <p:pic>
        <p:nvPicPr>
          <p:cNvPr id="15" name="Picture 14">
            <a:extLst>
              <a:ext uri="{FF2B5EF4-FFF2-40B4-BE49-F238E27FC236}">
                <a16:creationId xmlns:a16="http://schemas.microsoft.com/office/drawing/2014/main" id="{C4891DB0-F247-4E84-ADBF-FC44AEA05A68}"/>
              </a:ext>
            </a:extLst>
          </p:cNvPr>
          <p:cNvPicPr>
            <a:picLocks noChangeAspect="1"/>
          </p:cNvPicPr>
          <p:nvPr/>
        </p:nvPicPr>
        <p:blipFill rotWithShape="1">
          <a:blip r:embed="rId6"/>
          <a:srcRect b="31281"/>
          <a:stretch/>
        </p:blipFill>
        <p:spPr>
          <a:xfrm>
            <a:off x="8796845" y="4939812"/>
            <a:ext cx="2079936" cy="1242874"/>
          </a:xfrm>
          <a:prstGeom prst="rect">
            <a:avLst/>
          </a:prstGeom>
        </p:spPr>
      </p:pic>
    </p:spTree>
    <p:extLst>
      <p:ext uri="{BB962C8B-B14F-4D97-AF65-F5344CB8AC3E}">
        <p14:creationId xmlns:p14="http://schemas.microsoft.com/office/powerpoint/2010/main" val="3138427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UI – Pesquisas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14</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12" name="TextBox 11">
            <a:extLst>
              <a:ext uri="{FF2B5EF4-FFF2-40B4-BE49-F238E27FC236}">
                <a16:creationId xmlns:a16="http://schemas.microsoft.com/office/drawing/2014/main" id="{B5D78712-70F3-4C81-AE5C-F3E20EFC6ABC}"/>
              </a:ext>
            </a:extLst>
          </p:cNvPr>
          <p:cNvSpPr txBox="1"/>
          <p:nvPr/>
        </p:nvSpPr>
        <p:spPr>
          <a:xfrm>
            <a:off x="861379" y="4381999"/>
            <a:ext cx="5649612" cy="1754326"/>
          </a:xfrm>
          <a:prstGeom prst="rect">
            <a:avLst/>
          </a:prstGeom>
          <a:noFill/>
        </p:spPr>
        <p:txBody>
          <a:bodyPr wrap="square" rtlCol="0">
            <a:spAutoFit/>
          </a:bodyPr>
          <a:lstStyle/>
          <a:p>
            <a:pPr marL="285750" indent="-285750">
              <a:buFont typeface="Arial" panose="020B0604020202020204" pitchFamily="34" charset="0"/>
              <a:buChar char="•"/>
            </a:pPr>
            <a:r>
              <a:rPr lang="pt-PT" dirty="0"/>
              <a:t>Escolher vários parametros</a:t>
            </a:r>
          </a:p>
          <a:p>
            <a:pPr marL="285750" indent="-285750">
              <a:buFont typeface="Arial" panose="020B0604020202020204" pitchFamily="34" charset="0"/>
              <a:buChar char="•"/>
            </a:pPr>
            <a:r>
              <a:rPr lang="pt-PT" dirty="0"/>
              <a:t>Não escolher nenhum género implica pesquisar por todos</a:t>
            </a:r>
          </a:p>
          <a:p>
            <a:pPr marL="285750" indent="-285750">
              <a:buFont typeface="Arial" panose="020B0604020202020204" pitchFamily="34" charset="0"/>
              <a:buChar char="•"/>
            </a:pPr>
            <a:r>
              <a:rPr lang="pt-PT" dirty="0"/>
              <a:t>Escolher 0 para parar de adicionar elementos à pesquisa</a:t>
            </a:r>
          </a:p>
          <a:p>
            <a:pPr marL="285750" indent="-285750">
              <a:buFont typeface="Arial" panose="020B0604020202020204" pitchFamily="34" charset="0"/>
              <a:buChar char="•"/>
            </a:pPr>
            <a:r>
              <a:rPr lang="pt-PT" dirty="0"/>
              <a:t>Ordenar à escolha se assim desejar</a:t>
            </a:r>
            <a:endParaRPr lang="en-US" dirty="0"/>
          </a:p>
        </p:txBody>
      </p:sp>
      <p:sp>
        <p:nvSpPr>
          <p:cNvPr id="13" name="TextBox 12">
            <a:extLst>
              <a:ext uri="{FF2B5EF4-FFF2-40B4-BE49-F238E27FC236}">
                <a16:creationId xmlns:a16="http://schemas.microsoft.com/office/drawing/2014/main" id="{3918F24A-B858-4DAC-8BB2-AA8C55D4EF93}"/>
              </a:ext>
            </a:extLst>
          </p:cNvPr>
          <p:cNvSpPr txBox="1"/>
          <p:nvPr/>
        </p:nvSpPr>
        <p:spPr>
          <a:xfrm>
            <a:off x="7097164" y="5259162"/>
            <a:ext cx="4426052" cy="923330"/>
          </a:xfrm>
          <a:prstGeom prst="rect">
            <a:avLst/>
          </a:prstGeom>
          <a:noFill/>
        </p:spPr>
        <p:txBody>
          <a:bodyPr wrap="square" rtlCol="0">
            <a:spAutoFit/>
          </a:bodyPr>
          <a:lstStyle/>
          <a:p>
            <a:pPr marL="285750" indent="-285750">
              <a:buFont typeface="Arial" panose="020B0604020202020204" pitchFamily="34" charset="0"/>
              <a:buChar char="•"/>
            </a:pPr>
            <a:r>
              <a:rPr lang="pt-PT" dirty="0"/>
              <a:t>Sistema de páginas</a:t>
            </a:r>
          </a:p>
          <a:p>
            <a:pPr marL="285750" indent="-285750">
              <a:buFont typeface="Arial" panose="020B0604020202020204" pitchFamily="34" charset="0"/>
              <a:buChar char="•"/>
            </a:pPr>
            <a:r>
              <a:rPr lang="pt-PT" dirty="0"/>
              <a:t>Objetivo de não apresentar demasiadas entradas no ecrã de uma vez só.</a:t>
            </a:r>
            <a:endParaRPr lang="en-US" dirty="0"/>
          </a:p>
        </p:txBody>
      </p:sp>
      <p:pic>
        <p:nvPicPr>
          <p:cNvPr id="8" name="Picture 7">
            <a:extLst>
              <a:ext uri="{FF2B5EF4-FFF2-40B4-BE49-F238E27FC236}">
                <a16:creationId xmlns:a16="http://schemas.microsoft.com/office/drawing/2014/main" id="{59DFA416-8478-4302-A4BD-FD4A0E85E958}"/>
              </a:ext>
            </a:extLst>
          </p:cNvPr>
          <p:cNvPicPr>
            <a:picLocks noChangeAspect="1"/>
          </p:cNvPicPr>
          <p:nvPr/>
        </p:nvPicPr>
        <p:blipFill>
          <a:blip r:embed="rId3"/>
          <a:stretch>
            <a:fillRect/>
          </a:stretch>
        </p:blipFill>
        <p:spPr>
          <a:xfrm>
            <a:off x="861379" y="2324472"/>
            <a:ext cx="2600430" cy="1824981"/>
          </a:xfrm>
          <a:prstGeom prst="rect">
            <a:avLst/>
          </a:prstGeom>
        </p:spPr>
      </p:pic>
      <p:pic>
        <p:nvPicPr>
          <p:cNvPr id="16" name="Picture 15">
            <a:extLst>
              <a:ext uri="{FF2B5EF4-FFF2-40B4-BE49-F238E27FC236}">
                <a16:creationId xmlns:a16="http://schemas.microsoft.com/office/drawing/2014/main" id="{24CC2751-1A2A-4FFC-BCBC-90AE321EF4B7}"/>
              </a:ext>
            </a:extLst>
          </p:cNvPr>
          <p:cNvPicPr>
            <a:picLocks noChangeAspect="1"/>
          </p:cNvPicPr>
          <p:nvPr/>
        </p:nvPicPr>
        <p:blipFill>
          <a:blip r:embed="rId4"/>
          <a:stretch>
            <a:fillRect/>
          </a:stretch>
        </p:blipFill>
        <p:spPr>
          <a:xfrm>
            <a:off x="7783230" y="1832514"/>
            <a:ext cx="3053920" cy="3149355"/>
          </a:xfrm>
          <a:prstGeom prst="rect">
            <a:avLst/>
          </a:prstGeom>
        </p:spPr>
      </p:pic>
      <p:pic>
        <p:nvPicPr>
          <p:cNvPr id="9" name="Picture 8">
            <a:extLst>
              <a:ext uri="{FF2B5EF4-FFF2-40B4-BE49-F238E27FC236}">
                <a16:creationId xmlns:a16="http://schemas.microsoft.com/office/drawing/2014/main" id="{609E53D3-C469-4E0F-82E7-9857FA4173D9}"/>
              </a:ext>
            </a:extLst>
          </p:cNvPr>
          <p:cNvPicPr>
            <a:picLocks noChangeAspect="1"/>
          </p:cNvPicPr>
          <p:nvPr/>
        </p:nvPicPr>
        <p:blipFill>
          <a:blip r:embed="rId5"/>
          <a:stretch>
            <a:fillRect/>
          </a:stretch>
        </p:blipFill>
        <p:spPr>
          <a:xfrm>
            <a:off x="3612605" y="2230575"/>
            <a:ext cx="2768404" cy="2012777"/>
          </a:xfrm>
          <a:prstGeom prst="rect">
            <a:avLst/>
          </a:prstGeom>
        </p:spPr>
      </p:pic>
    </p:spTree>
    <p:extLst>
      <p:ext uri="{BB962C8B-B14F-4D97-AF65-F5344CB8AC3E}">
        <p14:creationId xmlns:p14="http://schemas.microsoft.com/office/powerpoint/2010/main" val="465885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Destaque - Listagem</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B3B74F31-20FC-4247-9C66-D428333967A4}"/>
              </a:ext>
            </a:extLst>
          </p:cNvPr>
          <p:cNvSpPr>
            <a:spLocks noGrp="1"/>
          </p:cNvSpPr>
          <p:nvPr>
            <p:ph idx="1"/>
          </p:nvPr>
        </p:nvSpPr>
        <p:spPr>
          <a:xfrm>
            <a:off x="1097280" y="2116449"/>
            <a:ext cx="10058400" cy="4004649"/>
          </a:xfrm>
        </p:spPr>
        <p:txBody>
          <a:bodyPr>
            <a:normAutofit/>
          </a:bodyPr>
          <a:lstStyle/>
          <a:p>
            <a:pPr lvl="1">
              <a:buClr>
                <a:srgbClr val="8C2D19"/>
              </a:buClr>
              <a:buFont typeface="Arial" panose="020B0604020202020204" pitchFamily="34" charset="0"/>
              <a:buChar char="•"/>
            </a:pPr>
            <a:r>
              <a:rPr lang="pt-PT" dirty="0">
                <a:solidFill>
                  <a:schemeClr val="tx1"/>
                </a:solidFill>
              </a:rPr>
              <a:t>Pesquisas customizadas que juntam vários parâmetros através das funções definidas no SearchManager. Ex: linguagem(s), género(s), idade mínima.</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Chama-se a função de pesquisa respetiva com vetores dos parametros correspondentes. Se for enviado vetor vazio, aceita todos. Ex:</a:t>
            </a:r>
          </a:p>
          <a:p>
            <a:pPr lvl="2">
              <a:buClr>
                <a:srgbClr val="8C2D19"/>
              </a:buClr>
              <a:buFont typeface="Arial" panose="020B0604020202020204" pitchFamily="34" charset="0"/>
              <a:buChar char="•"/>
            </a:pPr>
            <a:r>
              <a:rPr lang="pt-PT" dirty="0">
                <a:solidFill>
                  <a:schemeClr val="tx1"/>
                </a:solidFill>
              </a:rPr>
              <a:t>Enviar vetor de géneros com os valores gaming e cooking.</a:t>
            </a:r>
          </a:p>
          <a:p>
            <a:pPr lvl="2">
              <a:buClr>
                <a:srgbClr val="8C2D19"/>
              </a:buClr>
              <a:buFont typeface="Arial" panose="020B0604020202020204" pitchFamily="34" charset="0"/>
              <a:buChar char="•"/>
            </a:pPr>
            <a:r>
              <a:rPr lang="pt-PT" dirty="0">
                <a:solidFill>
                  <a:schemeClr val="tx1"/>
                </a:solidFill>
              </a:rPr>
              <a:t>Enviar vetor de linguagens vazio.</a:t>
            </a:r>
          </a:p>
          <a:p>
            <a:pPr lvl="2">
              <a:buClr>
                <a:srgbClr val="8C2D19"/>
              </a:buClr>
              <a:buFont typeface="Arial" panose="020B0604020202020204" pitchFamily="34" charset="0"/>
              <a:buChar char="•"/>
            </a:pPr>
            <a:r>
              <a:rPr lang="pt-PT" dirty="0">
                <a:solidFill>
                  <a:schemeClr val="tx1"/>
                </a:solidFill>
              </a:rPr>
              <a:t>Idade minima de 16 anos.</a:t>
            </a:r>
          </a:p>
          <a:p>
            <a:pPr lvl="2">
              <a:buClr>
                <a:srgbClr val="8C2D19"/>
              </a:buClr>
              <a:buFont typeface="Arial" panose="020B0604020202020204" pitchFamily="34" charset="0"/>
              <a:buChar char="•"/>
            </a:pPr>
            <a:r>
              <a:rPr lang="pt-PT" dirty="0">
                <a:solidFill>
                  <a:schemeClr val="tx1"/>
                </a:solidFill>
              </a:rPr>
              <a:t>Resultado: Retorna vetor com todas as streams de qualquer linguagem, cujos géneros sejam ou gaming ou cooking, cuja idade mínima da stream seja superior ou igual a 16 anos.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Algoritmos de ordenação podem ser aplicados a vetores obtidos pelo passo anterior, obtendo várias listagens possiveis, ordenadas de maneiras diferentes, crescentes ou decrescentes. Ex: Likes, Views.</a:t>
            </a:r>
            <a:endParaRPr lang="pt-PT" dirty="0"/>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15</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516750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Observações</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B3B74F31-20FC-4247-9C66-D428333967A4}"/>
              </a:ext>
            </a:extLst>
          </p:cNvPr>
          <p:cNvSpPr>
            <a:spLocks noGrp="1"/>
          </p:cNvSpPr>
          <p:nvPr>
            <p:ph idx="1"/>
          </p:nvPr>
        </p:nvSpPr>
        <p:spPr>
          <a:xfrm>
            <a:off x="1097280" y="2116449"/>
            <a:ext cx="10058400" cy="4004649"/>
          </a:xfrm>
        </p:spPr>
        <p:txBody>
          <a:bodyPr>
            <a:normAutofit/>
          </a:bodyPr>
          <a:lstStyle/>
          <a:p>
            <a:pPr lvl="1">
              <a:buClr>
                <a:srgbClr val="8C2D19"/>
              </a:buClr>
              <a:buFont typeface="Arial" panose="020B0604020202020204" pitchFamily="34" charset="0"/>
              <a:buChar char="•"/>
            </a:pPr>
            <a:r>
              <a:rPr lang="pt-PT" dirty="0">
                <a:solidFill>
                  <a:schemeClr val="tx1"/>
                </a:solidFill>
              </a:rPr>
              <a:t>Funcionalidade extra: Um visualizador pode seguir streamers e pedir uma lista das streams ativas correspondente aos streamers que segue.</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Testes com auxilio à </a:t>
            </a:r>
            <a:r>
              <a:rPr lang="pt-PT" dirty="0" err="1">
                <a:solidFill>
                  <a:schemeClr val="tx1"/>
                </a:solidFill>
              </a:rPr>
              <a:t>library</a:t>
            </a:r>
            <a:r>
              <a:rPr lang="pt-PT" dirty="0">
                <a:solidFill>
                  <a:schemeClr val="tx1"/>
                </a:solidFill>
              </a:rPr>
              <a:t> Google </a:t>
            </a:r>
            <a:r>
              <a:rPr lang="pt-PT" dirty="0" err="1">
                <a:solidFill>
                  <a:schemeClr val="tx1"/>
                </a:solidFill>
              </a:rPr>
              <a:t>Tests</a:t>
            </a:r>
            <a:r>
              <a:rPr lang="pt-PT" dirty="0">
                <a:solidFill>
                  <a:schemeClr val="tx1"/>
                </a:solidFill>
              </a:rPr>
              <a:t> para assegurar a qualidade e a robustez do código.</a:t>
            </a:r>
          </a:p>
          <a:p>
            <a:pPr marL="0" indent="0">
              <a:buNone/>
            </a:pPr>
            <a:endParaRPr lang="pt-PT" dirty="0"/>
          </a:p>
          <a:p>
            <a:pPr marL="0" indent="0">
              <a:buNone/>
            </a:pPr>
            <a:r>
              <a:rPr lang="pt-PT" dirty="0"/>
              <a:t> </a:t>
            </a:r>
            <a:endParaRPr lang="en-GB" dirty="0"/>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16</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899299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6B05BC-BE14-4CEB-A649-38C2D6E132C4}"/>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Dificuldades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16A9EEAE-A5F8-447C-BF75-DBD85C98535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4CC6F16-34DD-4EDA-ADE0-808E5F2B8EED}"/>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98D93093-7413-457A-B787-19C4B19AA2B9}"/>
              </a:ext>
            </a:extLst>
          </p:cNvPr>
          <p:cNvSpPr>
            <a:spLocks noGrp="1"/>
          </p:cNvSpPr>
          <p:nvPr>
            <p:ph type="sldNum" sz="quarter" idx="12"/>
          </p:nvPr>
        </p:nvSpPr>
        <p:spPr/>
        <p:txBody>
          <a:bodyPr/>
          <a:lstStyle/>
          <a:p>
            <a:fld id="{75DB3F52-068C-4339-9FA6-06F9AAEB3337}" type="slidenum">
              <a:rPr lang="en-GB" sz="2400"/>
              <a:t>17</a:t>
            </a:fld>
            <a:endParaRPr lang="en-GB" sz="2400" dirty="0"/>
          </a:p>
        </p:txBody>
      </p:sp>
      <p:sp>
        <p:nvSpPr>
          <p:cNvPr id="7" name="Marcador de Posição de Conteúdo 2">
            <a:extLst>
              <a:ext uri="{FF2B5EF4-FFF2-40B4-BE49-F238E27FC236}">
                <a16:creationId xmlns:a16="http://schemas.microsoft.com/office/drawing/2014/main" id="{07C231E4-9332-417F-9FD0-0A38C979C3EC}"/>
              </a:ext>
            </a:extLst>
          </p:cNvPr>
          <p:cNvSpPr txBox="1">
            <a:spLocks/>
          </p:cNvSpPr>
          <p:nvPr/>
        </p:nvSpPr>
        <p:spPr>
          <a:xfrm>
            <a:off x="771321" y="2031185"/>
            <a:ext cx="10891421" cy="409437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a:lstStyle>
          <a:p>
            <a:pPr lvl="1">
              <a:buClr>
                <a:srgbClr val="8C2D19"/>
              </a:buClr>
              <a:buFont typeface="Arial" panose="020B0604020202020204" pitchFamily="34" charset="0"/>
              <a:buChar char="•"/>
            </a:pPr>
            <a:r>
              <a:rPr lang="pt-PT" dirty="0"/>
              <a:t>Guardar apontadores nos membros das classes para ter acesso direto às funções da classe associada. No entanto, como havia classes que dependiam umas das outras, carregar ficheiros seria bastante mais difícil pelo facto de certos objetos ainda não terem sido carregados para o programa.</a:t>
            </a:r>
            <a:r>
              <a:rPr lang="pt-PT" sz="1800" dirty="0"/>
              <a:t> Para isso usamos nicknames e ID’s das streams como identificadores únicos.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Ligação entre as diferentes classes em relação a chamada de métodos. Para tal usamos a classe StreamZ como interligação entre as várias classes.</a:t>
            </a:r>
          </a:p>
          <a:p>
            <a:pPr marL="201168" lvl="1" indent="0">
              <a:buClr>
                <a:srgbClr val="8C2D19"/>
              </a:buClr>
              <a:buNone/>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Garantir que não ficaria nenhuma referencia quando algum objeto fosse apagado do sistema. Tal causaria chamar funções sobre apontadores nulos. Conseguido através da implementação de destrutores.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O trabalho foi igualmente distribuido (André Moreira – 33.33%, André Pereira – 33.33%, Nuno Alves – 33.33%)</a:t>
            </a:r>
          </a:p>
        </p:txBody>
      </p:sp>
      <p:pic>
        <p:nvPicPr>
          <p:cNvPr id="8" name="Imagem 7">
            <a:extLst>
              <a:ext uri="{FF2B5EF4-FFF2-40B4-BE49-F238E27FC236}">
                <a16:creationId xmlns:a16="http://schemas.microsoft.com/office/drawing/2014/main" id="{2C045126-3B04-447A-86EB-03BCA3D32BC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226849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48F744-D4AE-4007-B108-2202485D0241}"/>
              </a:ext>
            </a:extLst>
          </p:cNvPr>
          <p:cNvSpPr>
            <a:spLocks noGrp="1"/>
          </p:cNvSpPr>
          <p:nvPr>
            <p:ph type="title"/>
          </p:nvPr>
        </p:nvSpPr>
        <p:spPr/>
        <p:txBody>
          <a:bodyPr>
            <a:normAutofit/>
          </a:bodyPr>
          <a:lstStyle/>
          <a:p>
            <a:pPr algn="ctr"/>
            <a:r>
              <a:rPr lang="pt-PT" sz="6600" dirty="0">
                <a:solidFill>
                  <a:schemeClr val="tx1">
                    <a:lumMod val="85000"/>
                    <a:lumOff val="15000"/>
                  </a:schemeClr>
                </a:solidFill>
                <a:latin typeface="Bahnschrift SemiLight" panose="020B0502040204020203" pitchFamily="34" charset="0"/>
              </a:rPr>
              <a:t>Problema</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D6C18AFC-B403-416E-9C4C-D5B045687191}"/>
              </a:ext>
            </a:extLst>
          </p:cNvPr>
          <p:cNvSpPr>
            <a:spLocks noGrp="1"/>
          </p:cNvSpPr>
          <p:nvPr>
            <p:ph idx="1"/>
          </p:nvPr>
        </p:nvSpPr>
        <p:spPr>
          <a:xfrm>
            <a:off x="1097280" y="1998050"/>
            <a:ext cx="10058400" cy="528880"/>
          </a:xfrm>
        </p:spPr>
        <p:txBody>
          <a:bodyPr/>
          <a:lstStyle/>
          <a:p>
            <a:pPr algn="ctr"/>
            <a:r>
              <a:rPr lang="pt-PT" sz="2400" dirty="0"/>
              <a:t>Melhorar aplicação de </a:t>
            </a:r>
            <a:r>
              <a:rPr lang="pt-PT" sz="2400" dirty="0" err="1"/>
              <a:t>Streaming</a:t>
            </a:r>
            <a:r>
              <a:rPr lang="pt-PT" sz="2400" dirty="0"/>
              <a:t> </a:t>
            </a:r>
            <a:endParaRPr lang="pt-PT" dirty="0"/>
          </a:p>
          <a:p>
            <a:pPr marL="0" indent="0">
              <a:buNone/>
            </a:pPr>
            <a:endParaRPr lang="pt-PT" dirty="0"/>
          </a:p>
          <a:p>
            <a:endParaRPr lang="en-GB" dirty="0"/>
          </a:p>
        </p:txBody>
      </p:sp>
      <p:sp>
        <p:nvSpPr>
          <p:cNvPr id="18" name="CaixaDeTexto 17">
            <a:extLst>
              <a:ext uri="{FF2B5EF4-FFF2-40B4-BE49-F238E27FC236}">
                <a16:creationId xmlns:a16="http://schemas.microsoft.com/office/drawing/2014/main" id="{B561EF78-4C0C-4636-B684-531F2066C605}"/>
              </a:ext>
            </a:extLst>
          </p:cNvPr>
          <p:cNvSpPr txBox="1"/>
          <p:nvPr/>
        </p:nvSpPr>
        <p:spPr>
          <a:xfrm>
            <a:off x="3265073" y="3013129"/>
            <a:ext cx="1230548" cy="369332"/>
          </a:xfrm>
          <a:prstGeom prst="rect">
            <a:avLst/>
          </a:prstGeom>
          <a:noFill/>
        </p:spPr>
        <p:txBody>
          <a:bodyPr wrap="square" rtlCol="0">
            <a:spAutoFit/>
          </a:bodyPr>
          <a:lstStyle/>
          <a:p>
            <a:pPr algn="ctr"/>
            <a:r>
              <a:rPr lang="pt-PT" dirty="0" err="1"/>
              <a:t>Donations</a:t>
            </a:r>
            <a:endParaRPr lang="en-GB" dirty="0"/>
          </a:p>
        </p:txBody>
      </p:sp>
      <p:sp>
        <p:nvSpPr>
          <p:cNvPr id="22" name="CaixaDeTexto 21">
            <a:extLst>
              <a:ext uri="{FF2B5EF4-FFF2-40B4-BE49-F238E27FC236}">
                <a16:creationId xmlns:a16="http://schemas.microsoft.com/office/drawing/2014/main" id="{24E6D5DF-0995-4983-998B-8D5241DFFACC}"/>
              </a:ext>
            </a:extLst>
          </p:cNvPr>
          <p:cNvSpPr txBox="1"/>
          <p:nvPr/>
        </p:nvSpPr>
        <p:spPr>
          <a:xfrm>
            <a:off x="4995318" y="3013129"/>
            <a:ext cx="1619304" cy="369332"/>
          </a:xfrm>
          <a:prstGeom prst="rect">
            <a:avLst/>
          </a:prstGeom>
          <a:noFill/>
        </p:spPr>
        <p:txBody>
          <a:bodyPr wrap="square" rtlCol="0">
            <a:spAutoFit/>
          </a:bodyPr>
          <a:lstStyle/>
          <a:p>
            <a:pPr algn="ctr"/>
            <a:r>
              <a:rPr lang="pt-PT" dirty="0"/>
              <a:t>Merchandising</a:t>
            </a:r>
            <a:endParaRPr lang="en-GB" dirty="0"/>
          </a:p>
        </p:txBody>
      </p:sp>
      <p:sp>
        <p:nvSpPr>
          <p:cNvPr id="26" name="CaixaDeTexto 25">
            <a:extLst>
              <a:ext uri="{FF2B5EF4-FFF2-40B4-BE49-F238E27FC236}">
                <a16:creationId xmlns:a16="http://schemas.microsoft.com/office/drawing/2014/main" id="{59C1E03F-1804-4F07-803C-A3E2481E90A3}"/>
              </a:ext>
            </a:extLst>
          </p:cNvPr>
          <p:cNvSpPr txBox="1"/>
          <p:nvPr/>
        </p:nvSpPr>
        <p:spPr>
          <a:xfrm>
            <a:off x="6961132" y="3018701"/>
            <a:ext cx="1230548" cy="369332"/>
          </a:xfrm>
          <a:prstGeom prst="rect">
            <a:avLst/>
          </a:prstGeom>
          <a:noFill/>
        </p:spPr>
        <p:txBody>
          <a:bodyPr wrap="square" rtlCol="0">
            <a:spAutoFit/>
          </a:bodyPr>
          <a:lstStyle/>
          <a:p>
            <a:pPr algn="ctr"/>
            <a:r>
              <a:rPr lang="pt-PT" dirty="0" err="1"/>
              <a:t>Streamers</a:t>
            </a:r>
            <a:endParaRPr lang="en-GB" dirty="0"/>
          </a:p>
        </p:txBody>
      </p:sp>
      <p:cxnSp>
        <p:nvCxnSpPr>
          <p:cNvPr id="30" name="Conexão reta 29">
            <a:extLst>
              <a:ext uri="{FF2B5EF4-FFF2-40B4-BE49-F238E27FC236}">
                <a16:creationId xmlns:a16="http://schemas.microsoft.com/office/drawing/2014/main" id="{99E6997F-8AAA-43C5-B4E7-FFB92C2D8487}"/>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10" name="Gráfico 9">
            <a:extLst>
              <a:ext uri="{FF2B5EF4-FFF2-40B4-BE49-F238E27FC236}">
                <a16:creationId xmlns:a16="http://schemas.microsoft.com/office/drawing/2014/main" id="{43D8AF03-6244-4802-82AF-7664DFC6C9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95849" y="4791212"/>
            <a:ext cx="609359" cy="609359"/>
          </a:xfrm>
          <a:prstGeom prst="rect">
            <a:avLst/>
          </a:prstGeom>
        </p:spPr>
      </p:pic>
      <p:sp>
        <p:nvSpPr>
          <p:cNvPr id="4" name="Marcador de Posição do Rodapé 3">
            <a:extLst>
              <a:ext uri="{FF2B5EF4-FFF2-40B4-BE49-F238E27FC236}">
                <a16:creationId xmlns:a16="http://schemas.microsoft.com/office/drawing/2014/main" id="{CD6FF158-A4D0-4F47-8632-6704C33C7AD2}"/>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EF089C28-62C1-41EA-9EAD-0F7DE996C216}"/>
              </a:ext>
            </a:extLst>
          </p:cNvPr>
          <p:cNvSpPr>
            <a:spLocks noGrp="1"/>
          </p:cNvSpPr>
          <p:nvPr>
            <p:ph type="sldNum" sz="quarter" idx="12"/>
          </p:nvPr>
        </p:nvSpPr>
        <p:spPr/>
        <p:txBody>
          <a:bodyPr/>
          <a:lstStyle/>
          <a:p>
            <a:fld id="{75DB3F52-068C-4339-9FA6-06F9AAEB3337}" type="slidenum">
              <a:rPr lang="en-GB" sz="2400"/>
              <a:t>2</a:t>
            </a:fld>
            <a:endParaRPr lang="en-GB" sz="2400" dirty="0"/>
          </a:p>
        </p:txBody>
      </p:sp>
      <p:pic>
        <p:nvPicPr>
          <p:cNvPr id="23" name="Imagem 22">
            <a:extLst>
              <a:ext uri="{FF2B5EF4-FFF2-40B4-BE49-F238E27FC236}">
                <a16:creationId xmlns:a16="http://schemas.microsoft.com/office/drawing/2014/main" id="{A116DC69-2051-4A8C-9BBF-26CDDF0582A9}"/>
              </a:ext>
            </a:extLst>
          </p:cNvPr>
          <p:cNvPicPr>
            <a:picLocks noChangeAspect="1"/>
          </p:cNvPicPr>
          <p:nvPr/>
        </p:nvPicPr>
        <p:blipFill rotWithShape="1">
          <a:blip r:embed="rId4">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6" name="Gráfico 15">
            <a:extLst>
              <a:ext uri="{FF2B5EF4-FFF2-40B4-BE49-F238E27FC236}">
                <a16:creationId xmlns:a16="http://schemas.microsoft.com/office/drawing/2014/main" id="{46A3A24C-09CC-4313-986D-AE9674B62A9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42597" y="3488095"/>
            <a:ext cx="982932" cy="982932"/>
          </a:xfrm>
          <a:prstGeom prst="rect">
            <a:avLst/>
          </a:prstGeom>
        </p:spPr>
      </p:pic>
      <p:pic>
        <p:nvPicPr>
          <p:cNvPr id="25" name="Gráfico 24">
            <a:extLst>
              <a:ext uri="{FF2B5EF4-FFF2-40B4-BE49-F238E27FC236}">
                <a16:creationId xmlns:a16="http://schemas.microsoft.com/office/drawing/2014/main" id="{1CD37B6D-5D76-43AD-AC7C-1D9F9DFF1A2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18860" y="3579353"/>
            <a:ext cx="982932" cy="982932"/>
          </a:xfrm>
          <a:prstGeom prst="rect">
            <a:avLst/>
          </a:prstGeom>
        </p:spPr>
      </p:pic>
      <p:pic>
        <p:nvPicPr>
          <p:cNvPr id="33" name="Imagem 32">
            <a:extLst>
              <a:ext uri="{FF2B5EF4-FFF2-40B4-BE49-F238E27FC236}">
                <a16:creationId xmlns:a16="http://schemas.microsoft.com/office/drawing/2014/main" id="{072BAF87-AC75-4CC1-A101-D6980D1D7AA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13546" y="4761860"/>
            <a:ext cx="609359" cy="609359"/>
          </a:xfrm>
          <a:prstGeom prst="rect">
            <a:avLst/>
          </a:prstGeom>
        </p:spPr>
      </p:pic>
      <p:pic>
        <p:nvPicPr>
          <p:cNvPr id="36" name="Imagem 35">
            <a:extLst>
              <a:ext uri="{FF2B5EF4-FFF2-40B4-BE49-F238E27FC236}">
                <a16:creationId xmlns:a16="http://schemas.microsoft.com/office/drawing/2014/main" id="{0EA4D1C4-A0AA-47BD-9EEC-029702E1619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08903" y="4818022"/>
            <a:ext cx="528880" cy="528880"/>
          </a:xfrm>
          <a:prstGeom prst="rect">
            <a:avLst/>
          </a:prstGeom>
        </p:spPr>
      </p:pic>
      <p:pic>
        <p:nvPicPr>
          <p:cNvPr id="38" name="Imagem 37">
            <a:extLst>
              <a:ext uri="{FF2B5EF4-FFF2-40B4-BE49-F238E27FC236}">
                <a16:creationId xmlns:a16="http://schemas.microsoft.com/office/drawing/2014/main" id="{07F6E293-300A-462E-AAE5-951F8835298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74385" y="4760856"/>
            <a:ext cx="670070" cy="670070"/>
          </a:xfrm>
          <a:prstGeom prst="rect">
            <a:avLst/>
          </a:prstGeom>
        </p:spPr>
      </p:pic>
      <p:pic>
        <p:nvPicPr>
          <p:cNvPr id="44" name="Gráfico 43">
            <a:extLst>
              <a:ext uri="{FF2B5EF4-FFF2-40B4-BE49-F238E27FC236}">
                <a16:creationId xmlns:a16="http://schemas.microsoft.com/office/drawing/2014/main" id="{75446F69-14C7-48D9-976F-AC8F00C5198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838919" y="4747428"/>
            <a:ext cx="670070" cy="670070"/>
          </a:xfrm>
          <a:prstGeom prst="rect">
            <a:avLst/>
          </a:prstGeom>
        </p:spPr>
      </p:pic>
      <p:pic>
        <p:nvPicPr>
          <p:cNvPr id="46" name="Gráfico 45">
            <a:extLst>
              <a:ext uri="{FF2B5EF4-FFF2-40B4-BE49-F238E27FC236}">
                <a16:creationId xmlns:a16="http://schemas.microsoft.com/office/drawing/2014/main" id="{89694F09-8946-4F7E-906A-9C3765FB2F8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709851" y="4747428"/>
            <a:ext cx="670069" cy="670069"/>
          </a:xfrm>
          <a:prstGeom prst="rect">
            <a:avLst/>
          </a:prstGeom>
        </p:spPr>
      </p:pic>
      <p:pic>
        <p:nvPicPr>
          <p:cNvPr id="48" name="Gráfico 47">
            <a:extLst>
              <a:ext uri="{FF2B5EF4-FFF2-40B4-BE49-F238E27FC236}">
                <a16:creationId xmlns:a16="http://schemas.microsoft.com/office/drawing/2014/main" id="{EEEA0537-C120-4317-8F03-5E01E4D5F9A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126642" y="3701013"/>
            <a:ext cx="795661" cy="795661"/>
          </a:xfrm>
          <a:prstGeom prst="rect">
            <a:avLst/>
          </a:prstGeom>
        </p:spPr>
      </p:pic>
    </p:spTree>
    <p:extLst>
      <p:ext uri="{BB962C8B-B14F-4D97-AF65-F5344CB8AC3E}">
        <p14:creationId xmlns:p14="http://schemas.microsoft.com/office/powerpoint/2010/main" val="3985234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ACA97D-06D5-4F35-9AA9-04CF8D63FF2A}"/>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Solução</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02D41669-5E97-4AF6-9433-725970CBFCE0}"/>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6" name="Marcador de Posição do Rodapé 5">
            <a:extLst>
              <a:ext uri="{FF2B5EF4-FFF2-40B4-BE49-F238E27FC236}">
                <a16:creationId xmlns:a16="http://schemas.microsoft.com/office/drawing/2014/main" id="{1DC644CC-801F-4E10-AE8B-23E20E766195}"/>
              </a:ext>
            </a:extLst>
          </p:cNvPr>
          <p:cNvSpPr>
            <a:spLocks noGrp="1"/>
          </p:cNvSpPr>
          <p:nvPr>
            <p:ph type="ftr" sz="quarter" idx="11"/>
          </p:nvPr>
        </p:nvSpPr>
        <p:spPr/>
        <p:txBody>
          <a:bodyPr/>
          <a:lstStyle/>
          <a:p>
            <a:r>
              <a:rPr lang="en-GB" sz="2400" b="1" dirty="0"/>
              <a:t>2MIEIC04_G1</a:t>
            </a:r>
          </a:p>
        </p:txBody>
      </p:sp>
      <p:sp>
        <p:nvSpPr>
          <p:cNvPr id="7" name="Marcador de Posição do Número do Diapositivo 6">
            <a:extLst>
              <a:ext uri="{FF2B5EF4-FFF2-40B4-BE49-F238E27FC236}">
                <a16:creationId xmlns:a16="http://schemas.microsoft.com/office/drawing/2014/main" id="{AD4F1015-BC3C-4BA7-98F8-AA48E61F5322}"/>
              </a:ext>
            </a:extLst>
          </p:cNvPr>
          <p:cNvSpPr>
            <a:spLocks noGrp="1"/>
          </p:cNvSpPr>
          <p:nvPr>
            <p:ph type="sldNum" sz="quarter" idx="12"/>
          </p:nvPr>
        </p:nvSpPr>
        <p:spPr/>
        <p:txBody>
          <a:bodyPr/>
          <a:lstStyle/>
          <a:p>
            <a:fld id="{75DB3F52-068C-4339-9FA6-06F9AAEB3337}" type="slidenum">
              <a:rPr lang="en-GB" sz="2400"/>
              <a:t>3</a:t>
            </a:fld>
            <a:endParaRPr lang="en-GB" sz="2400" dirty="0"/>
          </a:p>
        </p:txBody>
      </p:sp>
      <p:pic>
        <p:nvPicPr>
          <p:cNvPr id="34" name="Imagem 33">
            <a:extLst>
              <a:ext uri="{FF2B5EF4-FFF2-40B4-BE49-F238E27FC236}">
                <a16:creationId xmlns:a16="http://schemas.microsoft.com/office/drawing/2014/main" id="{5D93E762-D0C1-40F0-A91A-C7640AD8F95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9" name="TextBox 8">
            <a:extLst>
              <a:ext uri="{FF2B5EF4-FFF2-40B4-BE49-F238E27FC236}">
                <a16:creationId xmlns:a16="http://schemas.microsoft.com/office/drawing/2014/main" id="{B4095004-6DF4-4FF8-B818-1FDD84C1E63D}"/>
              </a:ext>
            </a:extLst>
          </p:cNvPr>
          <p:cNvSpPr txBox="1"/>
          <p:nvPr/>
        </p:nvSpPr>
        <p:spPr>
          <a:xfrm>
            <a:off x="1190495" y="1841033"/>
            <a:ext cx="9871969" cy="3554819"/>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t>Criação de novas classes </a:t>
            </a:r>
            <a:r>
              <a:rPr lang="pt-PT" dirty="0" err="1"/>
              <a:t>Donation</a:t>
            </a:r>
            <a:r>
              <a:rPr lang="pt-PT" dirty="0"/>
              <a:t> e </a:t>
            </a:r>
            <a:r>
              <a:rPr lang="pt-PT" dirty="0" err="1"/>
              <a:t>DonationItem</a:t>
            </a:r>
            <a:endParaRPr lang="pt-PT" dirty="0"/>
          </a:p>
          <a:p>
            <a:pPr marL="285750" indent="-285750">
              <a:buClr>
                <a:srgbClr val="C00000"/>
              </a:buClr>
              <a:buFont typeface="Arial" panose="020B0604020202020204" pitchFamily="34" charset="0"/>
              <a:buChar char="•"/>
            </a:pPr>
            <a:r>
              <a:rPr lang="pt-PT" dirty="0"/>
              <a:t>Adicionada BST&lt;</a:t>
            </a:r>
            <a:r>
              <a:rPr lang="pt-PT" dirty="0" err="1"/>
              <a:t>DonationItem</a:t>
            </a:r>
            <a:r>
              <a:rPr lang="pt-PT" dirty="0"/>
              <a:t>&gt; á </a:t>
            </a:r>
            <a:r>
              <a:rPr lang="pt-PT" dirty="0" err="1"/>
              <a:t>dataBase</a:t>
            </a:r>
            <a:r>
              <a:rPr lang="pt-PT" dirty="0"/>
              <a:t> e novo manager para a alterar</a:t>
            </a:r>
          </a:p>
          <a:p>
            <a:pPr marL="285750" indent="-285750">
              <a:buClr>
                <a:srgbClr val="C00000"/>
              </a:buClr>
              <a:buFont typeface="Arial" panose="020B0604020202020204" pitchFamily="34" charset="0"/>
              <a:buChar char="•"/>
            </a:pPr>
            <a:endParaRPr lang="pt-PT" dirty="0"/>
          </a:p>
          <a:p>
            <a:pPr marL="285750" indent="-285750">
              <a:buClr>
                <a:srgbClr val="C00000"/>
              </a:buClr>
              <a:buFont typeface="Arial" panose="020B0604020202020204" pitchFamily="34" charset="0"/>
              <a:buChar char="•"/>
            </a:pPr>
            <a:r>
              <a:rPr lang="pt-PT" dirty="0">
                <a:solidFill>
                  <a:srgbClr val="FF0000"/>
                </a:solidFill>
              </a:rPr>
              <a:t>Plataforma que aloca várias classes</a:t>
            </a:r>
          </a:p>
          <a:p>
            <a:pPr marL="742950" lvl="1" indent="-285750">
              <a:buClr>
                <a:srgbClr val="C00000"/>
              </a:buClr>
              <a:buFont typeface="Arial" panose="020B0604020202020204" pitchFamily="34" charset="0"/>
              <a:buChar char="•"/>
            </a:pPr>
            <a:r>
              <a:rPr lang="pt-PT" dirty="0">
                <a:solidFill>
                  <a:srgbClr val="FF0000"/>
                </a:solidFill>
              </a:rPr>
              <a:t>User, com classes derivadas Streamer, Viewer e Admin</a:t>
            </a:r>
            <a:endParaRPr lang="en-US" dirty="0">
              <a:solidFill>
                <a:srgbClr val="FF0000"/>
              </a:solidFill>
            </a:endParaRPr>
          </a:p>
          <a:p>
            <a:pPr marL="742950" lvl="1" indent="-285750">
              <a:buClr>
                <a:srgbClr val="C00000"/>
              </a:buClr>
              <a:buFont typeface="Arial" panose="020B0604020202020204" pitchFamily="34" charset="0"/>
              <a:buChar char="•"/>
            </a:pPr>
            <a:r>
              <a:rPr lang="en-US" dirty="0">
                <a:solidFill>
                  <a:srgbClr val="FF0000"/>
                </a:solidFill>
              </a:rPr>
              <a:t>Stream, com classes </a:t>
            </a:r>
            <a:r>
              <a:rPr lang="en-US" dirty="0" err="1">
                <a:solidFill>
                  <a:srgbClr val="FF0000"/>
                </a:solidFill>
              </a:rPr>
              <a:t>derivadas</a:t>
            </a:r>
            <a:r>
              <a:rPr lang="en-US" dirty="0">
                <a:solidFill>
                  <a:srgbClr val="FF0000"/>
                </a:solidFill>
              </a:rPr>
              <a:t>, </a:t>
            </a:r>
            <a:r>
              <a:rPr lang="en-US" dirty="0" err="1">
                <a:solidFill>
                  <a:srgbClr val="FF0000"/>
                </a:solidFill>
              </a:rPr>
              <a:t>FinishedStream</a:t>
            </a:r>
            <a:r>
              <a:rPr lang="en-US" dirty="0">
                <a:solidFill>
                  <a:srgbClr val="FF0000"/>
                </a:solidFill>
              </a:rPr>
              <a:t>, </a:t>
            </a:r>
            <a:r>
              <a:rPr lang="en-US" dirty="0" err="1">
                <a:solidFill>
                  <a:srgbClr val="FF0000"/>
                </a:solidFill>
              </a:rPr>
              <a:t>LiveStream</a:t>
            </a:r>
            <a:r>
              <a:rPr lang="en-US" dirty="0">
                <a:solidFill>
                  <a:srgbClr val="FF0000"/>
                </a:solidFill>
              </a:rPr>
              <a:t>( com classes </a:t>
            </a:r>
            <a:r>
              <a:rPr lang="en-US" dirty="0" err="1">
                <a:solidFill>
                  <a:srgbClr val="FF0000"/>
                </a:solidFill>
              </a:rPr>
              <a:t>derivadas</a:t>
            </a:r>
            <a:r>
              <a:rPr lang="en-US" dirty="0">
                <a:solidFill>
                  <a:srgbClr val="FF0000"/>
                </a:solidFill>
              </a:rPr>
              <a:t> Public e Private Streams</a:t>
            </a:r>
          </a:p>
          <a:p>
            <a:pPr marL="285750" indent="-285750">
              <a:buClr>
                <a:srgbClr val="C00000"/>
              </a:buClr>
              <a:buFont typeface="Arial" panose="020B0604020202020204" pitchFamily="34" charset="0"/>
              <a:buChar char="•"/>
            </a:pPr>
            <a:r>
              <a:rPr lang="en-US" dirty="0">
                <a:solidFill>
                  <a:srgbClr val="FF0000"/>
                </a:solidFill>
              </a:rPr>
              <a:t>Sistema de likes e dislikes, </a:t>
            </a:r>
            <a:r>
              <a:rPr lang="en-US" dirty="0" err="1">
                <a:solidFill>
                  <a:srgbClr val="FF0000"/>
                </a:solidFill>
              </a:rPr>
              <a:t>usando</a:t>
            </a:r>
            <a:r>
              <a:rPr lang="en-US" dirty="0">
                <a:solidFill>
                  <a:srgbClr val="FF0000"/>
                </a:solidFill>
              </a:rPr>
              <a:t> um </a:t>
            </a:r>
            <a:r>
              <a:rPr lang="en-US" dirty="0" err="1">
                <a:solidFill>
                  <a:srgbClr val="FF0000"/>
                </a:solidFill>
              </a:rPr>
              <a:t>mapa</a:t>
            </a:r>
            <a:r>
              <a:rPr lang="en-US" dirty="0">
                <a:solidFill>
                  <a:srgbClr val="FF0000"/>
                </a:solidFill>
              </a:rPr>
              <a:t> </a:t>
            </a:r>
            <a:r>
              <a:rPr lang="en-US" dirty="0" err="1">
                <a:solidFill>
                  <a:srgbClr val="FF0000"/>
                </a:solidFill>
              </a:rPr>
              <a:t>em</a:t>
            </a:r>
            <a:r>
              <a:rPr lang="en-US" dirty="0">
                <a:solidFill>
                  <a:srgbClr val="FF0000"/>
                </a:solidFill>
              </a:rPr>
              <a:t> </a:t>
            </a:r>
            <a:r>
              <a:rPr lang="en-US" dirty="0" err="1">
                <a:solidFill>
                  <a:srgbClr val="FF0000"/>
                </a:solidFill>
              </a:rPr>
              <a:t>cada</a:t>
            </a:r>
            <a:r>
              <a:rPr lang="en-US" dirty="0">
                <a:solidFill>
                  <a:srgbClr val="FF0000"/>
                </a:solidFill>
              </a:rPr>
              <a:t> stream para </a:t>
            </a:r>
            <a:r>
              <a:rPr lang="en-US" dirty="0" err="1">
                <a:solidFill>
                  <a:srgbClr val="FF0000"/>
                </a:solidFill>
              </a:rPr>
              <a:t>verificar</a:t>
            </a:r>
            <a:r>
              <a:rPr lang="en-US" dirty="0">
                <a:solidFill>
                  <a:srgbClr val="FF0000"/>
                </a:solidFill>
              </a:rPr>
              <a:t> que </a:t>
            </a:r>
            <a:r>
              <a:rPr lang="en-US" dirty="0" err="1">
                <a:solidFill>
                  <a:srgbClr val="FF0000"/>
                </a:solidFill>
              </a:rPr>
              <a:t>cada</a:t>
            </a:r>
            <a:r>
              <a:rPr lang="en-US" dirty="0">
                <a:solidFill>
                  <a:srgbClr val="FF0000"/>
                </a:solidFill>
              </a:rPr>
              <a:t> user </a:t>
            </a:r>
            <a:r>
              <a:rPr lang="en-US" dirty="0" err="1">
                <a:solidFill>
                  <a:srgbClr val="FF0000"/>
                </a:solidFill>
              </a:rPr>
              <a:t>apenas</a:t>
            </a:r>
            <a:r>
              <a:rPr lang="en-US" dirty="0">
                <a:solidFill>
                  <a:srgbClr val="FF0000"/>
                </a:solidFill>
              </a:rPr>
              <a:t> </a:t>
            </a:r>
            <a:r>
              <a:rPr lang="en-US" dirty="0" err="1">
                <a:solidFill>
                  <a:srgbClr val="FF0000"/>
                </a:solidFill>
              </a:rPr>
              <a:t>interage</a:t>
            </a:r>
            <a:r>
              <a:rPr lang="en-US" dirty="0">
                <a:solidFill>
                  <a:srgbClr val="FF0000"/>
                </a:solidFill>
              </a:rPr>
              <a:t> </a:t>
            </a:r>
            <a:r>
              <a:rPr lang="en-US" dirty="0" err="1">
                <a:solidFill>
                  <a:srgbClr val="FF0000"/>
                </a:solidFill>
              </a:rPr>
              <a:t>uma</a:t>
            </a:r>
            <a:r>
              <a:rPr lang="en-US" dirty="0">
                <a:solidFill>
                  <a:srgbClr val="FF0000"/>
                </a:solidFill>
              </a:rPr>
              <a:t> </a:t>
            </a:r>
            <a:r>
              <a:rPr lang="en-US" dirty="0" err="1">
                <a:solidFill>
                  <a:srgbClr val="FF0000"/>
                </a:solidFill>
              </a:rPr>
              <a:t>vez</a:t>
            </a:r>
            <a:r>
              <a:rPr lang="en-US" dirty="0">
                <a:solidFill>
                  <a:srgbClr val="FF0000"/>
                </a:solidFill>
              </a:rPr>
              <a:t> (</a:t>
            </a:r>
            <a:r>
              <a:rPr lang="en-US" dirty="0" err="1">
                <a:solidFill>
                  <a:srgbClr val="FF0000"/>
                </a:solidFill>
              </a:rPr>
              <a:t>ou</a:t>
            </a:r>
            <a:r>
              <a:rPr lang="en-US" dirty="0">
                <a:solidFill>
                  <a:srgbClr val="FF0000"/>
                </a:solidFill>
              </a:rPr>
              <a:t> </a:t>
            </a:r>
            <a:r>
              <a:rPr lang="en-US" dirty="0" err="1">
                <a:solidFill>
                  <a:srgbClr val="FF0000"/>
                </a:solidFill>
              </a:rPr>
              <a:t>várias</a:t>
            </a:r>
            <a:r>
              <a:rPr lang="en-US" dirty="0">
                <a:solidFill>
                  <a:srgbClr val="FF0000"/>
                </a:solidFill>
              </a:rPr>
              <a:t> se trocar de like para dislike e vice versa).</a:t>
            </a:r>
          </a:p>
          <a:p>
            <a:pPr marL="285750" indent="-285750">
              <a:lnSpc>
                <a:spcPct val="150000"/>
              </a:lnSpc>
              <a:buClr>
                <a:srgbClr val="C00000"/>
              </a:buClr>
              <a:buFont typeface="Arial" panose="020B0604020202020204" pitchFamily="34" charset="0"/>
              <a:buChar char="•"/>
            </a:pPr>
            <a:r>
              <a:rPr lang="en-US" dirty="0">
                <a:solidFill>
                  <a:srgbClr val="FF0000"/>
                </a:solidFill>
              </a:rPr>
              <a:t>Sistema de </a:t>
            </a:r>
            <a:r>
              <a:rPr lang="en-US" dirty="0" err="1">
                <a:solidFill>
                  <a:srgbClr val="FF0000"/>
                </a:solidFill>
              </a:rPr>
              <a:t>Comentários</a:t>
            </a:r>
            <a:r>
              <a:rPr lang="en-US" dirty="0">
                <a:solidFill>
                  <a:srgbClr val="FF0000"/>
                </a:solidFill>
              </a:rPr>
              <a:t> para as Private Streams.</a:t>
            </a:r>
          </a:p>
          <a:p>
            <a:pPr marL="285750" indent="-285750">
              <a:buClr>
                <a:srgbClr val="C00000"/>
              </a:buClr>
              <a:buFont typeface="Arial" panose="020B0604020202020204" pitchFamily="34" charset="0"/>
              <a:buChar char="•"/>
            </a:pPr>
            <a:r>
              <a:rPr lang="en-US" dirty="0">
                <a:solidFill>
                  <a:srgbClr val="FF0000"/>
                </a:solidFill>
              </a:rPr>
              <a:t>Sistema de </a:t>
            </a:r>
            <a:r>
              <a:rPr lang="en-US" dirty="0" err="1">
                <a:solidFill>
                  <a:srgbClr val="FF0000"/>
                </a:solidFill>
              </a:rPr>
              <a:t>seguidores</a:t>
            </a:r>
            <a:r>
              <a:rPr lang="en-US" dirty="0">
                <a:solidFill>
                  <a:srgbClr val="FF0000"/>
                </a:solidFill>
              </a:rPr>
              <a:t>, que </a:t>
            </a:r>
            <a:r>
              <a:rPr lang="en-US" dirty="0" err="1">
                <a:solidFill>
                  <a:srgbClr val="FF0000"/>
                </a:solidFill>
              </a:rPr>
              <a:t>mostra</a:t>
            </a:r>
            <a:r>
              <a:rPr lang="en-US" dirty="0">
                <a:solidFill>
                  <a:srgbClr val="FF0000"/>
                </a:solidFill>
              </a:rPr>
              <a:t> </a:t>
            </a:r>
            <a:r>
              <a:rPr lang="en-US" dirty="0" err="1">
                <a:solidFill>
                  <a:srgbClr val="FF0000"/>
                </a:solidFill>
              </a:rPr>
              <a:t>ao</a:t>
            </a:r>
            <a:r>
              <a:rPr lang="en-US" dirty="0">
                <a:solidFill>
                  <a:srgbClr val="FF0000"/>
                </a:solidFill>
              </a:rPr>
              <a:t> Viewer streams </a:t>
            </a:r>
            <a:r>
              <a:rPr lang="en-US" dirty="0" err="1">
                <a:solidFill>
                  <a:srgbClr val="FF0000"/>
                </a:solidFill>
              </a:rPr>
              <a:t>ativas</a:t>
            </a:r>
            <a:r>
              <a:rPr lang="en-US" dirty="0">
                <a:solidFill>
                  <a:srgbClr val="FF0000"/>
                </a:solidFill>
              </a:rPr>
              <a:t> dos, Streamers que </a:t>
            </a:r>
            <a:r>
              <a:rPr lang="en-US" dirty="0" err="1">
                <a:solidFill>
                  <a:srgbClr val="FF0000"/>
                </a:solidFill>
              </a:rPr>
              <a:t>ele</a:t>
            </a:r>
            <a:r>
              <a:rPr lang="en-US" dirty="0">
                <a:solidFill>
                  <a:srgbClr val="FF0000"/>
                </a:solidFill>
              </a:rPr>
              <a:t> segue.</a:t>
            </a:r>
          </a:p>
          <a:p>
            <a:pPr marL="285750" indent="-285750">
              <a:buFont typeface="Arial" panose="020B0604020202020204" pitchFamily="34" charset="0"/>
              <a:buChar char="•"/>
            </a:pPr>
            <a:endParaRPr lang="pt-PT" dirty="0"/>
          </a:p>
        </p:txBody>
      </p:sp>
    </p:spTree>
    <p:extLst>
      <p:ext uri="{BB962C8B-B14F-4D97-AF65-F5344CB8AC3E}">
        <p14:creationId xmlns:p14="http://schemas.microsoft.com/office/powerpoint/2010/main" val="3067788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1264ED-CFC3-44DA-8DCB-E225015F36BB}"/>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Solução</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629DBB77-38DD-46CD-9380-042787519E09}"/>
              </a:ext>
            </a:extLst>
          </p:cNvPr>
          <p:cNvSpPr>
            <a:spLocks noGrp="1"/>
          </p:cNvSpPr>
          <p:nvPr>
            <p:ph idx="1"/>
          </p:nvPr>
        </p:nvSpPr>
        <p:spPr>
          <a:xfrm>
            <a:off x="1097280" y="1845734"/>
            <a:ext cx="9785721" cy="4023360"/>
          </a:xfrm>
        </p:spPr>
        <p:txBody>
          <a:bodyPr/>
          <a:lstStyle/>
          <a:p>
            <a:endParaRPr lang="pt-PT" dirty="0"/>
          </a:p>
          <a:p>
            <a:r>
              <a:rPr lang="pt-PT" dirty="0"/>
              <a:t> </a:t>
            </a:r>
          </a:p>
          <a:p>
            <a:pPr marL="0" indent="0">
              <a:buNone/>
            </a:pPr>
            <a:endParaRPr lang="en-GB" dirty="0"/>
          </a:p>
        </p:txBody>
      </p:sp>
      <p:sp>
        <p:nvSpPr>
          <p:cNvPr id="29" name="CaixaDeTexto 28">
            <a:extLst>
              <a:ext uri="{FF2B5EF4-FFF2-40B4-BE49-F238E27FC236}">
                <a16:creationId xmlns:a16="http://schemas.microsoft.com/office/drawing/2014/main" id="{6D81043D-5F71-4C0A-8650-D98BE388B4EF}"/>
              </a:ext>
            </a:extLst>
          </p:cNvPr>
          <p:cNvSpPr txBox="1"/>
          <p:nvPr/>
        </p:nvSpPr>
        <p:spPr>
          <a:xfrm>
            <a:off x="1097280" y="1880423"/>
            <a:ext cx="10115203" cy="677108"/>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000" dirty="0" err="1"/>
              <a:t>Donations</a:t>
            </a:r>
            <a:r>
              <a:rPr lang="pt-PT" sz="2000" dirty="0"/>
              <a:t>: Foram </a:t>
            </a:r>
            <a:r>
              <a:rPr lang="pt-PT" sz="2000" dirty="0" err="1"/>
              <a:t>defenidos</a:t>
            </a:r>
            <a:r>
              <a:rPr lang="pt-PT" sz="2000" dirty="0"/>
              <a:t> os operadores e a l</a:t>
            </a:r>
            <a:r>
              <a:rPr lang="pt-PT" dirty="0"/>
              <a:t>istagem é feita através de  </a:t>
            </a:r>
            <a:r>
              <a:rPr lang="pt-PT" dirty="0" err="1"/>
              <a:t>iteradores</a:t>
            </a:r>
            <a:r>
              <a:rPr lang="pt-PT" dirty="0"/>
              <a:t> para manter ordenação </a:t>
            </a:r>
            <a:endParaRPr lang="en-GB" dirty="0"/>
          </a:p>
        </p:txBody>
      </p:sp>
      <p:sp>
        <p:nvSpPr>
          <p:cNvPr id="31" name="CaixaDeTexto 30">
            <a:extLst>
              <a:ext uri="{FF2B5EF4-FFF2-40B4-BE49-F238E27FC236}">
                <a16:creationId xmlns:a16="http://schemas.microsoft.com/office/drawing/2014/main" id="{537203D6-C598-4877-B3A3-DAA7686C4179}"/>
              </a:ext>
            </a:extLst>
          </p:cNvPr>
          <p:cNvSpPr txBox="1"/>
          <p:nvPr/>
        </p:nvSpPr>
        <p:spPr>
          <a:xfrm>
            <a:off x="1097280" y="4140614"/>
            <a:ext cx="7534919" cy="369332"/>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dirty="0"/>
              <a:t>Merchandising:</a:t>
            </a:r>
            <a:endParaRPr lang="en-GB" dirty="0"/>
          </a:p>
        </p:txBody>
      </p:sp>
      <p:cxnSp>
        <p:nvCxnSpPr>
          <p:cNvPr id="42" name="Conexão reta 41">
            <a:extLst>
              <a:ext uri="{FF2B5EF4-FFF2-40B4-BE49-F238E27FC236}">
                <a16:creationId xmlns:a16="http://schemas.microsoft.com/office/drawing/2014/main" id="{5AE61CFF-882C-4FC9-9AF6-263F44B309AB}"/>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1" name="Marcador de Posição do Rodapé 10">
            <a:extLst>
              <a:ext uri="{FF2B5EF4-FFF2-40B4-BE49-F238E27FC236}">
                <a16:creationId xmlns:a16="http://schemas.microsoft.com/office/drawing/2014/main" id="{BD695F9A-1F39-4D6F-8DAE-10C3C65BC656}"/>
              </a:ext>
            </a:extLst>
          </p:cNvPr>
          <p:cNvSpPr>
            <a:spLocks noGrp="1"/>
          </p:cNvSpPr>
          <p:nvPr>
            <p:ph type="ftr" sz="quarter" idx="11"/>
          </p:nvPr>
        </p:nvSpPr>
        <p:spPr/>
        <p:txBody>
          <a:bodyPr/>
          <a:lstStyle/>
          <a:p>
            <a:r>
              <a:rPr lang="en-GB" sz="2400" b="1" dirty="0"/>
              <a:t>2MIEIC04_G1</a:t>
            </a:r>
          </a:p>
        </p:txBody>
      </p:sp>
      <p:sp>
        <p:nvSpPr>
          <p:cNvPr id="13" name="Marcador de Posição do Número do Diapositivo 12">
            <a:extLst>
              <a:ext uri="{FF2B5EF4-FFF2-40B4-BE49-F238E27FC236}">
                <a16:creationId xmlns:a16="http://schemas.microsoft.com/office/drawing/2014/main" id="{8797A8C0-C822-46E6-A506-0CD52661D3E6}"/>
              </a:ext>
            </a:extLst>
          </p:cNvPr>
          <p:cNvSpPr>
            <a:spLocks noGrp="1"/>
          </p:cNvSpPr>
          <p:nvPr>
            <p:ph type="sldNum" sz="quarter" idx="12"/>
          </p:nvPr>
        </p:nvSpPr>
        <p:spPr/>
        <p:txBody>
          <a:bodyPr/>
          <a:lstStyle/>
          <a:p>
            <a:fld id="{75DB3F52-068C-4339-9FA6-06F9AAEB3337}" type="slidenum">
              <a:rPr lang="en-GB" sz="2400"/>
              <a:t>4</a:t>
            </a:fld>
            <a:endParaRPr lang="en-GB" sz="2400" dirty="0"/>
          </a:p>
        </p:txBody>
      </p:sp>
      <p:pic>
        <p:nvPicPr>
          <p:cNvPr id="23" name="Imagem 22">
            <a:extLst>
              <a:ext uri="{FF2B5EF4-FFF2-40B4-BE49-F238E27FC236}">
                <a16:creationId xmlns:a16="http://schemas.microsoft.com/office/drawing/2014/main" id="{0F1FEA8A-B984-43A0-87B5-A743003B070A}"/>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7" name="Imagem 16">
            <a:extLst>
              <a:ext uri="{FF2B5EF4-FFF2-40B4-BE49-F238E27FC236}">
                <a16:creationId xmlns:a16="http://schemas.microsoft.com/office/drawing/2014/main" id="{35BC47C6-0A84-460E-9184-AE4E4E08F21C}"/>
              </a:ext>
            </a:extLst>
          </p:cNvPr>
          <p:cNvPicPr>
            <a:picLocks noChangeAspect="1"/>
          </p:cNvPicPr>
          <p:nvPr/>
        </p:nvPicPr>
        <p:blipFill>
          <a:blip r:embed="rId3"/>
          <a:stretch>
            <a:fillRect/>
          </a:stretch>
        </p:blipFill>
        <p:spPr>
          <a:xfrm>
            <a:off x="2672629" y="2324015"/>
            <a:ext cx="3849837" cy="1324077"/>
          </a:xfrm>
          <a:prstGeom prst="rect">
            <a:avLst/>
          </a:prstGeom>
        </p:spPr>
      </p:pic>
      <p:sp>
        <p:nvSpPr>
          <p:cNvPr id="33" name="CaixaDeTexto 32">
            <a:extLst>
              <a:ext uri="{FF2B5EF4-FFF2-40B4-BE49-F238E27FC236}">
                <a16:creationId xmlns:a16="http://schemas.microsoft.com/office/drawing/2014/main" id="{0F77BCBD-7078-49C1-A7A7-3B0132657C4B}"/>
              </a:ext>
            </a:extLst>
          </p:cNvPr>
          <p:cNvSpPr txBox="1"/>
          <p:nvPr/>
        </p:nvSpPr>
        <p:spPr>
          <a:xfrm>
            <a:off x="5219946" y="3648092"/>
            <a:ext cx="1302520" cy="338554"/>
          </a:xfrm>
          <a:prstGeom prst="rect">
            <a:avLst/>
          </a:prstGeom>
          <a:noFill/>
        </p:spPr>
        <p:txBody>
          <a:bodyPr wrap="square" rtlCol="0">
            <a:spAutoFit/>
          </a:bodyPr>
          <a:lstStyle/>
          <a:p>
            <a:r>
              <a:rPr lang="pt-PT" sz="1600" dirty="0"/>
              <a:t>Donation.cpp</a:t>
            </a:r>
            <a:endParaRPr lang="en-GB" sz="1600" dirty="0"/>
          </a:p>
        </p:txBody>
      </p:sp>
      <p:pic>
        <p:nvPicPr>
          <p:cNvPr id="21" name="Imagem 20">
            <a:extLst>
              <a:ext uri="{FF2B5EF4-FFF2-40B4-BE49-F238E27FC236}">
                <a16:creationId xmlns:a16="http://schemas.microsoft.com/office/drawing/2014/main" id="{3FA0D0E7-1C93-4181-9155-844F84167A96}"/>
              </a:ext>
            </a:extLst>
          </p:cNvPr>
          <p:cNvPicPr>
            <a:picLocks noChangeAspect="1"/>
          </p:cNvPicPr>
          <p:nvPr/>
        </p:nvPicPr>
        <p:blipFill>
          <a:blip r:embed="rId4"/>
          <a:stretch>
            <a:fillRect/>
          </a:stretch>
        </p:blipFill>
        <p:spPr>
          <a:xfrm>
            <a:off x="6615797" y="2334410"/>
            <a:ext cx="4509578" cy="1147173"/>
          </a:xfrm>
          <a:prstGeom prst="rect">
            <a:avLst/>
          </a:prstGeom>
        </p:spPr>
      </p:pic>
      <p:sp>
        <p:nvSpPr>
          <p:cNvPr id="39" name="CaixaDeTexto 38">
            <a:extLst>
              <a:ext uri="{FF2B5EF4-FFF2-40B4-BE49-F238E27FC236}">
                <a16:creationId xmlns:a16="http://schemas.microsoft.com/office/drawing/2014/main" id="{7B24E335-EDBB-4793-837A-F67D0528E4E8}"/>
              </a:ext>
            </a:extLst>
          </p:cNvPr>
          <p:cNvSpPr txBox="1"/>
          <p:nvPr/>
        </p:nvSpPr>
        <p:spPr>
          <a:xfrm>
            <a:off x="8508989" y="3458576"/>
            <a:ext cx="2685655" cy="338554"/>
          </a:xfrm>
          <a:prstGeom prst="rect">
            <a:avLst/>
          </a:prstGeom>
          <a:noFill/>
        </p:spPr>
        <p:txBody>
          <a:bodyPr wrap="square" rtlCol="0">
            <a:spAutoFit/>
          </a:bodyPr>
          <a:lstStyle/>
          <a:p>
            <a:r>
              <a:rPr lang="pt-PT" sz="1600" dirty="0"/>
              <a:t>(excerto)SortingManager.cpp</a:t>
            </a:r>
            <a:endParaRPr lang="en-GB" sz="1600" dirty="0"/>
          </a:p>
        </p:txBody>
      </p:sp>
      <p:sp>
        <p:nvSpPr>
          <p:cNvPr id="41" name="CaixaDeTexto 40">
            <a:extLst>
              <a:ext uri="{FF2B5EF4-FFF2-40B4-BE49-F238E27FC236}">
                <a16:creationId xmlns:a16="http://schemas.microsoft.com/office/drawing/2014/main" id="{CEC3B599-26D4-487A-A92E-0C232CA8A322}"/>
              </a:ext>
            </a:extLst>
          </p:cNvPr>
          <p:cNvSpPr txBox="1"/>
          <p:nvPr/>
        </p:nvSpPr>
        <p:spPr>
          <a:xfrm>
            <a:off x="1097279" y="4984311"/>
            <a:ext cx="10115203" cy="369332"/>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dirty="0"/>
              <a:t>Streamers2.0:</a:t>
            </a:r>
            <a:endParaRPr lang="en-GB" dirty="0"/>
          </a:p>
        </p:txBody>
      </p:sp>
    </p:spTree>
    <p:extLst>
      <p:ext uri="{BB962C8B-B14F-4D97-AF65-F5344CB8AC3E}">
        <p14:creationId xmlns:p14="http://schemas.microsoft.com/office/powerpoint/2010/main" val="3745273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299EF2-235A-4CB9-8F3E-59E3235B8EEC}"/>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Ficheiros - Users</a:t>
            </a:r>
            <a:endParaRPr lang="en-GB" sz="6600" dirty="0">
              <a:solidFill>
                <a:schemeClr val="tx1">
                  <a:lumMod val="85000"/>
                  <a:lumOff val="15000"/>
                </a:schemeClr>
              </a:solidFill>
              <a:latin typeface="Bahnschrift SemiLight" panose="020B0502040204020203" pitchFamily="34" charset="0"/>
            </a:endParaRPr>
          </a:p>
        </p:txBody>
      </p:sp>
      <p:pic>
        <p:nvPicPr>
          <p:cNvPr id="6" name="Imagem 5">
            <a:extLst>
              <a:ext uri="{FF2B5EF4-FFF2-40B4-BE49-F238E27FC236}">
                <a16:creationId xmlns:a16="http://schemas.microsoft.com/office/drawing/2014/main" id="{9BEC673F-6D8B-4B41-941A-B9C78DA5C5FB}"/>
              </a:ext>
            </a:extLst>
          </p:cNvPr>
          <p:cNvPicPr>
            <a:picLocks noChangeAspect="1"/>
          </p:cNvPicPr>
          <p:nvPr/>
        </p:nvPicPr>
        <p:blipFill>
          <a:blip r:embed="rId2"/>
          <a:stretch>
            <a:fillRect/>
          </a:stretch>
        </p:blipFill>
        <p:spPr>
          <a:xfrm>
            <a:off x="2591185" y="3923868"/>
            <a:ext cx="7380895" cy="1044845"/>
          </a:xfrm>
          <a:prstGeom prst="rect">
            <a:avLst/>
          </a:prstGeom>
        </p:spPr>
      </p:pic>
      <p:cxnSp>
        <p:nvCxnSpPr>
          <p:cNvPr id="21" name="Conexão reta unidirecional 20">
            <a:extLst>
              <a:ext uri="{FF2B5EF4-FFF2-40B4-BE49-F238E27FC236}">
                <a16:creationId xmlns:a16="http://schemas.microsoft.com/office/drawing/2014/main" id="{807DC53D-3D33-4230-B17D-340699725DAC}"/>
              </a:ext>
            </a:extLst>
          </p:cNvPr>
          <p:cNvCxnSpPr>
            <a:cxnSpLocks/>
          </p:cNvCxnSpPr>
          <p:nvPr/>
        </p:nvCxnSpPr>
        <p:spPr>
          <a:xfrm flipH="1">
            <a:off x="1846555" y="3974348"/>
            <a:ext cx="743600" cy="6328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2" name="CaixaDeTexto 21">
            <a:extLst>
              <a:ext uri="{FF2B5EF4-FFF2-40B4-BE49-F238E27FC236}">
                <a16:creationId xmlns:a16="http://schemas.microsoft.com/office/drawing/2014/main" id="{0565AE5A-1DEA-416F-824D-A6F08569092A}"/>
              </a:ext>
            </a:extLst>
          </p:cNvPr>
          <p:cNvSpPr txBox="1"/>
          <p:nvPr/>
        </p:nvSpPr>
        <p:spPr>
          <a:xfrm>
            <a:off x="255261" y="3837582"/>
            <a:ext cx="1561693" cy="400110"/>
          </a:xfrm>
          <a:prstGeom prst="rect">
            <a:avLst/>
          </a:prstGeom>
          <a:noFill/>
        </p:spPr>
        <p:txBody>
          <a:bodyPr wrap="square" rtlCol="0">
            <a:spAutoFit/>
          </a:bodyPr>
          <a:lstStyle/>
          <a:p>
            <a:r>
              <a:rPr lang="pt-PT" sz="2000" dirty="0"/>
              <a:t>Tipo de User</a:t>
            </a:r>
            <a:endParaRPr lang="en-GB" sz="2000" dirty="0"/>
          </a:p>
        </p:txBody>
      </p:sp>
      <p:cxnSp>
        <p:nvCxnSpPr>
          <p:cNvPr id="26" name="Conexão reta unidirecional 25">
            <a:extLst>
              <a:ext uri="{FF2B5EF4-FFF2-40B4-BE49-F238E27FC236}">
                <a16:creationId xmlns:a16="http://schemas.microsoft.com/office/drawing/2014/main" id="{1C4382DC-E806-4944-AD46-F84B7657C231}"/>
              </a:ext>
            </a:extLst>
          </p:cNvPr>
          <p:cNvCxnSpPr>
            <a:cxnSpLocks/>
            <a:stCxn id="35" idx="0"/>
            <a:endCxn id="30" idx="2"/>
          </p:cNvCxnSpPr>
          <p:nvPr/>
        </p:nvCxnSpPr>
        <p:spPr>
          <a:xfrm flipH="1" flipV="1">
            <a:off x="3048977" y="3021707"/>
            <a:ext cx="549049" cy="85656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0" name="CaixaDeTexto 29">
            <a:extLst>
              <a:ext uri="{FF2B5EF4-FFF2-40B4-BE49-F238E27FC236}">
                <a16:creationId xmlns:a16="http://schemas.microsoft.com/office/drawing/2014/main" id="{A0C46FE0-C573-4535-8370-9BD6E6D65574}"/>
              </a:ext>
            </a:extLst>
          </p:cNvPr>
          <p:cNvSpPr txBox="1"/>
          <p:nvPr/>
        </p:nvSpPr>
        <p:spPr>
          <a:xfrm>
            <a:off x="2637422" y="2621597"/>
            <a:ext cx="823110" cy="400110"/>
          </a:xfrm>
          <a:prstGeom prst="rect">
            <a:avLst/>
          </a:prstGeom>
          <a:noFill/>
        </p:spPr>
        <p:txBody>
          <a:bodyPr wrap="square" rtlCol="0">
            <a:spAutoFit/>
          </a:bodyPr>
          <a:lstStyle/>
          <a:p>
            <a:r>
              <a:rPr lang="pt-PT" sz="2000" dirty="0"/>
              <a:t>Nome</a:t>
            </a:r>
            <a:endParaRPr lang="en-GB" sz="2000" dirty="0"/>
          </a:p>
        </p:txBody>
      </p:sp>
      <p:sp>
        <p:nvSpPr>
          <p:cNvPr id="38" name="CaixaDeTexto 37">
            <a:extLst>
              <a:ext uri="{FF2B5EF4-FFF2-40B4-BE49-F238E27FC236}">
                <a16:creationId xmlns:a16="http://schemas.microsoft.com/office/drawing/2014/main" id="{1938FC1B-5E56-44D2-8245-48E97FC8EA17}"/>
              </a:ext>
            </a:extLst>
          </p:cNvPr>
          <p:cNvSpPr txBox="1"/>
          <p:nvPr/>
        </p:nvSpPr>
        <p:spPr>
          <a:xfrm>
            <a:off x="836696" y="2915701"/>
            <a:ext cx="2177156" cy="400110"/>
          </a:xfrm>
          <a:prstGeom prst="rect">
            <a:avLst/>
          </a:prstGeom>
          <a:noFill/>
        </p:spPr>
        <p:txBody>
          <a:bodyPr wrap="square" rtlCol="0">
            <a:spAutoFit/>
          </a:bodyPr>
          <a:lstStyle/>
          <a:p>
            <a:r>
              <a:rPr lang="pt-PT" sz="2000" dirty="0"/>
              <a:t>Nº de nomes</a:t>
            </a:r>
            <a:endParaRPr lang="en-GB" sz="2000" dirty="0"/>
          </a:p>
        </p:txBody>
      </p:sp>
      <p:cxnSp>
        <p:nvCxnSpPr>
          <p:cNvPr id="43" name="Conexão reta unidirecional 42">
            <a:extLst>
              <a:ext uri="{FF2B5EF4-FFF2-40B4-BE49-F238E27FC236}">
                <a16:creationId xmlns:a16="http://schemas.microsoft.com/office/drawing/2014/main" id="{4499B9B5-4DDC-4F2F-B847-5E3E5576451F}"/>
              </a:ext>
            </a:extLst>
          </p:cNvPr>
          <p:cNvCxnSpPr>
            <a:cxnSpLocks/>
            <a:endCxn id="38" idx="2"/>
          </p:cNvCxnSpPr>
          <p:nvPr/>
        </p:nvCxnSpPr>
        <p:spPr>
          <a:xfrm flipH="1" flipV="1">
            <a:off x="1925274" y="3315811"/>
            <a:ext cx="995128" cy="58018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49" name="Conexão reta unidirecional 48">
            <a:extLst>
              <a:ext uri="{FF2B5EF4-FFF2-40B4-BE49-F238E27FC236}">
                <a16:creationId xmlns:a16="http://schemas.microsoft.com/office/drawing/2014/main" id="{499BFD8B-BF41-4958-BC0C-1318D770D343}"/>
              </a:ext>
            </a:extLst>
          </p:cNvPr>
          <p:cNvCxnSpPr>
            <a:cxnSpLocks/>
            <a:stCxn id="37" idx="0"/>
            <a:endCxn id="51" idx="2"/>
          </p:cNvCxnSpPr>
          <p:nvPr/>
        </p:nvCxnSpPr>
        <p:spPr>
          <a:xfrm flipH="1" flipV="1">
            <a:off x="4343593" y="2695391"/>
            <a:ext cx="776938" cy="120089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51" name="CaixaDeTexto 50">
            <a:extLst>
              <a:ext uri="{FF2B5EF4-FFF2-40B4-BE49-F238E27FC236}">
                <a16:creationId xmlns:a16="http://schemas.microsoft.com/office/drawing/2014/main" id="{F00F4DF9-6D6A-4D11-8ABE-0CE1EA6E998A}"/>
              </a:ext>
            </a:extLst>
          </p:cNvPr>
          <p:cNvSpPr txBox="1"/>
          <p:nvPr/>
        </p:nvSpPr>
        <p:spPr>
          <a:xfrm>
            <a:off x="3716609" y="2295281"/>
            <a:ext cx="1253968" cy="400110"/>
          </a:xfrm>
          <a:prstGeom prst="rect">
            <a:avLst/>
          </a:prstGeom>
          <a:noFill/>
        </p:spPr>
        <p:txBody>
          <a:bodyPr wrap="square" rtlCol="0">
            <a:spAutoFit/>
          </a:bodyPr>
          <a:lstStyle/>
          <a:p>
            <a:r>
              <a:rPr lang="pt-PT" sz="2000" dirty="0" err="1"/>
              <a:t>Nickname</a:t>
            </a:r>
            <a:endParaRPr lang="en-GB" sz="2000" dirty="0"/>
          </a:p>
        </p:txBody>
      </p:sp>
      <p:cxnSp>
        <p:nvCxnSpPr>
          <p:cNvPr id="56" name="Conexão reta unidirecional 55">
            <a:extLst>
              <a:ext uri="{FF2B5EF4-FFF2-40B4-BE49-F238E27FC236}">
                <a16:creationId xmlns:a16="http://schemas.microsoft.com/office/drawing/2014/main" id="{1744F11B-F3C4-4061-B80C-9B04B8C3054A}"/>
              </a:ext>
            </a:extLst>
          </p:cNvPr>
          <p:cNvCxnSpPr>
            <a:cxnSpLocks/>
            <a:stCxn id="40" idx="0"/>
            <a:endCxn id="58" idx="2"/>
          </p:cNvCxnSpPr>
          <p:nvPr/>
        </p:nvCxnSpPr>
        <p:spPr>
          <a:xfrm flipH="1" flipV="1">
            <a:off x="5774929" y="2581401"/>
            <a:ext cx="470107" cy="129686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58" name="CaixaDeTexto 57">
            <a:extLst>
              <a:ext uri="{FF2B5EF4-FFF2-40B4-BE49-F238E27FC236}">
                <a16:creationId xmlns:a16="http://schemas.microsoft.com/office/drawing/2014/main" id="{1791A10A-3AE7-4F32-B8C2-A7FE803BA7E8}"/>
              </a:ext>
            </a:extLst>
          </p:cNvPr>
          <p:cNvSpPr txBox="1"/>
          <p:nvPr/>
        </p:nvSpPr>
        <p:spPr>
          <a:xfrm>
            <a:off x="5160539" y="2181291"/>
            <a:ext cx="1228779" cy="400110"/>
          </a:xfrm>
          <a:prstGeom prst="rect">
            <a:avLst/>
          </a:prstGeom>
          <a:noFill/>
        </p:spPr>
        <p:txBody>
          <a:bodyPr wrap="square" rtlCol="0">
            <a:spAutoFit/>
          </a:bodyPr>
          <a:lstStyle/>
          <a:p>
            <a:r>
              <a:rPr lang="pt-PT" sz="2000" dirty="0"/>
              <a:t>Password</a:t>
            </a:r>
            <a:endParaRPr lang="en-GB" sz="2000" dirty="0"/>
          </a:p>
        </p:txBody>
      </p:sp>
      <p:cxnSp>
        <p:nvCxnSpPr>
          <p:cNvPr id="75" name="Conexão reta unidirecional 74">
            <a:extLst>
              <a:ext uri="{FF2B5EF4-FFF2-40B4-BE49-F238E27FC236}">
                <a16:creationId xmlns:a16="http://schemas.microsoft.com/office/drawing/2014/main" id="{08FD49EB-CACF-47DB-8E65-282FAEDE4FFC}"/>
              </a:ext>
            </a:extLst>
          </p:cNvPr>
          <p:cNvCxnSpPr>
            <a:cxnSpLocks/>
            <a:stCxn id="42" idx="0"/>
            <a:endCxn id="77" idx="2"/>
          </p:cNvCxnSpPr>
          <p:nvPr/>
        </p:nvCxnSpPr>
        <p:spPr>
          <a:xfrm flipV="1">
            <a:off x="6840672" y="2535234"/>
            <a:ext cx="636756" cy="135982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77" name="CaixaDeTexto 76">
            <a:extLst>
              <a:ext uri="{FF2B5EF4-FFF2-40B4-BE49-F238E27FC236}">
                <a16:creationId xmlns:a16="http://schemas.microsoft.com/office/drawing/2014/main" id="{B544FFED-4A53-4828-BBDB-3BDEA9663903}"/>
              </a:ext>
            </a:extLst>
          </p:cNvPr>
          <p:cNvSpPr txBox="1"/>
          <p:nvPr/>
        </p:nvSpPr>
        <p:spPr>
          <a:xfrm>
            <a:off x="6751889" y="1827348"/>
            <a:ext cx="1451078" cy="707886"/>
          </a:xfrm>
          <a:prstGeom prst="rect">
            <a:avLst/>
          </a:prstGeom>
          <a:noFill/>
        </p:spPr>
        <p:txBody>
          <a:bodyPr wrap="square" rtlCol="0">
            <a:spAutoFit/>
          </a:bodyPr>
          <a:lstStyle/>
          <a:p>
            <a:pPr algn="ctr"/>
            <a:r>
              <a:rPr lang="pt-PT" sz="2000" dirty="0"/>
              <a:t>Data Nascimento</a:t>
            </a:r>
            <a:endParaRPr lang="en-GB" sz="2000" dirty="0"/>
          </a:p>
        </p:txBody>
      </p:sp>
      <p:cxnSp>
        <p:nvCxnSpPr>
          <p:cNvPr id="81" name="Conexão reta unidirecional 80">
            <a:extLst>
              <a:ext uri="{FF2B5EF4-FFF2-40B4-BE49-F238E27FC236}">
                <a16:creationId xmlns:a16="http://schemas.microsoft.com/office/drawing/2014/main" id="{47F591AA-102A-4A00-B9AF-02D921157D28}"/>
              </a:ext>
            </a:extLst>
          </p:cNvPr>
          <p:cNvCxnSpPr>
            <a:cxnSpLocks/>
            <a:stCxn id="45" idx="0"/>
            <a:endCxn id="83" idx="2"/>
          </p:cNvCxnSpPr>
          <p:nvPr/>
        </p:nvCxnSpPr>
        <p:spPr>
          <a:xfrm flipV="1">
            <a:off x="7922341" y="2587690"/>
            <a:ext cx="1071437" cy="129644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83" name="CaixaDeTexto 82">
            <a:extLst>
              <a:ext uri="{FF2B5EF4-FFF2-40B4-BE49-F238E27FC236}">
                <a16:creationId xmlns:a16="http://schemas.microsoft.com/office/drawing/2014/main" id="{4D16459F-223B-4DDE-B670-0DA19B4851CB}"/>
              </a:ext>
            </a:extLst>
          </p:cNvPr>
          <p:cNvSpPr txBox="1"/>
          <p:nvPr/>
        </p:nvSpPr>
        <p:spPr>
          <a:xfrm>
            <a:off x="8310896" y="1879804"/>
            <a:ext cx="1365764" cy="707886"/>
          </a:xfrm>
          <a:prstGeom prst="rect">
            <a:avLst/>
          </a:prstGeom>
          <a:noFill/>
        </p:spPr>
        <p:txBody>
          <a:bodyPr wrap="square" rtlCol="0">
            <a:spAutoFit/>
          </a:bodyPr>
          <a:lstStyle/>
          <a:p>
            <a:pPr algn="ctr"/>
            <a:r>
              <a:rPr lang="pt-PT" sz="2000" dirty="0"/>
              <a:t>Entrou na plataforma</a:t>
            </a:r>
            <a:endParaRPr lang="en-GB" sz="2000" dirty="0"/>
          </a:p>
        </p:txBody>
      </p:sp>
      <p:cxnSp>
        <p:nvCxnSpPr>
          <p:cNvPr id="88" name="Conexão reta unidirecional 87">
            <a:extLst>
              <a:ext uri="{FF2B5EF4-FFF2-40B4-BE49-F238E27FC236}">
                <a16:creationId xmlns:a16="http://schemas.microsoft.com/office/drawing/2014/main" id="{24C14DE1-8DCB-4B65-BB75-BEB117540109}"/>
              </a:ext>
            </a:extLst>
          </p:cNvPr>
          <p:cNvCxnSpPr>
            <a:cxnSpLocks/>
          </p:cNvCxnSpPr>
          <p:nvPr/>
        </p:nvCxnSpPr>
        <p:spPr>
          <a:xfrm flipV="1">
            <a:off x="8751500" y="3245457"/>
            <a:ext cx="757733" cy="66236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90" name="CaixaDeTexto 89">
            <a:extLst>
              <a:ext uri="{FF2B5EF4-FFF2-40B4-BE49-F238E27FC236}">
                <a16:creationId xmlns:a16="http://schemas.microsoft.com/office/drawing/2014/main" id="{1EC9BDEF-44E2-45E0-8AF9-C29DE2F921E3}"/>
              </a:ext>
            </a:extLst>
          </p:cNvPr>
          <p:cNvSpPr txBox="1"/>
          <p:nvPr/>
        </p:nvSpPr>
        <p:spPr>
          <a:xfrm>
            <a:off x="8895881" y="2661214"/>
            <a:ext cx="2093554" cy="615553"/>
          </a:xfrm>
          <a:prstGeom prst="rect">
            <a:avLst/>
          </a:prstGeom>
          <a:noFill/>
        </p:spPr>
        <p:txBody>
          <a:bodyPr wrap="square" rtlCol="0">
            <a:spAutoFit/>
          </a:bodyPr>
          <a:lstStyle/>
          <a:p>
            <a:pPr algn="ctr"/>
            <a:r>
              <a:rPr lang="pt-PT" sz="1400" dirty="0"/>
              <a:t>(Viewer)</a:t>
            </a:r>
          </a:p>
          <a:p>
            <a:r>
              <a:rPr lang="pt-PT" sz="2000" dirty="0"/>
              <a:t>ID da stream a ver</a:t>
            </a:r>
            <a:endParaRPr lang="en-GB" sz="2000" dirty="0"/>
          </a:p>
        </p:txBody>
      </p:sp>
      <p:cxnSp>
        <p:nvCxnSpPr>
          <p:cNvPr id="100" name="Conexão reta unidirecional 99">
            <a:extLst>
              <a:ext uri="{FF2B5EF4-FFF2-40B4-BE49-F238E27FC236}">
                <a16:creationId xmlns:a16="http://schemas.microsoft.com/office/drawing/2014/main" id="{E8408CA1-C042-4EAF-AD6B-988EEF72D444}"/>
              </a:ext>
            </a:extLst>
          </p:cNvPr>
          <p:cNvCxnSpPr>
            <a:cxnSpLocks/>
            <a:endCxn id="102" idx="1"/>
          </p:cNvCxnSpPr>
          <p:nvPr/>
        </p:nvCxnSpPr>
        <p:spPr>
          <a:xfrm flipV="1">
            <a:off x="9010894" y="3498082"/>
            <a:ext cx="1206730" cy="40974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02" name="CaixaDeTexto 101">
            <a:extLst>
              <a:ext uri="{FF2B5EF4-FFF2-40B4-BE49-F238E27FC236}">
                <a16:creationId xmlns:a16="http://schemas.microsoft.com/office/drawing/2014/main" id="{FBE51824-0D46-4506-A3CF-8257CF17AC0B}"/>
              </a:ext>
            </a:extLst>
          </p:cNvPr>
          <p:cNvSpPr txBox="1"/>
          <p:nvPr/>
        </p:nvSpPr>
        <p:spPr>
          <a:xfrm>
            <a:off x="10217624" y="3298027"/>
            <a:ext cx="1812110" cy="400110"/>
          </a:xfrm>
          <a:prstGeom prst="rect">
            <a:avLst/>
          </a:prstGeom>
          <a:noFill/>
        </p:spPr>
        <p:txBody>
          <a:bodyPr wrap="square" rtlCol="0">
            <a:spAutoFit/>
          </a:bodyPr>
          <a:lstStyle/>
          <a:p>
            <a:pPr algn="ctr"/>
            <a:r>
              <a:rPr lang="pt-PT" dirty="0"/>
              <a:t>Nº </a:t>
            </a:r>
            <a:r>
              <a:rPr lang="pt-PT" sz="2000" dirty="0"/>
              <a:t>Seguidores</a:t>
            </a:r>
            <a:endParaRPr lang="en-GB" dirty="0"/>
          </a:p>
        </p:txBody>
      </p:sp>
      <p:cxnSp>
        <p:nvCxnSpPr>
          <p:cNvPr id="111" name="Conexão reta unidirecional 110">
            <a:extLst>
              <a:ext uri="{FF2B5EF4-FFF2-40B4-BE49-F238E27FC236}">
                <a16:creationId xmlns:a16="http://schemas.microsoft.com/office/drawing/2014/main" id="{66EE4576-DD16-4130-9F45-C644FB496600}"/>
              </a:ext>
            </a:extLst>
          </p:cNvPr>
          <p:cNvCxnSpPr>
            <a:cxnSpLocks/>
            <a:stCxn id="52" idx="5"/>
          </p:cNvCxnSpPr>
          <p:nvPr/>
        </p:nvCxnSpPr>
        <p:spPr>
          <a:xfrm>
            <a:off x="9283900" y="4049060"/>
            <a:ext cx="933724" cy="35121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3" name="CaixaDeTexto 112">
            <a:extLst>
              <a:ext uri="{FF2B5EF4-FFF2-40B4-BE49-F238E27FC236}">
                <a16:creationId xmlns:a16="http://schemas.microsoft.com/office/drawing/2014/main" id="{56B06798-DEDA-4A99-A988-9E35F8B658B5}"/>
              </a:ext>
            </a:extLst>
          </p:cNvPr>
          <p:cNvSpPr txBox="1"/>
          <p:nvPr/>
        </p:nvSpPr>
        <p:spPr>
          <a:xfrm>
            <a:off x="10046928" y="4334425"/>
            <a:ext cx="2104009" cy="646331"/>
          </a:xfrm>
          <a:prstGeom prst="rect">
            <a:avLst/>
          </a:prstGeom>
          <a:noFill/>
        </p:spPr>
        <p:txBody>
          <a:bodyPr wrap="square" rtlCol="0">
            <a:spAutoFit/>
          </a:bodyPr>
          <a:lstStyle/>
          <a:p>
            <a:pPr algn="ctr"/>
            <a:r>
              <a:rPr lang="pt-PT" dirty="0"/>
              <a:t>Nº streams no histórico</a:t>
            </a:r>
            <a:endParaRPr lang="en-GB" sz="2000" dirty="0"/>
          </a:p>
        </p:txBody>
      </p:sp>
      <p:sp>
        <p:nvSpPr>
          <p:cNvPr id="149" name="CaixaDeTexto 148">
            <a:extLst>
              <a:ext uri="{FF2B5EF4-FFF2-40B4-BE49-F238E27FC236}">
                <a16:creationId xmlns:a16="http://schemas.microsoft.com/office/drawing/2014/main" id="{FCDC395A-8652-40EA-B831-A24F61E3D468}"/>
              </a:ext>
            </a:extLst>
          </p:cNvPr>
          <p:cNvSpPr txBox="1"/>
          <p:nvPr/>
        </p:nvSpPr>
        <p:spPr>
          <a:xfrm>
            <a:off x="1303284" y="5238371"/>
            <a:ext cx="7852399" cy="923330"/>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t>Após o número de elementos de um certo parâmetro surgem, separados por    “ , “ todos os elementos que lhe pertencem (se exisitrem).</a:t>
            </a:r>
          </a:p>
          <a:p>
            <a:pPr marL="285750" indent="-285750">
              <a:buClr>
                <a:srgbClr val="C00000"/>
              </a:buClr>
              <a:buFont typeface="Arial" panose="020B0604020202020204" pitchFamily="34" charset="0"/>
              <a:buChar char="•"/>
            </a:pPr>
            <a:r>
              <a:rPr lang="pt-PT" dirty="0"/>
              <a:t>Ex: Lista de seguidores.   2 , nick1 , nick2</a:t>
            </a:r>
            <a:endParaRPr lang="en-GB" dirty="0"/>
          </a:p>
        </p:txBody>
      </p:sp>
      <p:cxnSp>
        <p:nvCxnSpPr>
          <p:cNvPr id="163" name="Conexão reta 162">
            <a:extLst>
              <a:ext uri="{FF2B5EF4-FFF2-40B4-BE49-F238E27FC236}">
                <a16:creationId xmlns:a16="http://schemas.microsoft.com/office/drawing/2014/main" id="{4354E9E2-0699-4DCD-AE66-4CBE788AA7D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11268F50-0DD1-4729-8412-AF4F5B2E3AE3}"/>
              </a:ext>
            </a:extLst>
          </p:cNvPr>
          <p:cNvSpPr txBox="1"/>
          <p:nvPr/>
        </p:nvSpPr>
        <p:spPr>
          <a:xfrm>
            <a:off x="10217625" y="1899396"/>
            <a:ext cx="1933312" cy="523220"/>
          </a:xfrm>
          <a:prstGeom prst="rect">
            <a:avLst/>
          </a:prstGeom>
          <a:noFill/>
        </p:spPr>
        <p:txBody>
          <a:bodyPr wrap="square" rtlCol="0">
            <a:spAutoFit/>
          </a:bodyPr>
          <a:lstStyle/>
          <a:p>
            <a:pPr algn="ctr"/>
            <a:r>
              <a:rPr lang="pt-PT" sz="1400" dirty="0"/>
              <a:t>(</a:t>
            </a:r>
            <a:r>
              <a:rPr lang="pt-PT" sz="1400" dirty="0" err="1"/>
              <a:t>Streamer</a:t>
            </a:r>
            <a:r>
              <a:rPr lang="pt-PT" sz="1400" dirty="0"/>
              <a:t>)</a:t>
            </a:r>
          </a:p>
          <a:p>
            <a:pPr algn="ctr"/>
            <a:r>
              <a:rPr lang="pt-PT" sz="1400" dirty="0"/>
              <a:t>ID da </a:t>
            </a:r>
            <a:r>
              <a:rPr lang="pt-PT" sz="1400" dirty="0" err="1"/>
              <a:t>stream</a:t>
            </a:r>
            <a:r>
              <a:rPr lang="pt-PT" sz="1400" dirty="0"/>
              <a:t> a </a:t>
            </a:r>
            <a:r>
              <a:rPr lang="pt-PT" sz="1400" dirty="0" err="1"/>
              <a:t>streamar</a:t>
            </a:r>
            <a:endParaRPr lang="en-GB" sz="1400" dirty="0"/>
          </a:p>
        </p:txBody>
      </p:sp>
      <p:cxnSp>
        <p:nvCxnSpPr>
          <p:cNvPr id="11" name="Conexão reta unidirecional 10">
            <a:extLst>
              <a:ext uri="{FF2B5EF4-FFF2-40B4-BE49-F238E27FC236}">
                <a16:creationId xmlns:a16="http://schemas.microsoft.com/office/drawing/2014/main" id="{3666C534-F3A5-4548-9A07-7E90C2CFAE20}"/>
              </a:ext>
            </a:extLst>
          </p:cNvPr>
          <p:cNvCxnSpPr>
            <a:cxnSpLocks/>
            <a:stCxn id="90" idx="0"/>
          </p:cNvCxnSpPr>
          <p:nvPr/>
        </p:nvCxnSpPr>
        <p:spPr>
          <a:xfrm flipV="1">
            <a:off x="9942658" y="2390747"/>
            <a:ext cx="645894" cy="270467"/>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 name="CaixaDeTexto 11">
            <a:extLst>
              <a:ext uri="{FF2B5EF4-FFF2-40B4-BE49-F238E27FC236}">
                <a16:creationId xmlns:a16="http://schemas.microsoft.com/office/drawing/2014/main" id="{1C075925-1B97-42FC-8A18-DE8FAB72E99A}"/>
              </a:ext>
            </a:extLst>
          </p:cNvPr>
          <p:cNvSpPr txBox="1"/>
          <p:nvPr/>
        </p:nvSpPr>
        <p:spPr>
          <a:xfrm rot="20315829">
            <a:off x="9996178" y="2223693"/>
            <a:ext cx="402225" cy="369332"/>
          </a:xfrm>
          <a:prstGeom prst="rect">
            <a:avLst/>
          </a:prstGeom>
          <a:noFill/>
        </p:spPr>
        <p:txBody>
          <a:bodyPr wrap="square" rtlCol="0">
            <a:spAutoFit/>
          </a:bodyPr>
          <a:lstStyle/>
          <a:p>
            <a:r>
              <a:rPr lang="pt-PT" dirty="0"/>
              <a:t>=</a:t>
            </a:r>
            <a:endParaRPr lang="en-GB" dirty="0"/>
          </a:p>
        </p:txBody>
      </p:sp>
      <p:sp>
        <p:nvSpPr>
          <p:cNvPr id="3" name="Marcador de Posição do Rodapé 2">
            <a:extLst>
              <a:ext uri="{FF2B5EF4-FFF2-40B4-BE49-F238E27FC236}">
                <a16:creationId xmlns:a16="http://schemas.microsoft.com/office/drawing/2014/main" id="{87081C9E-3528-442E-A615-A71464AC3EBE}"/>
              </a:ext>
            </a:extLst>
          </p:cNvPr>
          <p:cNvSpPr>
            <a:spLocks noGrp="1"/>
          </p:cNvSpPr>
          <p:nvPr>
            <p:ph type="ftr" sz="quarter" idx="11"/>
          </p:nvPr>
        </p:nvSpPr>
        <p:spPr/>
        <p:txBody>
          <a:bodyPr/>
          <a:lstStyle/>
          <a:p>
            <a:r>
              <a:rPr lang="en-GB" sz="2400" b="1" dirty="0"/>
              <a:t>2MIEIC04_G1</a:t>
            </a:r>
          </a:p>
        </p:txBody>
      </p:sp>
      <p:sp>
        <p:nvSpPr>
          <p:cNvPr id="4" name="Marcador de Posição do Número do Diapositivo 3">
            <a:extLst>
              <a:ext uri="{FF2B5EF4-FFF2-40B4-BE49-F238E27FC236}">
                <a16:creationId xmlns:a16="http://schemas.microsoft.com/office/drawing/2014/main" id="{B75FE5D8-8974-415D-9131-BA1B3C4A095F}"/>
              </a:ext>
            </a:extLst>
          </p:cNvPr>
          <p:cNvSpPr>
            <a:spLocks noGrp="1"/>
          </p:cNvSpPr>
          <p:nvPr>
            <p:ph type="sldNum" sz="quarter" idx="12"/>
          </p:nvPr>
        </p:nvSpPr>
        <p:spPr/>
        <p:txBody>
          <a:bodyPr/>
          <a:lstStyle/>
          <a:p>
            <a:fld id="{75DB3F52-068C-4339-9FA6-06F9AAEB3337}" type="slidenum">
              <a:rPr lang="en-GB" sz="2400" smtClean="0"/>
              <a:t>5</a:t>
            </a:fld>
            <a:endParaRPr lang="en-GB" sz="2400" dirty="0"/>
          </a:p>
        </p:txBody>
      </p:sp>
      <p:pic>
        <p:nvPicPr>
          <p:cNvPr id="32" name="Imagem 31">
            <a:extLst>
              <a:ext uri="{FF2B5EF4-FFF2-40B4-BE49-F238E27FC236}">
                <a16:creationId xmlns:a16="http://schemas.microsoft.com/office/drawing/2014/main" id="{5AE538DF-801C-4D5A-B2FB-2EA9897CEAFA}"/>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33" name="Oval 32">
            <a:extLst>
              <a:ext uri="{FF2B5EF4-FFF2-40B4-BE49-F238E27FC236}">
                <a16:creationId xmlns:a16="http://schemas.microsoft.com/office/drawing/2014/main" id="{8761EF25-5225-4249-8F84-08EC4731870E}"/>
              </a:ext>
            </a:extLst>
          </p:cNvPr>
          <p:cNvSpPr/>
          <p:nvPr/>
        </p:nvSpPr>
        <p:spPr>
          <a:xfrm>
            <a:off x="2577969" y="3907822"/>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34" name="Oval 33">
            <a:extLst>
              <a:ext uri="{FF2B5EF4-FFF2-40B4-BE49-F238E27FC236}">
                <a16:creationId xmlns:a16="http://schemas.microsoft.com/office/drawing/2014/main" id="{53734FD5-89FA-4CBA-828A-CBE580E36123}"/>
              </a:ext>
            </a:extLst>
          </p:cNvPr>
          <p:cNvSpPr/>
          <p:nvPr/>
        </p:nvSpPr>
        <p:spPr>
          <a:xfrm>
            <a:off x="2837117" y="3888644"/>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35" name="Oval 34">
            <a:extLst>
              <a:ext uri="{FF2B5EF4-FFF2-40B4-BE49-F238E27FC236}">
                <a16:creationId xmlns:a16="http://schemas.microsoft.com/office/drawing/2014/main" id="{F3DEEB53-8FBA-4CF8-B387-57A28C8AC743}"/>
              </a:ext>
            </a:extLst>
          </p:cNvPr>
          <p:cNvSpPr/>
          <p:nvPr/>
        </p:nvSpPr>
        <p:spPr>
          <a:xfrm>
            <a:off x="3111607" y="3878271"/>
            <a:ext cx="972837" cy="180424"/>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37" name="Oval 36">
            <a:extLst>
              <a:ext uri="{FF2B5EF4-FFF2-40B4-BE49-F238E27FC236}">
                <a16:creationId xmlns:a16="http://schemas.microsoft.com/office/drawing/2014/main" id="{A69C4AE6-CC6B-4028-A13E-FE89B8C5C214}"/>
              </a:ext>
            </a:extLst>
          </p:cNvPr>
          <p:cNvSpPr/>
          <p:nvPr/>
        </p:nvSpPr>
        <p:spPr>
          <a:xfrm>
            <a:off x="4213124" y="3896286"/>
            <a:ext cx="1814814" cy="172784"/>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0" name="Oval 39">
            <a:extLst>
              <a:ext uri="{FF2B5EF4-FFF2-40B4-BE49-F238E27FC236}">
                <a16:creationId xmlns:a16="http://schemas.microsoft.com/office/drawing/2014/main" id="{683D710A-04AA-40A6-BB3F-B34489BCF438}"/>
              </a:ext>
            </a:extLst>
          </p:cNvPr>
          <p:cNvSpPr/>
          <p:nvPr/>
        </p:nvSpPr>
        <p:spPr>
          <a:xfrm>
            <a:off x="6166278" y="387827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2" name="Oval 41">
            <a:extLst>
              <a:ext uri="{FF2B5EF4-FFF2-40B4-BE49-F238E27FC236}">
                <a16:creationId xmlns:a16="http://schemas.microsoft.com/office/drawing/2014/main" id="{E066CF93-AECC-499C-BFFB-7D6A8C089087}"/>
              </a:ext>
            </a:extLst>
          </p:cNvPr>
          <p:cNvSpPr/>
          <p:nvPr/>
        </p:nvSpPr>
        <p:spPr>
          <a:xfrm>
            <a:off x="6482560" y="3895058"/>
            <a:ext cx="716224"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5" name="Oval 44">
            <a:extLst>
              <a:ext uri="{FF2B5EF4-FFF2-40B4-BE49-F238E27FC236}">
                <a16:creationId xmlns:a16="http://schemas.microsoft.com/office/drawing/2014/main" id="{397EB7DA-D7B9-4615-9991-FF2D9775F300}"/>
              </a:ext>
            </a:extLst>
          </p:cNvPr>
          <p:cNvSpPr/>
          <p:nvPr/>
        </p:nvSpPr>
        <p:spPr>
          <a:xfrm>
            <a:off x="7353558" y="3884135"/>
            <a:ext cx="1137565"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8" name="Oval 47">
            <a:extLst>
              <a:ext uri="{FF2B5EF4-FFF2-40B4-BE49-F238E27FC236}">
                <a16:creationId xmlns:a16="http://schemas.microsoft.com/office/drawing/2014/main" id="{A8D1110B-2E3E-4019-9208-8F03806E1A40}"/>
              </a:ext>
            </a:extLst>
          </p:cNvPr>
          <p:cNvSpPr/>
          <p:nvPr/>
        </p:nvSpPr>
        <p:spPr>
          <a:xfrm>
            <a:off x="8607834" y="3888644"/>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0" name="Oval 49">
            <a:extLst>
              <a:ext uri="{FF2B5EF4-FFF2-40B4-BE49-F238E27FC236}">
                <a16:creationId xmlns:a16="http://schemas.microsoft.com/office/drawing/2014/main" id="{F89826D4-7F6A-45AC-885A-4D7EBDBD468B}"/>
              </a:ext>
            </a:extLst>
          </p:cNvPr>
          <p:cNvSpPr/>
          <p:nvPr/>
        </p:nvSpPr>
        <p:spPr>
          <a:xfrm>
            <a:off x="8871718" y="3885485"/>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2" name="Oval 51">
            <a:extLst>
              <a:ext uri="{FF2B5EF4-FFF2-40B4-BE49-F238E27FC236}">
                <a16:creationId xmlns:a16="http://schemas.microsoft.com/office/drawing/2014/main" id="{D160AEA7-5601-467D-B214-3E07995933E9}"/>
              </a:ext>
            </a:extLst>
          </p:cNvPr>
          <p:cNvSpPr/>
          <p:nvPr/>
        </p:nvSpPr>
        <p:spPr>
          <a:xfrm>
            <a:off x="9149452" y="389505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96088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Imagem 54">
            <a:extLst>
              <a:ext uri="{FF2B5EF4-FFF2-40B4-BE49-F238E27FC236}">
                <a16:creationId xmlns:a16="http://schemas.microsoft.com/office/drawing/2014/main" id="{27172E8E-D55B-4DF6-9F69-AA77154E6CA6}"/>
              </a:ext>
            </a:extLst>
          </p:cNvPr>
          <p:cNvPicPr>
            <a:picLocks noChangeAspect="1"/>
          </p:cNvPicPr>
          <p:nvPr/>
        </p:nvPicPr>
        <p:blipFill rotWithShape="1">
          <a:blip r:embed="rId2"/>
          <a:srcRect r="23428"/>
          <a:stretch/>
        </p:blipFill>
        <p:spPr>
          <a:xfrm>
            <a:off x="1879609" y="3781981"/>
            <a:ext cx="9020644" cy="1130235"/>
          </a:xfrm>
          <a:prstGeom prst="rect">
            <a:avLst/>
          </a:prstGeom>
        </p:spPr>
      </p:pic>
      <p:sp>
        <p:nvSpPr>
          <p:cNvPr id="2" name="Título 1">
            <a:extLst>
              <a:ext uri="{FF2B5EF4-FFF2-40B4-BE49-F238E27FC236}">
                <a16:creationId xmlns:a16="http://schemas.microsoft.com/office/drawing/2014/main" id="{A04B0337-117C-41C6-AAEC-ACF39F6195C3}"/>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Ficheiros - Streams</a:t>
            </a:r>
            <a:endParaRPr lang="en-GB" sz="6600" dirty="0">
              <a:solidFill>
                <a:schemeClr val="tx1">
                  <a:lumMod val="85000"/>
                  <a:lumOff val="15000"/>
                </a:schemeClr>
              </a:solidFill>
              <a:latin typeface="Bahnschrift SemiLight" panose="020B0502040204020203" pitchFamily="34" charset="0"/>
            </a:endParaRPr>
          </a:p>
        </p:txBody>
      </p:sp>
      <p:cxnSp>
        <p:nvCxnSpPr>
          <p:cNvPr id="9" name="Conexão reta unidirecional 8">
            <a:extLst>
              <a:ext uri="{FF2B5EF4-FFF2-40B4-BE49-F238E27FC236}">
                <a16:creationId xmlns:a16="http://schemas.microsoft.com/office/drawing/2014/main" id="{C1DB1F3A-DC28-4484-B8CB-A23511CE1EB4}"/>
              </a:ext>
            </a:extLst>
          </p:cNvPr>
          <p:cNvCxnSpPr>
            <a:cxnSpLocks/>
            <a:stCxn id="54" idx="2"/>
            <a:endCxn id="11" idx="2"/>
          </p:cNvCxnSpPr>
          <p:nvPr/>
        </p:nvCxnSpPr>
        <p:spPr>
          <a:xfrm flipH="1">
            <a:off x="1197956" y="3844270"/>
            <a:ext cx="702161" cy="1409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 name="CaixaDeTexto 10">
            <a:extLst>
              <a:ext uri="{FF2B5EF4-FFF2-40B4-BE49-F238E27FC236}">
                <a16:creationId xmlns:a16="http://schemas.microsoft.com/office/drawing/2014/main" id="{2F54A1A1-A059-491C-AA65-EBEC86DDCE71}"/>
              </a:ext>
            </a:extLst>
          </p:cNvPr>
          <p:cNvSpPr txBox="1"/>
          <p:nvPr/>
        </p:nvSpPr>
        <p:spPr>
          <a:xfrm>
            <a:off x="744309" y="3458258"/>
            <a:ext cx="907294" cy="400110"/>
          </a:xfrm>
          <a:prstGeom prst="rect">
            <a:avLst/>
          </a:prstGeom>
          <a:noFill/>
        </p:spPr>
        <p:txBody>
          <a:bodyPr wrap="square" rtlCol="0">
            <a:spAutoFit/>
          </a:bodyPr>
          <a:lstStyle/>
          <a:p>
            <a:r>
              <a:rPr lang="pt-PT" sz="2000" dirty="0" err="1"/>
              <a:t>Last</a:t>
            </a:r>
            <a:r>
              <a:rPr lang="pt-PT" sz="2000" dirty="0"/>
              <a:t> ID</a:t>
            </a:r>
            <a:endParaRPr lang="en-GB" sz="2000" dirty="0"/>
          </a:p>
        </p:txBody>
      </p:sp>
      <p:cxnSp>
        <p:nvCxnSpPr>
          <p:cNvPr id="13" name="Conexão reta unidirecional 12">
            <a:extLst>
              <a:ext uri="{FF2B5EF4-FFF2-40B4-BE49-F238E27FC236}">
                <a16:creationId xmlns:a16="http://schemas.microsoft.com/office/drawing/2014/main" id="{A406FAAC-265A-473C-9E5C-AA9ECD08E86A}"/>
              </a:ext>
            </a:extLst>
          </p:cNvPr>
          <p:cNvCxnSpPr>
            <a:cxnSpLocks/>
          </p:cNvCxnSpPr>
          <p:nvPr/>
        </p:nvCxnSpPr>
        <p:spPr>
          <a:xfrm flipV="1">
            <a:off x="2274907" y="3605203"/>
            <a:ext cx="327035" cy="32285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5" name="CaixaDeTexto 14">
            <a:extLst>
              <a:ext uri="{FF2B5EF4-FFF2-40B4-BE49-F238E27FC236}">
                <a16:creationId xmlns:a16="http://schemas.microsoft.com/office/drawing/2014/main" id="{B64C981F-75E8-42A6-91FD-854BF0E7806B}"/>
              </a:ext>
            </a:extLst>
          </p:cNvPr>
          <p:cNvSpPr txBox="1"/>
          <p:nvPr/>
        </p:nvSpPr>
        <p:spPr>
          <a:xfrm>
            <a:off x="2486352" y="3269398"/>
            <a:ext cx="418584" cy="400110"/>
          </a:xfrm>
          <a:prstGeom prst="rect">
            <a:avLst/>
          </a:prstGeom>
          <a:noFill/>
        </p:spPr>
        <p:txBody>
          <a:bodyPr wrap="square" rtlCol="0">
            <a:spAutoFit/>
          </a:bodyPr>
          <a:lstStyle/>
          <a:p>
            <a:r>
              <a:rPr lang="pt-PT" sz="2000" dirty="0"/>
              <a:t>ID</a:t>
            </a:r>
            <a:endParaRPr lang="en-GB" sz="2000" dirty="0"/>
          </a:p>
        </p:txBody>
      </p:sp>
      <p:sp>
        <p:nvSpPr>
          <p:cNvPr id="17" name="CaixaDeTexto 16">
            <a:extLst>
              <a:ext uri="{FF2B5EF4-FFF2-40B4-BE49-F238E27FC236}">
                <a16:creationId xmlns:a16="http://schemas.microsoft.com/office/drawing/2014/main" id="{16A8A443-C1E7-4662-AF02-FFFDFE0DC7E0}"/>
              </a:ext>
            </a:extLst>
          </p:cNvPr>
          <p:cNvSpPr txBox="1"/>
          <p:nvPr/>
        </p:nvSpPr>
        <p:spPr>
          <a:xfrm>
            <a:off x="1324568" y="2788007"/>
            <a:ext cx="2177156" cy="400110"/>
          </a:xfrm>
          <a:prstGeom prst="rect">
            <a:avLst/>
          </a:prstGeom>
          <a:noFill/>
        </p:spPr>
        <p:txBody>
          <a:bodyPr wrap="square" rtlCol="0">
            <a:spAutoFit/>
          </a:bodyPr>
          <a:lstStyle/>
          <a:p>
            <a:r>
              <a:rPr lang="pt-PT" sz="2000" dirty="0"/>
              <a:t>Tipo de Stream</a:t>
            </a:r>
            <a:endParaRPr lang="en-GB" sz="2000" dirty="0"/>
          </a:p>
        </p:txBody>
      </p:sp>
      <p:cxnSp>
        <p:nvCxnSpPr>
          <p:cNvPr id="19" name="Conexão reta unidirecional 18">
            <a:extLst>
              <a:ext uri="{FF2B5EF4-FFF2-40B4-BE49-F238E27FC236}">
                <a16:creationId xmlns:a16="http://schemas.microsoft.com/office/drawing/2014/main" id="{F86C234F-2003-40BC-B6DC-125ED85C4A6C}"/>
              </a:ext>
            </a:extLst>
          </p:cNvPr>
          <p:cNvCxnSpPr>
            <a:cxnSpLocks/>
            <a:stCxn id="53" idx="6"/>
            <a:endCxn id="17" idx="2"/>
          </p:cNvCxnSpPr>
          <p:nvPr/>
        </p:nvCxnSpPr>
        <p:spPr>
          <a:xfrm flipV="1">
            <a:off x="2011370" y="3188117"/>
            <a:ext cx="401776" cy="81719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21" name="Conexão reta unidirecional 20">
            <a:extLst>
              <a:ext uri="{FF2B5EF4-FFF2-40B4-BE49-F238E27FC236}">
                <a16:creationId xmlns:a16="http://schemas.microsoft.com/office/drawing/2014/main" id="{0A0ADD7C-C128-48EA-8E41-0C5FE7B53853}"/>
              </a:ext>
            </a:extLst>
          </p:cNvPr>
          <p:cNvCxnSpPr>
            <a:cxnSpLocks/>
            <a:endCxn id="23" idx="2"/>
          </p:cNvCxnSpPr>
          <p:nvPr/>
        </p:nvCxnSpPr>
        <p:spPr>
          <a:xfrm flipV="1">
            <a:off x="2540037" y="2882462"/>
            <a:ext cx="1463915" cy="104560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3" name="CaixaDeTexto 22">
            <a:extLst>
              <a:ext uri="{FF2B5EF4-FFF2-40B4-BE49-F238E27FC236}">
                <a16:creationId xmlns:a16="http://schemas.microsoft.com/office/drawing/2014/main" id="{20E80212-3D9A-49E0-AE4E-E95426539410}"/>
              </a:ext>
            </a:extLst>
          </p:cNvPr>
          <p:cNvSpPr txBox="1"/>
          <p:nvPr/>
        </p:nvSpPr>
        <p:spPr>
          <a:xfrm>
            <a:off x="3047330" y="2482352"/>
            <a:ext cx="1913243" cy="400110"/>
          </a:xfrm>
          <a:prstGeom prst="rect">
            <a:avLst/>
          </a:prstGeom>
          <a:noFill/>
        </p:spPr>
        <p:txBody>
          <a:bodyPr wrap="square" rtlCol="0">
            <a:spAutoFit/>
          </a:bodyPr>
          <a:lstStyle/>
          <a:p>
            <a:r>
              <a:rPr lang="pt-PT" sz="2000" dirty="0"/>
              <a:t>Nº plvrs. título </a:t>
            </a:r>
            <a:endParaRPr lang="en-GB" sz="2000" dirty="0"/>
          </a:p>
        </p:txBody>
      </p:sp>
      <p:cxnSp>
        <p:nvCxnSpPr>
          <p:cNvPr id="25" name="Conexão reta unidirecional 24">
            <a:extLst>
              <a:ext uri="{FF2B5EF4-FFF2-40B4-BE49-F238E27FC236}">
                <a16:creationId xmlns:a16="http://schemas.microsoft.com/office/drawing/2014/main" id="{BA014F5D-4188-4BEF-8D19-A60B5294B5F0}"/>
              </a:ext>
            </a:extLst>
          </p:cNvPr>
          <p:cNvCxnSpPr>
            <a:cxnSpLocks/>
            <a:stCxn id="8" idx="0"/>
            <a:endCxn id="27" idx="2"/>
          </p:cNvCxnSpPr>
          <p:nvPr/>
        </p:nvCxnSpPr>
        <p:spPr>
          <a:xfrm flipV="1">
            <a:off x="4294245" y="2806386"/>
            <a:ext cx="1294260" cy="11029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7" name="CaixaDeTexto 26">
            <a:extLst>
              <a:ext uri="{FF2B5EF4-FFF2-40B4-BE49-F238E27FC236}">
                <a16:creationId xmlns:a16="http://schemas.microsoft.com/office/drawing/2014/main" id="{085A720D-4C92-412B-9D1F-BCF8D8DE2F8A}"/>
              </a:ext>
            </a:extLst>
          </p:cNvPr>
          <p:cNvSpPr txBox="1"/>
          <p:nvPr/>
        </p:nvSpPr>
        <p:spPr>
          <a:xfrm>
            <a:off x="4884523" y="2098500"/>
            <a:ext cx="1407963" cy="707886"/>
          </a:xfrm>
          <a:prstGeom prst="rect">
            <a:avLst/>
          </a:prstGeom>
          <a:noFill/>
        </p:spPr>
        <p:txBody>
          <a:bodyPr wrap="square" rtlCol="0">
            <a:spAutoFit/>
          </a:bodyPr>
          <a:lstStyle/>
          <a:p>
            <a:pPr algn="ctr"/>
            <a:r>
              <a:rPr lang="pt-PT" sz="2000" dirty="0"/>
              <a:t>Data de Inicio</a:t>
            </a:r>
            <a:endParaRPr lang="en-GB" sz="2000" dirty="0"/>
          </a:p>
        </p:txBody>
      </p:sp>
      <p:cxnSp>
        <p:nvCxnSpPr>
          <p:cNvPr id="29" name="Conexão reta unidirecional 28">
            <a:extLst>
              <a:ext uri="{FF2B5EF4-FFF2-40B4-BE49-F238E27FC236}">
                <a16:creationId xmlns:a16="http://schemas.microsoft.com/office/drawing/2014/main" id="{18E9575C-C780-4BFC-A3F4-B831083CEBDB}"/>
              </a:ext>
            </a:extLst>
          </p:cNvPr>
          <p:cNvCxnSpPr>
            <a:cxnSpLocks/>
            <a:endCxn id="31" idx="2"/>
          </p:cNvCxnSpPr>
          <p:nvPr/>
        </p:nvCxnSpPr>
        <p:spPr>
          <a:xfrm flipV="1">
            <a:off x="5031063" y="2327180"/>
            <a:ext cx="1891606" cy="158214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1" name="CaixaDeTexto 30">
            <a:extLst>
              <a:ext uri="{FF2B5EF4-FFF2-40B4-BE49-F238E27FC236}">
                <a16:creationId xmlns:a16="http://schemas.microsoft.com/office/drawing/2014/main" id="{C5BFE3D0-0D1C-4876-9919-98B0902A2030}"/>
              </a:ext>
            </a:extLst>
          </p:cNvPr>
          <p:cNvSpPr txBox="1"/>
          <p:nvPr/>
        </p:nvSpPr>
        <p:spPr>
          <a:xfrm>
            <a:off x="6165334" y="1927070"/>
            <a:ext cx="1514670" cy="400110"/>
          </a:xfrm>
          <a:prstGeom prst="rect">
            <a:avLst/>
          </a:prstGeom>
          <a:noFill/>
        </p:spPr>
        <p:txBody>
          <a:bodyPr wrap="square" rtlCol="0">
            <a:spAutoFit/>
          </a:bodyPr>
          <a:lstStyle/>
          <a:p>
            <a:pPr algn="ctr"/>
            <a:r>
              <a:rPr lang="pt-PT" sz="2000" dirty="0"/>
              <a:t>Linguagem</a:t>
            </a:r>
          </a:p>
        </p:txBody>
      </p:sp>
      <p:cxnSp>
        <p:nvCxnSpPr>
          <p:cNvPr id="33" name="Conexão reta unidirecional 32">
            <a:extLst>
              <a:ext uri="{FF2B5EF4-FFF2-40B4-BE49-F238E27FC236}">
                <a16:creationId xmlns:a16="http://schemas.microsoft.com/office/drawing/2014/main" id="{ADB62C13-20F1-497F-90D4-F8A08C54727D}"/>
              </a:ext>
            </a:extLst>
          </p:cNvPr>
          <p:cNvCxnSpPr>
            <a:cxnSpLocks/>
            <a:endCxn id="35" idx="2"/>
          </p:cNvCxnSpPr>
          <p:nvPr/>
        </p:nvCxnSpPr>
        <p:spPr>
          <a:xfrm flipV="1">
            <a:off x="5247726" y="2433054"/>
            <a:ext cx="2893069" cy="149500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5" name="CaixaDeTexto 34">
            <a:extLst>
              <a:ext uri="{FF2B5EF4-FFF2-40B4-BE49-F238E27FC236}">
                <a16:creationId xmlns:a16="http://schemas.microsoft.com/office/drawing/2014/main" id="{0A5154CF-1822-47EF-A693-A0C5EA5FC14E}"/>
              </a:ext>
            </a:extLst>
          </p:cNvPr>
          <p:cNvSpPr txBox="1"/>
          <p:nvPr/>
        </p:nvSpPr>
        <p:spPr>
          <a:xfrm>
            <a:off x="7577665" y="2032944"/>
            <a:ext cx="1126259" cy="400110"/>
          </a:xfrm>
          <a:prstGeom prst="rect">
            <a:avLst/>
          </a:prstGeom>
          <a:noFill/>
        </p:spPr>
        <p:txBody>
          <a:bodyPr wrap="square" rtlCol="0">
            <a:spAutoFit/>
          </a:bodyPr>
          <a:lstStyle/>
          <a:p>
            <a:pPr algn="ctr"/>
            <a:r>
              <a:rPr lang="pt-PT" sz="2000" dirty="0"/>
              <a:t>Genero</a:t>
            </a:r>
            <a:endParaRPr lang="en-GB" sz="2000" dirty="0"/>
          </a:p>
        </p:txBody>
      </p:sp>
      <p:cxnSp>
        <p:nvCxnSpPr>
          <p:cNvPr id="37" name="Conexão reta unidirecional 36">
            <a:extLst>
              <a:ext uri="{FF2B5EF4-FFF2-40B4-BE49-F238E27FC236}">
                <a16:creationId xmlns:a16="http://schemas.microsoft.com/office/drawing/2014/main" id="{9E102FE7-0D27-4EDD-A67D-B4A7EB2B91F4}"/>
              </a:ext>
            </a:extLst>
          </p:cNvPr>
          <p:cNvCxnSpPr>
            <a:cxnSpLocks/>
          </p:cNvCxnSpPr>
          <p:nvPr/>
        </p:nvCxnSpPr>
        <p:spPr>
          <a:xfrm flipV="1">
            <a:off x="5588505" y="2722501"/>
            <a:ext cx="2813894" cy="120556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9" name="CaixaDeTexto 38">
            <a:extLst>
              <a:ext uri="{FF2B5EF4-FFF2-40B4-BE49-F238E27FC236}">
                <a16:creationId xmlns:a16="http://schemas.microsoft.com/office/drawing/2014/main" id="{15DA3BB5-9D16-44D8-BD9A-CAB5231EFD21}"/>
              </a:ext>
            </a:extLst>
          </p:cNvPr>
          <p:cNvSpPr txBox="1"/>
          <p:nvPr/>
        </p:nvSpPr>
        <p:spPr>
          <a:xfrm>
            <a:off x="8402399" y="2377776"/>
            <a:ext cx="1058861" cy="400110"/>
          </a:xfrm>
          <a:prstGeom prst="rect">
            <a:avLst/>
          </a:prstGeom>
          <a:noFill/>
        </p:spPr>
        <p:txBody>
          <a:bodyPr wrap="square" rtlCol="0">
            <a:spAutoFit/>
          </a:bodyPr>
          <a:lstStyle/>
          <a:p>
            <a:r>
              <a:rPr lang="pt-PT" sz="2000" dirty="0" err="1"/>
              <a:t>MinAge</a:t>
            </a:r>
            <a:endParaRPr lang="en-GB" sz="2000" dirty="0"/>
          </a:p>
        </p:txBody>
      </p:sp>
      <p:cxnSp>
        <p:nvCxnSpPr>
          <p:cNvPr id="41" name="Conexão reta unidirecional 40">
            <a:extLst>
              <a:ext uri="{FF2B5EF4-FFF2-40B4-BE49-F238E27FC236}">
                <a16:creationId xmlns:a16="http://schemas.microsoft.com/office/drawing/2014/main" id="{7F40F3DD-D320-4EB7-BE76-232283C5C17D}"/>
              </a:ext>
            </a:extLst>
          </p:cNvPr>
          <p:cNvCxnSpPr>
            <a:cxnSpLocks/>
            <a:endCxn id="43" idx="1"/>
          </p:cNvCxnSpPr>
          <p:nvPr/>
        </p:nvCxnSpPr>
        <p:spPr>
          <a:xfrm flipV="1">
            <a:off x="6117738" y="3009972"/>
            <a:ext cx="2931047" cy="899353"/>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43" name="CaixaDeTexto 42">
            <a:extLst>
              <a:ext uri="{FF2B5EF4-FFF2-40B4-BE49-F238E27FC236}">
                <a16:creationId xmlns:a16="http://schemas.microsoft.com/office/drawing/2014/main" id="{62B30C77-124B-435F-85D6-87D40E908079}"/>
              </a:ext>
            </a:extLst>
          </p:cNvPr>
          <p:cNvSpPr txBox="1"/>
          <p:nvPr/>
        </p:nvSpPr>
        <p:spPr>
          <a:xfrm>
            <a:off x="9048785" y="2809917"/>
            <a:ext cx="1183761" cy="400110"/>
          </a:xfrm>
          <a:prstGeom prst="rect">
            <a:avLst/>
          </a:prstGeom>
          <a:noFill/>
        </p:spPr>
        <p:txBody>
          <a:bodyPr wrap="square" rtlCol="0">
            <a:spAutoFit/>
          </a:bodyPr>
          <a:lstStyle/>
          <a:p>
            <a:pPr algn="ctr"/>
            <a:r>
              <a:rPr lang="pt-PT" sz="2000" dirty="0" err="1"/>
              <a:t>Streamer</a:t>
            </a:r>
            <a:endParaRPr lang="en-GB" sz="2000" dirty="0"/>
          </a:p>
        </p:txBody>
      </p:sp>
      <p:cxnSp>
        <p:nvCxnSpPr>
          <p:cNvPr id="45" name="Conexão reta unidirecional 44">
            <a:extLst>
              <a:ext uri="{FF2B5EF4-FFF2-40B4-BE49-F238E27FC236}">
                <a16:creationId xmlns:a16="http://schemas.microsoft.com/office/drawing/2014/main" id="{3A761D7F-61E4-49CA-A5DA-31A038A0D838}"/>
              </a:ext>
            </a:extLst>
          </p:cNvPr>
          <p:cNvCxnSpPr>
            <a:cxnSpLocks/>
            <a:endCxn id="47" idx="1"/>
          </p:cNvCxnSpPr>
          <p:nvPr/>
        </p:nvCxnSpPr>
        <p:spPr>
          <a:xfrm flipV="1">
            <a:off x="6533773" y="3605203"/>
            <a:ext cx="2871689" cy="32286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47" name="CaixaDeTexto 46">
            <a:extLst>
              <a:ext uri="{FF2B5EF4-FFF2-40B4-BE49-F238E27FC236}">
                <a16:creationId xmlns:a16="http://schemas.microsoft.com/office/drawing/2014/main" id="{6F2AEA37-C534-45A3-999F-5C829B2712A6}"/>
              </a:ext>
            </a:extLst>
          </p:cNvPr>
          <p:cNvSpPr txBox="1"/>
          <p:nvPr/>
        </p:nvSpPr>
        <p:spPr>
          <a:xfrm>
            <a:off x="9405462" y="3420537"/>
            <a:ext cx="1260559" cy="369332"/>
          </a:xfrm>
          <a:prstGeom prst="rect">
            <a:avLst/>
          </a:prstGeom>
          <a:noFill/>
        </p:spPr>
        <p:txBody>
          <a:bodyPr wrap="square" rtlCol="0">
            <a:spAutoFit/>
          </a:bodyPr>
          <a:lstStyle/>
          <a:p>
            <a:r>
              <a:rPr lang="pt-PT" dirty="0"/>
              <a:t>Nº </a:t>
            </a:r>
            <a:r>
              <a:rPr lang="pt-PT" dirty="0" err="1"/>
              <a:t>Viewers</a:t>
            </a:r>
            <a:endParaRPr lang="en-GB" sz="2000" dirty="0"/>
          </a:p>
        </p:txBody>
      </p:sp>
      <p:cxnSp>
        <p:nvCxnSpPr>
          <p:cNvPr id="51" name="Conexão reta 50">
            <a:extLst>
              <a:ext uri="{FF2B5EF4-FFF2-40B4-BE49-F238E27FC236}">
                <a16:creationId xmlns:a16="http://schemas.microsoft.com/office/drawing/2014/main" id="{A23E3A9C-8077-4153-97F6-59E206915C0E}"/>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00" name="CaixaDeTexto 99">
            <a:extLst>
              <a:ext uri="{FF2B5EF4-FFF2-40B4-BE49-F238E27FC236}">
                <a16:creationId xmlns:a16="http://schemas.microsoft.com/office/drawing/2014/main" id="{404B55E0-D097-449C-A098-76A1607565B7}"/>
              </a:ext>
            </a:extLst>
          </p:cNvPr>
          <p:cNvSpPr txBox="1"/>
          <p:nvPr/>
        </p:nvSpPr>
        <p:spPr>
          <a:xfrm>
            <a:off x="1197954" y="4996370"/>
            <a:ext cx="9841958" cy="646331"/>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t>Após Nº Viewers surge, Nº FeedBack, lista dos nicks e feedback correspondente, Nº likes, Nº dislikes, </a:t>
            </a:r>
          </a:p>
          <a:p>
            <a:pPr>
              <a:buClr>
                <a:srgbClr val="C00000"/>
              </a:buClr>
            </a:pPr>
            <a:r>
              <a:rPr lang="pt-PT" sz="1600" dirty="0"/>
              <a:t>(Se PrivateStream )   </a:t>
            </a:r>
            <a:r>
              <a:rPr lang="pt-PT" dirty="0"/>
              <a:t>Nº comments, lista dos comments, Nº whitelisted, lista nicks whitelisted ,</a:t>
            </a:r>
            <a:endParaRPr lang="en-GB" dirty="0"/>
          </a:p>
        </p:txBody>
      </p:sp>
      <p:sp>
        <p:nvSpPr>
          <p:cNvPr id="101" name="CaixaDeTexto 100">
            <a:extLst>
              <a:ext uri="{FF2B5EF4-FFF2-40B4-BE49-F238E27FC236}">
                <a16:creationId xmlns:a16="http://schemas.microsoft.com/office/drawing/2014/main" id="{393AAC2B-215E-4E2B-A1C1-71B3249D8119}"/>
              </a:ext>
            </a:extLst>
          </p:cNvPr>
          <p:cNvSpPr txBox="1"/>
          <p:nvPr/>
        </p:nvSpPr>
        <p:spPr>
          <a:xfrm>
            <a:off x="1197954" y="5769279"/>
            <a:ext cx="8263306" cy="369332"/>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t> Comment: nick , Nº palavras do comment,  lista das palavras </a:t>
            </a:r>
            <a:endParaRPr lang="en-GB" dirty="0"/>
          </a:p>
        </p:txBody>
      </p:sp>
      <p:sp>
        <p:nvSpPr>
          <p:cNvPr id="102" name="CaixaDeTexto 101">
            <a:extLst>
              <a:ext uri="{FF2B5EF4-FFF2-40B4-BE49-F238E27FC236}">
                <a16:creationId xmlns:a16="http://schemas.microsoft.com/office/drawing/2014/main" id="{0B6414FD-E5CF-4946-BBC3-E8F978E33E58}"/>
              </a:ext>
            </a:extLst>
          </p:cNvPr>
          <p:cNvSpPr txBox="1"/>
          <p:nvPr/>
        </p:nvSpPr>
        <p:spPr>
          <a:xfrm>
            <a:off x="9944901" y="1910043"/>
            <a:ext cx="1677363" cy="523220"/>
          </a:xfrm>
          <a:prstGeom prst="rect">
            <a:avLst/>
          </a:prstGeom>
          <a:noFill/>
        </p:spPr>
        <p:txBody>
          <a:bodyPr wrap="square" rtlCol="0">
            <a:spAutoFit/>
          </a:bodyPr>
          <a:lstStyle/>
          <a:p>
            <a:pPr algn="ctr"/>
            <a:r>
              <a:rPr lang="pt-PT" sz="1400" dirty="0"/>
              <a:t>(Finished)</a:t>
            </a:r>
          </a:p>
          <a:p>
            <a:pPr algn="ctr"/>
            <a:r>
              <a:rPr lang="pt-PT" sz="1400" dirty="0"/>
              <a:t>Tipo de Stream </a:t>
            </a:r>
            <a:endParaRPr lang="en-GB" sz="1400" dirty="0"/>
          </a:p>
        </p:txBody>
      </p:sp>
      <p:cxnSp>
        <p:nvCxnSpPr>
          <p:cNvPr id="104" name="Conexão reta unidirecional 103">
            <a:extLst>
              <a:ext uri="{FF2B5EF4-FFF2-40B4-BE49-F238E27FC236}">
                <a16:creationId xmlns:a16="http://schemas.microsoft.com/office/drawing/2014/main" id="{21685E30-FAB8-4191-B0F9-9FF5AB773FB0}"/>
              </a:ext>
            </a:extLst>
          </p:cNvPr>
          <p:cNvCxnSpPr>
            <a:cxnSpLocks/>
            <a:stCxn id="39" idx="3"/>
          </p:cNvCxnSpPr>
          <p:nvPr/>
        </p:nvCxnSpPr>
        <p:spPr>
          <a:xfrm flipV="1">
            <a:off x="9461260" y="2401393"/>
            <a:ext cx="677555" cy="1764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8" name="CaixaDeTexto 117">
            <a:extLst>
              <a:ext uri="{FF2B5EF4-FFF2-40B4-BE49-F238E27FC236}">
                <a16:creationId xmlns:a16="http://schemas.microsoft.com/office/drawing/2014/main" id="{4F0C8909-7AE5-47A8-9AF5-8EFB8F69594A}"/>
              </a:ext>
            </a:extLst>
          </p:cNvPr>
          <p:cNvSpPr txBox="1"/>
          <p:nvPr/>
        </p:nvSpPr>
        <p:spPr>
          <a:xfrm rot="20753444">
            <a:off x="9618705" y="2210629"/>
            <a:ext cx="402225" cy="369332"/>
          </a:xfrm>
          <a:prstGeom prst="rect">
            <a:avLst/>
          </a:prstGeom>
          <a:noFill/>
        </p:spPr>
        <p:txBody>
          <a:bodyPr wrap="square" rtlCol="0">
            <a:spAutoFit/>
          </a:bodyPr>
          <a:lstStyle/>
          <a:p>
            <a:r>
              <a:rPr lang="pt-PT" dirty="0"/>
              <a:t>=</a:t>
            </a:r>
            <a:endParaRPr lang="en-GB" dirty="0"/>
          </a:p>
        </p:txBody>
      </p:sp>
      <p:cxnSp>
        <p:nvCxnSpPr>
          <p:cNvPr id="122" name="Conexão reta unidirecional 121">
            <a:extLst>
              <a:ext uri="{FF2B5EF4-FFF2-40B4-BE49-F238E27FC236}">
                <a16:creationId xmlns:a16="http://schemas.microsoft.com/office/drawing/2014/main" id="{297D7DB3-098C-4358-8DDB-D90FF22D14FD}"/>
              </a:ext>
            </a:extLst>
          </p:cNvPr>
          <p:cNvCxnSpPr>
            <a:cxnSpLocks/>
          </p:cNvCxnSpPr>
          <p:nvPr/>
        </p:nvCxnSpPr>
        <p:spPr>
          <a:xfrm flipV="1">
            <a:off x="10035741" y="2997129"/>
            <a:ext cx="630280" cy="32537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8" name="CaixaDeTexto 127">
            <a:extLst>
              <a:ext uri="{FF2B5EF4-FFF2-40B4-BE49-F238E27FC236}">
                <a16:creationId xmlns:a16="http://schemas.microsoft.com/office/drawing/2014/main" id="{3D9E2F4C-9055-451F-B8AC-6C807C996849}"/>
              </a:ext>
            </a:extLst>
          </p:cNvPr>
          <p:cNvSpPr txBox="1"/>
          <p:nvPr/>
        </p:nvSpPr>
        <p:spPr>
          <a:xfrm rot="19872835">
            <a:off x="10186932" y="2856495"/>
            <a:ext cx="234232" cy="369332"/>
          </a:xfrm>
          <a:prstGeom prst="rect">
            <a:avLst/>
          </a:prstGeom>
          <a:noFill/>
        </p:spPr>
        <p:txBody>
          <a:bodyPr wrap="square" rtlCol="0">
            <a:spAutoFit/>
          </a:bodyPr>
          <a:lstStyle/>
          <a:p>
            <a:r>
              <a:rPr lang="pt-PT" dirty="0"/>
              <a:t>+</a:t>
            </a:r>
            <a:endParaRPr lang="en-GB" dirty="0"/>
          </a:p>
        </p:txBody>
      </p:sp>
      <p:sp>
        <p:nvSpPr>
          <p:cNvPr id="36" name="TextBox 35">
            <a:extLst>
              <a:ext uri="{FF2B5EF4-FFF2-40B4-BE49-F238E27FC236}">
                <a16:creationId xmlns:a16="http://schemas.microsoft.com/office/drawing/2014/main" id="{5DCFC393-A380-41F3-B1D3-874090CB8E0A}"/>
              </a:ext>
            </a:extLst>
          </p:cNvPr>
          <p:cNvSpPr txBox="1"/>
          <p:nvPr/>
        </p:nvSpPr>
        <p:spPr>
          <a:xfrm>
            <a:off x="10666021" y="2667079"/>
            <a:ext cx="1260558" cy="584775"/>
          </a:xfrm>
          <a:prstGeom prst="rect">
            <a:avLst/>
          </a:prstGeom>
          <a:noFill/>
        </p:spPr>
        <p:txBody>
          <a:bodyPr wrap="square">
            <a:spAutoFit/>
          </a:bodyPr>
          <a:lstStyle/>
          <a:p>
            <a:pPr algn="ctr"/>
            <a:r>
              <a:rPr lang="pt-PT" sz="1400" dirty="0"/>
              <a:t>(Finished)</a:t>
            </a:r>
          </a:p>
          <a:p>
            <a:pPr algn="ctr"/>
            <a:r>
              <a:rPr lang="pt-PT" dirty="0"/>
              <a:t>Data de fim</a:t>
            </a:r>
            <a:endParaRPr lang="en-US" dirty="0"/>
          </a:p>
        </p:txBody>
      </p:sp>
      <p:sp>
        <p:nvSpPr>
          <p:cNvPr id="3" name="CaixaDeTexto 2">
            <a:extLst>
              <a:ext uri="{FF2B5EF4-FFF2-40B4-BE49-F238E27FC236}">
                <a16:creationId xmlns:a16="http://schemas.microsoft.com/office/drawing/2014/main" id="{79174DD0-BF8B-4873-8165-D6178E76C00D}"/>
              </a:ext>
            </a:extLst>
          </p:cNvPr>
          <p:cNvSpPr txBox="1"/>
          <p:nvPr/>
        </p:nvSpPr>
        <p:spPr>
          <a:xfrm>
            <a:off x="6502638" y="1768137"/>
            <a:ext cx="747529" cy="307777"/>
          </a:xfrm>
          <a:prstGeom prst="rect">
            <a:avLst/>
          </a:prstGeom>
          <a:noFill/>
        </p:spPr>
        <p:txBody>
          <a:bodyPr wrap="square" rtlCol="0">
            <a:spAutoFit/>
          </a:bodyPr>
          <a:lstStyle/>
          <a:p>
            <a:r>
              <a:rPr lang="pt-PT" sz="1400" dirty="0"/>
              <a:t>(</a:t>
            </a:r>
            <a:r>
              <a:rPr lang="pt-PT" sz="1400" dirty="0" err="1"/>
              <a:t>enum</a:t>
            </a:r>
            <a:r>
              <a:rPr lang="pt-PT" sz="1400" dirty="0"/>
              <a:t>)</a:t>
            </a:r>
            <a:endParaRPr lang="en-GB" sz="1400" dirty="0"/>
          </a:p>
        </p:txBody>
      </p:sp>
      <p:sp>
        <p:nvSpPr>
          <p:cNvPr id="5" name="CaixaDeTexto 4">
            <a:extLst>
              <a:ext uri="{FF2B5EF4-FFF2-40B4-BE49-F238E27FC236}">
                <a16:creationId xmlns:a16="http://schemas.microsoft.com/office/drawing/2014/main" id="{830A96F7-3A60-467D-AA47-C00374F0BB8B}"/>
              </a:ext>
            </a:extLst>
          </p:cNvPr>
          <p:cNvSpPr txBox="1"/>
          <p:nvPr/>
        </p:nvSpPr>
        <p:spPr>
          <a:xfrm>
            <a:off x="7809854" y="1829406"/>
            <a:ext cx="747529" cy="307777"/>
          </a:xfrm>
          <a:prstGeom prst="rect">
            <a:avLst/>
          </a:prstGeom>
          <a:noFill/>
        </p:spPr>
        <p:txBody>
          <a:bodyPr wrap="square" rtlCol="0">
            <a:spAutoFit/>
          </a:bodyPr>
          <a:lstStyle/>
          <a:p>
            <a:r>
              <a:rPr lang="pt-PT" sz="1400" dirty="0"/>
              <a:t>(</a:t>
            </a:r>
            <a:r>
              <a:rPr lang="pt-PT" sz="1400" dirty="0" err="1"/>
              <a:t>enum</a:t>
            </a:r>
            <a:r>
              <a:rPr lang="pt-PT" sz="1400" dirty="0"/>
              <a:t>)</a:t>
            </a:r>
            <a:endParaRPr lang="en-GB" sz="1400" dirty="0"/>
          </a:p>
        </p:txBody>
      </p:sp>
      <p:sp>
        <p:nvSpPr>
          <p:cNvPr id="4" name="Marcador de Posição do Rodapé 3">
            <a:extLst>
              <a:ext uri="{FF2B5EF4-FFF2-40B4-BE49-F238E27FC236}">
                <a16:creationId xmlns:a16="http://schemas.microsoft.com/office/drawing/2014/main" id="{DCDF3914-D38A-4745-95C5-081CD898E7C6}"/>
              </a:ext>
            </a:extLst>
          </p:cNvPr>
          <p:cNvSpPr>
            <a:spLocks noGrp="1"/>
          </p:cNvSpPr>
          <p:nvPr>
            <p:ph type="ftr" sz="quarter" idx="11"/>
          </p:nvPr>
        </p:nvSpPr>
        <p:spPr/>
        <p:txBody>
          <a:bodyPr/>
          <a:lstStyle/>
          <a:p>
            <a:r>
              <a:rPr lang="en-GB" sz="2400" b="1" dirty="0"/>
              <a:t>2MIEIC04_G1</a:t>
            </a:r>
          </a:p>
        </p:txBody>
      </p:sp>
      <p:sp>
        <p:nvSpPr>
          <p:cNvPr id="8" name="Oval 7">
            <a:extLst>
              <a:ext uri="{FF2B5EF4-FFF2-40B4-BE49-F238E27FC236}">
                <a16:creationId xmlns:a16="http://schemas.microsoft.com/office/drawing/2014/main" id="{E1880374-4EA0-4C91-A5B6-6B3D2D90B9EE}"/>
              </a:ext>
            </a:extLst>
          </p:cNvPr>
          <p:cNvSpPr/>
          <p:nvPr/>
        </p:nvSpPr>
        <p:spPr>
          <a:xfrm>
            <a:off x="3752935" y="3909324"/>
            <a:ext cx="1082620" cy="19551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6" name="Marcador de Posição do Número do Diapositivo 5">
            <a:extLst>
              <a:ext uri="{FF2B5EF4-FFF2-40B4-BE49-F238E27FC236}">
                <a16:creationId xmlns:a16="http://schemas.microsoft.com/office/drawing/2014/main" id="{153165EC-093C-45E0-AC5B-9F40F783D636}"/>
              </a:ext>
            </a:extLst>
          </p:cNvPr>
          <p:cNvSpPr>
            <a:spLocks noGrp="1"/>
          </p:cNvSpPr>
          <p:nvPr>
            <p:ph type="sldNum" sz="quarter" idx="12"/>
          </p:nvPr>
        </p:nvSpPr>
        <p:spPr/>
        <p:txBody>
          <a:bodyPr/>
          <a:lstStyle/>
          <a:p>
            <a:fld id="{75DB3F52-068C-4339-9FA6-06F9AAEB3337}" type="slidenum">
              <a:rPr lang="en-GB" sz="2400" smtClean="0"/>
              <a:t>6</a:t>
            </a:fld>
            <a:endParaRPr lang="en-GB" sz="2400" dirty="0"/>
          </a:p>
        </p:txBody>
      </p:sp>
      <p:pic>
        <p:nvPicPr>
          <p:cNvPr id="38" name="Imagem 37">
            <a:extLst>
              <a:ext uri="{FF2B5EF4-FFF2-40B4-BE49-F238E27FC236}">
                <a16:creationId xmlns:a16="http://schemas.microsoft.com/office/drawing/2014/main" id="{D6F2665D-21F2-47F2-BF1A-20B6214F6BC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40" name="Oval 39">
            <a:extLst>
              <a:ext uri="{FF2B5EF4-FFF2-40B4-BE49-F238E27FC236}">
                <a16:creationId xmlns:a16="http://schemas.microsoft.com/office/drawing/2014/main" id="{C9693D31-7630-4618-BD0D-4EBC2BD0FCFA}"/>
              </a:ext>
            </a:extLst>
          </p:cNvPr>
          <p:cNvSpPr/>
          <p:nvPr/>
        </p:nvSpPr>
        <p:spPr>
          <a:xfrm>
            <a:off x="4906046"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4" name="Oval 43">
            <a:extLst>
              <a:ext uri="{FF2B5EF4-FFF2-40B4-BE49-F238E27FC236}">
                <a16:creationId xmlns:a16="http://schemas.microsoft.com/office/drawing/2014/main" id="{AB6B4869-2DF6-4C79-ADDB-8E02A75EDFD3}"/>
              </a:ext>
            </a:extLst>
          </p:cNvPr>
          <p:cNvSpPr/>
          <p:nvPr/>
        </p:nvSpPr>
        <p:spPr>
          <a:xfrm>
            <a:off x="5144214"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6" name="Oval 45">
            <a:extLst>
              <a:ext uri="{FF2B5EF4-FFF2-40B4-BE49-F238E27FC236}">
                <a16:creationId xmlns:a16="http://schemas.microsoft.com/office/drawing/2014/main" id="{FC82223F-4972-4CE0-8055-BE4BC22A3649}"/>
              </a:ext>
            </a:extLst>
          </p:cNvPr>
          <p:cNvSpPr/>
          <p:nvPr/>
        </p:nvSpPr>
        <p:spPr>
          <a:xfrm>
            <a:off x="5430988"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8" name="Oval 47">
            <a:extLst>
              <a:ext uri="{FF2B5EF4-FFF2-40B4-BE49-F238E27FC236}">
                <a16:creationId xmlns:a16="http://schemas.microsoft.com/office/drawing/2014/main" id="{6DD08E2F-9415-4F79-95BC-7CA3321B8FF9}"/>
              </a:ext>
            </a:extLst>
          </p:cNvPr>
          <p:cNvSpPr/>
          <p:nvPr/>
        </p:nvSpPr>
        <p:spPr>
          <a:xfrm>
            <a:off x="5715405" y="3905678"/>
            <a:ext cx="57083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9" name="Oval 48">
            <a:extLst>
              <a:ext uri="{FF2B5EF4-FFF2-40B4-BE49-F238E27FC236}">
                <a16:creationId xmlns:a16="http://schemas.microsoft.com/office/drawing/2014/main" id="{6DCF1315-C8D1-4F25-B51A-B84B330670CE}"/>
              </a:ext>
            </a:extLst>
          </p:cNvPr>
          <p:cNvSpPr/>
          <p:nvPr/>
        </p:nvSpPr>
        <p:spPr>
          <a:xfrm>
            <a:off x="6423880"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0" name="Oval 49">
            <a:extLst>
              <a:ext uri="{FF2B5EF4-FFF2-40B4-BE49-F238E27FC236}">
                <a16:creationId xmlns:a16="http://schemas.microsoft.com/office/drawing/2014/main" id="{E114AA2E-BEDA-4D48-8174-1CC663D92F41}"/>
              </a:ext>
            </a:extLst>
          </p:cNvPr>
          <p:cNvSpPr/>
          <p:nvPr/>
        </p:nvSpPr>
        <p:spPr>
          <a:xfrm>
            <a:off x="2420953"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2" name="Oval 51">
            <a:extLst>
              <a:ext uri="{FF2B5EF4-FFF2-40B4-BE49-F238E27FC236}">
                <a16:creationId xmlns:a16="http://schemas.microsoft.com/office/drawing/2014/main" id="{3B7722FA-0FEE-4398-9ED8-0B6552989CA0}"/>
              </a:ext>
            </a:extLst>
          </p:cNvPr>
          <p:cNvSpPr/>
          <p:nvPr/>
        </p:nvSpPr>
        <p:spPr>
          <a:xfrm>
            <a:off x="2138285" y="391574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3" name="Oval 52">
            <a:extLst>
              <a:ext uri="{FF2B5EF4-FFF2-40B4-BE49-F238E27FC236}">
                <a16:creationId xmlns:a16="http://schemas.microsoft.com/office/drawing/2014/main" id="{BF7B763E-E59E-4F66-B0A0-1818A23335F8}"/>
              </a:ext>
            </a:extLst>
          </p:cNvPr>
          <p:cNvSpPr/>
          <p:nvPr/>
        </p:nvSpPr>
        <p:spPr>
          <a:xfrm>
            <a:off x="1853854"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4" name="Oval 53">
            <a:extLst>
              <a:ext uri="{FF2B5EF4-FFF2-40B4-BE49-F238E27FC236}">
                <a16:creationId xmlns:a16="http://schemas.microsoft.com/office/drawing/2014/main" id="{758C0458-3B9F-4EA1-A745-AE961755D005}"/>
              </a:ext>
            </a:extLst>
          </p:cNvPr>
          <p:cNvSpPr/>
          <p:nvPr/>
        </p:nvSpPr>
        <p:spPr>
          <a:xfrm>
            <a:off x="1900117" y="3754057"/>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461829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o Rodapé 3">
            <a:extLst>
              <a:ext uri="{FF2B5EF4-FFF2-40B4-BE49-F238E27FC236}">
                <a16:creationId xmlns:a16="http://schemas.microsoft.com/office/drawing/2014/main" id="{CD041F31-1926-4481-9649-5381C4152000}"/>
              </a:ext>
            </a:extLst>
          </p:cNvPr>
          <p:cNvSpPr>
            <a:spLocks noGrp="1"/>
          </p:cNvSpPr>
          <p:nvPr>
            <p:ph type="ftr" sz="quarter" idx="11"/>
          </p:nvPr>
        </p:nvSpPr>
        <p:spPr/>
        <p:txBody>
          <a:bodyPr/>
          <a:lstStyle/>
          <a:p>
            <a:r>
              <a:rPr lang="en-GB" sz="2400" b="1" dirty="0"/>
              <a:t>2MIEIC04_G1</a:t>
            </a:r>
          </a:p>
        </p:txBody>
      </p:sp>
      <p:sp>
        <p:nvSpPr>
          <p:cNvPr id="5" name="Marcador de Posição do Número do Diapositivo 4">
            <a:extLst>
              <a:ext uri="{FF2B5EF4-FFF2-40B4-BE49-F238E27FC236}">
                <a16:creationId xmlns:a16="http://schemas.microsoft.com/office/drawing/2014/main" id="{8B9BD288-16AA-4430-99EE-EC8CA98C718B}"/>
              </a:ext>
            </a:extLst>
          </p:cNvPr>
          <p:cNvSpPr>
            <a:spLocks noGrp="1"/>
          </p:cNvSpPr>
          <p:nvPr>
            <p:ph type="sldNum" sz="quarter" idx="12"/>
          </p:nvPr>
        </p:nvSpPr>
        <p:spPr/>
        <p:txBody>
          <a:bodyPr/>
          <a:lstStyle/>
          <a:p>
            <a:fld id="{75DB3F52-068C-4339-9FA6-06F9AAEB3337}" type="slidenum">
              <a:rPr lang="en-GB" sz="2400" smtClean="0"/>
              <a:t>7</a:t>
            </a:fld>
            <a:endParaRPr lang="en-GB" sz="2400" dirty="0"/>
          </a:p>
        </p:txBody>
      </p:sp>
      <p:pic>
        <p:nvPicPr>
          <p:cNvPr id="6" name="Imagem 5">
            <a:extLst>
              <a:ext uri="{FF2B5EF4-FFF2-40B4-BE49-F238E27FC236}">
                <a16:creationId xmlns:a16="http://schemas.microsoft.com/office/drawing/2014/main" id="{5139BD45-1682-46F5-8C13-7FD75A220384}"/>
              </a:ext>
            </a:extLst>
          </p:cNvPr>
          <p:cNvPicPr>
            <a:picLocks noChangeAspect="1"/>
          </p:cNvPicPr>
          <p:nvPr/>
        </p:nvPicPr>
        <p:blipFill rotWithShape="1">
          <a:blip r:embed="rId2"/>
          <a:srcRect r="23428"/>
          <a:stretch/>
        </p:blipFill>
        <p:spPr>
          <a:xfrm>
            <a:off x="1879609" y="3781981"/>
            <a:ext cx="9020644" cy="1130235"/>
          </a:xfrm>
          <a:prstGeom prst="rect">
            <a:avLst/>
          </a:prstGeom>
        </p:spPr>
      </p:pic>
      <p:sp>
        <p:nvSpPr>
          <p:cNvPr id="7" name="Título 1">
            <a:extLst>
              <a:ext uri="{FF2B5EF4-FFF2-40B4-BE49-F238E27FC236}">
                <a16:creationId xmlns:a16="http://schemas.microsoft.com/office/drawing/2014/main" id="{5F639702-E15B-442E-B6E8-202B80E9D05D}"/>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Ficheiros - </a:t>
            </a:r>
            <a:r>
              <a:rPr lang="pt-PT" sz="6600" dirty="0" err="1">
                <a:solidFill>
                  <a:schemeClr val="tx1">
                    <a:lumMod val="85000"/>
                    <a:lumOff val="15000"/>
                  </a:schemeClr>
                </a:solidFill>
                <a:latin typeface="Bahnschrift SemiLight" panose="020B0502040204020203" pitchFamily="34" charset="0"/>
              </a:rPr>
              <a:t>Donations</a:t>
            </a:r>
            <a:endParaRPr lang="en-GB" sz="6600" dirty="0">
              <a:solidFill>
                <a:schemeClr val="tx1">
                  <a:lumMod val="85000"/>
                  <a:lumOff val="15000"/>
                </a:schemeClr>
              </a:solidFill>
              <a:latin typeface="Bahnschrift SemiLight" panose="020B0502040204020203" pitchFamily="34" charset="0"/>
            </a:endParaRPr>
          </a:p>
        </p:txBody>
      </p:sp>
      <p:cxnSp>
        <p:nvCxnSpPr>
          <p:cNvPr id="9" name="Conexão reta unidirecional 8">
            <a:extLst>
              <a:ext uri="{FF2B5EF4-FFF2-40B4-BE49-F238E27FC236}">
                <a16:creationId xmlns:a16="http://schemas.microsoft.com/office/drawing/2014/main" id="{694961F5-C1E4-4A1D-8E8C-F71719C45C66}"/>
              </a:ext>
            </a:extLst>
          </p:cNvPr>
          <p:cNvCxnSpPr>
            <a:cxnSpLocks/>
            <a:stCxn id="49" idx="2"/>
            <a:endCxn id="10" idx="2"/>
          </p:cNvCxnSpPr>
          <p:nvPr/>
        </p:nvCxnSpPr>
        <p:spPr>
          <a:xfrm flipH="1">
            <a:off x="1197956" y="3844270"/>
            <a:ext cx="702161" cy="1409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0" name="CaixaDeTexto 9">
            <a:extLst>
              <a:ext uri="{FF2B5EF4-FFF2-40B4-BE49-F238E27FC236}">
                <a16:creationId xmlns:a16="http://schemas.microsoft.com/office/drawing/2014/main" id="{93654F50-6777-4EFA-B5AD-5ACA83CFA022}"/>
              </a:ext>
            </a:extLst>
          </p:cNvPr>
          <p:cNvSpPr txBox="1"/>
          <p:nvPr/>
        </p:nvSpPr>
        <p:spPr>
          <a:xfrm>
            <a:off x="744309" y="3458258"/>
            <a:ext cx="907294" cy="400110"/>
          </a:xfrm>
          <a:prstGeom prst="rect">
            <a:avLst/>
          </a:prstGeom>
          <a:noFill/>
        </p:spPr>
        <p:txBody>
          <a:bodyPr wrap="square" rtlCol="0">
            <a:spAutoFit/>
          </a:bodyPr>
          <a:lstStyle/>
          <a:p>
            <a:r>
              <a:rPr lang="pt-PT" sz="2000" dirty="0" err="1"/>
              <a:t>Last</a:t>
            </a:r>
            <a:r>
              <a:rPr lang="pt-PT" sz="2000" dirty="0"/>
              <a:t> ID</a:t>
            </a:r>
            <a:endParaRPr lang="en-GB" sz="2000" dirty="0"/>
          </a:p>
        </p:txBody>
      </p:sp>
      <p:cxnSp>
        <p:nvCxnSpPr>
          <p:cNvPr id="11" name="Conexão reta unidirecional 10">
            <a:extLst>
              <a:ext uri="{FF2B5EF4-FFF2-40B4-BE49-F238E27FC236}">
                <a16:creationId xmlns:a16="http://schemas.microsoft.com/office/drawing/2014/main" id="{E881A19F-2F32-4BBC-949C-B8B5E6B081C5}"/>
              </a:ext>
            </a:extLst>
          </p:cNvPr>
          <p:cNvCxnSpPr>
            <a:cxnSpLocks/>
          </p:cNvCxnSpPr>
          <p:nvPr/>
        </p:nvCxnSpPr>
        <p:spPr>
          <a:xfrm flipV="1">
            <a:off x="2274907" y="3605203"/>
            <a:ext cx="327035" cy="32285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 name="CaixaDeTexto 11">
            <a:extLst>
              <a:ext uri="{FF2B5EF4-FFF2-40B4-BE49-F238E27FC236}">
                <a16:creationId xmlns:a16="http://schemas.microsoft.com/office/drawing/2014/main" id="{C625700E-C2B8-4DD6-BD7B-C880D9109C16}"/>
              </a:ext>
            </a:extLst>
          </p:cNvPr>
          <p:cNvSpPr txBox="1"/>
          <p:nvPr/>
        </p:nvSpPr>
        <p:spPr>
          <a:xfrm>
            <a:off x="2486352" y="3269398"/>
            <a:ext cx="418584" cy="400110"/>
          </a:xfrm>
          <a:prstGeom prst="rect">
            <a:avLst/>
          </a:prstGeom>
          <a:noFill/>
        </p:spPr>
        <p:txBody>
          <a:bodyPr wrap="square" rtlCol="0">
            <a:spAutoFit/>
          </a:bodyPr>
          <a:lstStyle/>
          <a:p>
            <a:r>
              <a:rPr lang="pt-PT" sz="2000" dirty="0"/>
              <a:t>ID</a:t>
            </a:r>
            <a:endParaRPr lang="en-GB" sz="2000" dirty="0"/>
          </a:p>
        </p:txBody>
      </p:sp>
      <p:sp>
        <p:nvSpPr>
          <p:cNvPr id="13" name="CaixaDeTexto 12">
            <a:extLst>
              <a:ext uri="{FF2B5EF4-FFF2-40B4-BE49-F238E27FC236}">
                <a16:creationId xmlns:a16="http://schemas.microsoft.com/office/drawing/2014/main" id="{95C253BD-575F-428F-AE21-2A306534BF11}"/>
              </a:ext>
            </a:extLst>
          </p:cNvPr>
          <p:cNvSpPr txBox="1"/>
          <p:nvPr/>
        </p:nvSpPr>
        <p:spPr>
          <a:xfrm>
            <a:off x="1324568" y="2788007"/>
            <a:ext cx="2177156" cy="400110"/>
          </a:xfrm>
          <a:prstGeom prst="rect">
            <a:avLst/>
          </a:prstGeom>
          <a:noFill/>
        </p:spPr>
        <p:txBody>
          <a:bodyPr wrap="square" rtlCol="0">
            <a:spAutoFit/>
          </a:bodyPr>
          <a:lstStyle/>
          <a:p>
            <a:r>
              <a:rPr lang="pt-PT" sz="2000" dirty="0"/>
              <a:t>Tipo de Stream</a:t>
            </a:r>
            <a:endParaRPr lang="en-GB" sz="2000" dirty="0"/>
          </a:p>
        </p:txBody>
      </p:sp>
      <p:cxnSp>
        <p:nvCxnSpPr>
          <p:cNvPr id="14" name="Conexão reta unidirecional 13">
            <a:extLst>
              <a:ext uri="{FF2B5EF4-FFF2-40B4-BE49-F238E27FC236}">
                <a16:creationId xmlns:a16="http://schemas.microsoft.com/office/drawing/2014/main" id="{2FFB5C5C-EE8C-4033-8E25-D11F1234DC80}"/>
              </a:ext>
            </a:extLst>
          </p:cNvPr>
          <p:cNvCxnSpPr>
            <a:cxnSpLocks/>
            <a:stCxn id="48" idx="6"/>
            <a:endCxn id="13" idx="2"/>
          </p:cNvCxnSpPr>
          <p:nvPr/>
        </p:nvCxnSpPr>
        <p:spPr>
          <a:xfrm flipV="1">
            <a:off x="2011370" y="3188117"/>
            <a:ext cx="401776" cy="81719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15" name="Conexão reta unidirecional 14">
            <a:extLst>
              <a:ext uri="{FF2B5EF4-FFF2-40B4-BE49-F238E27FC236}">
                <a16:creationId xmlns:a16="http://schemas.microsoft.com/office/drawing/2014/main" id="{64E014DA-DBE2-438F-8E4A-E5841CEB7254}"/>
              </a:ext>
            </a:extLst>
          </p:cNvPr>
          <p:cNvCxnSpPr>
            <a:cxnSpLocks/>
            <a:endCxn id="16" idx="2"/>
          </p:cNvCxnSpPr>
          <p:nvPr/>
        </p:nvCxnSpPr>
        <p:spPr>
          <a:xfrm flipV="1">
            <a:off x="2540037" y="2882462"/>
            <a:ext cx="1463915" cy="104560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6" name="CaixaDeTexto 15">
            <a:extLst>
              <a:ext uri="{FF2B5EF4-FFF2-40B4-BE49-F238E27FC236}">
                <a16:creationId xmlns:a16="http://schemas.microsoft.com/office/drawing/2014/main" id="{2F63818D-46AC-4B6D-8BC9-8437BE969F57}"/>
              </a:ext>
            </a:extLst>
          </p:cNvPr>
          <p:cNvSpPr txBox="1"/>
          <p:nvPr/>
        </p:nvSpPr>
        <p:spPr>
          <a:xfrm>
            <a:off x="3047330" y="2482352"/>
            <a:ext cx="1913243" cy="400110"/>
          </a:xfrm>
          <a:prstGeom prst="rect">
            <a:avLst/>
          </a:prstGeom>
          <a:noFill/>
        </p:spPr>
        <p:txBody>
          <a:bodyPr wrap="square" rtlCol="0">
            <a:spAutoFit/>
          </a:bodyPr>
          <a:lstStyle/>
          <a:p>
            <a:r>
              <a:rPr lang="pt-PT" sz="2000" u="sng" dirty="0"/>
              <a:t>Nº plvrs. título </a:t>
            </a:r>
            <a:endParaRPr lang="en-GB" sz="2000" u="sng" dirty="0"/>
          </a:p>
        </p:txBody>
      </p:sp>
      <p:cxnSp>
        <p:nvCxnSpPr>
          <p:cNvPr id="17" name="Conexão reta unidirecional 16">
            <a:extLst>
              <a:ext uri="{FF2B5EF4-FFF2-40B4-BE49-F238E27FC236}">
                <a16:creationId xmlns:a16="http://schemas.microsoft.com/office/drawing/2014/main" id="{A591EA11-DC21-435D-9FB0-2D4DFAB26801}"/>
              </a:ext>
            </a:extLst>
          </p:cNvPr>
          <p:cNvCxnSpPr>
            <a:cxnSpLocks/>
            <a:stCxn id="40" idx="0"/>
            <a:endCxn id="18" idx="2"/>
          </p:cNvCxnSpPr>
          <p:nvPr/>
        </p:nvCxnSpPr>
        <p:spPr>
          <a:xfrm flipV="1">
            <a:off x="4294245" y="2806386"/>
            <a:ext cx="1294260" cy="11029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8" name="CaixaDeTexto 17">
            <a:extLst>
              <a:ext uri="{FF2B5EF4-FFF2-40B4-BE49-F238E27FC236}">
                <a16:creationId xmlns:a16="http://schemas.microsoft.com/office/drawing/2014/main" id="{8972E605-3342-422C-9D2E-3BB60D6F8C14}"/>
              </a:ext>
            </a:extLst>
          </p:cNvPr>
          <p:cNvSpPr txBox="1"/>
          <p:nvPr/>
        </p:nvSpPr>
        <p:spPr>
          <a:xfrm>
            <a:off x="4884523" y="2098500"/>
            <a:ext cx="1407963" cy="707886"/>
          </a:xfrm>
          <a:prstGeom prst="rect">
            <a:avLst/>
          </a:prstGeom>
          <a:noFill/>
        </p:spPr>
        <p:txBody>
          <a:bodyPr wrap="square" rtlCol="0">
            <a:spAutoFit/>
          </a:bodyPr>
          <a:lstStyle/>
          <a:p>
            <a:pPr algn="ctr"/>
            <a:r>
              <a:rPr lang="pt-PT" sz="2000" dirty="0"/>
              <a:t>Data de Inicio</a:t>
            </a:r>
            <a:endParaRPr lang="en-GB" sz="2000" dirty="0"/>
          </a:p>
        </p:txBody>
      </p:sp>
      <p:cxnSp>
        <p:nvCxnSpPr>
          <p:cNvPr id="19" name="Conexão reta unidirecional 18">
            <a:extLst>
              <a:ext uri="{FF2B5EF4-FFF2-40B4-BE49-F238E27FC236}">
                <a16:creationId xmlns:a16="http://schemas.microsoft.com/office/drawing/2014/main" id="{94619D34-CC89-4EFC-8696-A281C3CDF39C}"/>
              </a:ext>
            </a:extLst>
          </p:cNvPr>
          <p:cNvCxnSpPr>
            <a:cxnSpLocks/>
            <a:endCxn id="20" idx="2"/>
          </p:cNvCxnSpPr>
          <p:nvPr/>
        </p:nvCxnSpPr>
        <p:spPr>
          <a:xfrm flipV="1">
            <a:off x="5031063" y="2327180"/>
            <a:ext cx="1891606" cy="158214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0" name="CaixaDeTexto 19">
            <a:extLst>
              <a:ext uri="{FF2B5EF4-FFF2-40B4-BE49-F238E27FC236}">
                <a16:creationId xmlns:a16="http://schemas.microsoft.com/office/drawing/2014/main" id="{95E7BCCC-BAB7-4A8C-817B-6F97AA64B410}"/>
              </a:ext>
            </a:extLst>
          </p:cNvPr>
          <p:cNvSpPr txBox="1"/>
          <p:nvPr/>
        </p:nvSpPr>
        <p:spPr>
          <a:xfrm>
            <a:off x="6165334" y="1927070"/>
            <a:ext cx="1514670" cy="400110"/>
          </a:xfrm>
          <a:prstGeom prst="rect">
            <a:avLst/>
          </a:prstGeom>
          <a:noFill/>
        </p:spPr>
        <p:txBody>
          <a:bodyPr wrap="square" rtlCol="0">
            <a:spAutoFit/>
          </a:bodyPr>
          <a:lstStyle/>
          <a:p>
            <a:pPr algn="ctr"/>
            <a:r>
              <a:rPr lang="pt-PT" sz="2000" dirty="0"/>
              <a:t>Linguagem</a:t>
            </a:r>
          </a:p>
        </p:txBody>
      </p:sp>
      <p:cxnSp>
        <p:nvCxnSpPr>
          <p:cNvPr id="21" name="Conexão reta unidirecional 20">
            <a:extLst>
              <a:ext uri="{FF2B5EF4-FFF2-40B4-BE49-F238E27FC236}">
                <a16:creationId xmlns:a16="http://schemas.microsoft.com/office/drawing/2014/main" id="{EA206B58-484E-4229-938A-8E336E27E299}"/>
              </a:ext>
            </a:extLst>
          </p:cNvPr>
          <p:cNvCxnSpPr>
            <a:cxnSpLocks/>
            <a:endCxn id="22" idx="2"/>
          </p:cNvCxnSpPr>
          <p:nvPr/>
        </p:nvCxnSpPr>
        <p:spPr>
          <a:xfrm flipV="1">
            <a:off x="5247726" y="2433054"/>
            <a:ext cx="2893069" cy="149500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2" name="CaixaDeTexto 21">
            <a:extLst>
              <a:ext uri="{FF2B5EF4-FFF2-40B4-BE49-F238E27FC236}">
                <a16:creationId xmlns:a16="http://schemas.microsoft.com/office/drawing/2014/main" id="{2AB0D264-9140-4DB4-B6E4-55C681E5362A}"/>
              </a:ext>
            </a:extLst>
          </p:cNvPr>
          <p:cNvSpPr txBox="1"/>
          <p:nvPr/>
        </p:nvSpPr>
        <p:spPr>
          <a:xfrm>
            <a:off x="7577665" y="2032944"/>
            <a:ext cx="1126259" cy="400110"/>
          </a:xfrm>
          <a:prstGeom prst="rect">
            <a:avLst/>
          </a:prstGeom>
          <a:noFill/>
        </p:spPr>
        <p:txBody>
          <a:bodyPr wrap="square" rtlCol="0">
            <a:spAutoFit/>
          </a:bodyPr>
          <a:lstStyle/>
          <a:p>
            <a:pPr algn="ctr"/>
            <a:r>
              <a:rPr lang="pt-PT" sz="2000" dirty="0"/>
              <a:t>Genero</a:t>
            </a:r>
            <a:endParaRPr lang="en-GB" sz="2000" dirty="0"/>
          </a:p>
        </p:txBody>
      </p:sp>
      <p:cxnSp>
        <p:nvCxnSpPr>
          <p:cNvPr id="23" name="Conexão reta unidirecional 22">
            <a:extLst>
              <a:ext uri="{FF2B5EF4-FFF2-40B4-BE49-F238E27FC236}">
                <a16:creationId xmlns:a16="http://schemas.microsoft.com/office/drawing/2014/main" id="{3DC22C5C-7665-4461-91B1-E9AB07F69010}"/>
              </a:ext>
            </a:extLst>
          </p:cNvPr>
          <p:cNvCxnSpPr>
            <a:cxnSpLocks/>
          </p:cNvCxnSpPr>
          <p:nvPr/>
        </p:nvCxnSpPr>
        <p:spPr>
          <a:xfrm flipV="1">
            <a:off x="5588505" y="2722501"/>
            <a:ext cx="2813894" cy="120556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4" name="CaixaDeTexto 23">
            <a:extLst>
              <a:ext uri="{FF2B5EF4-FFF2-40B4-BE49-F238E27FC236}">
                <a16:creationId xmlns:a16="http://schemas.microsoft.com/office/drawing/2014/main" id="{0145D52C-E4D4-4B4E-8256-9ADC9CE4947C}"/>
              </a:ext>
            </a:extLst>
          </p:cNvPr>
          <p:cNvSpPr txBox="1"/>
          <p:nvPr/>
        </p:nvSpPr>
        <p:spPr>
          <a:xfrm>
            <a:off x="8402399" y="2377776"/>
            <a:ext cx="1058861" cy="400110"/>
          </a:xfrm>
          <a:prstGeom prst="rect">
            <a:avLst/>
          </a:prstGeom>
          <a:noFill/>
        </p:spPr>
        <p:txBody>
          <a:bodyPr wrap="square" rtlCol="0">
            <a:spAutoFit/>
          </a:bodyPr>
          <a:lstStyle/>
          <a:p>
            <a:r>
              <a:rPr lang="pt-PT" sz="2000" dirty="0" err="1"/>
              <a:t>MinAge</a:t>
            </a:r>
            <a:endParaRPr lang="en-GB" sz="2000" dirty="0"/>
          </a:p>
        </p:txBody>
      </p:sp>
      <p:cxnSp>
        <p:nvCxnSpPr>
          <p:cNvPr id="25" name="Conexão reta unidirecional 24">
            <a:extLst>
              <a:ext uri="{FF2B5EF4-FFF2-40B4-BE49-F238E27FC236}">
                <a16:creationId xmlns:a16="http://schemas.microsoft.com/office/drawing/2014/main" id="{A0922140-8448-46C3-9303-238630649696}"/>
              </a:ext>
            </a:extLst>
          </p:cNvPr>
          <p:cNvCxnSpPr>
            <a:cxnSpLocks/>
            <a:endCxn id="26" idx="1"/>
          </p:cNvCxnSpPr>
          <p:nvPr/>
        </p:nvCxnSpPr>
        <p:spPr>
          <a:xfrm flipV="1">
            <a:off x="6117738" y="3009972"/>
            <a:ext cx="2931047" cy="899353"/>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6" name="CaixaDeTexto 25">
            <a:extLst>
              <a:ext uri="{FF2B5EF4-FFF2-40B4-BE49-F238E27FC236}">
                <a16:creationId xmlns:a16="http://schemas.microsoft.com/office/drawing/2014/main" id="{80832472-A1E2-415D-A19C-274811F1F1C7}"/>
              </a:ext>
            </a:extLst>
          </p:cNvPr>
          <p:cNvSpPr txBox="1"/>
          <p:nvPr/>
        </p:nvSpPr>
        <p:spPr>
          <a:xfrm>
            <a:off x="9048785" y="2809917"/>
            <a:ext cx="1183761" cy="400110"/>
          </a:xfrm>
          <a:prstGeom prst="rect">
            <a:avLst/>
          </a:prstGeom>
          <a:noFill/>
        </p:spPr>
        <p:txBody>
          <a:bodyPr wrap="square" rtlCol="0">
            <a:spAutoFit/>
          </a:bodyPr>
          <a:lstStyle/>
          <a:p>
            <a:pPr algn="ctr"/>
            <a:r>
              <a:rPr lang="pt-PT" sz="2000" dirty="0" err="1"/>
              <a:t>Streamer</a:t>
            </a:r>
            <a:endParaRPr lang="en-GB" sz="2000" dirty="0"/>
          </a:p>
        </p:txBody>
      </p:sp>
      <p:cxnSp>
        <p:nvCxnSpPr>
          <p:cNvPr id="27" name="Conexão reta unidirecional 26">
            <a:extLst>
              <a:ext uri="{FF2B5EF4-FFF2-40B4-BE49-F238E27FC236}">
                <a16:creationId xmlns:a16="http://schemas.microsoft.com/office/drawing/2014/main" id="{9588C264-BC63-4960-BC57-E4A755C943D7}"/>
              </a:ext>
            </a:extLst>
          </p:cNvPr>
          <p:cNvCxnSpPr>
            <a:cxnSpLocks/>
            <a:endCxn id="28" idx="1"/>
          </p:cNvCxnSpPr>
          <p:nvPr/>
        </p:nvCxnSpPr>
        <p:spPr>
          <a:xfrm flipV="1">
            <a:off x="6533773" y="3605203"/>
            <a:ext cx="2871689" cy="32286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8" name="CaixaDeTexto 27">
            <a:extLst>
              <a:ext uri="{FF2B5EF4-FFF2-40B4-BE49-F238E27FC236}">
                <a16:creationId xmlns:a16="http://schemas.microsoft.com/office/drawing/2014/main" id="{E7B6A703-1309-402E-AA62-C4EED545794C}"/>
              </a:ext>
            </a:extLst>
          </p:cNvPr>
          <p:cNvSpPr txBox="1"/>
          <p:nvPr/>
        </p:nvSpPr>
        <p:spPr>
          <a:xfrm>
            <a:off x="9405462" y="3420537"/>
            <a:ext cx="1260559" cy="369332"/>
          </a:xfrm>
          <a:prstGeom prst="rect">
            <a:avLst/>
          </a:prstGeom>
          <a:noFill/>
        </p:spPr>
        <p:txBody>
          <a:bodyPr wrap="square" rtlCol="0">
            <a:spAutoFit/>
          </a:bodyPr>
          <a:lstStyle/>
          <a:p>
            <a:r>
              <a:rPr lang="pt-PT" dirty="0"/>
              <a:t>Nº </a:t>
            </a:r>
            <a:r>
              <a:rPr lang="pt-PT" dirty="0" err="1"/>
              <a:t>Viewers</a:t>
            </a:r>
            <a:endParaRPr lang="en-GB" sz="2000" dirty="0"/>
          </a:p>
        </p:txBody>
      </p:sp>
      <p:cxnSp>
        <p:nvCxnSpPr>
          <p:cNvPr id="29" name="Conexão reta 28">
            <a:extLst>
              <a:ext uri="{FF2B5EF4-FFF2-40B4-BE49-F238E27FC236}">
                <a16:creationId xmlns:a16="http://schemas.microsoft.com/office/drawing/2014/main" id="{B89E7E41-9D92-43B4-AFD2-992CDB72335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30" name="CaixaDeTexto 29">
            <a:extLst>
              <a:ext uri="{FF2B5EF4-FFF2-40B4-BE49-F238E27FC236}">
                <a16:creationId xmlns:a16="http://schemas.microsoft.com/office/drawing/2014/main" id="{BEDF082D-5265-46F2-968D-7E7DFE491C7B}"/>
              </a:ext>
            </a:extLst>
          </p:cNvPr>
          <p:cNvSpPr txBox="1"/>
          <p:nvPr/>
        </p:nvSpPr>
        <p:spPr>
          <a:xfrm>
            <a:off x="1197954" y="4996370"/>
            <a:ext cx="9841958" cy="646331"/>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t>Após Nº Viewers surge, Nº FeedBack, lista dos nicks e feedback correspondente, Nº likes, Nº dislikes, </a:t>
            </a:r>
          </a:p>
          <a:p>
            <a:pPr>
              <a:buClr>
                <a:srgbClr val="C00000"/>
              </a:buClr>
            </a:pPr>
            <a:r>
              <a:rPr lang="pt-PT" sz="1600" dirty="0"/>
              <a:t>(Se PrivateStream )   </a:t>
            </a:r>
            <a:r>
              <a:rPr lang="pt-PT" dirty="0"/>
              <a:t>Nº comments, lista dos comments, Nº whitelisted, lista nicks whitelisted ,</a:t>
            </a:r>
            <a:endParaRPr lang="en-GB" dirty="0"/>
          </a:p>
        </p:txBody>
      </p:sp>
      <p:sp>
        <p:nvSpPr>
          <p:cNvPr id="31" name="CaixaDeTexto 30">
            <a:extLst>
              <a:ext uri="{FF2B5EF4-FFF2-40B4-BE49-F238E27FC236}">
                <a16:creationId xmlns:a16="http://schemas.microsoft.com/office/drawing/2014/main" id="{B2C52E29-3628-4F08-BDC6-8BEF3C1539BD}"/>
              </a:ext>
            </a:extLst>
          </p:cNvPr>
          <p:cNvSpPr txBox="1"/>
          <p:nvPr/>
        </p:nvSpPr>
        <p:spPr>
          <a:xfrm>
            <a:off x="1197954" y="5769279"/>
            <a:ext cx="8263306" cy="369332"/>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t> Comment: nick , Nº palavras do comment,  lista das palavras </a:t>
            </a:r>
            <a:endParaRPr lang="en-GB" dirty="0"/>
          </a:p>
        </p:txBody>
      </p:sp>
      <p:sp>
        <p:nvSpPr>
          <p:cNvPr id="32" name="CaixaDeTexto 31">
            <a:extLst>
              <a:ext uri="{FF2B5EF4-FFF2-40B4-BE49-F238E27FC236}">
                <a16:creationId xmlns:a16="http://schemas.microsoft.com/office/drawing/2014/main" id="{E0B77D0B-4F69-4684-BE8F-2C46EDF0E02B}"/>
              </a:ext>
            </a:extLst>
          </p:cNvPr>
          <p:cNvSpPr txBox="1"/>
          <p:nvPr/>
        </p:nvSpPr>
        <p:spPr>
          <a:xfrm>
            <a:off x="9944901" y="1910043"/>
            <a:ext cx="1677363" cy="523220"/>
          </a:xfrm>
          <a:prstGeom prst="rect">
            <a:avLst/>
          </a:prstGeom>
          <a:noFill/>
        </p:spPr>
        <p:txBody>
          <a:bodyPr wrap="square" rtlCol="0">
            <a:spAutoFit/>
          </a:bodyPr>
          <a:lstStyle/>
          <a:p>
            <a:pPr algn="ctr"/>
            <a:r>
              <a:rPr lang="pt-PT" sz="1400" dirty="0"/>
              <a:t>(Finished)</a:t>
            </a:r>
          </a:p>
          <a:p>
            <a:pPr algn="ctr"/>
            <a:r>
              <a:rPr lang="pt-PT" sz="1400" dirty="0"/>
              <a:t>Tipo de Stream </a:t>
            </a:r>
            <a:endParaRPr lang="en-GB" sz="1400" dirty="0"/>
          </a:p>
        </p:txBody>
      </p:sp>
      <p:cxnSp>
        <p:nvCxnSpPr>
          <p:cNvPr id="33" name="Conexão reta unidirecional 32">
            <a:extLst>
              <a:ext uri="{FF2B5EF4-FFF2-40B4-BE49-F238E27FC236}">
                <a16:creationId xmlns:a16="http://schemas.microsoft.com/office/drawing/2014/main" id="{60EE1B24-69BC-47B2-BB1C-DCD5934E472C}"/>
              </a:ext>
            </a:extLst>
          </p:cNvPr>
          <p:cNvCxnSpPr>
            <a:cxnSpLocks/>
            <a:stCxn id="24" idx="3"/>
          </p:cNvCxnSpPr>
          <p:nvPr/>
        </p:nvCxnSpPr>
        <p:spPr>
          <a:xfrm flipV="1">
            <a:off x="9461260" y="2401393"/>
            <a:ext cx="677555" cy="1764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4" name="CaixaDeTexto 33">
            <a:extLst>
              <a:ext uri="{FF2B5EF4-FFF2-40B4-BE49-F238E27FC236}">
                <a16:creationId xmlns:a16="http://schemas.microsoft.com/office/drawing/2014/main" id="{BE0C12D2-632A-4676-B1EC-577B96B46135}"/>
              </a:ext>
            </a:extLst>
          </p:cNvPr>
          <p:cNvSpPr txBox="1"/>
          <p:nvPr/>
        </p:nvSpPr>
        <p:spPr>
          <a:xfrm rot="20753444">
            <a:off x="9618705" y="2210629"/>
            <a:ext cx="402225" cy="369332"/>
          </a:xfrm>
          <a:prstGeom prst="rect">
            <a:avLst/>
          </a:prstGeom>
          <a:noFill/>
        </p:spPr>
        <p:txBody>
          <a:bodyPr wrap="square" rtlCol="0">
            <a:spAutoFit/>
          </a:bodyPr>
          <a:lstStyle/>
          <a:p>
            <a:r>
              <a:rPr lang="pt-PT" dirty="0"/>
              <a:t>=</a:t>
            </a:r>
            <a:endParaRPr lang="en-GB" dirty="0"/>
          </a:p>
        </p:txBody>
      </p:sp>
      <p:cxnSp>
        <p:nvCxnSpPr>
          <p:cNvPr id="35" name="Conexão reta unidirecional 34">
            <a:extLst>
              <a:ext uri="{FF2B5EF4-FFF2-40B4-BE49-F238E27FC236}">
                <a16:creationId xmlns:a16="http://schemas.microsoft.com/office/drawing/2014/main" id="{6CA33FB3-51B6-46D8-88A5-EBFE04C5945C}"/>
              </a:ext>
            </a:extLst>
          </p:cNvPr>
          <p:cNvCxnSpPr>
            <a:cxnSpLocks/>
          </p:cNvCxnSpPr>
          <p:nvPr/>
        </p:nvCxnSpPr>
        <p:spPr>
          <a:xfrm flipV="1">
            <a:off x="10035741" y="2997129"/>
            <a:ext cx="630280" cy="32537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6" name="CaixaDeTexto 35">
            <a:extLst>
              <a:ext uri="{FF2B5EF4-FFF2-40B4-BE49-F238E27FC236}">
                <a16:creationId xmlns:a16="http://schemas.microsoft.com/office/drawing/2014/main" id="{200F8AAF-48E6-484B-8CE0-9FD8F5BC915F}"/>
              </a:ext>
            </a:extLst>
          </p:cNvPr>
          <p:cNvSpPr txBox="1"/>
          <p:nvPr/>
        </p:nvSpPr>
        <p:spPr>
          <a:xfrm rot="19872835">
            <a:off x="10186932" y="2856495"/>
            <a:ext cx="234232" cy="369332"/>
          </a:xfrm>
          <a:prstGeom prst="rect">
            <a:avLst/>
          </a:prstGeom>
          <a:noFill/>
        </p:spPr>
        <p:txBody>
          <a:bodyPr wrap="square" rtlCol="0">
            <a:spAutoFit/>
          </a:bodyPr>
          <a:lstStyle/>
          <a:p>
            <a:r>
              <a:rPr lang="pt-PT" dirty="0"/>
              <a:t>+</a:t>
            </a:r>
            <a:endParaRPr lang="en-GB" dirty="0"/>
          </a:p>
        </p:txBody>
      </p:sp>
      <p:sp>
        <p:nvSpPr>
          <p:cNvPr id="37" name="TextBox 35">
            <a:extLst>
              <a:ext uri="{FF2B5EF4-FFF2-40B4-BE49-F238E27FC236}">
                <a16:creationId xmlns:a16="http://schemas.microsoft.com/office/drawing/2014/main" id="{F8D9A7DB-99EA-47BC-A8A3-B2ED11FCA81A}"/>
              </a:ext>
            </a:extLst>
          </p:cNvPr>
          <p:cNvSpPr txBox="1"/>
          <p:nvPr/>
        </p:nvSpPr>
        <p:spPr>
          <a:xfrm>
            <a:off x="10666021" y="2667079"/>
            <a:ext cx="1260558" cy="584775"/>
          </a:xfrm>
          <a:prstGeom prst="rect">
            <a:avLst/>
          </a:prstGeom>
          <a:noFill/>
        </p:spPr>
        <p:txBody>
          <a:bodyPr wrap="square">
            <a:spAutoFit/>
          </a:bodyPr>
          <a:lstStyle/>
          <a:p>
            <a:pPr algn="ctr"/>
            <a:r>
              <a:rPr lang="pt-PT" sz="1400" dirty="0"/>
              <a:t>(Finished)</a:t>
            </a:r>
          </a:p>
          <a:p>
            <a:pPr algn="ctr"/>
            <a:r>
              <a:rPr lang="pt-PT" dirty="0"/>
              <a:t>Data de fim</a:t>
            </a:r>
            <a:endParaRPr lang="en-US" dirty="0"/>
          </a:p>
        </p:txBody>
      </p:sp>
      <p:sp>
        <p:nvSpPr>
          <p:cNvPr id="38" name="CaixaDeTexto 37">
            <a:extLst>
              <a:ext uri="{FF2B5EF4-FFF2-40B4-BE49-F238E27FC236}">
                <a16:creationId xmlns:a16="http://schemas.microsoft.com/office/drawing/2014/main" id="{0C701B81-64A1-44B6-89B0-A5455DA394B0}"/>
              </a:ext>
            </a:extLst>
          </p:cNvPr>
          <p:cNvSpPr txBox="1"/>
          <p:nvPr/>
        </p:nvSpPr>
        <p:spPr>
          <a:xfrm>
            <a:off x="6502638" y="1768137"/>
            <a:ext cx="747529" cy="307777"/>
          </a:xfrm>
          <a:prstGeom prst="rect">
            <a:avLst/>
          </a:prstGeom>
          <a:noFill/>
        </p:spPr>
        <p:txBody>
          <a:bodyPr wrap="square" rtlCol="0">
            <a:spAutoFit/>
          </a:bodyPr>
          <a:lstStyle/>
          <a:p>
            <a:r>
              <a:rPr lang="pt-PT" sz="1400" dirty="0"/>
              <a:t>(</a:t>
            </a:r>
            <a:r>
              <a:rPr lang="pt-PT" sz="1400" dirty="0" err="1"/>
              <a:t>enum</a:t>
            </a:r>
            <a:r>
              <a:rPr lang="pt-PT" sz="1400" dirty="0"/>
              <a:t>)</a:t>
            </a:r>
            <a:endParaRPr lang="en-GB" sz="1400" dirty="0"/>
          </a:p>
        </p:txBody>
      </p:sp>
      <p:sp>
        <p:nvSpPr>
          <p:cNvPr id="39" name="CaixaDeTexto 38">
            <a:extLst>
              <a:ext uri="{FF2B5EF4-FFF2-40B4-BE49-F238E27FC236}">
                <a16:creationId xmlns:a16="http://schemas.microsoft.com/office/drawing/2014/main" id="{4EA9B7FA-D1EE-466E-8E82-2847D0C4BB65}"/>
              </a:ext>
            </a:extLst>
          </p:cNvPr>
          <p:cNvSpPr txBox="1"/>
          <p:nvPr/>
        </p:nvSpPr>
        <p:spPr>
          <a:xfrm>
            <a:off x="7809854" y="1829406"/>
            <a:ext cx="747529" cy="307777"/>
          </a:xfrm>
          <a:prstGeom prst="rect">
            <a:avLst/>
          </a:prstGeom>
          <a:noFill/>
        </p:spPr>
        <p:txBody>
          <a:bodyPr wrap="square" rtlCol="0">
            <a:spAutoFit/>
          </a:bodyPr>
          <a:lstStyle/>
          <a:p>
            <a:r>
              <a:rPr lang="pt-PT" sz="1400" dirty="0"/>
              <a:t>(</a:t>
            </a:r>
            <a:r>
              <a:rPr lang="pt-PT" sz="1400" dirty="0" err="1"/>
              <a:t>enum</a:t>
            </a:r>
            <a:r>
              <a:rPr lang="pt-PT" sz="1400" dirty="0"/>
              <a:t>)</a:t>
            </a:r>
            <a:endParaRPr lang="en-GB" sz="1400" dirty="0"/>
          </a:p>
        </p:txBody>
      </p:sp>
      <p:sp>
        <p:nvSpPr>
          <p:cNvPr id="40" name="Oval 39">
            <a:extLst>
              <a:ext uri="{FF2B5EF4-FFF2-40B4-BE49-F238E27FC236}">
                <a16:creationId xmlns:a16="http://schemas.microsoft.com/office/drawing/2014/main" id="{E62720A1-26B0-4461-9330-94DA2094A67F}"/>
              </a:ext>
            </a:extLst>
          </p:cNvPr>
          <p:cNvSpPr/>
          <p:nvPr/>
        </p:nvSpPr>
        <p:spPr>
          <a:xfrm>
            <a:off x="3752935" y="3909324"/>
            <a:ext cx="1082620" cy="19551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1" name="Oval 40">
            <a:extLst>
              <a:ext uri="{FF2B5EF4-FFF2-40B4-BE49-F238E27FC236}">
                <a16:creationId xmlns:a16="http://schemas.microsoft.com/office/drawing/2014/main" id="{4EDF7B57-F44E-4978-8245-0C8EE4A0285E}"/>
              </a:ext>
            </a:extLst>
          </p:cNvPr>
          <p:cNvSpPr/>
          <p:nvPr/>
        </p:nvSpPr>
        <p:spPr>
          <a:xfrm>
            <a:off x="4906046"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2" name="Oval 41">
            <a:extLst>
              <a:ext uri="{FF2B5EF4-FFF2-40B4-BE49-F238E27FC236}">
                <a16:creationId xmlns:a16="http://schemas.microsoft.com/office/drawing/2014/main" id="{9D3CD406-51F7-4204-87AC-216AFA928E0B}"/>
              </a:ext>
            </a:extLst>
          </p:cNvPr>
          <p:cNvSpPr/>
          <p:nvPr/>
        </p:nvSpPr>
        <p:spPr>
          <a:xfrm>
            <a:off x="5144214"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3" name="Oval 42">
            <a:extLst>
              <a:ext uri="{FF2B5EF4-FFF2-40B4-BE49-F238E27FC236}">
                <a16:creationId xmlns:a16="http://schemas.microsoft.com/office/drawing/2014/main" id="{B09F585C-2F70-42E6-88F7-345C3549CB9C}"/>
              </a:ext>
            </a:extLst>
          </p:cNvPr>
          <p:cNvSpPr/>
          <p:nvPr/>
        </p:nvSpPr>
        <p:spPr>
          <a:xfrm>
            <a:off x="5430988"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4" name="Oval 43">
            <a:extLst>
              <a:ext uri="{FF2B5EF4-FFF2-40B4-BE49-F238E27FC236}">
                <a16:creationId xmlns:a16="http://schemas.microsoft.com/office/drawing/2014/main" id="{5D4B6F50-5753-47D5-87B9-7152581E19C3}"/>
              </a:ext>
            </a:extLst>
          </p:cNvPr>
          <p:cNvSpPr/>
          <p:nvPr/>
        </p:nvSpPr>
        <p:spPr>
          <a:xfrm>
            <a:off x="5715405" y="3905678"/>
            <a:ext cx="57083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5" name="Oval 44">
            <a:extLst>
              <a:ext uri="{FF2B5EF4-FFF2-40B4-BE49-F238E27FC236}">
                <a16:creationId xmlns:a16="http://schemas.microsoft.com/office/drawing/2014/main" id="{1945EDD6-3EFD-4F04-AEDD-D72ED1C8E57C}"/>
              </a:ext>
            </a:extLst>
          </p:cNvPr>
          <p:cNvSpPr/>
          <p:nvPr/>
        </p:nvSpPr>
        <p:spPr>
          <a:xfrm>
            <a:off x="6423880"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6" name="Oval 45">
            <a:extLst>
              <a:ext uri="{FF2B5EF4-FFF2-40B4-BE49-F238E27FC236}">
                <a16:creationId xmlns:a16="http://schemas.microsoft.com/office/drawing/2014/main" id="{0E707A7E-DF74-4B6D-A2E5-FBAF33B4CDB1}"/>
              </a:ext>
            </a:extLst>
          </p:cNvPr>
          <p:cNvSpPr/>
          <p:nvPr/>
        </p:nvSpPr>
        <p:spPr>
          <a:xfrm>
            <a:off x="2420953"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7" name="Oval 46">
            <a:extLst>
              <a:ext uri="{FF2B5EF4-FFF2-40B4-BE49-F238E27FC236}">
                <a16:creationId xmlns:a16="http://schemas.microsoft.com/office/drawing/2014/main" id="{0F4A2A2A-BBF1-4A50-92CB-DA7FDC54A7D5}"/>
              </a:ext>
            </a:extLst>
          </p:cNvPr>
          <p:cNvSpPr/>
          <p:nvPr/>
        </p:nvSpPr>
        <p:spPr>
          <a:xfrm>
            <a:off x="2138285" y="391574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8" name="Oval 47">
            <a:extLst>
              <a:ext uri="{FF2B5EF4-FFF2-40B4-BE49-F238E27FC236}">
                <a16:creationId xmlns:a16="http://schemas.microsoft.com/office/drawing/2014/main" id="{737BB73B-3B92-44BD-81EE-7667E900EBD1}"/>
              </a:ext>
            </a:extLst>
          </p:cNvPr>
          <p:cNvSpPr/>
          <p:nvPr/>
        </p:nvSpPr>
        <p:spPr>
          <a:xfrm>
            <a:off x="1853854"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9" name="Oval 48">
            <a:extLst>
              <a:ext uri="{FF2B5EF4-FFF2-40B4-BE49-F238E27FC236}">
                <a16:creationId xmlns:a16="http://schemas.microsoft.com/office/drawing/2014/main" id="{8310DE1C-57E2-47BE-B245-C6DCB85DAEAE}"/>
              </a:ext>
            </a:extLst>
          </p:cNvPr>
          <p:cNvSpPr/>
          <p:nvPr/>
        </p:nvSpPr>
        <p:spPr>
          <a:xfrm>
            <a:off x="1900117" y="3754057"/>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pic>
        <p:nvPicPr>
          <p:cNvPr id="50" name="Imagem 49">
            <a:extLst>
              <a:ext uri="{FF2B5EF4-FFF2-40B4-BE49-F238E27FC236}">
                <a16:creationId xmlns:a16="http://schemas.microsoft.com/office/drawing/2014/main" id="{C9CA462E-8E2A-4338-B5C5-71EE804670F2}"/>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2485560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50155-6736-4DD4-81CA-AAC2F3DC7F40}"/>
              </a:ext>
            </a:extLst>
          </p:cNvPr>
          <p:cNvSpPr>
            <a:spLocks noGrp="1"/>
          </p:cNvSpPr>
          <p:nvPr>
            <p:ph type="title"/>
          </p:nvPr>
        </p:nvSpPr>
        <p:spPr/>
        <p:txBody>
          <a:bodyPr/>
          <a:lstStyle/>
          <a:p>
            <a:pPr algn="ctr"/>
            <a:r>
              <a:rPr lang="pt-PT" sz="6600" dirty="0" err="1">
                <a:solidFill>
                  <a:schemeClr val="tx1">
                    <a:lumMod val="85000"/>
                    <a:lumOff val="15000"/>
                  </a:schemeClr>
                </a:solidFill>
                <a:latin typeface="Bahnschrift SemiLight" panose="020B0502040204020203" pitchFamily="34" charset="0"/>
              </a:rPr>
              <a:t>Excepções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B58EAD8D-3885-47BC-929A-D0E531F5DFA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09A43886-A11B-4642-8430-534BA39D9336}"/>
              </a:ext>
            </a:extLst>
          </p:cNvPr>
          <p:cNvSpPr txBox="1"/>
          <p:nvPr/>
        </p:nvSpPr>
        <p:spPr>
          <a:xfrm>
            <a:off x="6752083" y="2126282"/>
            <a:ext cx="911121" cy="461665"/>
          </a:xfrm>
          <a:prstGeom prst="rect">
            <a:avLst/>
          </a:prstGeom>
          <a:noFill/>
        </p:spPr>
        <p:txBody>
          <a:bodyPr wrap="square" rtlCol="0">
            <a:spAutoFit/>
          </a:bodyPr>
          <a:lstStyle/>
          <a:p>
            <a:r>
              <a:rPr lang="pt-PT" sz="2400" dirty="0" err="1">
                <a:solidFill>
                  <a:srgbClr val="FF0000"/>
                </a:solidFill>
              </a:rPr>
              <a:t>Users</a:t>
            </a:r>
            <a:endParaRPr lang="en-GB" sz="2400" dirty="0">
              <a:solidFill>
                <a:srgbClr val="FF0000"/>
              </a:solidFill>
            </a:endParaRPr>
          </a:p>
        </p:txBody>
      </p:sp>
      <p:sp>
        <p:nvSpPr>
          <p:cNvPr id="11" name="CaixaDeTexto 10">
            <a:extLst>
              <a:ext uri="{FF2B5EF4-FFF2-40B4-BE49-F238E27FC236}">
                <a16:creationId xmlns:a16="http://schemas.microsoft.com/office/drawing/2014/main" id="{8F037062-52B7-45AA-88D9-AE35C37EE999}"/>
              </a:ext>
            </a:extLst>
          </p:cNvPr>
          <p:cNvSpPr txBox="1"/>
          <p:nvPr/>
        </p:nvSpPr>
        <p:spPr>
          <a:xfrm>
            <a:off x="9863528" y="2132416"/>
            <a:ext cx="1222316" cy="461665"/>
          </a:xfrm>
          <a:prstGeom prst="rect">
            <a:avLst/>
          </a:prstGeom>
          <a:noFill/>
        </p:spPr>
        <p:txBody>
          <a:bodyPr wrap="square" rtlCol="0">
            <a:spAutoFit/>
          </a:bodyPr>
          <a:lstStyle/>
          <a:p>
            <a:r>
              <a:rPr lang="pt-PT" sz="2400" dirty="0" err="1">
                <a:solidFill>
                  <a:srgbClr val="FF0000"/>
                </a:solidFill>
              </a:rPr>
              <a:t>Streams</a:t>
            </a:r>
            <a:endParaRPr lang="en-GB" sz="2400" dirty="0">
              <a:solidFill>
                <a:srgbClr val="FF0000"/>
              </a:solidFill>
            </a:endParaRPr>
          </a:p>
        </p:txBody>
      </p:sp>
      <p:sp>
        <p:nvSpPr>
          <p:cNvPr id="15" name="CaixaDeTexto 14">
            <a:extLst>
              <a:ext uri="{FF2B5EF4-FFF2-40B4-BE49-F238E27FC236}">
                <a16:creationId xmlns:a16="http://schemas.microsoft.com/office/drawing/2014/main" id="{55E6260D-0BC2-455E-86DA-B59F03493E91}"/>
              </a:ext>
            </a:extLst>
          </p:cNvPr>
          <p:cNvSpPr txBox="1"/>
          <p:nvPr/>
        </p:nvSpPr>
        <p:spPr>
          <a:xfrm>
            <a:off x="1427674" y="2132416"/>
            <a:ext cx="1030808" cy="461665"/>
          </a:xfrm>
          <a:prstGeom prst="rect">
            <a:avLst/>
          </a:prstGeom>
          <a:noFill/>
        </p:spPr>
        <p:txBody>
          <a:bodyPr wrap="square" rtlCol="0">
            <a:spAutoFit/>
          </a:bodyPr>
          <a:lstStyle/>
          <a:p>
            <a:r>
              <a:rPr lang="pt-PT" sz="2400" dirty="0">
                <a:solidFill>
                  <a:srgbClr val="FF0000"/>
                </a:solidFill>
              </a:rPr>
              <a:t>Global</a:t>
            </a:r>
            <a:endParaRPr lang="en-GB" sz="2400" dirty="0">
              <a:solidFill>
                <a:srgbClr val="FF0000"/>
              </a:solidFill>
            </a:endParaRPr>
          </a:p>
        </p:txBody>
      </p:sp>
      <p:sp>
        <p:nvSpPr>
          <p:cNvPr id="23" name="CaixaDeTexto 22">
            <a:extLst>
              <a:ext uri="{FF2B5EF4-FFF2-40B4-BE49-F238E27FC236}">
                <a16:creationId xmlns:a16="http://schemas.microsoft.com/office/drawing/2014/main" id="{2977D07C-75D5-45C7-BAD9-147122E87D1D}"/>
              </a:ext>
            </a:extLst>
          </p:cNvPr>
          <p:cNvSpPr txBox="1"/>
          <p:nvPr/>
        </p:nvSpPr>
        <p:spPr>
          <a:xfrm>
            <a:off x="4446821" y="2160849"/>
            <a:ext cx="784786" cy="461665"/>
          </a:xfrm>
          <a:prstGeom prst="rect">
            <a:avLst/>
          </a:prstGeom>
          <a:noFill/>
        </p:spPr>
        <p:txBody>
          <a:bodyPr wrap="square" rtlCol="0">
            <a:spAutoFit/>
          </a:bodyPr>
          <a:lstStyle/>
          <a:p>
            <a:r>
              <a:rPr lang="pt-PT" sz="2400" dirty="0">
                <a:solidFill>
                  <a:srgbClr val="FF0000"/>
                </a:solidFill>
              </a:rPr>
              <a:t>Date</a:t>
            </a:r>
            <a:endParaRPr lang="en-GB" sz="2400" dirty="0">
              <a:solidFill>
                <a:srgbClr val="FF0000"/>
              </a:solidFill>
            </a:endParaRPr>
          </a:p>
        </p:txBody>
      </p:sp>
      <p:sp>
        <p:nvSpPr>
          <p:cNvPr id="25" name="CaixaDeTexto 24">
            <a:extLst>
              <a:ext uri="{FF2B5EF4-FFF2-40B4-BE49-F238E27FC236}">
                <a16:creationId xmlns:a16="http://schemas.microsoft.com/office/drawing/2014/main" id="{1A06179C-D5BD-4E82-A664-8CB57351DC9A}"/>
              </a:ext>
            </a:extLst>
          </p:cNvPr>
          <p:cNvSpPr txBox="1"/>
          <p:nvPr/>
        </p:nvSpPr>
        <p:spPr>
          <a:xfrm>
            <a:off x="4004216" y="2597779"/>
            <a:ext cx="1672553" cy="369332"/>
          </a:xfrm>
          <a:prstGeom prst="rect">
            <a:avLst/>
          </a:prstGeom>
          <a:noFill/>
        </p:spPr>
        <p:txBody>
          <a:bodyPr wrap="square" rtlCol="0">
            <a:spAutoFit/>
          </a:bodyPr>
          <a:lstStyle/>
          <a:p>
            <a:r>
              <a:rPr lang="pt-PT" dirty="0" err="1">
                <a:solidFill>
                  <a:srgbClr val="FF0000"/>
                </a:solidFill>
              </a:rPr>
              <a:t>BadDateFormat</a:t>
            </a:r>
            <a:endParaRPr lang="en-GB" dirty="0">
              <a:solidFill>
                <a:srgbClr val="FF0000"/>
              </a:solidFill>
            </a:endParaRPr>
          </a:p>
        </p:txBody>
      </p:sp>
      <p:sp>
        <p:nvSpPr>
          <p:cNvPr id="29" name="CaixaDeTexto 28">
            <a:extLst>
              <a:ext uri="{FF2B5EF4-FFF2-40B4-BE49-F238E27FC236}">
                <a16:creationId xmlns:a16="http://schemas.microsoft.com/office/drawing/2014/main" id="{CE94DF33-642F-4396-A189-A5BCCA43225A}"/>
              </a:ext>
            </a:extLst>
          </p:cNvPr>
          <p:cNvSpPr txBox="1"/>
          <p:nvPr/>
        </p:nvSpPr>
        <p:spPr>
          <a:xfrm>
            <a:off x="4004215" y="2967111"/>
            <a:ext cx="1672553" cy="369332"/>
          </a:xfrm>
          <a:prstGeom prst="rect">
            <a:avLst/>
          </a:prstGeom>
          <a:noFill/>
        </p:spPr>
        <p:txBody>
          <a:bodyPr wrap="square" rtlCol="0">
            <a:spAutoFit/>
          </a:bodyPr>
          <a:lstStyle/>
          <a:p>
            <a:r>
              <a:rPr lang="pt-PT" dirty="0" err="1">
                <a:solidFill>
                  <a:srgbClr val="FF0000"/>
                </a:solidFill>
              </a:rPr>
              <a:t>InvalidDate</a:t>
            </a:r>
            <a:endParaRPr lang="en-GB" dirty="0">
              <a:solidFill>
                <a:srgbClr val="FF0000"/>
              </a:solidFill>
            </a:endParaRPr>
          </a:p>
        </p:txBody>
      </p:sp>
      <p:sp>
        <p:nvSpPr>
          <p:cNvPr id="35" name="CaixaDeTexto 34">
            <a:extLst>
              <a:ext uri="{FF2B5EF4-FFF2-40B4-BE49-F238E27FC236}">
                <a16:creationId xmlns:a16="http://schemas.microsoft.com/office/drawing/2014/main" id="{18ADC5AE-01D1-4051-BAF4-D0B1F365545E}"/>
              </a:ext>
            </a:extLst>
          </p:cNvPr>
          <p:cNvSpPr txBox="1"/>
          <p:nvPr/>
        </p:nvSpPr>
        <p:spPr>
          <a:xfrm>
            <a:off x="9152369" y="2594081"/>
            <a:ext cx="2697897" cy="369332"/>
          </a:xfrm>
          <a:prstGeom prst="rect">
            <a:avLst/>
          </a:prstGeom>
          <a:noFill/>
        </p:spPr>
        <p:txBody>
          <a:bodyPr wrap="square" rtlCol="0">
            <a:spAutoFit/>
          </a:bodyPr>
          <a:lstStyle/>
          <a:p>
            <a:r>
              <a:rPr lang="pt-PT" dirty="0" err="1">
                <a:solidFill>
                  <a:srgbClr val="FF0000"/>
                </a:solidFill>
              </a:rPr>
              <a:t>AlreadyInStreamException</a:t>
            </a:r>
            <a:endParaRPr lang="en-GB" dirty="0">
              <a:solidFill>
                <a:srgbClr val="FF0000"/>
              </a:solidFill>
            </a:endParaRPr>
          </a:p>
        </p:txBody>
      </p:sp>
      <p:sp>
        <p:nvSpPr>
          <p:cNvPr id="37" name="CaixaDeTexto 36">
            <a:extLst>
              <a:ext uri="{FF2B5EF4-FFF2-40B4-BE49-F238E27FC236}">
                <a16:creationId xmlns:a16="http://schemas.microsoft.com/office/drawing/2014/main" id="{38D46D9C-1A99-4C5F-B018-ED01B9A90CA6}"/>
              </a:ext>
            </a:extLst>
          </p:cNvPr>
          <p:cNvSpPr txBox="1"/>
          <p:nvPr/>
        </p:nvSpPr>
        <p:spPr>
          <a:xfrm>
            <a:off x="9152369" y="2963413"/>
            <a:ext cx="2897454" cy="369332"/>
          </a:xfrm>
          <a:prstGeom prst="rect">
            <a:avLst/>
          </a:prstGeom>
          <a:noFill/>
        </p:spPr>
        <p:txBody>
          <a:bodyPr wrap="square" rtlCol="0">
            <a:spAutoFit/>
          </a:bodyPr>
          <a:lstStyle/>
          <a:p>
            <a:r>
              <a:rPr lang="pt-PT" dirty="0" err="1">
                <a:solidFill>
                  <a:srgbClr val="FF0000"/>
                </a:solidFill>
              </a:rPr>
              <a:t>AlreadyInWhiteListException</a:t>
            </a:r>
            <a:endParaRPr lang="en-GB" dirty="0">
              <a:solidFill>
                <a:srgbClr val="FF0000"/>
              </a:solidFill>
            </a:endParaRPr>
          </a:p>
        </p:txBody>
      </p:sp>
      <p:sp>
        <p:nvSpPr>
          <p:cNvPr id="39" name="CaixaDeTexto 38">
            <a:extLst>
              <a:ext uri="{FF2B5EF4-FFF2-40B4-BE49-F238E27FC236}">
                <a16:creationId xmlns:a16="http://schemas.microsoft.com/office/drawing/2014/main" id="{D320604A-E2F7-405E-95FC-3CA1B0B3AA32}"/>
              </a:ext>
            </a:extLst>
          </p:cNvPr>
          <p:cNvSpPr txBox="1"/>
          <p:nvPr/>
        </p:nvSpPr>
        <p:spPr>
          <a:xfrm>
            <a:off x="9152368" y="3327692"/>
            <a:ext cx="2119544" cy="369332"/>
          </a:xfrm>
          <a:prstGeom prst="rect">
            <a:avLst/>
          </a:prstGeom>
          <a:noFill/>
        </p:spPr>
        <p:txBody>
          <a:bodyPr wrap="square">
            <a:spAutoFit/>
          </a:bodyPr>
          <a:lstStyle/>
          <a:p>
            <a:r>
              <a:rPr lang="pt-PT" dirty="0" err="1">
                <a:solidFill>
                  <a:srgbClr val="FF0000"/>
                </a:solidFill>
              </a:rPr>
              <a:t>MaxViewersReach</a:t>
            </a:r>
            <a:endParaRPr lang="en-GB" dirty="0">
              <a:solidFill>
                <a:srgbClr val="FF0000"/>
              </a:solidFill>
            </a:endParaRPr>
          </a:p>
        </p:txBody>
      </p:sp>
      <p:sp>
        <p:nvSpPr>
          <p:cNvPr id="41" name="CaixaDeTexto 40">
            <a:extLst>
              <a:ext uri="{FF2B5EF4-FFF2-40B4-BE49-F238E27FC236}">
                <a16:creationId xmlns:a16="http://schemas.microsoft.com/office/drawing/2014/main" id="{79CF14DC-15EE-4046-9BF9-8CC1D9995237}"/>
              </a:ext>
            </a:extLst>
          </p:cNvPr>
          <p:cNvSpPr txBox="1"/>
          <p:nvPr/>
        </p:nvSpPr>
        <p:spPr>
          <a:xfrm>
            <a:off x="9152369" y="3683787"/>
            <a:ext cx="2330763" cy="369332"/>
          </a:xfrm>
          <a:prstGeom prst="rect">
            <a:avLst/>
          </a:prstGeom>
          <a:noFill/>
        </p:spPr>
        <p:txBody>
          <a:bodyPr wrap="square">
            <a:spAutoFit/>
          </a:bodyPr>
          <a:lstStyle/>
          <a:p>
            <a:r>
              <a:rPr lang="pt-PT" dirty="0" err="1">
                <a:solidFill>
                  <a:srgbClr val="FF0000"/>
                </a:solidFill>
              </a:rPr>
              <a:t>NotInStreamException</a:t>
            </a:r>
            <a:endParaRPr lang="en-GB" dirty="0">
              <a:solidFill>
                <a:srgbClr val="FF0000"/>
              </a:solidFill>
            </a:endParaRPr>
          </a:p>
        </p:txBody>
      </p:sp>
      <p:sp>
        <p:nvSpPr>
          <p:cNvPr id="43" name="CaixaDeTexto 42">
            <a:extLst>
              <a:ext uri="{FF2B5EF4-FFF2-40B4-BE49-F238E27FC236}">
                <a16:creationId xmlns:a16="http://schemas.microsoft.com/office/drawing/2014/main" id="{8073E767-8AFC-4371-AD35-306EE48AF6D1}"/>
              </a:ext>
            </a:extLst>
          </p:cNvPr>
          <p:cNvSpPr txBox="1"/>
          <p:nvPr/>
        </p:nvSpPr>
        <p:spPr>
          <a:xfrm>
            <a:off x="9152369" y="3990215"/>
            <a:ext cx="2558614" cy="369332"/>
          </a:xfrm>
          <a:prstGeom prst="rect">
            <a:avLst/>
          </a:prstGeom>
          <a:noFill/>
        </p:spPr>
        <p:txBody>
          <a:bodyPr wrap="square">
            <a:spAutoFit/>
          </a:bodyPr>
          <a:lstStyle/>
          <a:p>
            <a:r>
              <a:rPr lang="pt-PT" dirty="0" err="1">
                <a:solidFill>
                  <a:srgbClr val="FF0000"/>
                </a:solidFill>
              </a:rPr>
              <a:t>NotInWhiteListException</a:t>
            </a:r>
            <a:endParaRPr lang="en-GB" dirty="0">
              <a:solidFill>
                <a:srgbClr val="FF0000"/>
              </a:solidFill>
            </a:endParaRPr>
          </a:p>
        </p:txBody>
      </p:sp>
      <p:sp>
        <p:nvSpPr>
          <p:cNvPr id="45" name="CaixaDeTexto 44">
            <a:extLst>
              <a:ext uri="{FF2B5EF4-FFF2-40B4-BE49-F238E27FC236}">
                <a16:creationId xmlns:a16="http://schemas.microsoft.com/office/drawing/2014/main" id="{CB0C591E-4249-44D0-8F0E-51DDE4CD8605}"/>
              </a:ext>
            </a:extLst>
          </p:cNvPr>
          <p:cNvSpPr txBox="1"/>
          <p:nvPr/>
        </p:nvSpPr>
        <p:spPr>
          <a:xfrm>
            <a:off x="9152369" y="4356178"/>
            <a:ext cx="2767614" cy="369332"/>
          </a:xfrm>
          <a:prstGeom prst="rect">
            <a:avLst/>
          </a:prstGeom>
          <a:noFill/>
        </p:spPr>
        <p:txBody>
          <a:bodyPr wrap="square">
            <a:spAutoFit/>
          </a:bodyPr>
          <a:lstStyle/>
          <a:p>
            <a:r>
              <a:rPr lang="pt-PT" dirty="0" err="1">
                <a:solidFill>
                  <a:srgbClr val="FF0000"/>
                </a:solidFill>
              </a:rPr>
              <a:t>NotPrivateStreamException</a:t>
            </a:r>
            <a:endParaRPr lang="en-GB" dirty="0">
              <a:solidFill>
                <a:srgbClr val="FF0000"/>
              </a:solidFill>
            </a:endParaRPr>
          </a:p>
        </p:txBody>
      </p:sp>
      <p:sp>
        <p:nvSpPr>
          <p:cNvPr id="47" name="CaixaDeTexto 46">
            <a:extLst>
              <a:ext uri="{FF2B5EF4-FFF2-40B4-BE49-F238E27FC236}">
                <a16:creationId xmlns:a16="http://schemas.microsoft.com/office/drawing/2014/main" id="{5A637420-5B35-4C07-B522-DC6A021660F4}"/>
              </a:ext>
            </a:extLst>
          </p:cNvPr>
          <p:cNvSpPr txBox="1"/>
          <p:nvPr/>
        </p:nvSpPr>
        <p:spPr>
          <a:xfrm>
            <a:off x="9152368" y="4707220"/>
            <a:ext cx="2697897" cy="369332"/>
          </a:xfrm>
          <a:prstGeom prst="rect">
            <a:avLst/>
          </a:prstGeom>
          <a:noFill/>
        </p:spPr>
        <p:txBody>
          <a:bodyPr wrap="square">
            <a:spAutoFit/>
          </a:bodyPr>
          <a:lstStyle/>
          <a:p>
            <a:r>
              <a:rPr lang="pt-PT" dirty="0" err="1">
                <a:solidFill>
                  <a:srgbClr val="FF0000"/>
                </a:solidFill>
              </a:rPr>
              <a:t>RestrictedStreamException</a:t>
            </a:r>
            <a:endParaRPr lang="en-GB" dirty="0">
              <a:solidFill>
                <a:srgbClr val="FF0000"/>
              </a:solidFill>
            </a:endParaRPr>
          </a:p>
        </p:txBody>
      </p:sp>
      <p:sp>
        <p:nvSpPr>
          <p:cNvPr id="49" name="CaixaDeTexto 48">
            <a:extLst>
              <a:ext uri="{FF2B5EF4-FFF2-40B4-BE49-F238E27FC236}">
                <a16:creationId xmlns:a16="http://schemas.microsoft.com/office/drawing/2014/main" id="{4BBA540B-35F5-4D98-A9F2-7BD8D3D98EB7}"/>
              </a:ext>
            </a:extLst>
          </p:cNvPr>
          <p:cNvSpPr txBox="1"/>
          <p:nvPr/>
        </p:nvSpPr>
        <p:spPr>
          <a:xfrm>
            <a:off x="6229178" y="2521572"/>
            <a:ext cx="1434026" cy="369332"/>
          </a:xfrm>
          <a:prstGeom prst="rect">
            <a:avLst/>
          </a:prstGeom>
          <a:noFill/>
        </p:spPr>
        <p:txBody>
          <a:bodyPr wrap="square">
            <a:spAutoFit/>
          </a:bodyPr>
          <a:lstStyle/>
          <a:p>
            <a:r>
              <a:rPr lang="pt-PT" dirty="0" err="1">
                <a:solidFill>
                  <a:srgbClr val="FF0000"/>
                </a:solidFill>
              </a:rPr>
              <a:t>AlreadyExists</a:t>
            </a:r>
            <a:endParaRPr lang="en-GB" dirty="0">
              <a:solidFill>
                <a:srgbClr val="FF0000"/>
              </a:solidFill>
            </a:endParaRPr>
          </a:p>
        </p:txBody>
      </p:sp>
      <p:sp>
        <p:nvSpPr>
          <p:cNvPr id="51" name="CaixaDeTexto 50">
            <a:extLst>
              <a:ext uri="{FF2B5EF4-FFF2-40B4-BE49-F238E27FC236}">
                <a16:creationId xmlns:a16="http://schemas.microsoft.com/office/drawing/2014/main" id="{76D082E1-9818-410A-A993-47CF0F0F5FFE}"/>
              </a:ext>
            </a:extLst>
          </p:cNvPr>
          <p:cNvSpPr txBox="1"/>
          <p:nvPr/>
        </p:nvSpPr>
        <p:spPr>
          <a:xfrm>
            <a:off x="6229178" y="2885851"/>
            <a:ext cx="2558614" cy="369332"/>
          </a:xfrm>
          <a:prstGeom prst="rect">
            <a:avLst/>
          </a:prstGeom>
          <a:noFill/>
        </p:spPr>
        <p:txBody>
          <a:bodyPr wrap="square">
            <a:spAutoFit/>
          </a:bodyPr>
          <a:lstStyle/>
          <a:p>
            <a:r>
              <a:rPr lang="pt-PT" dirty="0" err="1">
                <a:solidFill>
                  <a:srgbClr val="FF0000"/>
                </a:solidFill>
              </a:rPr>
              <a:t>FollowStreamerException</a:t>
            </a:r>
            <a:endParaRPr lang="en-GB" dirty="0">
              <a:solidFill>
                <a:srgbClr val="FF0000"/>
              </a:solidFill>
            </a:endParaRPr>
          </a:p>
        </p:txBody>
      </p:sp>
      <p:sp>
        <p:nvSpPr>
          <p:cNvPr id="53" name="CaixaDeTexto 52">
            <a:extLst>
              <a:ext uri="{FF2B5EF4-FFF2-40B4-BE49-F238E27FC236}">
                <a16:creationId xmlns:a16="http://schemas.microsoft.com/office/drawing/2014/main" id="{E4DB8A9B-85EE-45D3-ACED-90766B6ABAC9}"/>
              </a:ext>
            </a:extLst>
          </p:cNvPr>
          <p:cNvSpPr txBox="1"/>
          <p:nvPr/>
        </p:nvSpPr>
        <p:spPr>
          <a:xfrm>
            <a:off x="6229178" y="3262737"/>
            <a:ext cx="2439140" cy="369332"/>
          </a:xfrm>
          <a:prstGeom prst="rect">
            <a:avLst/>
          </a:prstGeom>
          <a:noFill/>
        </p:spPr>
        <p:txBody>
          <a:bodyPr wrap="square">
            <a:spAutoFit/>
          </a:bodyPr>
          <a:lstStyle/>
          <a:p>
            <a:r>
              <a:rPr lang="pt-PT" dirty="0" err="1">
                <a:solidFill>
                  <a:srgbClr val="FF0000"/>
                </a:solidFill>
              </a:rPr>
              <a:t>RestrictedAgeException</a:t>
            </a:r>
            <a:endParaRPr lang="en-GB" dirty="0">
              <a:solidFill>
                <a:srgbClr val="FF0000"/>
              </a:solidFill>
            </a:endParaRPr>
          </a:p>
        </p:txBody>
      </p:sp>
      <p:sp>
        <p:nvSpPr>
          <p:cNvPr id="55" name="CaixaDeTexto 54">
            <a:extLst>
              <a:ext uri="{FF2B5EF4-FFF2-40B4-BE49-F238E27FC236}">
                <a16:creationId xmlns:a16="http://schemas.microsoft.com/office/drawing/2014/main" id="{F8EFE28E-BBF5-4FCC-B526-73B8DDC525A1}"/>
              </a:ext>
            </a:extLst>
          </p:cNvPr>
          <p:cNvSpPr txBox="1"/>
          <p:nvPr/>
        </p:nvSpPr>
        <p:spPr>
          <a:xfrm>
            <a:off x="1044545" y="2568239"/>
            <a:ext cx="1797067" cy="369332"/>
          </a:xfrm>
          <a:prstGeom prst="rect">
            <a:avLst/>
          </a:prstGeom>
          <a:noFill/>
        </p:spPr>
        <p:txBody>
          <a:bodyPr wrap="square">
            <a:spAutoFit/>
          </a:bodyPr>
          <a:lstStyle/>
          <a:p>
            <a:r>
              <a:rPr lang="pt-PT" dirty="0">
                <a:solidFill>
                  <a:srgbClr val="FF0000"/>
                </a:solidFill>
              </a:rPr>
              <a:t>DoesNotExist</a:t>
            </a:r>
            <a:endParaRPr lang="en-GB" dirty="0">
              <a:solidFill>
                <a:srgbClr val="FF0000"/>
              </a:solidFill>
            </a:endParaRPr>
          </a:p>
        </p:txBody>
      </p:sp>
      <p:sp>
        <p:nvSpPr>
          <p:cNvPr id="57" name="CaixaDeTexto 56">
            <a:extLst>
              <a:ext uri="{FF2B5EF4-FFF2-40B4-BE49-F238E27FC236}">
                <a16:creationId xmlns:a16="http://schemas.microsoft.com/office/drawing/2014/main" id="{2093895B-1362-4430-82DE-DD18815C55B0}"/>
              </a:ext>
            </a:extLst>
          </p:cNvPr>
          <p:cNvSpPr txBox="1"/>
          <p:nvPr/>
        </p:nvSpPr>
        <p:spPr>
          <a:xfrm>
            <a:off x="1044545" y="2937571"/>
            <a:ext cx="2697897" cy="369332"/>
          </a:xfrm>
          <a:prstGeom prst="rect">
            <a:avLst/>
          </a:prstGeom>
          <a:noFill/>
        </p:spPr>
        <p:txBody>
          <a:bodyPr wrap="square">
            <a:spAutoFit/>
          </a:bodyPr>
          <a:lstStyle/>
          <a:p>
            <a:r>
              <a:rPr lang="pt-PT" dirty="0" err="1">
                <a:solidFill>
                  <a:srgbClr val="FF0000"/>
                </a:solidFill>
              </a:rPr>
              <a:t>EmptyDataBaseException</a:t>
            </a:r>
            <a:endParaRPr lang="en-GB" dirty="0">
              <a:solidFill>
                <a:srgbClr val="FF0000"/>
              </a:solidFill>
            </a:endParaRPr>
          </a:p>
        </p:txBody>
      </p:sp>
      <p:sp>
        <p:nvSpPr>
          <p:cNvPr id="3" name="Marcador de Posição do Rodapé 2">
            <a:extLst>
              <a:ext uri="{FF2B5EF4-FFF2-40B4-BE49-F238E27FC236}">
                <a16:creationId xmlns:a16="http://schemas.microsoft.com/office/drawing/2014/main" id="{BDC108CA-1009-4F33-BA90-654A55918ED3}"/>
              </a:ext>
            </a:extLst>
          </p:cNvPr>
          <p:cNvSpPr>
            <a:spLocks noGrp="1"/>
          </p:cNvSpPr>
          <p:nvPr>
            <p:ph type="ftr" sz="quarter" idx="11"/>
          </p:nvPr>
        </p:nvSpPr>
        <p:spPr/>
        <p:txBody>
          <a:bodyPr/>
          <a:lstStyle/>
          <a:p>
            <a:r>
              <a:rPr lang="en-GB" sz="2400" b="1" dirty="0"/>
              <a:t>2MIEIC04_G1</a:t>
            </a:r>
          </a:p>
        </p:txBody>
      </p:sp>
      <p:sp>
        <p:nvSpPr>
          <p:cNvPr id="4" name="Marcador de Posição do Número do Diapositivo 3">
            <a:extLst>
              <a:ext uri="{FF2B5EF4-FFF2-40B4-BE49-F238E27FC236}">
                <a16:creationId xmlns:a16="http://schemas.microsoft.com/office/drawing/2014/main" id="{D3BE8DBB-2681-4EDA-A70E-FDD3F50D1646}"/>
              </a:ext>
            </a:extLst>
          </p:cNvPr>
          <p:cNvSpPr>
            <a:spLocks noGrp="1"/>
          </p:cNvSpPr>
          <p:nvPr>
            <p:ph type="sldNum" sz="quarter" idx="12"/>
          </p:nvPr>
        </p:nvSpPr>
        <p:spPr/>
        <p:txBody>
          <a:bodyPr/>
          <a:lstStyle/>
          <a:p>
            <a:fld id="{75DB3F52-068C-4339-9FA6-06F9AAEB3337}" type="slidenum">
              <a:rPr lang="en-GB" sz="2400" smtClean="0"/>
              <a:t>8</a:t>
            </a:fld>
            <a:endParaRPr lang="en-GB" sz="2400" dirty="0"/>
          </a:p>
        </p:txBody>
      </p:sp>
      <p:pic>
        <p:nvPicPr>
          <p:cNvPr id="27" name="Imagem 26">
            <a:extLst>
              <a:ext uri="{FF2B5EF4-FFF2-40B4-BE49-F238E27FC236}">
                <a16:creationId xmlns:a16="http://schemas.microsoft.com/office/drawing/2014/main" id="{4B81C26A-46A2-487E-A5EE-7F6366169040}"/>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8" name="CaixaDeTexto 7">
            <a:extLst>
              <a:ext uri="{FF2B5EF4-FFF2-40B4-BE49-F238E27FC236}">
                <a16:creationId xmlns:a16="http://schemas.microsoft.com/office/drawing/2014/main" id="{1B2E72D2-65CE-4EB1-9F50-0B9D09B5F392}"/>
              </a:ext>
            </a:extLst>
          </p:cNvPr>
          <p:cNvSpPr txBox="1"/>
          <p:nvPr/>
        </p:nvSpPr>
        <p:spPr>
          <a:xfrm>
            <a:off x="1873188" y="4053119"/>
            <a:ext cx="5548544" cy="369332"/>
          </a:xfrm>
          <a:prstGeom prst="rect">
            <a:avLst/>
          </a:prstGeom>
          <a:noFill/>
        </p:spPr>
        <p:txBody>
          <a:bodyPr wrap="square" rtlCol="0">
            <a:spAutoFit/>
          </a:bodyPr>
          <a:lstStyle/>
          <a:p>
            <a:r>
              <a:rPr lang="pt-PT" dirty="0"/>
              <a:t>TROCAR POR EXEPÇÕES NOVAS</a:t>
            </a:r>
            <a:endParaRPr lang="en-GB" dirty="0"/>
          </a:p>
        </p:txBody>
      </p:sp>
    </p:spTree>
    <p:extLst>
      <p:ext uri="{BB962C8B-B14F-4D97-AF65-F5344CB8AC3E}">
        <p14:creationId xmlns:p14="http://schemas.microsoft.com/office/powerpoint/2010/main" val="3082102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898F1F90-3438-44BB-BDC7-B70CFDD04994}"/>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Pesquisa</a:t>
            </a:r>
            <a:endParaRPr lang="en-GB" sz="6600" dirty="0">
              <a:solidFill>
                <a:schemeClr val="tx1">
                  <a:lumMod val="85000"/>
                  <a:lumOff val="15000"/>
                </a:schemeClr>
              </a:solidFill>
              <a:latin typeface="Bahnschrift SemiLight" panose="020B0502040204020203" pitchFamily="34" charset="0"/>
            </a:endParaRPr>
          </a:p>
        </p:txBody>
      </p:sp>
      <p:cxnSp>
        <p:nvCxnSpPr>
          <p:cNvPr id="7" name="Conexão reta 6">
            <a:extLst>
              <a:ext uri="{FF2B5EF4-FFF2-40B4-BE49-F238E27FC236}">
                <a16:creationId xmlns:a16="http://schemas.microsoft.com/office/drawing/2014/main" id="{C2E4CA01-F82D-4D76-AE17-74CEFAFD29F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9" name="Imagem 8">
            <a:extLst>
              <a:ext uri="{FF2B5EF4-FFF2-40B4-BE49-F238E27FC236}">
                <a16:creationId xmlns:a16="http://schemas.microsoft.com/office/drawing/2014/main" id="{2074C564-1A08-4866-B2B7-02307995EC4F}"/>
              </a:ext>
            </a:extLst>
          </p:cNvPr>
          <p:cNvPicPr>
            <a:picLocks noChangeAspect="1"/>
          </p:cNvPicPr>
          <p:nvPr/>
        </p:nvPicPr>
        <p:blipFill>
          <a:blip r:embed="rId2"/>
          <a:stretch>
            <a:fillRect/>
          </a:stretch>
        </p:blipFill>
        <p:spPr>
          <a:xfrm>
            <a:off x="4739083" y="3603666"/>
            <a:ext cx="6349127" cy="2118890"/>
          </a:xfrm>
          <a:prstGeom prst="rect">
            <a:avLst/>
          </a:prstGeom>
        </p:spPr>
      </p:pic>
      <p:pic>
        <p:nvPicPr>
          <p:cNvPr id="11" name="Imagem 10">
            <a:extLst>
              <a:ext uri="{FF2B5EF4-FFF2-40B4-BE49-F238E27FC236}">
                <a16:creationId xmlns:a16="http://schemas.microsoft.com/office/drawing/2014/main" id="{EE4E0661-B16E-41D0-861B-0B9184268C93}"/>
              </a:ext>
            </a:extLst>
          </p:cNvPr>
          <p:cNvPicPr>
            <a:picLocks noChangeAspect="1"/>
          </p:cNvPicPr>
          <p:nvPr/>
        </p:nvPicPr>
        <p:blipFill>
          <a:blip r:embed="rId3"/>
          <a:stretch>
            <a:fillRect/>
          </a:stretch>
        </p:blipFill>
        <p:spPr>
          <a:xfrm>
            <a:off x="7192937" y="2110436"/>
            <a:ext cx="3962743" cy="807790"/>
          </a:xfrm>
          <a:prstGeom prst="rect">
            <a:avLst/>
          </a:prstGeom>
        </p:spPr>
      </p:pic>
      <p:sp>
        <p:nvSpPr>
          <p:cNvPr id="13" name="CaixaDeTexto 12">
            <a:extLst>
              <a:ext uri="{FF2B5EF4-FFF2-40B4-BE49-F238E27FC236}">
                <a16:creationId xmlns:a16="http://schemas.microsoft.com/office/drawing/2014/main" id="{7582186A-0E72-4556-B6E3-75E577AEAB3C}"/>
              </a:ext>
            </a:extLst>
          </p:cNvPr>
          <p:cNvSpPr txBox="1"/>
          <p:nvPr/>
        </p:nvSpPr>
        <p:spPr>
          <a:xfrm>
            <a:off x="1189358" y="2012309"/>
            <a:ext cx="5468893" cy="1477328"/>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Todos os dados são guardados em </a:t>
            </a:r>
            <a:r>
              <a:rPr lang="pt-PT" dirty="0" err="1"/>
              <a:t>unordered</a:t>
            </a:r>
            <a:r>
              <a:rPr lang="pt-PT" dirty="0"/>
              <a:t> </a:t>
            </a:r>
            <a:r>
              <a:rPr lang="pt-PT" dirty="0" err="1"/>
              <a:t>maps</a:t>
            </a:r>
            <a:endParaRPr lang="pt-PT" dirty="0"/>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Permite obter apontador para um dado elemento sabendo apenas o seu identificador (stream ID ou nickname). Ex: </a:t>
            </a:r>
            <a:r>
              <a:rPr lang="pt-PT" dirty="0" err="1"/>
              <a:t>SearchManager</a:t>
            </a:r>
            <a:r>
              <a:rPr lang="pt-PT" dirty="0"/>
              <a:t>::</a:t>
            </a:r>
            <a:r>
              <a:rPr lang="pt-PT" dirty="0" err="1"/>
              <a:t>getUser</a:t>
            </a:r>
            <a:r>
              <a:rPr lang="pt-PT" dirty="0"/>
              <a:t>()</a:t>
            </a:r>
            <a:endParaRPr lang="en-GB" dirty="0"/>
          </a:p>
        </p:txBody>
      </p:sp>
      <p:sp>
        <p:nvSpPr>
          <p:cNvPr id="15" name="CaixaDeTexto 14">
            <a:extLst>
              <a:ext uri="{FF2B5EF4-FFF2-40B4-BE49-F238E27FC236}">
                <a16:creationId xmlns:a16="http://schemas.microsoft.com/office/drawing/2014/main" id="{A81839B1-9541-4C3D-90BF-31A386C176B7}"/>
              </a:ext>
            </a:extLst>
          </p:cNvPr>
          <p:cNvSpPr txBox="1"/>
          <p:nvPr/>
        </p:nvSpPr>
        <p:spPr>
          <a:xfrm>
            <a:off x="10028464" y="2862896"/>
            <a:ext cx="1127216" cy="338554"/>
          </a:xfrm>
          <a:prstGeom prst="rect">
            <a:avLst/>
          </a:prstGeom>
          <a:noFill/>
        </p:spPr>
        <p:txBody>
          <a:bodyPr wrap="square" rtlCol="0">
            <a:spAutoFit/>
          </a:bodyPr>
          <a:lstStyle/>
          <a:p>
            <a:r>
              <a:rPr lang="pt-PT" sz="1600" dirty="0" err="1"/>
              <a:t>DataBase.h</a:t>
            </a:r>
            <a:endParaRPr lang="en-GB" sz="1600" dirty="0"/>
          </a:p>
        </p:txBody>
      </p:sp>
      <p:sp>
        <p:nvSpPr>
          <p:cNvPr id="17" name="CaixaDeTexto 16">
            <a:extLst>
              <a:ext uri="{FF2B5EF4-FFF2-40B4-BE49-F238E27FC236}">
                <a16:creationId xmlns:a16="http://schemas.microsoft.com/office/drawing/2014/main" id="{81CB8B24-77F1-4D2B-AD3D-68F6F9D049FA}"/>
              </a:ext>
            </a:extLst>
          </p:cNvPr>
          <p:cNvSpPr txBox="1"/>
          <p:nvPr/>
        </p:nvSpPr>
        <p:spPr>
          <a:xfrm>
            <a:off x="9323511" y="5665747"/>
            <a:ext cx="1832169" cy="338554"/>
          </a:xfrm>
          <a:prstGeom prst="rect">
            <a:avLst/>
          </a:prstGeom>
          <a:noFill/>
        </p:spPr>
        <p:txBody>
          <a:bodyPr wrap="square" rtlCol="0">
            <a:spAutoFit/>
          </a:bodyPr>
          <a:lstStyle/>
          <a:p>
            <a:r>
              <a:rPr lang="pt-PT" sz="1600" dirty="0"/>
              <a:t>SearchManager.cpp</a:t>
            </a:r>
            <a:endParaRPr lang="en-GB" sz="1600" dirty="0"/>
          </a:p>
        </p:txBody>
      </p:sp>
      <p:pic>
        <p:nvPicPr>
          <p:cNvPr id="19" name="Imagem 18">
            <a:extLst>
              <a:ext uri="{FF2B5EF4-FFF2-40B4-BE49-F238E27FC236}">
                <a16:creationId xmlns:a16="http://schemas.microsoft.com/office/drawing/2014/main" id="{1631380D-B88A-4215-BE0E-22F695C32C8B}"/>
              </a:ext>
            </a:extLst>
          </p:cNvPr>
          <p:cNvPicPr>
            <a:picLocks noChangeAspect="1"/>
          </p:cNvPicPr>
          <p:nvPr/>
        </p:nvPicPr>
        <p:blipFill>
          <a:blip r:embed="rId4"/>
          <a:stretch>
            <a:fillRect/>
          </a:stretch>
        </p:blipFill>
        <p:spPr>
          <a:xfrm>
            <a:off x="1189359" y="3603666"/>
            <a:ext cx="3009530" cy="1976285"/>
          </a:xfrm>
          <a:prstGeom prst="rect">
            <a:avLst/>
          </a:prstGeom>
        </p:spPr>
      </p:pic>
      <p:sp>
        <p:nvSpPr>
          <p:cNvPr id="21" name="CaixaDeTexto 20">
            <a:extLst>
              <a:ext uri="{FF2B5EF4-FFF2-40B4-BE49-F238E27FC236}">
                <a16:creationId xmlns:a16="http://schemas.microsoft.com/office/drawing/2014/main" id="{5F124F6A-0A21-4FD6-B5AE-F0E92890F0F9}"/>
              </a:ext>
            </a:extLst>
          </p:cNvPr>
          <p:cNvSpPr txBox="1"/>
          <p:nvPr/>
        </p:nvSpPr>
        <p:spPr>
          <a:xfrm>
            <a:off x="3163651" y="5527903"/>
            <a:ext cx="1035238" cy="338554"/>
          </a:xfrm>
          <a:prstGeom prst="rect">
            <a:avLst/>
          </a:prstGeom>
          <a:noFill/>
        </p:spPr>
        <p:txBody>
          <a:bodyPr wrap="square" rtlCol="0">
            <a:spAutoFit/>
          </a:bodyPr>
          <a:lstStyle/>
          <a:p>
            <a:r>
              <a:rPr lang="pt-PT" sz="1600" dirty="0" err="1"/>
              <a:t>StreamZ.h</a:t>
            </a:r>
            <a:endParaRPr lang="en-GB" sz="1600" dirty="0"/>
          </a:p>
        </p:txBody>
      </p:sp>
      <p:sp>
        <p:nvSpPr>
          <p:cNvPr id="2" name="Marcador de Posição do Rodapé 1">
            <a:extLst>
              <a:ext uri="{FF2B5EF4-FFF2-40B4-BE49-F238E27FC236}">
                <a16:creationId xmlns:a16="http://schemas.microsoft.com/office/drawing/2014/main" id="{AC9C9DC4-4A5E-473D-B162-15858523817F}"/>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59E940EF-7100-4753-B4D6-8317706B5F39}"/>
              </a:ext>
            </a:extLst>
          </p:cNvPr>
          <p:cNvSpPr>
            <a:spLocks noGrp="1"/>
          </p:cNvSpPr>
          <p:nvPr>
            <p:ph type="sldNum" sz="quarter" idx="12"/>
          </p:nvPr>
        </p:nvSpPr>
        <p:spPr/>
        <p:txBody>
          <a:bodyPr/>
          <a:lstStyle/>
          <a:p>
            <a:fld id="{75DB3F52-068C-4339-9FA6-06F9AAEB3337}" type="slidenum">
              <a:rPr lang="en-GB" sz="2400"/>
              <a:t>9</a:t>
            </a:fld>
            <a:endParaRPr lang="en-GB" sz="2400" dirty="0"/>
          </a:p>
        </p:txBody>
      </p:sp>
      <p:pic>
        <p:nvPicPr>
          <p:cNvPr id="14" name="Imagem 13">
            <a:extLst>
              <a:ext uri="{FF2B5EF4-FFF2-40B4-BE49-F238E27FC236}">
                <a16:creationId xmlns:a16="http://schemas.microsoft.com/office/drawing/2014/main" id="{C71CCF36-FC3F-4EBC-8464-434B110BC0A4}"/>
              </a:ext>
            </a:extLst>
          </p:cNvPr>
          <p:cNvPicPr>
            <a:picLocks noChangeAspect="1"/>
          </p:cNvPicPr>
          <p:nvPr/>
        </p:nvPicPr>
        <p:blipFill rotWithShape="1">
          <a:blip r:embed="rId5">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154785579"/>
      </p:ext>
    </p:extLst>
  </p:cSld>
  <p:clrMapOvr>
    <a:masterClrMapping/>
  </p:clrMapOvr>
</p:sld>
</file>

<file path=ppt/theme/theme1.xml><?xml version="1.0" encoding="utf-8"?>
<a:theme xmlns:a="http://schemas.openxmlformats.org/drawingml/2006/main" name="Retrospetiva">
  <a:themeElements>
    <a:clrScheme name="Personalizado 7">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796</TotalTime>
  <Words>1100</Words>
  <Application>Microsoft Office PowerPoint</Application>
  <PresentationFormat>Ecrã Panorâmico</PresentationFormat>
  <Paragraphs>213</Paragraphs>
  <Slides>17</Slides>
  <Notes>0</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17</vt:i4>
      </vt:variant>
    </vt:vector>
  </HeadingPairs>
  <TitlesOfParts>
    <vt:vector size="23" baseType="lpstr">
      <vt:lpstr>Arial</vt:lpstr>
      <vt:lpstr>Bahnschrift SemiLight</vt:lpstr>
      <vt:lpstr>Calibri</vt:lpstr>
      <vt:lpstr>Calibri Light</vt:lpstr>
      <vt:lpstr>Whitney</vt:lpstr>
      <vt:lpstr>Retrospetiva</vt:lpstr>
      <vt:lpstr>StreamZ_P2</vt:lpstr>
      <vt:lpstr>Problema</vt:lpstr>
      <vt:lpstr>Solução</vt:lpstr>
      <vt:lpstr>Solução</vt:lpstr>
      <vt:lpstr>Ficheiros - Users</vt:lpstr>
      <vt:lpstr>Ficheiros - Streams</vt:lpstr>
      <vt:lpstr>Ficheiros - Donations</vt:lpstr>
      <vt:lpstr>Excepções</vt:lpstr>
      <vt:lpstr>Pesquisa</vt:lpstr>
      <vt:lpstr> Criar/Atualizar/ Remover</vt:lpstr>
      <vt:lpstr>Ordenação</vt:lpstr>
      <vt:lpstr>Listagem</vt:lpstr>
      <vt:lpstr>UI</vt:lpstr>
      <vt:lpstr>UI – Pesquisas</vt:lpstr>
      <vt:lpstr>Destaque - Listagem</vt:lpstr>
      <vt:lpstr>Observações</vt:lpstr>
      <vt:lpstr>Dificuldades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StreamZ</dc:title>
  <dc:creator>André Pereira</dc:creator>
  <cp:lastModifiedBy>André Pereira</cp:lastModifiedBy>
  <cp:revision>29</cp:revision>
  <dcterms:created xsi:type="dcterms:W3CDTF">2020-11-07T17:52:21Z</dcterms:created>
  <dcterms:modified xsi:type="dcterms:W3CDTF">2021-01-01T18:18:06Z</dcterms:modified>
</cp:coreProperties>
</file>