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5"/>
  </p:notesMasterIdLst>
  <p:sldIdLst>
    <p:sldId id="256" r:id="rId2"/>
    <p:sldId id="257" r:id="rId3"/>
    <p:sldId id="258" r:id="rId4"/>
    <p:sldId id="265" r:id="rId5"/>
    <p:sldId id="259" r:id="rId6"/>
    <p:sldId id="272" r:id="rId7"/>
    <p:sldId id="273" r:id="rId8"/>
    <p:sldId id="282" r:id="rId9"/>
    <p:sldId id="274" r:id="rId10"/>
    <p:sldId id="275" r:id="rId11"/>
    <p:sldId id="281" r:id="rId12"/>
    <p:sldId id="260" r:id="rId13"/>
    <p:sldId id="268" r:id="rId14"/>
    <p:sldId id="261" r:id="rId15"/>
    <p:sldId id="269" r:id="rId16"/>
    <p:sldId id="266" r:id="rId17"/>
    <p:sldId id="270" r:id="rId18"/>
    <p:sldId id="271" r:id="rId19"/>
    <p:sldId id="278" r:id="rId20"/>
    <p:sldId id="279" r:id="rId21"/>
    <p:sldId id="262" r:id="rId22"/>
    <p:sldId id="280"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20/11/2020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20/11/2020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20/11/2020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20/11/2020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20/11/2020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20/11/2020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20/11/2020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20/11/2020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pic>
        <p:nvPicPr>
          <p:cNvPr id="4" name="Picture 3" descr="Diagram&#10;&#10;Description automatically generated">
            <a:extLst>
              <a:ext uri="{FF2B5EF4-FFF2-40B4-BE49-F238E27FC236}">
                <a16:creationId xmlns:a16="http://schemas.microsoft.com/office/drawing/2014/main" id="{091187C1-8AF5-4E15-96FF-3650240D24E2}"/>
              </a:ext>
            </a:extLst>
          </p:cNvPr>
          <p:cNvPicPr>
            <a:picLocks noChangeAspect="1"/>
          </p:cNvPicPr>
          <p:nvPr/>
        </p:nvPicPr>
        <p:blipFill rotWithShape="1">
          <a:blip r:embed="rId3">
            <a:extLst>
              <a:ext uri="{28A0092B-C50C-407E-A947-70E740481C1C}">
                <a14:useLocalDpi xmlns:a14="http://schemas.microsoft.com/office/drawing/2010/main" val="0"/>
              </a:ext>
            </a:extLst>
          </a:blip>
          <a:srcRect t="10518"/>
          <a:stretch/>
        </p:blipFill>
        <p:spPr>
          <a:xfrm>
            <a:off x="3202218" y="142240"/>
            <a:ext cx="5787564" cy="6136640"/>
          </a:xfrm>
          <a:prstGeom prst="rect">
            <a:avLst/>
          </a:prstGeom>
        </p:spPr>
      </p:pic>
    </p:spTree>
    <p:extLst>
      <p:ext uri="{BB962C8B-B14F-4D97-AF65-F5344CB8AC3E}">
        <p14:creationId xmlns:p14="http://schemas.microsoft.com/office/powerpoint/2010/main" val="22290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
        <p:nvSpPr>
          <p:cNvPr id="8" name="Marcador de Posição do Rodapé 3">
            <a:extLst>
              <a:ext uri="{FF2B5EF4-FFF2-40B4-BE49-F238E27FC236}">
                <a16:creationId xmlns:a16="http://schemas.microsoft.com/office/drawing/2014/main" id="{CA52DFD8-2659-4F8F-8BB8-9EC8FF60C95B}"/>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3290FC8-E2AC-4AF9-B100-50FF81F71DB3}"/>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11</a:t>
            </a:fld>
            <a:endParaRPr lang="en-GB" sz="2400" dirty="0"/>
          </a:p>
        </p:txBody>
      </p:sp>
      <p:pic>
        <p:nvPicPr>
          <p:cNvPr id="10" name="Imagem 9">
            <a:extLst>
              <a:ext uri="{FF2B5EF4-FFF2-40B4-BE49-F238E27FC236}">
                <a16:creationId xmlns:a16="http://schemas.microsoft.com/office/drawing/2014/main" id="{541A52DA-C3DB-4EB4-93A3-0D87D6233E27}"/>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a:t>Seguidores</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t>Ex: Lista de seguidores.   2 , nick1 , nick2</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a:buClr>
                <a:srgbClr val="C00000"/>
              </a:buClr>
            </a:pPr>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14</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2503640" y="5498618"/>
            <a:ext cx="5335343" cy="338554"/>
          </a:xfrm>
          <a:prstGeom prst="rect">
            <a:avLst/>
          </a:prstGeom>
          <a:noFill/>
        </p:spPr>
        <p:txBody>
          <a:bodyPr wrap="square" rtlCol="0">
            <a:spAutoFit/>
          </a:bodyPr>
          <a:lstStyle/>
          <a:p>
            <a:pPr algn="r"/>
            <a:r>
              <a:rPr lang="pt-PT" sz="1600" dirty="0"/>
              <a:t>Exemplo de tratamento de excepção  - 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(stream ID ou nickname). Ex: </a:t>
            </a:r>
            <a:r>
              <a:rPr lang="pt-PT" dirty="0" err="1"/>
              <a:t>SearchManager</a:t>
            </a:r>
            <a:r>
              <a:rPr lang="pt-PT" dirty="0"/>
              <a:t>::</a:t>
            </a:r>
            <a:r>
              <a:rPr lang="pt-PT" dirty="0" err="1"/>
              <a:t>getUser</a:t>
            </a:r>
            <a:r>
              <a:rPr lang="pt-PT" dirty="0"/>
              <a:t>()</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os identificadores únicos.</a:t>
            </a:r>
          </a:p>
          <a:p>
            <a:pPr marL="285750" indent="-285750">
              <a:buClr>
                <a:srgbClr val="8C2D19"/>
              </a:buClr>
              <a:buFont typeface="Arial" panose="020B0604020202020204" pitchFamily="34" charset="0"/>
              <a:buChar char="•"/>
            </a:pPr>
            <a:r>
              <a:rPr lang="pt-PT" dirty="0"/>
              <a:t>Remoção e criação feitas na classe UserManager e StreamManager. Ex: </a:t>
            </a:r>
            <a:r>
              <a:rPr lang="pt-PT" dirty="0" err="1"/>
              <a:t>UserManager</a:t>
            </a:r>
            <a:r>
              <a:rPr lang="pt-PT" dirty="0"/>
              <a:t>::</a:t>
            </a:r>
            <a:r>
              <a:rPr lang="pt-PT" dirty="0" err="1"/>
              <a:t>createStreamer</a:t>
            </a:r>
            <a:endParaRPr lang="pt-PT" dirty="0"/>
          </a:p>
          <a:p>
            <a:pPr marL="285750" indent="-285750">
              <a:buClr>
                <a:srgbClr val="8C2D19"/>
              </a:buClr>
              <a:buFont typeface="Arial" panose="020B0604020202020204" pitchFamily="34" charset="0"/>
              <a:buChar char="•"/>
            </a:pPr>
            <a:r>
              <a:rPr lang="pt-PT" dirty="0"/>
              <a:t>Alterações são feitas sobre apontadores.                          Ex: </a:t>
            </a:r>
            <a:r>
              <a:rPr lang="pt-PT" dirty="0" err="1"/>
              <a:t>Viewer</a:t>
            </a:r>
            <a:r>
              <a:rPr lang="pt-PT" dirty="0"/>
              <a:t>::</a:t>
            </a:r>
            <a:r>
              <a:rPr lang="pt-PT" dirty="0" err="1"/>
              <a:t>giveFeedback</a:t>
            </a:r>
            <a:endParaRPr lang="pt-PT" dirty="0"/>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419843"/>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785924"/>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761436"/>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pré-preenchidos</a:t>
            </a:r>
          </a:p>
          <a:p>
            <a:pPr>
              <a:buClr>
                <a:srgbClr val="8C2D19"/>
              </a:buCl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758805"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Criar uma nova conta(admin – apenas uma vez, streamer ou viewer).</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t>Exemplo Viewer</a:t>
            </a:r>
          </a:p>
          <a:p>
            <a:r>
              <a:rPr lang="pt-PT" dirty="0"/>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Várias estatísticas possiveis</a:t>
            </a:r>
          </a:p>
          <a:p>
            <a:endParaRPr lang="pt-PT" sz="1600" dirty="0"/>
          </a:p>
          <a:p>
            <a:pPr algn="ctr"/>
            <a:r>
              <a:rPr lang="pt-PT" sz="1600" dirty="0"/>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9844" y="3961441"/>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24113" y="4993755"/>
            <a:ext cx="609359" cy="609359"/>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8749254" y="3926333"/>
            <a:ext cx="1060590" cy="1060590"/>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316394" y="4824467"/>
            <a:ext cx="947936" cy="947936"/>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p>
          <a:p>
            <a:pPr marL="285750" indent="-285750">
              <a:buFont typeface="Arial" panose="020B0604020202020204" pitchFamily="34" charset="0"/>
              <a:buChar char="•"/>
            </a:pPr>
            <a:r>
              <a:rPr lang="pt-PT" dirty="0"/>
              <a:t>Escolher 0 para parar de adicionar elementos à pesquisa</a:t>
            </a:r>
          </a:p>
          <a:p>
            <a:pPr marL="285750" indent="-285750">
              <a:buFont typeface="Arial" panose="020B0604020202020204" pitchFamily="34" charset="0"/>
              <a:buChar char="•"/>
            </a:pPr>
            <a:r>
              <a:rPr lang="pt-PT" dirty="0"/>
              <a:t>Ordenar à escolha se assim desejar</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t>Sistema de páginas</a:t>
            </a:r>
          </a:p>
          <a:p>
            <a:pPr marL="285750" indent="-285750">
              <a:buFont typeface="Arial" panose="020B0604020202020204" pitchFamily="34" charset="0"/>
              <a:buChar char="•"/>
            </a:pPr>
            <a:r>
              <a:rPr lang="pt-PT" dirty="0"/>
              <a:t>Objetivo de não apresentar demasiadas entradas no ecrã de uma vez só.</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22</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23</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452431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Plataforma que aloca várias classes</a:t>
            </a:r>
          </a:p>
          <a:p>
            <a:pPr marL="742950" lvl="1" indent="-285750">
              <a:buClr>
                <a:srgbClr val="C00000"/>
              </a:buClr>
              <a:buFont typeface="Arial" panose="020B0604020202020204" pitchFamily="34" charset="0"/>
              <a:buChar char="•"/>
            </a:pPr>
            <a:r>
              <a:rPr lang="pt-PT" dirty="0"/>
              <a:t>User, com classes derivadas Streamer, Viewer e Admin</a:t>
            </a:r>
            <a:endParaRPr lang="en-US" dirty="0"/>
          </a:p>
          <a:p>
            <a:pPr marL="742950" lvl="1" indent="-285750">
              <a:buClr>
                <a:srgbClr val="C00000"/>
              </a:buClr>
              <a:buFont typeface="Arial" panose="020B0604020202020204" pitchFamily="34" charset="0"/>
              <a:buChar char="•"/>
            </a:pPr>
            <a:r>
              <a:rPr lang="en-US" dirty="0"/>
              <a:t>Stream, com classes </a:t>
            </a:r>
            <a:r>
              <a:rPr lang="en-US" dirty="0" err="1"/>
              <a:t>derivadas</a:t>
            </a:r>
            <a:r>
              <a:rPr lang="en-US" dirty="0"/>
              <a:t>, </a:t>
            </a:r>
            <a:r>
              <a:rPr lang="en-US" dirty="0" err="1"/>
              <a:t>FinishedStream</a:t>
            </a:r>
            <a:r>
              <a:rPr lang="en-US" dirty="0"/>
              <a:t>, </a:t>
            </a:r>
            <a:r>
              <a:rPr lang="en-US" dirty="0" err="1"/>
              <a:t>LiveStream</a:t>
            </a:r>
            <a:r>
              <a:rPr lang="en-US" dirty="0"/>
              <a:t>( com classes </a:t>
            </a:r>
            <a:r>
              <a:rPr lang="en-US" dirty="0" err="1"/>
              <a:t>derivadas</a:t>
            </a:r>
            <a:r>
              <a:rPr lang="en-US" dirty="0"/>
              <a:t> Public e Private Streams</a:t>
            </a:r>
          </a:p>
          <a:p>
            <a:pPr marL="285750" indent="-285750">
              <a:buClr>
                <a:srgbClr val="C00000"/>
              </a:buClr>
              <a:buFont typeface="Arial" panose="020B0604020202020204" pitchFamily="34" charset="0"/>
              <a:buChar char="•"/>
            </a:pPr>
            <a:r>
              <a:rPr lang="en-US" dirty="0"/>
              <a:t>Sistema de likes e dislikes, </a:t>
            </a:r>
            <a:r>
              <a:rPr lang="en-US" dirty="0" err="1"/>
              <a:t>usando</a:t>
            </a:r>
            <a:r>
              <a:rPr lang="en-US" dirty="0"/>
              <a:t> um </a:t>
            </a:r>
            <a:r>
              <a:rPr lang="en-US" dirty="0" err="1"/>
              <a:t>mapa</a:t>
            </a:r>
            <a:r>
              <a:rPr lang="en-US" dirty="0"/>
              <a:t> </a:t>
            </a:r>
            <a:r>
              <a:rPr lang="en-US" dirty="0" err="1"/>
              <a:t>em</a:t>
            </a:r>
            <a:r>
              <a:rPr lang="en-US" dirty="0"/>
              <a:t> </a:t>
            </a:r>
            <a:r>
              <a:rPr lang="en-US" dirty="0" err="1"/>
              <a:t>cada</a:t>
            </a:r>
            <a:r>
              <a:rPr lang="en-US" dirty="0"/>
              <a:t> stream para </a:t>
            </a:r>
            <a:r>
              <a:rPr lang="en-US" dirty="0" err="1"/>
              <a:t>verificar</a:t>
            </a:r>
            <a:r>
              <a:rPr lang="en-US" dirty="0"/>
              <a:t> que </a:t>
            </a:r>
            <a:r>
              <a:rPr lang="en-US" dirty="0" err="1"/>
              <a:t>cada</a:t>
            </a:r>
            <a:r>
              <a:rPr lang="en-US" dirty="0"/>
              <a:t> user </a:t>
            </a:r>
            <a:r>
              <a:rPr lang="en-US" dirty="0" err="1"/>
              <a:t>apenas</a:t>
            </a:r>
            <a:r>
              <a:rPr lang="en-US" dirty="0"/>
              <a:t> </a:t>
            </a:r>
            <a:r>
              <a:rPr lang="en-US" dirty="0" err="1"/>
              <a:t>interage</a:t>
            </a:r>
            <a:r>
              <a:rPr lang="en-US" dirty="0"/>
              <a:t> </a:t>
            </a:r>
            <a:r>
              <a:rPr lang="en-US" dirty="0" err="1"/>
              <a:t>uma</a:t>
            </a:r>
            <a:r>
              <a:rPr lang="en-US" dirty="0"/>
              <a:t> </a:t>
            </a:r>
            <a:r>
              <a:rPr lang="en-US" dirty="0" err="1"/>
              <a:t>vez</a:t>
            </a:r>
            <a:r>
              <a:rPr lang="en-US" dirty="0"/>
              <a:t> (</a:t>
            </a:r>
            <a:r>
              <a:rPr lang="en-US" dirty="0" err="1"/>
              <a:t>ou</a:t>
            </a:r>
            <a:r>
              <a:rPr lang="en-US" dirty="0"/>
              <a:t> </a:t>
            </a:r>
            <a:r>
              <a:rPr lang="en-US" dirty="0" err="1"/>
              <a:t>várias</a:t>
            </a:r>
            <a:r>
              <a:rPr lang="en-US" dirty="0"/>
              <a:t> se trocar de like para dislike e vice versa).</a:t>
            </a:r>
          </a:p>
          <a:p>
            <a:pPr marL="285750" indent="-285750">
              <a:lnSpc>
                <a:spcPct val="150000"/>
              </a:lnSpc>
              <a:buClr>
                <a:srgbClr val="C00000"/>
              </a:buClr>
              <a:buFont typeface="Arial" panose="020B0604020202020204" pitchFamily="34" charset="0"/>
              <a:buChar char="•"/>
            </a:pPr>
            <a:r>
              <a:rPr lang="en-US" dirty="0"/>
              <a:t>Sistema de </a:t>
            </a:r>
            <a:r>
              <a:rPr lang="en-US" dirty="0" err="1"/>
              <a:t>Comentários</a:t>
            </a:r>
            <a:r>
              <a:rPr lang="en-US" dirty="0"/>
              <a:t> para as Private Streams.</a:t>
            </a:r>
          </a:p>
          <a:p>
            <a:pPr marL="285750" indent="-285750">
              <a:buClr>
                <a:srgbClr val="C00000"/>
              </a:buClr>
              <a:buFont typeface="Arial" panose="020B0604020202020204" pitchFamily="34" charset="0"/>
              <a:buChar char="•"/>
            </a:pPr>
            <a:r>
              <a:rPr lang="en-US" dirty="0"/>
              <a:t>Sistema de </a:t>
            </a:r>
            <a:r>
              <a:rPr lang="en-US" dirty="0" err="1"/>
              <a:t>seguidores</a:t>
            </a:r>
            <a:r>
              <a:rPr lang="en-US" dirty="0"/>
              <a:t>, que </a:t>
            </a:r>
            <a:r>
              <a:rPr lang="en-US" dirty="0" err="1"/>
              <a:t>mostra</a:t>
            </a:r>
            <a:r>
              <a:rPr lang="en-US" dirty="0"/>
              <a:t> </a:t>
            </a:r>
            <a:r>
              <a:rPr lang="en-US" dirty="0" err="1"/>
              <a:t>ao</a:t>
            </a:r>
            <a:r>
              <a:rPr lang="en-US" dirty="0"/>
              <a:t> Viewer streams </a:t>
            </a:r>
            <a:r>
              <a:rPr lang="en-US" dirty="0" err="1"/>
              <a:t>ativas</a:t>
            </a:r>
            <a:r>
              <a:rPr lang="en-US" dirty="0"/>
              <a:t> dos, Streamers que </a:t>
            </a:r>
            <a:r>
              <a:rPr lang="en-US" dirty="0" err="1"/>
              <a:t>ele</a:t>
            </a:r>
            <a:r>
              <a:rPr lang="en-US" dirty="0"/>
              <a:t> segue.</a:t>
            </a:r>
          </a:p>
          <a:p>
            <a:pPr marL="285750" indent="-285750">
              <a:lnSpc>
                <a:spcPct val="150000"/>
              </a:lnSpc>
              <a:buClr>
                <a:srgbClr val="C00000"/>
              </a:buClr>
              <a:buFont typeface="Arial" panose="020B0604020202020204" pitchFamily="34" charset="0"/>
              <a:buChar char="•"/>
            </a:pPr>
            <a:r>
              <a:rPr lang="en-US" dirty="0"/>
              <a:t>Sistema de </a:t>
            </a:r>
            <a:r>
              <a:rPr lang="en-US" dirty="0" err="1"/>
              <a:t>listagem</a:t>
            </a:r>
            <a:r>
              <a:rPr lang="en-US" dirty="0"/>
              <a:t> com </a:t>
            </a:r>
            <a:r>
              <a:rPr lang="en-US" dirty="0" err="1"/>
              <a:t>auxílio</a:t>
            </a:r>
            <a:r>
              <a:rPr lang="en-US" dirty="0"/>
              <a:t> a </a:t>
            </a:r>
            <a:r>
              <a:rPr lang="en-US" dirty="0" err="1"/>
              <a:t>algoritmos</a:t>
            </a:r>
            <a:r>
              <a:rPr lang="en-US" dirty="0"/>
              <a:t> de </a:t>
            </a:r>
            <a:r>
              <a:rPr lang="en-US" dirty="0" err="1"/>
              <a:t>filtragem</a:t>
            </a:r>
            <a:r>
              <a:rPr lang="en-US" dirty="0"/>
              <a:t>, </a:t>
            </a:r>
            <a:r>
              <a:rPr lang="en-US" dirty="0" err="1"/>
              <a:t>pesquisa</a:t>
            </a:r>
            <a:r>
              <a:rPr lang="en-US" dirty="0"/>
              <a:t> e </a:t>
            </a:r>
            <a:r>
              <a:rPr lang="en-US" dirty="0" err="1"/>
              <a:t>ordenação</a:t>
            </a:r>
            <a:r>
              <a:rPr lang="en-US" dirty="0"/>
              <a:t>.</a:t>
            </a:r>
          </a:p>
          <a:p>
            <a:pPr marL="285750" indent="-285750">
              <a:lnSpc>
                <a:spcPct val="150000"/>
              </a:lnSpc>
              <a:buClr>
                <a:srgbClr val="C00000"/>
              </a:buClr>
              <a:buFont typeface="Arial" panose="020B0604020202020204" pitchFamily="34" charset="0"/>
              <a:buChar char="•"/>
            </a:pPr>
            <a:r>
              <a:rPr lang="en-US" dirty="0"/>
              <a:t>Sistema de Leaderboard, </a:t>
            </a:r>
            <a:r>
              <a:rPr lang="en-US" dirty="0" err="1"/>
              <a:t>tendo</a:t>
            </a:r>
            <a:r>
              <a:rPr lang="en-US" dirty="0"/>
              <a:t> </a:t>
            </a:r>
            <a:r>
              <a:rPr lang="en-US" dirty="0" err="1"/>
              <a:t>sido</a:t>
            </a:r>
            <a:r>
              <a:rPr lang="en-US" dirty="0"/>
              <a:t> </a:t>
            </a:r>
            <a:r>
              <a:rPr lang="en-US" dirty="0" err="1"/>
              <a:t>feito</a:t>
            </a:r>
            <a:r>
              <a:rPr lang="en-US" dirty="0"/>
              <a:t> por likes, views e </a:t>
            </a:r>
            <a:r>
              <a:rPr lang="en-US" dirty="0" err="1"/>
              <a:t>utilizadores</a:t>
            </a:r>
            <a:r>
              <a:rPr lang="en-US" dirty="0"/>
              <a:t> </a:t>
            </a:r>
            <a:r>
              <a:rPr lang="en-US" dirty="0" err="1"/>
              <a:t>mais</a:t>
            </a:r>
            <a:r>
              <a:rPr lang="en-US" dirty="0"/>
              <a:t> </a:t>
            </a:r>
            <a:r>
              <a:rPr lang="en-US" dirty="0" err="1"/>
              <a:t>antigos</a:t>
            </a:r>
            <a:r>
              <a:rPr lang="en-US" dirty="0"/>
              <a:t>.</a:t>
            </a:r>
          </a:p>
          <a:p>
            <a:pPr marL="285750" indent="-285750">
              <a:lnSpc>
                <a:spcPct val="150000"/>
              </a:lnSpc>
              <a:buClr>
                <a:srgbClr val="C00000"/>
              </a:buClr>
              <a:buFont typeface="Arial" panose="020B0604020202020204" pitchFamily="34" charset="0"/>
              <a:buChar char="•"/>
            </a:pPr>
            <a:r>
              <a:rPr lang="en-US" dirty="0"/>
              <a:t>Sistema de </a:t>
            </a:r>
            <a:r>
              <a:rPr lang="en-US" dirty="0" err="1"/>
              <a:t>administração</a:t>
            </a:r>
            <a:r>
              <a:rPr lang="en-US" dirty="0"/>
              <a:t> que </a:t>
            </a:r>
            <a:r>
              <a:rPr lang="en-US" dirty="0" err="1"/>
              <a:t>permite</a:t>
            </a:r>
            <a:r>
              <a:rPr lang="en-US" dirty="0"/>
              <a:t> </a:t>
            </a:r>
            <a:r>
              <a:rPr lang="en-US" dirty="0" err="1"/>
              <a:t>apagar</a:t>
            </a:r>
            <a:r>
              <a:rPr lang="en-US" dirty="0"/>
              <a:t> streams e users, </a:t>
            </a:r>
            <a:r>
              <a:rPr lang="en-US" dirty="0" err="1"/>
              <a:t>mostar</a:t>
            </a:r>
            <a:r>
              <a:rPr lang="en-US" dirty="0"/>
              <a:t> </a:t>
            </a:r>
            <a:r>
              <a:rPr lang="en-US" dirty="0" err="1"/>
              <a:t>estatísticas</a:t>
            </a:r>
            <a:r>
              <a:rPr lang="en-US" dirty="0"/>
              <a:t> </a:t>
            </a:r>
            <a:r>
              <a:rPr lang="en-US" dirty="0" err="1"/>
              <a:t>relevantes</a:t>
            </a:r>
            <a:r>
              <a:rPr lang="en-US" dirty="0"/>
              <a:t> </a:t>
            </a:r>
            <a:r>
              <a:rPr lang="en-US" dirty="0" err="1"/>
              <a:t>como</a:t>
            </a:r>
            <a:r>
              <a:rPr lang="en-US" dirty="0"/>
              <a:t> media de </a:t>
            </a:r>
            <a:r>
              <a:rPr lang="en-US" dirty="0" err="1"/>
              <a:t>visualizações</a:t>
            </a:r>
            <a:r>
              <a:rPr lang="en-US" dirty="0"/>
              <a:t> entre </a:t>
            </a:r>
            <a:r>
              <a:rPr lang="en-US" dirty="0" err="1"/>
              <a:t>datas</a:t>
            </a:r>
            <a:r>
              <a:rPr lang="en-US" dirty="0"/>
              <a:t>, </a:t>
            </a:r>
            <a:r>
              <a:rPr lang="en-US" dirty="0" err="1"/>
              <a:t>linguagem</a:t>
            </a:r>
            <a:r>
              <a:rPr lang="en-US" dirty="0"/>
              <a:t> </a:t>
            </a:r>
            <a:r>
              <a:rPr lang="en-US" dirty="0" err="1"/>
              <a:t>mais</a:t>
            </a:r>
            <a:r>
              <a:rPr lang="en-US" dirty="0"/>
              <a:t> vista, entre outros.</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535613"/>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8803177"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err="1"/>
              <a:t>StreamZ</a:t>
            </a:r>
            <a:r>
              <a:rPr lang="pt-PT" sz="2000" dirty="0"/>
              <a:t> -&gt; </a:t>
            </a:r>
            <a:r>
              <a:rPr lang="pt-PT" dirty="0"/>
              <a:t>Classe para inicializar o programa e interligar as várias classes e métodos</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err="1"/>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269624"/>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24" name="CaixaDeTexto 23">
            <a:extLst>
              <a:ext uri="{FF2B5EF4-FFF2-40B4-BE49-F238E27FC236}">
                <a16:creationId xmlns:a16="http://schemas.microsoft.com/office/drawing/2014/main" id="{088B17DB-E3E5-4465-B1A3-B18229F6DD8F}"/>
              </a:ext>
            </a:extLst>
          </p:cNvPr>
          <p:cNvSpPr txBox="1"/>
          <p:nvPr/>
        </p:nvSpPr>
        <p:spPr>
          <a:xfrm>
            <a:off x="1469475" y="4828001"/>
            <a:ext cx="936374" cy="338554"/>
          </a:xfrm>
          <a:prstGeom prst="rect">
            <a:avLst/>
          </a:prstGeom>
          <a:noFill/>
        </p:spPr>
        <p:txBody>
          <a:bodyPr wrap="square" rtlCol="0">
            <a:spAutoFit/>
          </a:bodyPr>
          <a:lstStyle/>
          <a:p>
            <a:r>
              <a:rPr lang="pt-PT" sz="1600" dirty="0" err="1"/>
              <a:t>Viewer</a:t>
            </a:r>
            <a:endParaRPr lang="en-GB" sz="1600" dirty="0"/>
          </a:p>
        </p:txBody>
      </p:sp>
      <p:sp>
        <p:nvSpPr>
          <p:cNvPr id="25" name="CaixaDeTexto 24">
            <a:extLst>
              <a:ext uri="{FF2B5EF4-FFF2-40B4-BE49-F238E27FC236}">
                <a16:creationId xmlns:a16="http://schemas.microsoft.com/office/drawing/2014/main" id="{EBE5120D-A182-41B7-A41F-A707754ED509}"/>
              </a:ext>
            </a:extLst>
          </p:cNvPr>
          <p:cNvSpPr txBox="1"/>
          <p:nvPr/>
        </p:nvSpPr>
        <p:spPr>
          <a:xfrm>
            <a:off x="2263948" y="4811625"/>
            <a:ext cx="1028192" cy="338554"/>
          </a:xfrm>
          <a:prstGeom prst="rect">
            <a:avLst/>
          </a:prstGeom>
          <a:noFill/>
        </p:spPr>
        <p:txBody>
          <a:bodyPr wrap="square" rtlCol="0">
            <a:spAutoFit/>
          </a:bodyPr>
          <a:lstStyle/>
          <a:p>
            <a:r>
              <a:rPr lang="pt-PT" sz="1600" dirty="0" err="1"/>
              <a:t>Streamer</a:t>
            </a:r>
            <a:endParaRPr lang="en-GB" sz="1600" dirty="0"/>
          </a:p>
        </p:txBody>
      </p:sp>
      <p:sp>
        <p:nvSpPr>
          <p:cNvPr id="26" name="CaixaDeTexto 25">
            <a:extLst>
              <a:ext uri="{FF2B5EF4-FFF2-40B4-BE49-F238E27FC236}">
                <a16:creationId xmlns:a16="http://schemas.microsoft.com/office/drawing/2014/main" id="{7887BA14-05B4-443F-91D7-7B2EC521FDC0}"/>
              </a:ext>
            </a:extLst>
          </p:cNvPr>
          <p:cNvSpPr txBox="1"/>
          <p:nvPr/>
        </p:nvSpPr>
        <p:spPr>
          <a:xfrm>
            <a:off x="3200322" y="4811625"/>
            <a:ext cx="1271287" cy="338554"/>
          </a:xfrm>
          <a:prstGeom prst="rect">
            <a:avLst/>
          </a:prstGeom>
          <a:noFill/>
        </p:spPr>
        <p:txBody>
          <a:bodyPr wrap="square" rtlCol="0">
            <a:spAutoFit/>
          </a:bodyPr>
          <a:lstStyle/>
          <a:p>
            <a:r>
              <a:rPr lang="pt-PT" sz="1600" dirty="0" err="1"/>
              <a:t>Admin</a:t>
            </a:r>
            <a:endParaRPr lang="en-GB" sz="1600" dirty="0"/>
          </a:p>
        </p:txBody>
      </p:sp>
      <p:sp>
        <p:nvSpPr>
          <p:cNvPr id="35" name="CaixaDeTexto 34">
            <a:extLst>
              <a:ext uri="{FF2B5EF4-FFF2-40B4-BE49-F238E27FC236}">
                <a16:creationId xmlns:a16="http://schemas.microsoft.com/office/drawing/2014/main" id="{85C7756E-63AC-45A7-BCBE-70844CCA1A80}"/>
              </a:ext>
            </a:extLst>
          </p:cNvPr>
          <p:cNvSpPr txBox="1"/>
          <p:nvPr/>
        </p:nvSpPr>
        <p:spPr>
          <a:xfrm>
            <a:off x="1469473" y="5551660"/>
            <a:ext cx="1609656" cy="338554"/>
          </a:xfrm>
          <a:prstGeom prst="rect">
            <a:avLst/>
          </a:prstGeom>
          <a:noFill/>
        </p:spPr>
        <p:txBody>
          <a:bodyPr wrap="square" rtlCol="0">
            <a:spAutoFit/>
          </a:bodyPr>
          <a:lstStyle/>
          <a:p>
            <a:r>
              <a:rPr lang="pt-PT" sz="1600" dirty="0" err="1"/>
              <a:t>LiveStream</a:t>
            </a:r>
            <a:endParaRPr lang="en-GB" sz="1600" dirty="0"/>
          </a:p>
        </p:txBody>
      </p:sp>
      <p:sp>
        <p:nvSpPr>
          <p:cNvPr id="36" name="CaixaDeTexto 35">
            <a:extLst>
              <a:ext uri="{FF2B5EF4-FFF2-40B4-BE49-F238E27FC236}">
                <a16:creationId xmlns:a16="http://schemas.microsoft.com/office/drawing/2014/main" id="{962CD8E6-51E7-4CDF-A9EB-E9F8A8B56417}"/>
              </a:ext>
            </a:extLst>
          </p:cNvPr>
          <p:cNvSpPr txBox="1"/>
          <p:nvPr/>
        </p:nvSpPr>
        <p:spPr>
          <a:xfrm>
            <a:off x="2503640" y="5554927"/>
            <a:ext cx="1376346" cy="338554"/>
          </a:xfrm>
          <a:prstGeom prst="rect">
            <a:avLst/>
          </a:prstGeom>
          <a:noFill/>
        </p:spPr>
        <p:txBody>
          <a:bodyPr wrap="square" rtlCol="0">
            <a:spAutoFit/>
          </a:bodyPr>
          <a:lstStyle/>
          <a:p>
            <a:r>
              <a:rPr lang="pt-PT" sz="1600" dirty="0" err="1"/>
              <a:t>PrivateStream</a:t>
            </a:r>
            <a:endParaRPr lang="en-GB" sz="1600" dirty="0"/>
          </a:p>
        </p:txBody>
      </p:sp>
      <p:sp>
        <p:nvSpPr>
          <p:cNvPr id="37" name="CaixaDeTexto 36">
            <a:extLst>
              <a:ext uri="{FF2B5EF4-FFF2-40B4-BE49-F238E27FC236}">
                <a16:creationId xmlns:a16="http://schemas.microsoft.com/office/drawing/2014/main" id="{16B69525-2EF2-4D73-A92F-91E2AA4EAA25}"/>
              </a:ext>
            </a:extLst>
          </p:cNvPr>
          <p:cNvSpPr txBox="1"/>
          <p:nvPr/>
        </p:nvSpPr>
        <p:spPr>
          <a:xfrm>
            <a:off x="3797624" y="5553809"/>
            <a:ext cx="1271287" cy="338554"/>
          </a:xfrm>
          <a:prstGeom prst="rect">
            <a:avLst/>
          </a:prstGeom>
          <a:noFill/>
        </p:spPr>
        <p:txBody>
          <a:bodyPr wrap="square" rtlCol="0">
            <a:spAutoFit/>
          </a:bodyPr>
          <a:lstStyle/>
          <a:p>
            <a:r>
              <a:rPr lang="pt-PT" sz="1600" dirty="0" err="1"/>
              <a:t>PublicStream</a:t>
            </a:r>
            <a:endParaRPr lang="en-GB" sz="1600" dirty="0"/>
          </a:p>
        </p:txBody>
      </p:sp>
      <p:sp>
        <p:nvSpPr>
          <p:cNvPr id="38" name="CaixaDeTexto 37">
            <a:extLst>
              <a:ext uri="{FF2B5EF4-FFF2-40B4-BE49-F238E27FC236}">
                <a16:creationId xmlns:a16="http://schemas.microsoft.com/office/drawing/2014/main" id="{B546D4BF-1455-4D88-A3C9-BEA329455303}"/>
              </a:ext>
            </a:extLst>
          </p:cNvPr>
          <p:cNvSpPr txBox="1"/>
          <p:nvPr/>
        </p:nvSpPr>
        <p:spPr>
          <a:xfrm>
            <a:off x="5028061" y="5555412"/>
            <a:ext cx="1599446" cy="338554"/>
          </a:xfrm>
          <a:prstGeom prst="rect">
            <a:avLst/>
          </a:prstGeom>
          <a:noFill/>
        </p:spPr>
        <p:txBody>
          <a:bodyPr wrap="square" rtlCol="0">
            <a:spAutoFit/>
          </a:bodyPr>
          <a:lstStyle/>
          <a:p>
            <a:r>
              <a:rPr lang="pt-PT" sz="1600" dirty="0" err="1"/>
              <a:t>FinishedStream</a:t>
            </a:r>
            <a:endParaRPr lang="en-GB" sz="1600"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8" name="Picture 7" descr="Diagram, schematic&#10;&#10;Description automatically generated">
            <a:extLst>
              <a:ext uri="{FF2B5EF4-FFF2-40B4-BE49-F238E27FC236}">
                <a16:creationId xmlns:a16="http://schemas.microsoft.com/office/drawing/2014/main" id="{79EAEEF3-3CBB-4B42-B673-4BD4E096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071" y="1945356"/>
            <a:ext cx="7519921" cy="4266030"/>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3" name="Picture 2" descr="Table&#10;&#10;Description automatically generated">
            <a:extLst>
              <a:ext uri="{FF2B5EF4-FFF2-40B4-BE49-F238E27FC236}">
                <a16:creationId xmlns:a16="http://schemas.microsoft.com/office/drawing/2014/main" id="{165BB0C1-C19D-4EFB-8740-FD815232DA16}"/>
              </a:ext>
            </a:extLst>
          </p:cNvPr>
          <p:cNvPicPr>
            <a:picLocks noChangeAspect="1"/>
          </p:cNvPicPr>
          <p:nvPr/>
        </p:nvPicPr>
        <p:blipFill rotWithShape="1">
          <a:blip r:embed="rId3">
            <a:extLst>
              <a:ext uri="{28A0092B-C50C-407E-A947-70E740481C1C}">
                <a14:useLocalDpi xmlns:a14="http://schemas.microsoft.com/office/drawing/2010/main" val="0"/>
              </a:ext>
            </a:extLst>
          </a:blip>
          <a:srcRect l="12822" t="13512" r="12803" b="13611"/>
          <a:stretch/>
        </p:blipFill>
        <p:spPr>
          <a:xfrm>
            <a:off x="3022600" y="766145"/>
            <a:ext cx="6146800" cy="4943133"/>
          </a:xfrm>
          <a:prstGeom prst="rect">
            <a:avLst/>
          </a:prstGeom>
        </p:spPr>
      </p:pic>
    </p:spTree>
    <p:extLst>
      <p:ext uri="{BB962C8B-B14F-4D97-AF65-F5344CB8AC3E}">
        <p14:creationId xmlns:p14="http://schemas.microsoft.com/office/powerpoint/2010/main" val="340826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1172</Words>
  <Application>Microsoft Office PowerPoint</Application>
  <PresentationFormat>Ecrã Panorâmico</PresentationFormat>
  <Paragraphs>236</Paragraphs>
  <Slides>23</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23</vt:i4>
      </vt:variant>
    </vt:vector>
  </HeadingPairs>
  <TitlesOfParts>
    <vt:vector size="29"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Apresentação do PowerPoint</vt:lpstr>
      <vt:lpstr>Apresentação do PowerPoint</vt:lpstr>
      <vt:lpstr>Apresentação do PowerPoint</vt:lpstr>
      <vt:lpstr>Apresentação do PowerPoint</vt:lpstr>
      <vt:lpstr>Apresentação do PowerPoint</vt:lpstr>
      <vt:lpstr>Apresentação do PowerPoint</vt:lpstr>
      <vt:lpstr>Ficheiros - Users</vt:lpstr>
      <vt:lpstr>Ficheiros - Streams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27</cp:revision>
  <dcterms:created xsi:type="dcterms:W3CDTF">2020-11-07T17:52:21Z</dcterms:created>
  <dcterms:modified xsi:type="dcterms:W3CDTF">2020-11-20T22:02:00Z</dcterms:modified>
</cp:coreProperties>
</file>