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19"/>
  </p:notesMasterIdLst>
  <p:sldIdLst>
    <p:sldId id="256" r:id="rId2"/>
    <p:sldId id="257" r:id="rId3"/>
    <p:sldId id="258" r:id="rId4"/>
    <p:sldId id="265" r:id="rId5"/>
    <p:sldId id="260" r:id="rId6"/>
    <p:sldId id="268" r:id="rId7"/>
    <p:sldId id="281" r:id="rId8"/>
    <p:sldId id="282" r:id="rId9"/>
    <p:sldId id="261" r:id="rId10"/>
    <p:sldId id="269" r:id="rId11"/>
    <p:sldId id="266" r:id="rId12"/>
    <p:sldId id="271" r:id="rId13"/>
    <p:sldId id="278" r:id="rId14"/>
    <p:sldId id="279" r:id="rId15"/>
    <p:sldId id="262" r:id="rId16"/>
    <p:sldId id="280" r:id="rId17"/>
    <p:sldId id="26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2D19"/>
    <a:srgbClr val="404040"/>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A7CBE6-96C2-44FB-8052-677FD7523F77}" type="datetimeFigureOut">
              <a:rPr lang="en-GB" smtClean="0"/>
              <a:t>02/01/2021</a:t>
            </a:fld>
            <a:endParaRPr lang="en-GB"/>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BE95CB-A87E-409C-9CB9-073D81AF8FD7}" type="slidenum">
              <a:rPr lang="en-GB" smtClean="0"/>
              <a:t>‹#›</a:t>
            </a:fld>
            <a:endParaRPr lang="en-GB"/>
          </a:p>
        </p:txBody>
      </p:sp>
    </p:spTree>
    <p:extLst>
      <p:ext uri="{BB962C8B-B14F-4D97-AF65-F5344CB8AC3E}">
        <p14:creationId xmlns:p14="http://schemas.microsoft.com/office/powerpoint/2010/main" val="408852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10287FE5-40AA-4482-862A-C1DBDA53E4E0}" type="datetime1">
              <a:rPr lang="en-GB" smtClean="0"/>
              <a:t>02/01/2021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92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4B3331D-DB21-4154-BBFE-4E811E37EE62}" type="datetime1">
              <a:rPr lang="en-GB" smtClean="0"/>
              <a:t>02/01/2021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165658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08D02E9F-C75D-4742-90A9-B7466D809442}" type="datetime1">
              <a:rPr lang="en-GB" smtClean="0"/>
              <a:t>02/01/2021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77644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20885B9-C1B1-456C-9050-D5E6D8F0D28D}" type="datetime1">
              <a:rPr lang="en-GB" smtClean="0"/>
              <a:t>02/01/2021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295543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00A595AE-22AA-4908-81B6-1CCC07139A73}" type="datetime1">
              <a:rPr lang="en-GB" smtClean="0"/>
              <a:t>02/01/2021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72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B4C3DA1B-F861-49FD-A800-BA36AE08DFBD}" type="datetime1">
              <a:rPr lang="en-GB" smtClean="0"/>
              <a:t>02/01/2021</a:t>
            </a:fld>
            <a:endParaRPr lang="en-GB"/>
          </a:p>
        </p:txBody>
      </p:sp>
      <p:sp>
        <p:nvSpPr>
          <p:cNvPr id="6" name="Footer Placeholder 5"/>
          <p:cNvSpPr>
            <a:spLocks noGrp="1"/>
          </p:cNvSpPr>
          <p:nvPr>
            <p:ph type="ftr" sz="quarter" idx="11"/>
          </p:nvPr>
        </p:nvSpPr>
        <p:spPr/>
        <p:txBody>
          <a:bodyPr/>
          <a:lstStyle/>
          <a:p>
            <a:r>
              <a:rPr lang="en-GB"/>
              <a:t>2MIEIC04_G1</a:t>
            </a:r>
          </a:p>
        </p:txBody>
      </p:sp>
      <p:sp>
        <p:nvSpPr>
          <p:cNvPr id="7" name="Slide Number Placeholder 6"/>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47601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09728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21792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C5ADF251-40F2-471A-AC82-FC97D6FBDD81}" type="datetime1">
              <a:rPr lang="en-GB" smtClean="0"/>
              <a:t>02/01/2021</a:t>
            </a:fld>
            <a:endParaRPr lang="en-GB"/>
          </a:p>
        </p:txBody>
      </p:sp>
      <p:sp>
        <p:nvSpPr>
          <p:cNvPr id="8" name="Footer Placeholder 7"/>
          <p:cNvSpPr>
            <a:spLocks noGrp="1"/>
          </p:cNvSpPr>
          <p:nvPr>
            <p:ph type="ftr" sz="quarter" idx="11"/>
          </p:nvPr>
        </p:nvSpPr>
        <p:spPr/>
        <p:txBody>
          <a:bodyPr/>
          <a:lstStyle/>
          <a:p>
            <a:r>
              <a:rPr lang="en-GB"/>
              <a:t>2MIEIC04_G1</a:t>
            </a:r>
          </a:p>
        </p:txBody>
      </p:sp>
      <p:sp>
        <p:nvSpPr>
          <p:cNvPr id="9" name="Slide Number Placeholder 8"/>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128320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6D90297F-D12C-4C8F-8D15-2CC18862152E}" type="datetime1">
              <a:rPr lang="en-GB" smtClean="0"/>
              <a:t>02/01/2021</a:t>
            </a:fld>
            <a:endParaRPr lang="en-GB"/>
          </a:p>
        </p:txBody>
      </p:sp>
      <p:sp>
        <p:nvSpPr>
          <p:cNvPr id="4" name="Footer Placeholder 3"/>
          <p:cNvSpPr>
            <a:spLocks noGrp="1"/>
          </p:cNvSpPr>
          <p:nvPr>
            <p:ph type="ftr" sz="quarter" idx="11"/>
          </p:nvPr>
        </p:nvSpPr>
        <p:spPr/>
        <p:txBody>
          <a:bodyPr/>
          <a:lstStyle/>
          <a:p>
            <a:r>
              <a:rPr lang="en-GB"/>
              <a:t>2MIEIC04_G1</a:t>
            </a:r>
          </a:p>
        </p:txBody>
      </p:sp>
      <p:sp>
        <p:nvSpPr>
          <p:cNvPr id="5" name="Slide Number Placeholder 4"/>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342411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9972094-D239-466E-84C0-23BFB54CA7A6}" type="datetime1">
              <a:rPr lang="en-GB" smtClean="0"/>
              <a:t>02/01/2021</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GB"/>
              <a:t>2MIEIC04_G1</a:t>
            </a:r>
          </a:p>
        </p:txBody>
      </p:sp>
      <p:sp>
        <p:nvSpPr>
          <p:cNvPr id="9" name="Slide Number Placeholder 8"/>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2717087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B9E4AA-ED31-45C4-9F34-3AB82CB7D4F7}" type="datetime1">
              <a:rPr lang="en-GB" smtClean="0"/>
              <a:t>02/01/2021</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GB"/>
              <a:t>2MIEIC04_G1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DB3F52-068C-4339-9FA6-06F9AAEB3337}" type="slidenum">
              <a:rPr lang="en-GB" smtClean="0"/>
              <a:t>‹#›</a:t>
            </a:fld>
            <a:endParaRPr lang="en-GB"/>
          </a:p>
        </p:txBody>
      </p:sp>
    </p:spTree>
    <p:extLst>
      <p:ext uri="{BB962C8B-B14F-4D97-AF65-F5344CB8AC3E}">
        <p14:creationId xmlns:p14="http://schemas.microsoft.com/office/powerpoint/2010/main" val="2934619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lvl1pPr>
              <a:defRPr>
                <a:solidFill>
                  <a:schemeClr val="tx2"/>
                </a:solidFill>
              </a:defRPr>
            </a:lvl1pPr>
          </a:lstStyle>
          <a:p>
            <a:fld id="{54D93744-9260-4C18-B07B-A5DCD93AF253}" type="datetime1">
              <a:rPr lang="en-GB" smtClean="0"/>
              <a:t>02/01/2021</a:t>
            </a:fld>
            <a:endParaRPr lang="en-GB"/>
          </a:p>
        </p:txBody>
      </p:sp>
      <p:sp>
        <p:nvSpPr>
          <p:cNvPr id="6" name="Footer Placeholder 5"/>
          <p:cNvSpPr>
            <a:spLocks noGrp="1"/>
          </p:cNvSpPr>
          <p:nvPr>
            <p:ph type="ftr" sz="quarter" idx="11"/>
          </p:nvPr>
        </p:nvSpPr>
        <p:spPr/>
        <p:txBody>
          <a:bodyPr/>
          <a:lstStyle>
            <a:lvl1pPr>
              <a:defRPr>
                <a:solidFill>
                  <a:schemeClr val="tx2"/>
                </a:solidFill>
              </a:defRPr>
            </a:lvl1pPr>
          </a:lstStyle>
          <a:p>
            <a:r>
              <a:rPr lang="en-GB"/>
              <a:t>2MIEIC04_G1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DB3F52-068C-4339-9FA6-06F9AAEB3337}" type="slidenum">
              <a:rPr lang="en-GB" smtClean="0"/>
              <a:t>‹#›</a:t>
            </a:fld>
            <a:endParaRPr lang="en-GB"/>
          </a:p>
        </p:txBody>
      </p:sp>
    </p:spTree>
    <p:extLst>
      <p:ext uri="{BB962C8B-B14F-4D97-AF65-F5344CB8AC3E}">
        <p14:creationId xmlns:p14="http://schemas.microsoft.com/office/powerpoint/2010/main" val="3290705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31837DA-AB38-49C7-AF2F-DE9986A9C5A0}" type="datetime1">
              <a:rPr lang="en-GB" smtClean="0"/>
              <a:t>02/01/2021</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GB"/>
              <a:t>2MIEIC04_G1</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5DB3F52-068C-4339-9FA6-06F9AAEB3337}"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003668"/>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4.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sv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E68ED63-2688-4E40-BE2D-0A1E2AE83362}"/>
              </a:ext>
            </a:extLst>
          </p:cNvPr>
          <p:cNvSpPr>
            <a:spLocks noGrp="1"/>
          </p:cNvSpPr>
          <p:nvPr>
            <p:ph type="ctrTitle"/>
          </p:nvPr>
        </p:nvSpPr>
        <p:spPr>
          <a:xfrm>
            <a:off x="965201" y="643467"/>
            <a:ext cx="6255026" cy="5054008"/>
          </a:xfrm>
        </p:spPr>
        <p:txBody>
          <a:bodyPr vert="horz" lIns="91440" tIns="45720" rIns="91440" bIns="45720" rtlCol="0" anchor="ctr">
            <a:normAutofit/>
          </a:bodyPr>
          <a:lstStyle/>
          <a:p>
            <a:pPr algn="r"/>
            <a:r>
              <a:rPr lang="en-US" sz="6600" dirty="0" err="1">
                <a:latin typeface="Bahnschrift SemiLight" panose="020B0502040204020203" pitchFamily="34" charset="0"/>
              </a:rPr>
              <a:t>StreamZ</a:t>
            </a:r>
            <a:br>
              <a:rPr lang="en-US" sz="6600" dirty="0">
                <a:latin typeface="Bahnschrift SemiLight" panose="020B0502040204020203" pitchFamily="34" charset="0"/>
              </a:rPr>
            </a:br>
            <a:r>
              <a:rPr lang="en-US" sz="4000" dirty="0" err="1">
                <a:latin typeface="Bahnschrift SemiLight" panose="020B0502040204020203" pitchFamily="34" charset="0"/>
              </a:rPr>
              <a:t>Parte</a:t>
            </a:r>
            <a:r>
              <a:rPr lang="en-US" sz="4000" dirty="0">
                <a:latin typeface="Bahnschrift SemiLight" panose="020B0502040204020203" pitchFamily="34" charset="0"/>
              </a:rPr>
              <a:t> 2</a:t>
            </a:r>
            <a:endParaRPr lang="en-US" sz="6600" dirty="0">
              <a:latin typeface="Bahnschrift SemiLight" panose="020B0502040204020203" pitchFamily="34" charset="0"/>
            </a:endParaRPr>
          </a:p>
        </p:txBody>
      </p:sp>
      <p:sp>
        <p:nvSpPr>
          <p:cNvPr id="3" name="Subtítulo 2">
            <a:extLst>
              <a:ext uri="{FF2B5EF4-FFF2-40B4-BE49-F238E27FC236}">
                <a16:creationId xmlns:a16="http://schemas.microsoft.com/office/drawing/2014/main" id="{63B590B9-5705-4E70-B309-4975FF7CDB7B}"/>
              </a:ext>
            </a:extLst>
          </p:cNvPr>
          <p:cNvSpPr>
            <a:spLocks noGrp="1"/>
          </p:cNvSpPr>
          <p:nvPr>
            <p:ph type="subTitle" idx="1"/>
          </p:nvPr>
        </p:nvSpPr>
        <p:spPr>
          <a:xfrm>
            <a:off x="7849086" y="673685"/>
            <a:ext cx="3341488" cy="5054008"/>
          </a:xfrm>
        </p:spPr>
        <p:txBody>
          <a:bodyPr vert="horz" lIns="0" tIns="45720" rIns="0" bIns="45720" rtlCol="0" anchor="ctr">
            <a:normAutofit/>
          </a:bodyPr>
          <a:lstStyle/>
          <a:p>
            <a:r>
              <a:rPr lang="en-US" dirty="0">
                <a:latin typeface="+mn-lt"/>
              </a:rPr>
              <a:t>MIEIC 2020/2021 |  AEDA</a:t>
            </a:r>
          </a:p>
          <a:p>
            <a:endParaRPr lang="en-US" dirty="0">
              <a:latin typeface="+mn-lt"/>
            </a:endParaRPr>
          </a:p>
          <a:p>
            <a:r>
              <a:rPr lang="en-US" dirty="0">
                <a:latin typeface="+mn-lt"/>
              </a:rPr>
              <a:t>André Pereira | up201905650</a:t>
            </a:r>
          </a:p>
          <a:p>
            <a:r>
              <a:rPr lang="en-US" dirty="0">
                <a:latin typeface="+mn-lt"/>
              </a:rPr>
              <a:t>André Moreira | up</a:t>
            </a:r>
            <a:r>
              <a:rPr lang="en-GB" b="0" i="0" dirty="0">
                <a:solidFill>
                  <a:srgbClr val="DCDDDE"/>
                </a:solidFill>
                <a:effectLst/>
                <a:latin typeface="Whitney"/>
              </a:rPr>
              <a:t>201904721</a:t>
            </a:r>
            <a:endParaRPr lang="en-US" dirty="0">
              <a:latin typeface="+mn-lt"/>
            </a:endParaRPr>
          </a:p>
          <a:p>
            <a:r>
              <a:rPr lang="en-US" dirty="0">
                <a:latin typeface="+mn-lt"/>
              </a:rPr>
              <a:t>Nuno Alves | up201908250</a:t>
            </a:r>
          </a:p>
        </p:txBody>
      </p:sp>
      <p:cxnSp>
        <p:nvCxnSpPr>
          <p:cNvPr id="30" name="Straight Connector 2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 name="Conexão reta 4">
            <a:extLst>
              <a:ext uri="{FF2B5EF4-FFF2-40B4-BE49-F238E27FC236}">
                <a16:creationId xmlns:a16="http://schemas.microsoft.com/office/drawing/2014/main" id="{2B8537CC-BD92-4408-8316-1D7F79D1802E}"/>
              </a:ext>
            </a:extLst>
          </p:cNvPr>
          <p:cNvCxnSpPr>
            <a:cxnSpLocks/>
          </p:cNvCxnSpPr>
          <p:nvPr/>
        </p:nvCxnSpPr>
        <p:spPr>
          <a:xfrm>
            <a:off x="7534656" y="1305017"/>
            <a:ext cx="0" cy="3861787"/>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9" name="Imagem 8" descr="Uma imagem com símbolo, exterior, sentado, paragem&#10;&#10;Descrição gerada automaticamente">
            <a:extLst>
              <a:ext uri="{FF2B5EF4-FFF2-40B4-BE49-F238E27FC236}">
                <a16:creationId xmlns:a16="http://schemas.microsoft.com/office/drawing/2014/main" id="{A645D525-221D-463A-AB02-81576E810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87" y="158892"/>
            <a:ext cx="4104719" cy="1349997"/>
          </a:xfrm>
          <a:prstGeom prst="rect">
            <a:avLst/>
          </a:prstGeom>
        </p:spPr>
      </p:pic>
      <p:sp>
        <p:nvSpPr>
          <p:cNvPr id="4" name="Marcador de Posição do Rodapé 3">
            <a:extLst>
              <a:ext uri="{FF2B5EF4-FFF2-40B4-BE49-F238E27FC236}">
                <a16:creationId xmlns:a16="http://schemas.microsoft.com/office/drawing/2014/main" id="{2BE7E50C-F286-4359-9FDF-52438763DCD0}"/>
              </a:ext>
            </a:extLst>
          </p:cNvPr>
          <p:cNvSpPr>
            <a:spLocks noGrp="1"/>
          </p:cNvSpPr>
          <p:nvPr>
            <p:ph type="ftr" sz="quarter" idx="11"/>
          </p:nvPr>
        </p:nvSpPr>
        <p:spPr/>
        <p:txBody>
          <a:bodyPr/>
          <a:lstStyle/>
          <a:p>
            <a:r>
              <a:rPr lang="en-GB" sz="2400" b="1" dirty="0"/>
              <a:t>2MIEIC04_G1</a:t>
            </a:r>
          </a:p>
        </p:txBody>
      </p:sp>
    </p:spTree>
    <p:extLst>
      <p:ext uri="{BB962C8B-B14F-4D97-AF65-F5344CB8AC3E}">
        <p14:creationId xmlns:p14="http://schemas.microsoft.com/office/powerpoint/2010/main" val="1702280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898F1F90-3438-44BB-BDC7-B70CFDD04994}"/>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Pesquisa</a:t>
            </a:r>
            <a:endParaRPr lang="en-GB" sz="6600" dirty="0">
              <a:solidFill>
                <a:schemeClr val="tx1">
                  <a:lumMod val="85000"/>
                  <a:lumOff val="15000"/>
                </a:schemeClr>
              </a:solidFill>
              <a:latin typeface="Bahnschrift SemiLight" panose="020B0502040204020203" pitchFamily="34" charset="0"/>
            </a:endParaRPr>
          </a:p>
        </p:txBody>
      </p:sp>
      <p:cxnSp>
        <p:nvCxnSpPr>
          <p:cNvPr id="7" name="Conexão reta 6">
            <a:extLst>
              <a:ext uri="{FF2B5EF4-FFF2-40B4-BE49-F238E27FC236}">
                <a16:creationId xmlns:a16="http://schemas.microsoft.com/office/drawing/2014/main" id="{C2E4CA01-F82D-4D76-AE17-74CEFAFD29F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3" name="CaixaDeTexto 12">
            <a:extLst>
              <a:ext uri="{FF2B5EF4-FFF2-40B4-BE49-F238E27FC236}">
                <a16:creationId xmlns:a16="http://schemas.microsoft.com/office/drawing/2014/main" id="{7582186A-0E72-4556-B6E3-75E577AEAB3C}"/>
              </a:ext>
            </a:extLst>
          </p:cNvPr>
          <p:cNvSpPr txBox="1"/>
          <p:nvPr/>
        </p:nvSpPr>
        <p:spPr>
          <a:xfrm>
            <a:off x="1189358" y="2012309"/>
            <a:ext cx="5468893" cy="1754326"/>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Pesquisa da BST é feita através de </a:t>
            </a:r>
            <a:r>
              <a:rPr lang="pt-PT" dirty="0" err="1"/>
              <a:t>iteradores</a:t>
            </a:r>
            <a:r>
              <a:rPr lang="pt-PT" dirty="0"/>
              <a:t> em ordem, desta forma os elementos obtidos ficam devidamente organizados.</a:t>
            </a:r>
          </a:p>
          <a:p>
            <a:pPr marL="285750" indent="-285750">
              <a:buClr>
                <a:srgbClr val="8C2D19"/>
              </a:buClr>
              <a:buFont typeface="Arial" panose="020B0604020202020204" pitchFamily="34" charset="0"/>
              <a:buChar char="•"/>
            </a:pPr>
            <a:r>
              <a:rPr lang="en-GB" dirty="0"/>
              <a:t>A </a:t>
            </a:r>
            <a:r>
              <a:rPr lang="en-GB" dirty="0" err="1"/>
              <a:t>informação</a:t>
            </a:r>
            <a:r>
              <a:rPr lang="en-GB" dirty="0"/>
              <a:t> </a:t>
            </a:r>
            <a:r>
              <a:rPr lang="en-GB" dirty="0" err="1"/>
              <a:t>relevante</a:t>
            </a:r>
            <a:r>
              <a:rPr lang="en-GB" dirty="0"/>
              <a:t> </a:t>
            </a:r>
            <a:r>
              <a:rPr lang="en-GB" dirty="0" err="1"/>
              <a:t>aos</a:t>
            </a:r>
            <a:r>
              <a:rPr lang="en-GB" dirty="0"/>
              <a:t> streamers </a:t>
            </a:r>
            <a:r>
              <a:rPr lang="en-GB" dirty="0" err="1"/>
              <a:t>foi</a:t>
            </a:r>
            <a:r>
              <a:rPr lang="en-GB" dirty="0"/>
              <a:t> </a:t>
            </a:r>
            <a:r>
              <a:rPr lang="en-GB" dirty="0" err="1"/>
              <a:t>movida</a:t>
            </a:r>
            <a:r>
              <a:rPr lang="en-GB" dirty="0"/>
              <a:t> para um </a:t>
            </a:r>
            <a:r>
              <a:rPr lang="en-GB" dirty="0" err="1"/>
              <a:t>unordered_set</a:t>
            </a:r>
            <a:r>
              <a:rPr lang="en-GB" dirty="0"/>
              <a:t>. </a:t>
            </a:r>
            <a:r>
              <a:rPr lang="en-GB" dirty="0" err="1"/>
              <a:t>Teve</a:t>
            </a:r>
            <a:r>
              <a:rPr lang="en-GB" dirty="0"/>
              <a:t> de se </a:t>
            </a:r>
            <a:r>
              <a:rPr lang="en-GB" dirty="0" err="1"/>
              <a:t>modificar</a:t>
            </a:r>
            <a:r>
              <a:rPr lang="en-GB" dirty="0"/>
              <a:t> a </a:t>
            </a:r>
            <a:r>
              <a:rPr lang="en-GB" dirty="0" err="1"/>
              <a:t>função</a:t>
            </a:r>
            <a:r>
              <a:rPr lang="en-GB" dirty="0"/>
              <a:t> </a:t>
            </a:r>
            <a:r>
              <a:rPr lang="en-GB" dirty="0" err="1"/>
              <a:t>getUser</a:t>
            </a:r>
            <a:r>
              <a:rPr lang="en-GB" dirty="0"/>
              <a:t>.</a:t>
            </a:r>
          </a:p>
        </p:txBody>
      </p:sp>
      <p:sp>
        <p:nvSpPr>
          <p:cNvPr id="15" name="CaixaDeTexto 14">
            <a:extLst>
              <a:ext uri="{FF2B5EF4-FFF2-40B4-BE49-F238E27FC236}">
                <a16:creationId xmlns:a16="http://schemas.microsoft.com/office/drawing/2014/main" id="{A81839B1-9541-4C3D-90BF-31A386C176B7}"/>
              </a:ext>
            </a:extLst>
          </p:cNvPr>
          <p:cNvSpPr txBox="1"/>
          <p:nvPr/>
        </p:nvSpPr>
        <p:spPr>
          <a:xfrm>
            <a:off x="10028464" y="2862896"/>
            <a:ext cx="1127216" cy="338554"/>
          </a:xfrm>
          <a:prstGeom prst="rect">
            <a:avLst/>
          </a:prstGeom>
          <a:noFill/>
        </p:spPr>
        <p:txBody>
          <a:bodyPr wrap="square" rtlCol="0">
            <a:spAutoFit/>
          </a:bodyPr>
          <a:lstStyle/>
          <a:p>
            <a:r>
              <a:rPr lang="pt-PT" sz="1600" dirty="0" err="1"/>
              <a:t>DataBase.h</a:t>
            </a:r>
            <a:endParaRPr lang="en-GB" sz="1600" dirty="0"/>
          </a:p>
        </p:txBody>
      </p:sp>
      <p:sp>
        <p:nvSpPr>
          <p:cNvPr id="17" name="CaixaDeTexto 16">
            <a:extLst>
              <a:ext uri="{FF2B5EF4-FFF2-40B4-BE49-F238E27FC236}">
                <a16:creationId xmlns:a16="http://schemas.microsoft.com/office/drawing/2014/main" id="{81CB8B24-77F1-4D2B-AD3D-68F6F9D049FA}"/>
              </a:ext>
            </a:extLst>
          </p:cNvPr>
          <p:cNvSpPr txBox="1"/>
          <p:nvPr/>
        </p:nvSpPr>
        <p:spPr>
          <a:xfrm>
            <a:off x="9323511" y="5807790"/>
            <a:ext cx="1832169" cy="338554"/>
          </a:xfrm>
          <a:prstGeom prst="rect">
            <a:avLst/>
          </a:prstGeom>
          <a:noFill/>
        </p:spPr>
        <p:txBody>
          <a:bodyPr wrap="square" rtlCol="0">
            <a:spAutoFit/>
          </a:bodyPr>
          <a:lstStyle/>
          <a:p>
            <a:r>
              <a:rPr lang="pt-PT" sz="1600" dirty="0"/>
              <a:t>SearchManager.cpp</a:t>
            </a:r>
            <a:endParaRPr lang="en-GB" sz="1600" dirty="0"/>
          </a:p>
        </p:txBody>
      </p:sp>
      <p:pic>
        <p:nvPicPr>
          <p:cNvPr id="19" name="Imagem 18">
            <a:extLst>
              <a:ext uri="{FF2B5EF4-FFF2-40B4-BE49-F238E27FC236}">
                <a16:creationId xmlns:a16="http://schemas.microsoft.com/office/drawing/2014/main" id="{1631380D-B88A-4215-BE0E-22F695C32C8B}"/>
              </a:ext>
            </a:extLst>
          </p:cNvPr>
          <p:cNvPicPr>
            <a:picLocks noChangeAspect="1"/>
          </p:cNvPicPr>
          <p:nvPr/>
        </p:nvPicPr>
        <p:blipFill>
          <a:blip r:embed="rId2"/>
          <a:stretch>
            <a:fillRect/>
          </a:stretch>
        </p:blipFill>
        <p:spPr>
          <a:xfrm>
            <a:off x="1189359" y="3745710"/>
            <a:ext cx="3009530" cy="1976285"/>
          </a:xfrm>
          <a:prstGeom prst="rect">
            <a:avLst/>
          </a:prstGeom>
        </p:spPr>
      </p:pic>
      <p:sp>
        <p:nvSpPr>
          <p:cNvPr id="21" name="CaixaDeTexto 20">
            <a:extLst>
              <a:ext uri="{FF2B5EF4-FFF2-40B4-BE49-F238E27FC236}">
                <a16:creationId xmlns:a16="http://schemas.microsoft.com/office/drawing/2014/main" id="{5F124F6A-0A21-4FD6-B5AE-F0E92890F0F9}"/>
              </a:ext>
            </a:extLst>
          </p:cNvPr>
          <p:cNvSpPr txBox="1"/>
          <p:nvPr/>
        </p:nvSpPr>
        <p:spPr>
          <a:xfrm>
            <a:off x="3163651" y="5669947"/>
            <a:ext cx="1035238" cy="338554"/>
          </a:xfrm>
          <a:prstGeom prst="rect">
            <a:avLst/>
          </a:prstGeom>
          <a:noFill/>
        </p:spPr>
        <p:txBody>
          <a:bodyPr wrap="square" rtlCol="0">
            <a:spAutoFit/>
          </a:bodyPr>
          <a:lstStyle/>
          <a:p>
            <a:r>
              <a:rPr lang="pt-PT" sz="1600" dirty="0" err="1">
                <a:solidFill>
                  <a:srgbClr val="FF0000"/>
                </a:solidFill>
              </a:rPr>
              <a:t>StreamZ.h</a:t>
            </a:r>
            <a:endParaRPr lang="en-GB" sz="1600" dirty="0">
              <a:solidFill>
                <a:srgbClr val="FF0000"/>
              </a:solidFill>
            </a:endParaRPr>
          </a:p>
        </p:txBody>
      </p:sp>
      <p:sp>
        <p:nvSpPr>
          <p:cNvPr id="2" name="Marcador de Posição do Rodapé 1">
            <a:extLst>
              <a:ext uri="{FF2B5EF4-FFF2-40B4-BE49-F238E27FC236}">
                <a16:creationId xmlns:a16="http://schemas.microsoft.com/office/drawing/2014/main" id="{AC9C9DC4-4A5E-473D-B162-15858523817F}"/>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59E940EF-7100-4753-B4D6-8317706B5F39}"/>
              </a:ext>
            </a:extLst>
          </p:cNvPr>
          <p:cNvSpPr>
            <a:spLocks noGrp="1"/>
          </p:cNvSpPr>
          <p:nvPr>
            <p:ph type="sldNum" sz="quarter" idx="12"/>
          </p:nvPr>
        </p:nvSpPr>
        <p:spPr/>
        <p:txBody>
          <a:bodyPr/>
          <a:lstStyle/>
          <a:p>
            <a:fld id="{75DB3F52-068C-4339-9FA6-06F9AAEB3337}" type="slidenum">
              <a:rPr lang="en-GB" sz="2400"/>
              <a:t>10</a:t>
            </a:fld>
            <a:endParaRPr lang="en-GB" sz="2400" dirty="0"/>
          </a:p>
        </p:txBody>
      </p:sp>
      <p:pic>
        <p:nvPicPr>
          <p:cNvPr id="14" name="Imagem 13">
            <a:extLst>
              <a:ext uri="{FF2B5EF4-FFF2-40B4-BE49-F238E27FC236}">
                <a16:creationId xmlns:a16="http://schemas.microsoft.com/office/drawing/2014/main" id="{C71CCF36-FC3F-4EBC-8464-434B110BC0A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0" name="Imagem 9">
            <a:extLst>
              <a:ext uri="{FF2B5EF4-FFF2-40B4-BE49-F238E27FC236}">
                <a16:creationId xmlns:a16="http://schemas.microsoft.com/office/drawing/2014/main" id="{01983A3F-4BB4-4B05-B2F2-8B9FB3D3EE53}"/>
              </a:ext>
            </a:extLst>
          </p:cNvPr>
          <p:cNvPicPr>
            <a:picLocks noChangeAspect="1"/>
          </p:cNvPicPr>
          <p:nvPr/>
        </p:nvPicPr>
        <p:blipFill>
          <a:blip r:embed="rId4"/>
          <a:stretch>
            <a:fillRect/>
          </a:stretch>
        </p:blipFill>
        <p:spPr>
          <a:xfrm>
            <a:off x="6717741" y="1925499"/>
            <a:ext cx="4370470" cy="979481"/>
          </a:xfrm>
          <a:prstGeom prst="rect">
            <a:avLst/>
          </a:prstGeom>
        </p:spPr>
      </p:pic>
      <p:pic>
        <p:nvPicPr>
          <p:cNvPr id="6" name="Picture 5">
            <a:extLst>
              <a:ext uri="{FF2B5EF4-FFF2-40B4-BE49-F238E27FC236}">
                <a16:creationId xmlns:a16="http://schemas.microsoft.com/office/drawing/2014/main" id="{734732CE-8093-4C2C-9310-00531976E575}"/>
              </a:ext>
            </a:extLst>
          </p:cNvPr>
          <p:cNvPicPr>
            <a:picLocks noChangeAspect="1"/>
          </p:cNvPicPr>
          <p:nvPr/>
        </p:nvPicPr>
        <p:blipFill>
          <a:blip r:embed="rId5"/>
          <a:stretch>
            <a:fillRect/>
          </a:stretch>
        </p:blipFill>
        <p:spPr>
          <a:xfrm>
            <a:off x="5552891" y="3594945"/>
            <a:ext cx="5535320" cy="2231140"/>
          </a:xfrm>
          <a:prstGeom prst="rect">
            <a:avLst/>
          </a:prstGeom>
        </p:spPr>
      </p:pic>
    </p:spTree>
    <p:extLst>
      <p:ext uri="{BB962C8B-B14F-4D97-AF65-F5344CB8AC3E}">
        <p14:creationId xmlns:p14="http://schemas.microsoft.com/office/powerpoint/2010/main" val="1154785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156D41-8965-4403-A98B-D1E242421D46}"/>
              </a:ext>
            </a:extLst>
          </p:cNvPr>
          <p:cNvSpPr>
            <a:spLocks noGrp="1"/>
          </p:cNvSpPr>
          <p:nvPr>
            <p:ph type="title"/>
          </p:nvPr>
        </p:nvSpPr>
        <p:spPr/>
        <p:txBody>
          <a:bodyPr>
            <a:normAutofit fontScale="90000"/>
          </a:bodyPr>
          <a:lstStyle/>
          <a:p>
            <a:pPr algn="ctr"/>
            <a:br>
              <a:rPr lang="en-GB" sz="3600" dirty="0"/>
            </a:br>
            <a:r>
              <a:rPr lang="en-GB" sz="7300" dirty="0" err="1">
                <a:solidFill>
                  <a:schemeClr val="tx1">
                    <a:lumMod val="85000"/>
                    <a:lumOff val="15000"/>
                  </a:schemeClr>
                </a:solidFill>
                <a:latin typeface="Bahnschrift SemiLight" panose="020B0502040204020203" pitchFamily="34" charset="0"/>
              </a:rPr>
              <a:t>Criar</a:t>
            </a:r>
            <a:r>
              <a:rPr lang="en-GB" sz="7300" dirty="0">
                <a:solidFill>
                  <a:schemeClr val="tx1">
                    <a:lumMod val="85000"/>
                    <a:lumOff val="15000"/>
                  </a:schemeClr>
                </a:solidFill>
                <a:latin typeface="Bahnschrift SemiLight" panose="020B0502040204020203" pitchFamily="34" charset="0"/>
              </a:rPr>
              <a:t>/</a:t>
            </a:r>
            <a:r>
              <a:rPr lang="en-GB" sz="7300" dirty="0" err="1">
                <a:solidFill>
                  <a:schemeClr val="tx1">
                    <a:lumMod val="85000"/>
                    <a:lumOff val="15000"/>
                  </a:schemeClr>
                </a:solidFill>
                <a:latin typeface="Bahnschrift SemiLight" panose="020B0502040204020203" pitchFamily="34" charset="0"/>
              </a:rPr>
              <a:t>Atualizar</a:t>
            </a:r>
            <a:r>
              <a:rPr lang="en-GB" sz="7300" dirty="0">
                <a:solidFill>
                  <a:schemeClr val="tx1">
                    <a:lumMod val="85000"/>
                    <a:lumOff val="15000"/>
                  </a:schemeClr>
                </a:solidFill>
                <a:latin typeface="Bahnschrift SemiLight" panose="020B0502040204020203" pitchFamily="34" charset="0"/>
              </a:rPr>
              <a:t>/ Remover</a:t>
            </a:r>
            <a:endParaRPr lang="pt-PT" sz="73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CB2239A8-67DE-444E-AC2F-873CA9F188C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23" name="CaixaDeTexto 22">
            <a:extLst>
              <a:ext uri="{FF2B5EF4-FFF2-40B4-BE49-F238E27FC236}">
                <a16:creationId xmlns:a16="http://schemas.microsoft.com/office/drawing/2014/main" id="{3EDE5F5A-9157-40C4-9894-CDA1F597E236}"/>
              </a:ext>
            </a:extLst>
          </p:cNvPr>
          <p:cNvSpPr txBox="1"/>
          <p:nvPr/>
        </p:nvSpPr>
        <p:spPr>
          <a:xfrm>
            <a:off x="9374819" y="5910467"/>
            <a:ext cx="1659697" cy="338554"/>
          </a:xfrm>
          <a:prstGeom prst="rect">
            <a:avLst/>
          </a:prstGeom>
          <a:noFill/>
        </p:spPr>
        <p:txBody>
          <a:bodyPr wrap="square" rtlCol="0">
            <a:spAutoFit/>
          </a:bodyPr>
          <a:lstStyle/>
          <a:p>
            <a:r>
              <a:rPr lang="pt-PT" sz="1600" dirty="0">
                <a:solidFill>
                  <a:srgbClr val="FF0000"/>
                </a:solidFill>
              </a:rPr>
              <a:t>UserManager.cpp</a:t>
            </a:r>
            <a:endParaRPr lang="en-GB" sz="1600" dirty="0">
              <a:solidFill>
                <a:srgbClr val="FF0000"/>
              </a:solidFill>
            </a:endParaRPr>
          </a:p>
        </p:txBody>
      </p:sp>
      <p:sp>
        <p:nvSpPr>
          <p:cNvPr id="29" name="CaixaDeTexto 28">
            <a:extLst>
              <a:ext uri="{FF2B5EF4-FFF2-40B4-BE49-F238E27FC236}">
                <a16:creationId xmlns:a16="http://schemas.microsoft.com/office/drawing/2014/main" id="{DE3766CB-8AD1-425D-85B3-6F68364D4BD1}"/>
              </a:ext>
            </a:extLst>
          </p:cNvPr>
          <p:cNvSpPr txBox="1"/>
          <p:nvPr/>
        </p:nvSpPr>
        <p:spPr>
          <a:xfrm>
            <a:off x="10331952" y="3615979"/>
            <a:ext cx="959293" cy="338554"/>
          </a:xfrm>
          <a:prstGeom prst="rect">
            <a:avLst/>
          </a:prstGeom>
          <a:noFill/>
        </p:spPr>
        <p:txBody>
          <a:bodyPr wrap="square" rtlCol="0">
            <a:spAutoFit/>
          </a:bodyPr>
          <a:lstStyle/>
          <a:p>
            <a:r>
              <a:rPr lang="pt-PT" sz="1600" dirty="0" err="1">
                <a:solidFill>
                  <a:srgbClr val="FF0000"/>
                </a:solidFill>
              </a:rPr>
              <a:t>Viewer.h</a:t>
            </a:r>
            <a:endParaRPr lang="en-GB" sz="1600" dirty="0">
              <a:solidFill>
                <a:srgbClr val="FF0000"/>
              </a:solidFill>
            </a:endParaRPr>
          </a:p>
        </p:txBody>
      </p:sp>
      <p:pic>
        <p:nvPicPr>
          <p:cNvPr id="36" name="Imagem 35">
            <a:extLst>
              <a:ext uri="{FF2B5EF4-FFF2-40B4-BE49-F238E27FC236}">
                <a16:creationId xmlns:a16="http://schemas.microsoft.com/office/drawing/2014/main" id="{7F0F9A73-114E-4E6C-8A5F-BC76BF08F4BF}"/>
              </a:ext>
            </a:extLst>
          </p:cNvPr>
          <p:cNvPicPr>
            <a:picLocks noChangeAspect="1"/>
          </p:cNvPicPr>
          <p:nvPr/>
        </p:nvPicPr>
        <p:blipFill>
          <a:blip r:embed="rId2"/>
          <a:stretch>
            <a:fillRect/>
          </a:stretch>
        </p:blipFill>
        <p:spPr>
          <a:xfrm>
            <a:off x="8290312" y="2639077"/>
            <a:ext cx="2865368" cy="541067"/>
          </a:xfrm>
          <a:prstGeom prst="rect">
            <a:avLst/>
          </a:prstGeom>
        </p:spPr>
      </p:pic>
      <p:pic>
        <p:nvPicPr>
          <p:cNvPr id="38" name="Imagem 37">
            <a:extLst>
              <a:ext uri="{FF2B5EF4-FFF2-40B4-BE49-F238E27FC236}">
                <a16:creationId xmlns:a16="http://schemas.microsoft.com/office/drawing/2014/main" id="{20BD432F-393B-4D03-85B2-E8E9F407DF10}"/>
              </a:ext>
            </a:extLst>
          </p:cNvPr>
          <p:cNvPicPr>
            <a:picLocks noChangeAspect="1"/>
          </p:cNvPicPr>
          <p:nvPr/>
        </p:nvPicPr>
        <p:blipFill>
          <a:blip r:embed="rId3"/>
          <a:stretch>
            <a:fillRect/>
          </a:stretch>
        </p:blipFill>
        <p:spPr>
          <a:xfrm>
            <a:off x="8899965" y="2173788"/>
            <a:ext cx="2255715" cy="472481"/>
          </a:xfrm>
          <a:prstGeom prst="rect">
            <a:avLst/>
          </a:prstGeom>
        </p:spPr>
      </p:pic>
      <p:pic>
        <p:nvPicPr>
          <p:cNvPr id="40" name="Imagem 39">
            <a:extLst>
              <a:ext uri="{FF2B5EF4-FFF2-40B4-BE49-F238E27FC236}">
                <a16:creationId xmlns:a16="http://schemas.microsoft.com/office/drawing/2014/main" id="{9BC08A33-DC37-41F1-8AEA-3D9E6636145F}"/>
              </a:ext>
            </a:extLst>
          </p:cNvPr>
          <p:cNvPicPr>
            <a:picLocks noChangeAspect="1"/>
          </p:cNvPicPr>
          <p:nvPr/>
        </p:nvPicPr>
        <p:blipFill>
          <a:blip r:embed="rId4"/>
          <a:stretch>
            <a:fillRect/>
          </a:stretch>
        </p:blipFill>
        <p:spPr>
          <a:xfrm>
            <a:off x="7375832" y="3156517"/>
            <a:ext cx="3779848" cy="510584"/>
          </a:xfrm>
          <a:prstGeom prst="rect">
            <a:avLst/>
          </a:prstGeom>
        </p:spPr>
      </p:pic>
      <p:sp>
        <p:nvSpPr>
          <p:cNvPr id="41" name="CaixaDeTexto 40">
            <a:extLst>
              <a:ext uri="{FF2B5EF4-FFF2-40B4-BE49-F238E27FC236}">
                <a16:creationId xmlns:a16="http://schemas.microsoft.com/office/drawing/2014/main" id="{53A78830-F1D5-4288-A9BC-8C76AEB8D97D}"/>
              </a:ext>
            </a:extLst>
          </p:cNvPr>
          <p:cNvSpPr txBox="1"/>
          <p:nvPr/>
        </p:nvSpPr>
        <p:spPr>
          <a:xfrm>
            <a:off x="1297720" y="1896645"/>
            <a:ext cx="5689006" cy="1754326"/>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Inserção e remoção de elementos na BST são feitos a partir dos métodos definidos em </a:t>
            </a:r>
            <a:r>
              <a:rPr lang="pt-PT" dirty="0" err="1"/>
              <a:t>BST.h</a:t>
            </a:r>
            <a:r>
              <a:rPr lang="pt-PT" dirty="0"/>
              <a:t>.</a:t>
            </a:r>
          </a:p>
          <a:p>
            <a:pPr marL="285750" indent="-285750">
              <a:buClr>
                <a:srgbClr val="8C2D19"/>
              </a:buClr>
              <a:buFont typeface="Arial" panose="020B0604020202020204" pitchFamily="34" charset="0"/>
              <a:buChar char="•"/>
            </a:pPr>
            <a:r>
              <a:rPr lang="pt-PT" dirty="0"/>
              <a:t>A conta de </a:t>
            </a:r>
            <a:r>
              <a:rPr lang="pt-PT" dirty="0" err="1"/>
              <a:t>streamer</a:t>
            </a:r>
            <a:r>
              <a:rPr lang="pt-PT" dirty="0"/>
              <a:t> tem a opção de desativar a conta e também adicionamos a opção de apagar permanentemente. Também pode ser alterado o seu nome e a sua password.</a:t>
            </a:r>
          </a:p>
        </p:txBody>
      </p:sp>
      <p:sp>
        <p:nvSpPr>
          <p:cNvPr id="3" name="Marcador de Posição do Rodapé 2">
            <a:extLst>
              <a:ext uri="{FF2B5EF4-FFF2-40B4-BE49-F238E27FC236}">
                <a16:creationId xmlns:a16="http://schemas.microsoft.com/office/drawing/2014/main" id="{46E07225-AC96-4BE3-BF46-5D4E1E904945}"/>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C2560148-6F83-4804-9A82-C924B2C63501}"/>
              </a:ext>
            </a:extLst>
          </p:cNvPr>
          <p:cNvSpPr>
            <a:spLocks noGrp="1"/>
          </p:cNvSpPr>
          <p:nvPr>
            <p:ph type="sldNum" sz="quarter" idx="12"/>
          </p:nvPr>
        </p:nvSpPr>
        <p:spPr/>
        <p:txBody>
          <a:bodyPr/>
          <a:lstStyle/>
          <a:p>
            <a:fld id="{75DB3F52-068C-4339-9FA6-06F9AAEB3337}" type="slidenum">
              <a:rPr lang="en-GB" sz="2400"/>
              <a:t>11</a:t>
            </a:fld>
            <a:endParaRPr lang="en-GB" sz="2400" dirty="0"/>
          </a:p>
        </p:txBody>
      </p:sp>
      <p:pic>
        <p:nvPicPr>
          <p:cNvPr id="16" name="Imagem 15">
            <a:extLst>
              <a:ext uri="{FF2B5EF4-FFF2-40B4-BE49-F238E27FC236}">
                <a16:creationId xmlns:a16="http://schemas.microsoft.com/office/drawing/2014/main" id="{5C7ABC6E-E6AE-4BFA-9C4B-2A3113750E53}"/>
              </a:ext>
            </a:extLst>
          </p:cNvPr>
          <p:cNvPicPr>
            <a:picLocks noChangeAspect="1"/>
          </p:cNvPicPr>
          <p:nvPr/>
        </p:nvPicPr>
        <p:blipFill rotWithShape="1">
          <a:blip r:embed="rId5">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7" name="Picture 6">
            <a:extLst>
              <a:ext uri="{FF2B5EF4-FFF2-40B4-BE49-F238E27FC236}">
                <a16:creationId xmlns:a16="http://schemas.microsoft.com/office/drawing/2014/main" id="{F3A67BFC-D4F7-426E-A3B5-DB0849F5C01A}"/>
              </a:ext>
            </a:extLst>
          </p:cNvPr>
          <p:cNvPicPr>
            <a:picLocks noChangeAspect="1"/>
          </p:cNvPicPr>
          <p:nvPr/>
        </p:nvPicPr>
        <p:blipFill>
          <a:blip r:embed="rId6"/>
          <a:stretch>
            <a:fillRect/>
          </a:stretch>
        </p:blipFill>
        <p:spPr>
          <a:xfrm>
            <a:off x="1741207" y="4368008"/>
            <a:ext cx="8951649" cy="1505263"/>
          </a:xfrm>
          <a:prstGeom prst="rect">
            <a:avLst/>
          </a:prstGeom>
        </p:spPr>
      </p:pic>
    </p:spTree>
    <p:extLst>
      <p:ext uri="{BB962C8B-B14F-4D97-AF65-F5344CB8AC3E}">
        <p14:creationId xmlns:p14="http://schemas.microsoft.com/office/powerpoint/2010/main" val="1811745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67B6764-42C3-4081-8C20-2DD12E1BA125}"/>
              </a:ext>
            </a:extLst>
          </p:cNvPr>
          <p:cNvSpPr>
            <a:spLocks noGrp="1"/>
          </p:cNvSpPr>
          <p:nvPr>
            <p:ph type="title"/>
          </p:nvPr>
        </p:nvSpPr>
        <p:spPr>
          <a:xfrm>
            <a:off x="1097280" y="286603"/>
            <a:ext cx="10058400" cy="1450757"/>
          </a:xfrm>
        </p:spPr>
        <p:txBody>
          <a:bodyPr/>
          <a:lstStyle/>
          <a:p>
            <a:pPr algn="ctr"/>
            <a:r>
              <a:rPr lang="pt-PT" sz="6600" dirty="0">
                <a:solidFill>
                  <a:schemeClr val="tx1"/>
                </a:solidFill>
                <a:latin typeface="Bahnschrift SemiLight" panose="020B0502040204020203" pitchFamily="34" charset="0"/>
              </a:rPr>
              <a:t>Listagem</a:t>
            </a:r>
            <a:endParaRPr lang="en-GB" sz="6600" dirty="0">
              <a:solidFill>
                <a:schemeClr val="tx1"/>
              </a:solidFill>
              <a:latin typeface="Bahnschrift SemiLight" panose="020B0502040204020203" pitchFamily="34" charset="0"/>
            </a:endParaRPr>
          </a:p>
        </p:txBody>
      </p:sp>
      <p:cxnSp>
        <p:nvCxnSpPr>
          <p:cNvPr id="6" name="Conexão reta 5">
            <a:extLst>
              <a:ext uri="{FF2B5EF4-FFF2-40B4-BE49-F238E27FC236}">
                <a16:creationId xmlns:a16="http://schemas.microsoft.com/office/drawing/2014/main" id="{BFE60422-34C0-420F-8356-E4816D80A3C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3" name="CaixaDeTexto 12">
            <a:extLst>
              <a:ext uri="{FF2B5EF4-FFF2-40B4-BE49-F238E27FC236}">
                <a16:creationId xmlns:a16="http://schemas.microsoft.com/office/drawing/2014/main" id="{EFB421BC-8709-45BA-865E-783BEE9AA4A4}"/>
              </a:ext>
            </a:extLst>
          </p:cNvPr>
          <p:cNvSpPr txBox="1"/>
          <p:nvPr/>
        </p:nvSpPr>
        <p:spPr>
          <a:xfrm>
            <a:off x="2823175" y="5894605"/>
            <a:ext cx="2775713" cy="338554"/>
          </a:xfrm>
          <a:prstGeom prst="rect">
            <a:avLst/>
          </a:prstGeom>
          <a:noFill/>
        </p:spPr>
        <p:txBody>
          <a:bodyPr wrap="square" rtlCol="0">
            <a:spAutoFit/>
          </a:bodyPr>
          <a:lstStyle/>
          <a:p>
            <a:r>
              <a:rPr lang="pt-PT" sz="1600" dirty="0"/>
              <a:t>(excerto) SearchManager.cpp</a:t>
            </a:r>
            <a:endParaRPr lang="en-GB" dirty="0"/>
          </a:p>
        </p:txBody>
      </p:sp>
      <p:sp>
        <p:nvSpPr>
          <p:cNvPr id="17" name="CaixaDeTexto 16">
            <a:extLst>
              <a:ext uri="{FF2B5EF4-FFF2-40B4-BE49-F238E27FC236}">
                <a16:creationId xmlns:a16="http://schemas.microsoft.com/office/drawing/2014/main" id="{8228F99D-3C22-472E-8DFE-B7B038D11935}"/>
              </a:ext>
            </a:extLst>
          </p:cNvPr>
          <p:cNvSpPr txBox="1"/>
          <p:nvPr/>
        </p:nvSpPr>
        <p:spPr>
          <a:xfrm>
            <a:off x="9650027" y="2822714"/>
            <a:ext cx="1811044" cy="338554"/>
          </a:xfrm>
          <a:prstGeom prst="rect">
            <a:avLst/>
          </a:prstGeom>
          <a:noFill/>
        </p:spPr>
        <p:txBody>
          <a:bodyPr wrap="square" rtlCol="0">
            <a:spAutoFit/>
          </a:bodyPr>
          <a:lstStyle/>
          <a:p>
            <a:r>
              <a:rPr lang="pt-PT" sz="1600" dirty="0"/>
              <a:t>SearchManager.cpp</a:t>
            </a:r>
            <a:endParaRPr lang="en-GB" dirty="0"/>
          </a:p>
        </p:txBody>
      </p:sp>
      <p:sp>
        <p:nvSpPr>
          <p:cNvPr id="18" name="CaixaDeTexto 17">
            <a:extLst>
              <a:ext uri="{FF2B5EF4-FFF2-40B4-BE49-F238E27FC236}">
                <a16:creationId xmlns:a16="http://schemas.microsoft.com/office/drawing/2014/main" id="{11FA7A83-279B-4A8E-9636-AFF140E12238}"/>
              </a:ext>
            </a:extLst>
          </p:cNvPr>
          <p:cNvSpPr txBox="1"/>
          <p:nvPr/>
        </p:nvSpPr>
        <p:spPr>
          <a:xfrm>
            <a:off x="1097279" y="1978514"/>
            <a:ext cx="3980063" cy="1200329"/>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Listagem das </a:t>
            </a:r>
            <a:r>
              <a:rPr lang="pt-PT" dirty="0" err="1"/>
              <a:t>Donations</a:t>
            </a:r>
            <a:r>
              <a:rPr lang="pt-PT" dirty="0"/>
              <a:t> admite vários parâmetros, portanto é possível filtrar a informação.</a:t>
            </a:r>
          </a:p>
          <a:p>
            <a:pPr marL="285750" indent="-285750">
              <a:buClr>
                <a:srgbClr val="8C2D19"/>
              </a:buClr>
              <a:buFont typeface="Arial" panose="020B0604020202020204" pitchFamily="34" charset="0"/>
              <a:buChar char="•"/>
            </a:pPr>
            <a:endParaRPr lang="pt-PT" dirty="0">
              <a:solidFill>
                <a:srgbClr val="FF0000"/>
              </a:solidFill>
            </a:endParaRPr>
          </a:p>
        </p:txBody>
      </p:sp>
      <p:sp>
        <p:nvSpPr>
          <p:cNvPr id="2" name="Marcador de Posição do Rodapé 1">
            <a:extLst>
              <a:ext uri="{FF2B5EF4-FFF2-40B4-BE49-F238E27FC236}">
                <a16:creationId xmlns:a16="http://schemas.microsoft.com/office/drawing/2014/main" id="{32C833F7-18B6-4861-9CBC-F84DFD811E13}"/>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F84751A3-EB56-4B0A-B79B-89EF65EBF080}"/>
              </a:ext>
            </a:extLst>
          </p:cNvPr>
          <p:cNvSpPr>
            <a:spLocks noGrp="1"/>
          </p:cNvSpPr>
          <p:nvPr>
            <p:ph type="sldNum" sz="quarter" idx="12"/>
          </p:nvPr>
        </p:nvSpPr>
        <p:spPr/>
        <p:txBody>
          <a:bodyPr/>
          <a:lstStyle/>
          <a:p>
            <a:fld id="{75DB3F52-068C-4339-9FA6-06F9AAEB3337}" type="slidenum">
              <a:rPr lang="en-GB" sz="2400"/>
              <a:t>12</a:t>
            </a:fld>
            <a:endParaRPr lang="en-GB" sz="2400" dirty="0"/>
          </a:p>
        </p:txBody>
      </p:sp>
      <p:pic>
        <p:nvPicPr>
          <p:cNvPr id="7" name="Imagem 6">
            <a:extLst>
              <a:ext uri="{FF2B5EF4-FFF2-40B4-BE49-F238E27FC236}">
                <a16:creationId xmlns:a16="http://schemas.microsoft.com/office/drawing/2014/main" id="{F792557B-E72C-4265-BC01-A8B90EA578C5}"/>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5" name="CaixaDeTexto 4">
            <a:extLst>
              <a:ext uri="{FF2B5EF4-FFF2-40B4-BE49-F238E27FC236}">
                <a16:creationId xmlns:a16="http://schemas.microsoft.com/office/drawing/2014/main" id="{9E531B7B-DA41-4275-9E6B-DBF7E0134E40}"/>
              </a:ext>
            </a:extLst>
          </p:cNvPr>
          <p:cNvSpPr txBox="1"/>
          <p:nvPr/>
        </p:nvSpPr>
        <p:spPr>
          <a:xfrm>
            <a:off x="6217032" y="4349254"/>
            <a:ext cx="4278405" cy="923330"/>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Permite listagens com diferentes </a:t>
            </a:r>
            <a:r>
              <a:rPr lang="pt-PT" dirty="0" err="1"/>
              <a:t>parametros</a:t>
            </a:r>
            <a:r>
              <a:rPr lang="pt-PT" dirty="0"/>
              <a:t>.</a:t>
            </a:r>
          </a:p>
          <a:p>
            <a:pPr>
              <a:buClr>
                <a:srgbClr val="8C2D19"/>
              </a:buClr>
            </a:pPr>
            <a:endParaRPr lang="pt-PT" dirty="0">
              <a:solidFill>
                <a:srgbClr val="FF0000"/>
              </a:solidFill>
            </a:endParaRPr>
          </a:p>
        </p:txBody>
      </p:sp>
      <p:pic>
        <p:nvPicPr>
          <p:cNvPr id="11" name="Imagem 10">
            <a:extLst>
              <a:ext uri="{FF2B5EF4-FFF2-40B4-BE49-F238E27FC236}">
                <a16:creationId xmlns:a16="http://schemas.microsoft.com/office/drawing/2014/main" id="{831552EC-9C6F-48A3-8063-F2AA980FC078}"/>
              </a:ext>
            </a:extLst>
          </p:cNvPr>
          <p:cNvPicPr>
            <a:picLocks noChangeAspect="1"/>
          </p:cNvPicPr>
          <p:nvPr/>
        </p:nvPicPr>
        <p:blipFill>
          <a:blip r:embed="rId3"/>
          <a:stretch>
            <a:fillRect/>
          </a:stretch>
        </p:blipFill>
        <p:spPr>
          <a:xfrm>
            <a:off x="5077342" y="2003842"/>
            <a:ext cx="6383729" cy="819806"/>
          </a:xfrm>
          <a:prstGeom prst="rect">
            <a:avLst/>
          </a:prstGeom>
        </p:spPr>
      </p:pic>
      <p:pic>
        <p:nvPicPr>
          <p:cNvPr id="9" name="Picture 8">
            <a:extLst>
              <a:ext uri="{FF2B5EF4-FFF2-40B4-BE49-F238E27FC236}">
                <a16:creationId xmlns:a16="http://schemas.microsoft.com/office/drawing/2014/main" id="{3CF502A1-BF52-4B4C-B129-75313872CB84}"/>
              </a:ext>
            </a:extLst>
          </p:cNvPr>
          <p:cNvPicPr>
            <a:picLocks noChangeAspect="1"/>
          </p:cNvPicPr>
          <p:nvPr/>
        </p:nvPicPr>
        <p:blipFill>
          <a:blip r:embed="rId4"/>
          <a:stretch>
            <a:fillRect/>
          </a:stretch>
        </p:blipFill>
        <p:spPr>
          <a:xfrm>
            <a:off x="1097279" y="3162843"/>
            <a:ext cx="4730080" cy="2659000"/>
          </a:xfrm>
          <a:prstGeom prst="rect">
            <a:avLst/>
          </a:prstGeom>
        </p:spPr>
      </p:pic>
    </p:spTree>
    <p:extLst>
      <p:ext uri="{BB962C8B-B14F-4D97-AF65-F5344CB8AC3E}">
        <p14:creationId xmlns:p14="http://schemas.microsoft.com/office/powerpoint/2010/main" val="2427753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rgbClr val="FF0000"/>
                </a:solidFill>
                <a:latin typeface="Bahnschrift SemiLight" panose="020B0502040204020203" pitchFamily="34" charset="0"/>
              </a:rPr>
              <a:t>UI</a:t>
            </a:r>
            <a:endParaRPr lang="en-GB" sz="6600" dirty="0">
              <a:solidFill>
                <a:srgbClr val="FF0000"/>
              </a:solidFill>
              <a:latin typeface="Bahnschrift SemiLight" panose="020B0502040204020203" pitchFamily="34" charset="0"/>
            </a:endParaRPr>
          </a:p>
        </p:txBody>
      </p:sp>
      <p:pic>
        <p:nvPicPr>
          <p:cNvPr id="9" name="Content Placeholder 8" descr="Graphical user interface">
            <a:extLst>
              <a:ext uri="{FF2B5EF4-FFF2-40B4-BE49-F238E27FC236}">
                <a16:creationId xmlns:a16="http://schemas.microsoft.com/office/drawing/2014/main" id="{0C393F47-35C0-45C1-8E28-5EDA08BB0706}"/>
              </a:ext>
              <a:ext uri="{C183D7F6-B498-43B3-948B-1728B52AA6E4}">
                <adec:decorative xmlns:adec="http://schemas.microsoft.com/office/drawing/2017/decorative" val="0"/>
              </a:ext>
            </a:extLst>
          </p:cNvPr>
          <p:cNvPicPr>
            <a:picLocks noGrp="1" noChangeAspect="1"/>
          </p:cNvPicPr>
          <p:nvPr>
            <p:ph idx="1"/>
          </p:nvPr>
        </p:nvPicPr>
        <p:blipFill>
          <a:blip r:embed="rId2"/>
          <a:stretch>
            <a:fillRect/>
          </a:stretch>
        </p:blipFill>
        <p:spPr>
          <a:xfrm>
            <a:off x="667012" y="2073942"/>
            <a:ext cx="3287852" cy="1396817"/>
          </a:xfrm>
        </p:spPr>
      </p:pic>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13</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1" name="Picture 10">
            <a:extLst>
              <a:ext uri="{FF2B5EF4-FFF2-40B4-BE49-F238E27FC236}">
                <a16:creationId xmlns:a16="http://schemas.microsoft.com/office/drawing/2014/main" id="{5C6A5538-AFEF-4512-8299-77E88507393A}"/>
              </a:ext>
            </a:extLst>
          </p:cNvPr>
          <p:cNvPicPr>
            <a:picLocks noChangeAspect="1"/>
          </p:cNvPicPr>
          <p:nvPr/>
        </p:nvPicPr>
        <p:blipFill>
          <a:blip r:embed="rId4"/>
          <a:stretch>
            <a:fillRect/>
          </a:stretch>
        </p:blipFill>
        <p:spPr>
          <a:xfrm>
            <a:off x="4542283" y="3669726"/>
            <a:ext cx="3107432" cy="2443651"/>
          </a:xfrm>
          <a:prstGeom prst="rect">
            <a:avLst/>
          </a:prstGeom>
        </p:spPr>
      </p:pic>
      <p:sp>
        <p:nvSpPr>
          <p:cNvPr id="12" name="TextBox 11">
            <a:extLst>
              <a:ext uri="{FF2B5EF4-FFF2-40B4-BE49-F238E27FC236}">
                <a16:creationId xmlns:a16="http://schemas.microsoft.com/office/drawing/2014/main" id="{B5D78712-70F3-4C81-AE5C-F3E20EFC6ABC}"/>
              </a:ext>
            </a:extLst>
          </p:cNvPr>
          <p:cNvSpPr txBox="1"/>
          <p:nvPr/>
        </p:nvSpPr>
        <p:spPr>
          <a:xfrm>
            <a:off x="207699" y="3543505"/>
            <a:ext cx="4206477" cy="1077218"/>
          </a:xfrm>
          <a:prstGeom prst="rect">
            <a:avLst/>
          </a:prstGeom>
          <a:noFill/>
        </p:spPr>
        <p:txBody>
          <a:bodyPr wrap="square" rtlCol="0">
            <a:spAutoFit/>
          </a:bodyPr>
          <a:lstStyle/>
          <a:p>
            <a:pPr algn="ctr"/>
            <a:r>
              <a:rPr lang="pt-PT" sz="1600" dirty="0">
                <a:solidFill>
                  <a:srgbClr val="FF0000"/>
                </a:solidFill>
              </a:rPr>
              <a:t>Login Page</a:t>
            </a:r>
          </a:p>
          <a:p>
            <a:pPr marL="285750" indent="-285750">
              <a:buFont typeface="Arial" panose="020B0604020202020204" pitchFamily="34" charset="0"/>
              <a:buChar char="•"/>
            </a:pPr>
            <a:r>
              <a:rPr lang="pt-PT" sz="1600" dirty="0">
                <a:solidFill>
                  <a:srgbClr val="FF0000"/>
                </a:solidFill>
              </a:rPr>
              <a:t>Pode fazer login com usernick e password</a:t>
            </a:r>
          </a:p>
          <a:p>
            <a:pPr marL="285750" indent="-285750">
              <a:buFont typeface="Arial" panose="020B0604020202020204" pitchFamily="34" charset="0"/>
              <a:buChar char="•"/>
            </a:pPr>
            <a:r>
              <a:rPr lang="pt-PT" sz="1600" dirty="0">
                <a:solidFill>
                  <a:srgbClr val="FF0000"/>
                </a:solidFill>
              </a:rPr>
              <a:t>Criar uma nova conta(admin – apenas uma vez, streamer ou viewer).</a:t>
            </a:r>
            <a:endParaRPr lang="en-US" sz="1600" dirty="0">
              <a:solidFill>
                <a:srgbClr val="FF0000"/>
              </a:solidFill>
            </a:endParaRPr>
          </a:p>
        </p:txBody>
      </p:sp>
      <p:sp>
        <p:nvSpPr>
          <p:cNvPr id="13" name="TextBox 12">
            <a:extLst>
              <a:ext uri="{FF2B5EF4-FFF2-40B4-BE49-F238E27FC236}">
                <a16:creationId xmlns:a16="http://schemas.microsoft.com/office/drawing/2014/main" id="{3918F24A-B858-4DAC-8BB2-AA8C55D4EF93}"/>
              </a:ext>
            </a:extLst>
          </p:cNvPr>
          <p:cNvSpPr txBox="1"/>
          <p:nvPr/>
        </p:nvSpPr>
        <p:spPr>
          <a:xfrm>
            <a:off x="4257198" y="2620174"/>
            <a:ext cx="3738563" cy="923330"/>
          </a:xfrm>
          <a:prstGeom prst="rect">
            <a:avLst/>
          </a:prstGeom>
          <a:noFill/>
        </p:spPr>
        <p:txBody>
          <a:bodyPr wrap="square" rtlCol="0">
            <a:spAutoFit/>
          </a:bodyPr>
          <a:lstStyle/>
          <a:p>
            <a:pPr algn="ctr"/>
            <a:r>
              <a:rPr lang="pt-PT" dirty="0">
                <a:solidFill>
                  <a:srgbClr val="FF0000"/>
                </a:solidFill>
              </a:rPr>
              <a:t>Exemplo Viewer</a:t>
            </a:r>
          </a:p>
          <a:p>
            <a:r>
              <a:rPr lang="pt-PT" dirty="0">
                <a:solidFill>
                  <a:srgbClr val="FF0000"/>
                </a:solidFill>
              </a:rPr>
              <a:t>Escolher a opção correspondente como é indicado no ecrã</a:t>
            </a:r>
          </a:p>
        </p:txBody>
      </p:sp>
      <p:pic>
        <p:nvPicPr>
          <p:cNvPr id="8" name="Picture 7">
            <a:extLst>
              <a:ext uri="{FF2B5EF4-FFF2-40B4-BE49-F238E27FC236}">
                <a16:creationId xmlns:a16="http://schemas.microsoft.com/office/drawing/2014/main" id="{A726BF86-8CE4-4BF4-93DA-AF586AFAAA7C}"/>
              </a:ext>
            </a:extLst>
          </p:cNvPr>
          <p:cNvPicPr>
            <a:picLocks noChangeAspect="1"/>
          </p:cNvPicPr>
          <p:nvPr/>
        </p:nvPicPr>
        <p:blipFill>
          <a:blip r:embed="rId5"/>
          <a:stretch>
            <a:fillRect/>
          </a:stretch>
        </p:blipFill>
        <p:spPr>
          <a:xfrm>
            <a:off x="7965281" y="2001196"/>
            <a:ext cx="3743065" cy="1542309"/>
          </a:xfrm>
          <a:prstGeom prst="rect">
            <a:avLst/>
          </a:prstGeom>
        </p:spPr>
      </p:pic>
      <p:sp>
        <p:nvSpPr>
          <p:cNvPr id="14" name="TextBox 13">
            <a:extLst>
              <a:ext uri="{FF2B5EF4-FFF2-40B4-BE49-F238E27FC236}">
                <a16:creationId xmlns:a16="http://schemas.microsoft.com/office/drawing/2014/main" id="{6414C627-DEA0-48B7-9714-952D213E0CBA}"/>
              </a:ext>
            </a:extLst>
          </p:cNvPr>
          <p:cNvSpPr txBox="1"/>
          <p:nvPr/>
        </p:nvSpPr>
        <p:spPr>
          <a:xfrm>
            <a:off x="7797219" y="3715409"/>
            <a:ext cx="4206477" cy="1077218"/>
          </a:xfrm>
          <a:prstGeom prst="rect">
            <a:avLst/>
          </a:prstGeom>
          <a:noFill/>
        </p:spPr>
        <p:txBody>
          <a:bodyPr wrap="square" rtlCol="0">
            <a:spAutoFit/>
          </a:bodyPr>
          <a:lstStyle/>
          <a:p>
            <a:pPr algn="ctr"/>
            <a:r>
              <a:rPr lang="pt-PT" sz="1600" dirty="0">
                <a:solidFill>
                  <a:srgbClr val="FF0000"/>
                </a:solidFill>
              </a:rPr>
              <a:t>Exemplo conta admin</a:t>
            </a:r>
          </a:p>
          <a:p>
            <a:pPr marL="285750" indent="-285750">
              <a:buFont typeface="Arial" panose="020B0604020202020204" pitchFamily="34" charset="0"/>
              <a:buChar char="•"/>
            </a:pPr>
            <a:r>
              <a:rPr lang="pt-PT" sz="1600" dirty="0">
                <a:solidFill>
                  <a:srgbClr val="FF0000"/>
                </a:solidFill>
              </a:rPr>
              <a:t>Várias estatísticas possiveis</a:t>
            </a:r>
          </a:p>
          <a:p>
            <a:endParaRPr lang="pt-PT" sz="1600" dirty="0">
              <a:solidFill>
                <a:srgbClr val="FF0000"/>
              </a:solidFill>
            </a:endParaRPr>
          </a:p>
          <a:p>
            <a:pPr algn="ctr"/>
            <a:r>
              <a:rPr lang="pt-PT" sz="1600" dirty="0">
                <a:solidFill>
                  <a:srgbClr val="FF0000"/>
                </a:solidFill>
              </a:rPr>
              <a:t>Exemplo Streamer</a:t>
            </a:r>
          </a:p>
        </p:txBody>
      </p:sp>
      <p:pic>
        <p:nvPicPr>
          <p:cNvPr id="15" name="Picture 14">
            <a:extLst>
              <a:ext uri="{FF2B5EF4-FFF2-40B4-BE49-F238E27FC236}">
                <a16:creationId xmlns:a16="http://schemas.microsoft.com/office/drawing/2014/main" id="{C4891DB0-F247-4E84-ADBF-FC44AEA05A68}"/>
              </a:ext>
            </a:extLst>
          </p:cNvPr>
          <p:cNvPicPr>
            <a:picLocks noChangeAspect="1"/>
          </p:cNvPicPr>
          <p:nvPr/>
        </p:nvPicPr>
        <p:blipFill rotWithShape="1">
          <a:blip r:embed="rId6"/>
          <a:srcRect b="31281"/>
          <a:stretch/>
        </p:blipFill>
        <p:spPr>
          <a:xfrm>
            <a:off x="8796845" y="4939812"/>
            <a:ext cx="2079936" cy="1242874"/>
          </a:xfrm>
          <a:prstGeom prst="rect">
            <a:avLst/>
          </a:prstGeom>
        </p:spPr>
      </p:pic>
    </p:spTree>
    <p:extLst>
      <p:ext uri="{BB962C8B-B14F-4D97-AF65-F5344CB8AC3E}">
        <p14:creationId xmlns:p14="http://schemas.microsoft.com/office/powerpoint/2010/main" val="3138427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rgbClr val="FF0000"/>
                </a:solidFill>
                <a:latin typeface="Bahnschrift SemiLight" panose="020B0502040204020203" pitchFamily="34" charset="0"/>
              </a:rPr>
              <a:t>UI – Pesquisas</a:t>
            </a:r>
            <a:endParaRPr lang="en-GB" sz="6600" dirty="0">
              <a:solidFill>
                <a:srgbClr val="FF0000"/>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14</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12" name="TextBox 11">
            <a:extLst>
              <a:ext uri="{FF2B5EF4-FFF2-40B4-BE49-F238E27FC236}">
                <a16:creationId xmlns:a16="http://schemas.microsoft.com/office/drawing/2014/main" id="{B5D78712-70F3-4C81-AE5C-F3E20EFC6ABC}"/>
              </a:ext>
            </a:extLst>
          </p:cNvPr>
          <p:cNvSpPr txBox="1"/>
          <p:nvPr/>
        </p:nvSpPr>
        <p:spPr>
          <a:xfrm>
            <a:off x="861379" y="4381999"/>
            <a:ext cx="5649612" cy="1754326"/>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rgbClr val="FF0000"/>
                </a:solidFill>
              </a:rPr>
              <a:t>Escolher vários parametros</a:t>
            </a:r>
          </a:p>
          <a:p>
            <a:pPr marL="285750" indent="-285750">
              <a:buFont typeface="Arial" panose="020B0604020202020204" pitchFamily="34" charset="0"/>
              <a:buChar char="•"/>
            </a:pPr>
            <a:r>
              <a:rPr lang="pt-PT" dirty="0">
                <a:solidFill>
                  <a:srgbClr val="FF0000"/>
                </a:solidFill>
              </a:rPr>
              <a:t>Não escolher nenhum género implica pesquisar por todos</a:t>
            </a:r>
          </a:p>
          <a:p>
            <a:pPr marL="285750" indent="-285750">
              <a:buFont typeface="Arial" panose="020B0604020202020204" pitchFamily="34" charset="0"/>
              <a:buChar char="•"/>
            </a:pPr>
            <a:r>
              <a:rPr lang="pt-PT" dirty="0">
                <a:solidFill>
                  <a:srgbClr val="FF0000"/>
                </a:solidFill>
              </a:rPr>
              <a:t>Escolher 0 para parar de adicionar elementos à pesquisa</a:t>
            </a:r>
          </a:p>
          <a:p>
            <a:pPr marL="285750" indent="-285750">
              <a:buFont typeface="Arial" panose="020B0604020202020204" pitchFamily="34" charset="0"/>
              <a:buChar char="•"/>
            </a:pPr>
            <a:r>
              <a:rPr lang="pt-PT" dirty="0">
                <a:solidFill>
                  <a:srgbClr val="FF0000"/>
                </a:solidFill>
              </a:rPr>
              <a:t>Ordenar à escolha se assim desejar</a:t>
            </a:r>
            <a:endParaRPr lang="en-US" dirty="0">
              <a:solidFill>
                <a:srgbClr val="FF0000"/>
              </a:solidFill>
            </a:endParaRPr>
          </a:p>
        </p:txBody>
      </p:sp>
      <p:sp>
        <p:nvSpPr>
          <p:cNvPr id="13" name="TextBox 12">
            <a:extLst>
              <a:ext uri="{FF2B5EF4-FFF2-40B4-BE49-F238E27FC236}">
                <a16:creationId xmlns:a16="http://schemas.microsoft.com/office/drawing/2014/main" id="{3918F24A-B858-4DAC-8BB2-AA8C55D4EF93}"/>
              </a:ext>
            </a:extLst>
          </p:cNvPr>
          <p:cNvSpPr txBox="1"/>
          <p:nvPr/>
        </p:nvSpPr>
        <p:spPr>
          <a:xfrm>
            <a:off x="7097164" y="5259162"/>
            <a:ext cx="4426052" cy="923330"/>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rgbClr val="FF0000"/>
                </a:solidFill>
              </a:rPr>
              <a:t>Sistema de páginas</a:t>
            </a:r>
          </a:p>
          <a:p>
            <a:pPr marL="285750" indent="-285750">
              <a:buFont typeface="Arial" panose="020B0604020202020204" pitchFamily="34" charset="0"/>
              <a:buChar char="•"/>
            </a:pPr>
            <a:r>
              <a:rPr lang="pt-PT" dirty="0">
                <a:solidFill>
                  <a:srgbClr val="FF0000"/>
                </a:solidFill>
              </a:rPr>
              <a:t>Objetivo de não apresentar demasiadas entradas no ecrã de uma vez só.</a:t>
            </a:r>
            <a:endParaRPr lang="en-US" dirty="0">
              <a:solidFill>
                <a:srgbClr val="FF0000"/>
              </a:solidFill>
            </a:endParaRPr>
          </a:p>
        </p:txBody>
      </p:sp>
      <p:pic>
        <p:nvPicPr>
          <p:cNvPr id="8" name="Picture 7">
            <a:extLst>
              <a:ext uri="{FF2B5EF4-FFF2-40B4-BE49-F238E27FC236}">
                <a16:creationId xmlns:a16="http://schemas.microsoft.com/office/drawing/2014/main" id="{59DFA416-8478-4302-A4BD-FD4A0E85E958}"/>
              </a:ext>
            </a:extLst>
          </p:cNvPr>
          <p:cNvPicPr>
            <a:picLocks noChangeAspect="1"/>
          </p:cNvPicPr>
          <p:nvPr/>
        </p:nvPicPr>
        <p:blipFill>
          <a:blip r:embed="rId3"/>
          <a:stretch>
            <a:fillRect/>
          </a:stretch>
        </p:blipFill>
        <p:spPr>
          <a:xfrm>
            <a:off x="861379" y="2324472"/>
            <a:ext cx="2600430" cy="1824981"/>
          </a:xfrm>
          <a:prstGeom prst="rect">
            <a:avLst/>
          </a:prstGeom>
        </p:spPr>
      </p:pic>
      <p:pic>
        <p:nvPicPr>
          <p:cNvPr id="16" name="Picture 15">
            <a:extLst>
              <a:ext uri="{FF2B5EF4-FFF2-40B4-BE49-F238E27FC236}">
                <a16:creationId xmlns:a16="http://schemas.microsoft.com/office/drawing/2014/main" id="{24CC2751-1A2A-4FFC-BCBC-90AE321EF4B7}"/>
              </a:ext>
            </a:extLst>
          </p:cNvPr>
          <p:cNvPicPr>
            <a:picLocks noChangeAspect="1"/>
          </p:cNvPicPr>
          <p:nvPr/>
        </p:nvPicPr>
        <p:blipFill>
          <a:blip r:embed="rId4"/>
          <a:stretch>
            <a:fillRect/>
          </a:stretch>
        </p:blipFill>
        <p:spPr>
          <a:xfrm>
            <a:off x="7783230" y="1832514"/>
            <a:ext cx="3053920" cy="3149355"/>
          </a:xfrm>
          <a:prstGeom prst="rect">
            <a:avLst/>
          </a:prstGeom>
        </p:spPr>
      </p:pic>
      <p:pic>
        <p:nvPicPr>
          <p:cNvPr id="9" name="Picture 8">
            <a:extLst>
              <a:ext uri="{FF2B5EF4-FFF2-40B4-BE49-F238E27FC236}">
                <a16:creationId xmlns:a16="http://schemas.microsoft.com/office/drawing/2014/main" id="{609E53D3-C469-4E0F-82E7-9857FA4173D9}"/>
              </a:ext>
            </a:extLst>
          </p:cNvPr>
          <p:cNvPicPr>
            <a:picLocks noChangeAspect="1"/>
          </p:cNvPicPr>
          <p:nvPr/>
        </p:nvPicPr>
        <p:blipFill>
          <a:blip r:embed="rId5"/>
          <a:stretch>
            <a:fillRect/>
          </a:stretch>
        </p:blipFill>
        <p:spPr>
          <a:xfrm>
            <a:off x="3612605" y="2230575"/>
            <a:ext cx="2768404" cy="2012777"/>
          </a:xfrm>
          <a:prstGeom prst="rect">
            <a:avLst/>
          </a:prstGeom>
        </p:spPr>
      </p:pic>
    </p:spTree>
    <p:extLst>
      <p:ext uri="{BB962C8B-B14F-4D97-AF65-F5344CB8AC3E}">
        <p14:creationId xmlns:p14="http://schemas.microsoft.com/office/powerpoint/2010/main" val="465885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Destaque - Listagem</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B3B74F31-20FC-4247-9C66-D428333967A4}"/>
              </a:ext>
            </a:extLst>
          </p:cNvPr>
          <p:cNvSpPr>
            <a:spLocks noGrp="1"/>
          </p:cNvSpPr>
          <p:nvPr>
            <p:ph idx="1"/>
          </p:nvPr>
        </p:nvSpPr>
        <p:spPr>
          <a:xfrm>
            <a:off x="1097280" y="2116449"/>
            <a:ext cx="10058400" cy="4004649"/>
          </a:xfrm>
        </p:spPr>
        <p:txBody>
          <a:bodyPr>
            <a:normAutofit/>
          </a:bodyPr>
          <a:lstStyle/>
          <a:p>
            <a:pPr lvl="1">
              <a:buClr>
                <a:srgbClr val="8C2D19"/>
              </a:buClr>
              <a:buFont typeface="Arial" panose="020B0604020202020204" pitchFamily="34" charset="0"/>
              <a:buChar char="•"/>
            </a:pPr>
            <a:r>
              <a:rPr lang="pt-PT" dirty="0">
                <a:solidFill>
                  <a:schemeClr val="tx1"/>
                </a:solidFill>
              </a:rPr>
              <a:t>Foi alargada a </a:t>
            </a:r>
            <a:r>
              <a:rPr lang="pt-PT" dirty="0" err="1">
                <a:solidFill>
                  <a:schemeClr val="tx1"/>
                </a:solidFill>
              </a:rPr>
              <a:t>feature</a:t>
            </a:r>
            <a:r>
              <a:rPr lang="pt-PT" dirty="0">
                <a:solidFill>
                  <a:schemeClr val="tx1"/>
                </a:solidFill>
              </a:rPr>
              <a:t> de pesquisas </a:t>
            </a:r>
            <a:r>
              <a:rPr lang="pt-PT" dirty="0" err="1">
                <a:solidFill>
                  <a:schemeClr val="tx1"/>
                </a:solidFill>
              </a:rPr>
              <a:t>costumizadas</a:t>
            </a:r>
            <a:r>
              <a:rPr lang="pt-PT" dirty="0">
                <a:solidFill>
                  <a:schemeClr val="tx1"/>
                </a:solidFill>
              </a:rPr>
              <a:t> às doações.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Chama-se a função de pesquisa respetiva com vetores dos </a:t>
            </a:r>
            <a:r>
              <a:rPr lang="pt-PT" dirty="0" err="1">
                <a:solidFill>
                  <a:schemeClr val="tx1"/>
                </a:solidFill>
              </a:rPr>
              <a:t>parametros</a:t>
            </a:r>
            <a:r>
              <a:rPr lang="pt-PT" dirty="0">
                <a:solidFill>
                  <a:schemeClr val="tx1"/>
                </a:solidFill>
              </a:rPr>
              <a:t> correspondentes. Se for enviado vetor vazio, aceita todos. Ex:</a:t>
            </a:r>
          </a:p>
          <a:p>
            <a:pPr lvl="2">
              <a:buClr>
                <a:srgbClr val="8C2D19"/>
              </a:buClr>
              <a:buFont typeface="Arial" panose="020B0604020202020204" pitchFamily="34" charset="0"/>
              <a:buChar char="•"/>
            </a:pPr>
            <a:r>
              <a:rPr lang="pt-PT" dirty="0">
                <a:solidFill>
                  <a:schemeClr val="tx1"/>
                </a:solidFill>
              </a:rPr>
              <a:t>Enviar vetor com os valores de avaliação.</a:t>
            </a:r>
          </a:p>
          <a:p>
            <a:pPr lvl="2">
              <a:buClr>
                <a:srgbClr val="8C2D19"/>
              </a:buClr>
              <a:buFont typeface="Arial" panose="020B0604020202020204" pitchFamily="34" charset="0"/>
              <a:buChar char="•"/>
            </a:pPr>
            <a:r>
              <a:rPr lang="pt-PT" dirty="0">
                <a:solidFill>
                  <a:schemeClr val="tx1"/>
                </a:solidFill>
              </a:rPr>
              <a:t>Enviar valor </a:t>
            </a:r>
            <a:r>
              <a:rPr lang="pt-PT" dirty="0" err="1">
                <a:solidFill>
                  <a:schemeClr val="tx1"/>
                </a:solidFill>
              </a:rPr>
              <a:t>minimo</a:t>
            </a:r>
            <a:r>
              <a:rPr lang="pt-PT" dirty="0">
                <a:solidFill>
                  <a:schemeClr val="tx1"/>
                </a:solidFill>
              </a:rPr>
              <a:t>.</a:t>
            </a:r>
          </a:p>
          <a:p>
            <a:pPr lvl="2">
              <a:buClr>
                <a:srgbClr val="8C2D19"/>
              </a:buClr>
              <a:buFont typeface="Arial" panose="020B0604020202020204" pitchFamily="34" charset="0"/>
              <a:buChar char="•"/>
            </a:pPr>
            <a:r>
              <a:rPr lang="pt-PT" dirty="0">
                <a:solidFill>
                  <a:schemeClr val="tx1"/>
                </a:solidFill>
              </a:rPr>
              <a:t>Enviar valor máximo.</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Neste caso, por se tratar de uma BST não faria sentido alterar a ordenação que esta impõe no seu conjunto de dados, por isso permanece ordenada pelo montante e pela avaliação.</a:t>
            </a:r>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15</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516750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Observações</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B3B74F31-20FC-4247-9C66-D428333967A4}"/>
              </a:ext>
            </a:extLst>
          </p:cNvPr>
          <p:cNvSpPr>
            <a:spLocks noGrp="1"/>
          </p:cNvSpPr>
          <p:nvPr>
            <p:ph idx="1"/>
          </p:nvPr>
        </p:nvSpPr>
        <p:spPr>
          <a:xfrm>
            <a:off x="1097280" y="2116449"/>
            <a:ext cx="10058400" cy="4004649"/>
          </a:xfrm>
        </p:spPr>
        <p:txBody>
          <a:bodyPr>
            <a:normAutofit/>
          </a:bodyPr>
          <a:lstStyle/>
          <a:p>
            <a:pPr lvl="1">
              <a:buClr>
                <a:srgbClr val="8C2D19"/>
              </a:buClr>
              <a:buFont typeface="Arial" panose="020B0604020202020204" pitchFamily="34" charset="0"/>
              <a:buChar char="•"/>
            </a:pPr>
            <a:r>
              <a:rPr lang="pt-PT" dirty="0">
                <a:solidFill>
                  <a:schemeClr val="tx1"/>
                </a:solidFill>
              </a:rPr>
              <a:t>Gostaríamos de realçar que a segunda parte to trabalho foi relativamente simples de implementar visto que o trabalho realizado anteriormente estava bastante bem estruturado.</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A conta de </a:t>
            </a:r>
            <a:r>
              <a:rPr lang="pt-PT" dirty="0" err="1">
                <a:solidFill>
                  <a:schemeClr val="tx1"/>
                </a:solidFill>
              </a:rPr>
              <a:t>streamer</a:t>
            </a:r>
            <a:r>
              <a:rPr lang="pt-PT" dirty="0">
                <a:solidFill>
                  <a:schemeClr val="tx1"/>
                </a:solidFill>
              </a:rPr>
              <a:t> tem agora um código associado. Caso tenho o código de estado a 1, deve receber </a:t>
            </a:r>
            <a:r>
              <a:rPr lang="pt-PT" dirty="0" err="1">
                <a:solidFill>
                  <a:schemeClr val="tx1"/>
                </a:solidFill>
              </a:rPr>
              <a:t>likes</a:t>
            </a:r>
            <a:r>
              <a:rPr lang="pt-PT" dirty="0">
                <a:solidFill>
                  <a:schemeClr val="tx1"/>
                </a:solidFill>
              </a:rPr>
              <a:t> na próxima </a:t>
            </a:r>
            <a:r>
              <a:rPr lang="pt-PT" dirty="0" err="1">
                <a:solidFill>
                  <a:schemeClr val="tx1"/>
                </a:solidFill>
              </a:rPr>
              <a:t>stream</a:t>
            </a:r>
            <a:r>
              <a:rPr lang="pt-PT" dirty="0">
                <a:solidFill>
                  <a:schemeClr val="tx1"/>
                </a:solidFill>
              </a:rPr>
              <a:t> iniciada. Caso esteja a 2 este já usufruiu do seu bónus de reativação. Implementamos esta </a:t>
            </a:r>
            <a:r>
              <a:rPr lang="pt-PT" dirty="0" err="1">
                <a:solidFill>
                  <a:schemeClr val="tx1"/>
                </a:solidFill>
              </a:rPr>
              <a:t>feature</a:t>
            </a:r>
            <a:r>
              <a:rPr lang="pt-PT" dirty="0">
                <a:solidFill>
                  <a:schemeClr val="tx1"/>
                </a:solidFill>
              </a:rPr>
              <a:t> desta maneira para prevenir o abuso de utilizadores de forma a obter </a:t>
            </a:r>
            <a:r>
              <a:rPr lang="pt-PT" dirty="0" err="1">
                <a:solidFill>
                  <a:schemeClr val="tx1"/>
                </a:solidFill>
              </a:rPr>
              <a:t>likes</a:t>
            </a:r>
            <a:r>
              <a:rPr lang="pt-PT" dirty="0">
                <a:solidFill>
                  <a:schemeClr val="tx1"/>
                </a:solidFill>
              </a:rPr>
              <a:t> de forma injusta.</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Testes com auxilio à </a:t>
            </a:r>
            <a:r>
              <a:rPr lang="pt-PT" dirty="0" err="1">
                <a:solidFill>
                  <a:schemeClr val="tx1"/>
                </a:solidFill>
              </a:rPr>
              <a:t>library</a:t>
            </a:r>
            <a:r>
              <a:rPr lang="pt-PT" dirty="0">
                <a:solidFill>
                  <a:schemeClr val="tx1"/>
                </a:solidFill>
              </a:rPr>
              <a:t> Google </a:t>
            </a:r>
            <a:r>
              <a:rPr lang="pt-PT" dirty="0" err="1">
                <a:solidFill>
                  <a:schemeClr val="tx1"/>
                </a:solidFill>
              </a:rPr>
              <a:t>Tests</a:t>
            </a:r>
            <a:r>
              <a:rPr lang="pt-PT" dirty="0">
                <a:solidFill>
                  <a:schemeClr val="tx1"/>
                </a:solidFill>
              </a:rPr>
              <a:t> para assegurar a qualidade e a robustez do código.</a:t>
            </a:r>
          </a:p>
          <a:p>
            <a:pPr marL="0" indent="0">
              <a:buNone/>
            </a:pPr>
            <a:endParaRPr lang="pt-PT" dirty="0"/>
          </a:p>
          <a:p>
            <a:pPr marL="0" indent="0">
              <a:buNone/>
            </a:pPr>
            <a:r>
              <a:rPr lang="pt-PT" dirty="0"/>
              <a:t> </a:t>
            </a:r>
            <a:endParaRPr lang="en-GB" dirty="0"/>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16</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899299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6B05BC-BE14-4CEB-A649-38C2D6E132C4}"/>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Dificuldades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16A9EEAE-A5F8-447C-BF75-DBD85C98535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4CC6F16-34DD-4EDA-ADE0-808E5F2B8EED}"/>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98D93093-7413-457A-B787-19C4B19AA2B9}"/>
              </a:ext>
            </a:extLst>
          </p:cNvPr>
          <p:cNvSpPr>
            <a:spLocks noGrp="1"/>
          </p:cNvSpPr>
          <p:nvPr>
            <p:ph type="sldNum" sz="quarter" idx="12"/>
          </p:nvPr>
        </p:nvSpPr>
        <p:spPr/>
        <p:txBody>
          <a:bodyPr/>
          <a:lstStyle/>
          <a:p>
            <a:fld id="{75DB3F52-068C-4339-9FA6-06F9AAEB3337}" type="slidenum">
              <a:rPr lang="en-GB" sz="2400"/>
              <a:t>17</a:t>
            </a:fld>
            <a:endParaRPr lang="en-GB" sz="2400" dirty="0"/>
          </a:p>
        </p:txBody>
      </p:sp>
      <p:sp>
        <p:nvSpPr>
          <p:cNvPr id="7" name="Marcador de Posição de Conteúdo 2">
            <a:extLst>
              <a:ext uri="{FF2B5EF4-FFF2-40B4-BE49-F238E27FC236}">
                <a16:creationId xmlns:a16="http://schemas.microsoft.com/office/drawing/2014/main" id="{07C231E4-9332-417F-9FD0-0A38C979C3EC}"/>
              </a:ext>
            </a:extLst>
          </p:cNvPr>
          <p:cNvSpPr txBox="1">
            <a:spLocks/>
          </p:cNvSpPr>
          <p:nvPr/>
        </p:nvSpPr>
        <p:spPr>
          <a:xfrm>
            <a:off x="771321" y="2031185"/>
            <a:ext cx="10891421" cy="409437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a:lstStyle>
          <a:p>
            <a:pPr lvl="1">
              <a:buClr>
                <a:srgbClr val="8C2D19"/>
              </a:buClr>
              <a:buFont typeface="Arial" panose="020B0604020202020204" pitchFamily="34" charset="0"/>
              <a:buChar char="•"/>
            </a:pPr>
            <a:r>
              <a:rPr lang="pt-PT" dirty="0">
                <a:solidFill>
                  <a:srgbClr val="FF0000"/>
                </a:solidFill>
              </a:rPr>
              <a:t>Guardar apontadores nos membros das classes para ter acesso direto às funções da classe associada. No entanto, como havia classes que dependiam umas das outras, carregar ficheiros seria bastante mais difícil pelo facto de certos objetos ainda não terem sido carregados para o programa.</a:t>
            </a:r>
            <a:r>
              <a:rPr lang="pt-PT" sz="1800" dirty="0">
                <a:solidFill>
                  <a:srgbClr val="FF0000"/>
                </a:solidFill>
              </a:rPr>
              <a:t> Para isso usamos nicknames e ID’s das streams como identificadores únicos.</a:t>
            </a:r>
          </a:p>
          <a:p>
            <a:pPr lvl="1">
              <a:buClr>
                <a:srgbClr val="8C2D19"/>
              </a:buClr>
              <a:buFont typeface="Arial" panose="020B0604020202020204" pitchFamily="34" charset="0"/>
              <a:buChar char="•"/>
            </a:pPr>
            <a:endParaRPr lang="pt-PT" dirty="0">
              <a:solidFill>
                <a:srgbClr val="FF0000"/>
              </a:solidFill>
            </a:endParaRPr>
          </a:p>
          <a:p>
            <a:pPr lvl="1">
              <a:buClr>
                <a:srgbClr val="8C2D19"/>
              </a:buClr>
              <a:buFont typeface="Arial" panose="020B0604020202020204" pitchFamily="34" charset="0"/>
              <a:buChar char="•"/>
            </a:pPr>
            <a:r>
              <a:rPr lang="pt-PT" dirty="0">
                <a:solidFill>
                  <a:srgbClr val="FF0000"/>
                </a:solidFill>
              </a:rPr>
              <a:t>Ligação entre as diferentes classes em relação a chamada de métodos. Para tal usamos a classe StreamZ como interligação entre as várias classes.</a:t>
            </a:r>
          </a:p>
          <a:p>
            <a:pPr marL="201168" lvl="1" indent="0">
              <a:buClr>
                <a:srgbClr val="8C2D19"/>
              </a:buClr>
              <a:buNone/>
            </a:pPr>
            <a:endParaRPr lang="pt-PT" dirty="0">
              <a:solidFill>
                <a:srgbClr val="FF0000"/>
              </a:solidFill>
            </a:endParaRPr>
          </a:p>
          <a:p>
            <a:pPr lvl="1">
              <a:buClr>
                <a:srgbClr val="8C2D19"/>
              </a:buClr>
              <a:buFont typeface="Arial" panose="020B0604020202020204" pitchFamily="34" charset="0"/>
              <a:buChar char="•"/>
            </a:pPr>
            <a:r>
              <a:rPr lang="pt-PT" dirty="0">
                <a:solidFill>
                  <a:srgbClr val="FF0000"/>
                </a:solidFill>
              </a:rPr>
              <a:t>Garantir que não ficaria nenhuma referencia quando algum objeto fosse apagado do sistema. Tal causaria chamar funções sobre apontadores nulos. Conseguido através da implementação de destrutores.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O trabalho foi igualmente distribuido (André Moreira – 33.33%, André Pereira – 33.33%, Nuno Alves – 33.33%)</a:t>
            </a:r>
          </a:p>
        </p:txBody>
      </p:sp>
      <p:pic>
        <p:nvPicPr>
          <p:cNvPr id="8" name="Imagem 7">
            <a:extLst>
              <a:ext uri="{FF2B5EF4-FFF2-40B4-BE49-F238E27FC236}">
                <a16:creationId xmlns:a16="http://schemas.microsoft.com/office/drawing/2014/main" id="{2C045126-3B04-447A-86EB-03BCA3D32BC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2268491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48F744-D4AE-4007-B108-2202485D0241}"/>
              </a:ext>
            </a:extLst>
          </p:cNvPr>
          <p:cNvSpPr>
            <a:spLocks noGrp="1"/>
          </p:cNvSpPr>
          <p:nvPr>
            <p:ph type="title"/>
          </p:nvPr>
        </p:nvSpPr>
        <p:spPr/>
        <p:txBody>
          <a:bodyPr>
            <a:normAutofit/>
          </a:bodyPr>
          <a:lstStyle/>
          <a:p>
            <a:pPr algn="ctr"/>
            <a:r>
              <a:rPr lang="pt-PT" sz="6600" dirty="0">
                <a:solidFill>
                  <a:schemeClr val="tx1">
                    <a:lumMod val="85000"/>
                    <a:lumOff val="15000"/>
                  </a:schemeClr>
                </a:solidFill>
                <a:latin typeface="Bahnschrift SemiLight" panose="020B0502040204020203" pitchFamily="34" charset="0"/>
              </a:rPr>
              <a:t>Problema</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D6C18AFC-B403-416E-9C4C-D5B045687191}"/>
              </a:ext>
            </a:extLst>
          </p:cNvPr>
          <p:cNvSpPr>
            <a:spLocks noGrp="1"/>
          </p:cNvSpPr>
          <p:nvPr>
            <p:ph idx="1"/>
          </p:nvPr>
        </p:nvSpPr>
        <p:spPr>
          <a:xfrm>
            <a:off x="1097280" y="1998050"/>
            <a:ext cx="10058400" cy="528880"/>
          </a:xfrm>
        </p:spPr>
        <p:txBody>
          <a:bodyPr/>
          <a:lstStyle/>
          <a:p>
            <a:pPr algn="ctr"/>
            <a:r>
              <a:rPr lang="pt-PT" sz="2400" dirty="0"/>
              <a:t>Melhorar aplicação de </a:t>
            </a:r>
            <a:r>
              <a:rPr lang="pt-PT" sz="2400" dirty="0" err="1"/>
              <a:t>Streaming</a:t>
            </a:r>
            <a:r>
              <a:rPr lang="pt-PT" sz="2400" dirty="0"/>
              <a:t> </a:t>
            </a:r>
            <a:endParaRPr lang="pt-PT" dirty="0"/>
          </a:p>
          <a:p>
            <a:pPr marL="0" indent="0">
              <a:buNone/>
            </a:pPr>
            <a:endParaRPr lang="pt-PT" dirty="0"/>
          </a:p>
          <a:p>
            <a:endParaRPr lang="en-GB" dirty="0"/>
          </a:p>
        </p:txBody>
      </p:sp>
      <p:sp>
        <p:nvSpPr>
          <p:cNvPr id="18" name="CaixaDeTexto 17">
            <a:extLst>
              <a:ext uri="{FF2B5EF4-FFF2-40B4-BE49-F238E27FC236}">
                <a16:creationId xmlns:a16="http://schemas.microsoft.com/office/drawing/2014/main" id="{B561EF78-4C0C-4636-B684-531F2066C605}"/>
              </a:ext>
            </a:extLst>
          </p:cNvPr>
          <p:cNvSpPr txBox="1"/>
          <p:nvPr/>
        </p:nvSpPr>
        <p:spPr>
          <a:xfrm>
            <a:off x="3265073" y="3013129"/>
            <a:ext cx="1230548" cy="369332"/>
          </a:xfrm>
          <a:prstGeom prst="rect">
            <a:avLst/>
          </a:prstGeom>
          <a:noFill/>
        </p:spPr>
        <p:txBody>
          <a:bodyPr wrap="square" rtlCol="0">
            <a:spAutoFit/>
          </a:bodyPr>
          <a:lstStyle/>
          <a:p>
            <a:pPr algn="ctr"/>
            <a:r>
              <a:rPr lang="pt-PT" dirty="0" err="1"/>
              <a:t>Donations</a:t>
            </a:r>
            <a:endParaRPr lang="en-GB" dirty="0"/>
          </a:p>
        </p:txBody>
      </p:sp>
      <p:sp>
        <p:nvSpPr>
          <p:cNvPr id="22" name="CaixaDeTexto 21">
            <a:extLst>
              <a:ext uri="{FF2B5EF4-FFF2-40B4-BE49-F238E27FC236}">
                <a16:creationId xmlns:a16="http://schemas.microsoft.com/office/drawing/2014/main" id="{24E6D5DF-0995-4983-998B-8D5241DFFACC}"/>
              </a:ext>
            </a:extLst>
          </p:cNvPr>
          <p:cNvSpPr txBox="1"/>
          <p:nvPr/>
        </p:nvSpPr>
        <p:spPr>
          <a:xfrm>
            <a:off x="4995318" y="3013129"/>
            <a:ext cx="1619304" cy="369332"/>
          </a:xfrm>
          <a:prstGeom prst="rect">
            <a:avLst/>
          </a:prstGeom>
          <a:noFill/>
        </p:spPr>
        <p:txBody>
          <a:bodyPr wrap="square" rtlCol="0">
            <a:spAutoFit/>
          </a:bodyPr>
          <a:lstStyle/>
          <a:p>
            <a:pPr algn="ctr"/>
            <a:r>
              <a:rPr lang="pt-PT" dirty="0"/>
              <a:t>Merchandising</a:t>
            </a:r>
            <a:endParaRPr lang="en-GB" dirty="0"/>
          </a:p>
        </p:txBody>
      </p:sp>
      <p:sp>
        <p:nvSpPr>
          <p:cNvPr id="26" name="CaixaDeTexto 25">
            <a:extLst>
              <a:ext uri="{FF2B5EF4-FFF2-40B4-BE49-F238E27FC236}">
                <a16:creationId xmlns:a16="http://schemas.microsoft.com/office/drawing/2014/main" id="{59C1E03F-1804-4F07-803C-A3E2481E90A3}"/>
              </a:ext>
            </a:extLst>
          </p:cNvPr>
          <p:cNvSpPr txBox="1"/>
          <p:nvPr/>
        </p:nvSpPr>
        <p:spPr>
          <a:xfrm>
            <a:off x="6933439" y="3024100"/>
            <a:ext cx="1547857" cy="369332"/>
          </a:xfrm>
          <a:prstGeom prst="rect">
            <a:avLst/>
          </a:prstGeom>
          <a:noFill/>
        </p:spPr>
        <p:txBody>
          <a:bodyPr wrap="square" rtlCol="0">
            <a:spAutoFit/>
          </a:bodyPr>
          <a:lstStyle/>
          <a:p>
            <a:pPr algn="ctr"/>
            <a:r>
              <a:rPr lang="pt-PT" dirty="0" err="1"/>
              <a:t>Streamers</a:t>
            </a:r>
            <a:r>
              <a:rPr lang="pt-PT" dirty="0"/>
              <a:t> 2.0</a:t>
            </a:r>
            <a:endParaRPr lang="en-GB" dirty="0"/>
          </a:p>
        </p:txBody>
      </p:sp>
      <p:cxnSp>
        <p:nvCxnSpPr>
          <p:cNvPr id="30" name="Conexão reta 29">
            <a:extLst>
              <a:ext uri="{FF2B5EF4-FFF2-40B4-BE49-F238E27FC236}">
                <a16:creationId xmlns:a16="http://schemas.microsoft.com/office/drawing/2014/main" id="{99E6997F-8AAA-43C5-B4E7-FFB92C2D8487}"/>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10" name="Gráfico 9">
            <a:extLst>
              <a:ext uri="{FF2B5EF4-FFF2-40B4-BE49-F238E27FC236}">
                <a16:creationId xmlns:a16="http://schemas.microsoft.com/office/drawing/2014/main" id="{43D8AF03-6244-4802-82AF-7664DFC6C9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95849" y="4791212"/>
            <a:ext cx="609359" cy="609359"/>
          </a:xfrm>
          <a:prstGeom prst="rect">
            <a:avLst/>
          </a:prstGeom>
        </p:spPr>
      </p:pic>
      <p:sp>
        <p:nvSpPr>
          <p:cNvPr id="4" name="Marcador de Posição do Rodapé 3">
            <a:extLst>
              <a:ext uri="{FF2B5EF4-FFF2-40B4-BE49-F238E27FC236}">
                <a16:creationId xmlns:a16="http://schemas.microsoft.com/office/drawing/2014/main" id="{CD6FF158-A4D0-4F47-8632-6704C33C7AD2}"/>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EF089C28-62C1-41EA-9EAD-0F7DE996C216}"/>
              </a:ext>
            </a:extLst>
          </p:cNvPr>
          <p:cNvSpPr>
            <a:spLocks noGrp="1"/>
          </p:cNvSpPr>
          <p:nvPr>
            <p:ph type="sldNum" sz="quarter" idx="12"/>
          </p:nvPr>
        </p:nvSpPr>
        <p:spPr/>
        <p:txBody>
          <a:bodyPr/>
          <a:lstStyle/>
          <a:p>
            <a:fld id="{75DB3F52-068C-4339-9FA6-06F9AAEB3337}" type="slidenum">
              <a:rPr lang="en-GB" sz="2400"/>
              <a:t>2</a:t>
            </a:fld>
            <a:endParaRPr lang="en-GB" sz="2400" dirty="0"/>
          </a:p>
        </p:txBody>
      </p:sp>
      <p:pic>
        <p:nvPicPr>
          <p:cNvPr id="23" name="Imagem 22">
            <a:extLst>
              <a:ext uri="{FF2B5EF4-FFF2-40B4-BE49-F238E27FC236}">
                <a16:creationId xmlns:a16="http://schemas.microsoft.com/office/drawing/2014/main" id="{A116DC69-2051-4A8C-9BBF-26CDDF0582A9}"/>
              </a:ext>
            </a:extLst>
          </p:cNvPr>
          <p:cNvPicPr>
            <a:picLocks noChangeAspect="1"/>
          </p:cNvPicPr>
          <p:nvPr/>
        </p:nvPicPr>
        <p:blipFill rotWithShape="1">
          <a:blip r:embed="rId4">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6" name="Gráfico 15">
            <a:extLst>
              <a:ext uri="{FF2B5EF4-FFF2-40B4-BE49-F238E27FC236}">
                <a16:creationId xmlns:a16="http://schemas.microsoft.com/office/drawing/2014/main" id="{46A3A24C-09CC-4313-986D-AE9674B62A9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42597" y="3488095"/>
            <a:ext cx="982932" cy="982932"/>
          </a:xfrm>
          <a:prstGeom prst="rect">
            <a:avLst/>
          </a:prstGeom>
        </p:spPr>
      </p:pic>
      <p:pic>
        <p:nvPicPr>
          <p:cNvPr id="25" name="Gráfico 24">
            <a:extLst>
              <a:ext uri="{FF2B5EF4-FFF2-40B4-BE49-F238E27FC236}">
                <a16:creationId xmlns:a16="http://schemas.microsoft.com/office/drawing/2014/main" id="{1CD37B6D-5D76-43AD-AC7C-1D9F9DFF1A2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18860" y="3579353"/>
            <a:ext cx="982932" cy="982932"/>
          </a:xfrm>
          <a:prstGeom prst="rect">
            <a:avLst/>
          </a:prstGeom>
        </p:spPr>
      </p:pic>
      <p:pic>
        <p:nvPicPr>
          <p:cNvPr id="33" name="Imagem 32">
            <a:extLst>
              <a:ext uri="{FF2B5EF4-FFF2-40B4-BE49-F238E27FC236}">
                <a16:creationId xmlns:a16="http://schemas.microsoft.com/office/drawing/2014/main" id="{072BAF87-AC75-4CC1-A101-D6980D1D7AA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13546" y="4761860"/>
            <a:ext cx="609359" cy="609359"/>
          </a:xfrm>
          <a:prstGeom prst="rect">
            <a:avLst/>
          </a:prstGeom>
        </p:spPr>
      </p:pic>
      <p:pic>
        <p:nvPicPr>
          <p:cNvPr id="36" name="Imagem 35">
            <a:extLst>
              <a:ext uri="{FF2B5EF4-FFF2-40B4-BE49-F238E27FC236}">
                <a16:creationId xmlns:a16="http://schemas.microsoft.com/office/drawing/2014/main" id="{0EA4D1C4-A0AA-47BD-9EEC-029702E1619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08903" y="4818022"/>
            <a:ext cx="528880" cy="528880"/>
          </a:xfrm>
          <a:prstGeom prst="rect">
            <a:avLst/>
          </a:prstGeom>
        </p:spPr>
      </p:pic>
      <p:pic>
        <p:nvPicPr>
          <p:cNvPr id="38" name="Imagem 37">
            <a:extLst>
              <a:ext uri="{FF2B5EF4-FFF2-40B4-BE49-F238E27FC236}">
                <a16:creationId xmlns:a16="http://schemas.microsoft.com/office/drawing/2014/main" id="{07F6E293-300A-462E-AAE5-951F8835298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74385" y="4760856"/>
            <a:ext cx="670070" cy="670070"/>
          </a:xfrm>
          <a:prstGeom prst="rect">
            <a:avLst/>
          </a:prstGeom>
        </p:spPr>
      </p:pic>
      <p:pic>
        <p:nvPicPr>
          <p:cNvPr id="44" name="Gráfico 43">
            <a:extLst>
              <a:ext uri="{FF2B5EF4-FFF2-40B4-BE49-F238E27FC236}">
                <a16:creationId xmlns:a16="http://schemas.microsoft.com/office/drawing/2014/main" id="{75446F69-14C7-48D9-976F-AC8F00C5198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838919" y="4747428"/>
            <a:ext cx="670070" cy="670070"/>
          </a:xfrm>
          <a:prstGeom prst="rect">
            <a:avLst/>
          </a:prstGeom>
        </p:spPr>
      </p:pic>
      <p:pic>
        <p:nvPicPr>
          <p:cNvPr id="46" name="Gráfico 45">
            <a:extLst>
              <a:ext uri="{FF2B5EF4-FFF2-40B4-BE49-F238E27FC236}">
                <a16:creationId xmlns:a16="http://schemas.microsoft.com/office/drawing/2014/main" id="{89694F09-8946-4F7E-906A-9C3765FB2F8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709851" y="4747428"/>
            <a:ext cx="670069" cy="670069"/>
          </a:xfrm>
          <a:prstGeom prst="rect">
            <a:avLst/>
          </a:prstGeom>
        </p:spPr>
      </p:pic>
      <p:pic>
        <p:nvPicPr>
          <p:cNvPr id="48" name="Gráfico 47">
            <a:extLst>
              <a:ext uri="{FF2B5EF4-FFF2-40B4-BE49-F238E27FC236}">
                <a16:creationId xmlns:a16="http://schemas.microsoft.com/office/drawing/2014/main" id="{EEEA0537-C120-4317-8F03-5E01E4D5F9A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126642" y="3701013"/>
            <a:ext cx="795661" cy="795661"/>
          </a:xfrm>
          <a:prstGeom prst="rect">
            <a:avLst/>
          </a:prstGeom>
        </p:spPr>
      </p:pic>
    </p:spTree>
    <p:extLst>
      <p:ext uri="{BB962C8B-B14F-4D97-AF65-F5344CB8AC3E}">
        <p14:creationId xmlns:p14="http://schemas.microsoft.com/office/powerpoint/2010/main" val="3985234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ACA97D-06D5-4F35-9AA9-04CF8D63FF2A}"/>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Solução</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02D41669-5E97-4AF6-9433-725970CBFCE0}"/>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6" name="Marcador de Posição do Rodapé 5">
            <a:extLst>
              <a:ext uri="{FF2B5EF4-FFF2-40B4-BE49-F238E27FC236}">
                <a16:creationId xmlns:a16="http://schemas.microsoft.com/office/drawing/2014/main" id="{1DC644CC-801F-4E10-AE8B-23E20E766195}"/>
              </a:ext>
            </a:extLst>
          </p:cNvPr>
          <p:cNvSpPr>
            <a:spLocks noGrp="1"/>
          </p:cNvSpPr>
          <p:nvPr>
            <p:ph type="ftr" sz="quarter" idx="11"/>
          </p:nvPr>
        </p:nvSpPr>
        <p:spPr/>
        <p:txBody>
          <a:bodyPr/>
          <a:lstStyle/>
          <a:p>
            <a:r>
              <a:rPr lang="en-GB" sz="2400" b="1" dirty="0"/>
              <a:t>2MIEIC04_G1</a:t>
            </a:r>
          </a:p>
        </p:txBody>
      </p:sp>
      <p:sp>
        <p:nvSpPr>
          <p:cNvPr id="7" name="Marcador de Posição do Número do Diapositivo 6">
            <a:extLst>
              <a:ext uri="{FF2B5EF4-FFF2-40B4-BE49-F238E27FC236}">
                <a16:creationId xmlns:a16="http://schemas.microsoft.com/office/drawing/2014/main" id="{AD4F1015-BC3C-4BA7-98F8-AA48E61F5322}"/>
              </a:ext>
            </a:extLst>
          </p:cNvPr>
          <p:cNvSpPr>
            <a:spLocks noGrp="1"/>
          </p:cNvSpPr>
          <p:nvPr>
            <p:ph type="sldNum" sz="quarter" idx="12"/>
          </p:nvPr>
        </p:nvSpPr>
        <p:spPr/>
        <p:txBody>
          <a:bodyPr/>
          <a:lstStyle/>
          <a:p>
            <a:fld id="{75DB3F52-068C-4339-9FA6-06F9AAEB3337}" type="slidenum">
              <a:rPr lang="en-GB" sz="2400"/>
              <a:t>3</a:t>
            </a:fld>
            <a:endParaRPr lang="en-GB" sz="2400" dirty="0"/>
          </a:p>
        </p:txBody>
      </p:sp>
      <p:pic>
        <p:nvPicPr>
          <p:cNvPr id="34" name="Imagem 33">
            <a:extLst>
              <a:ext uri="{FF2B5EF4-FFF2-40B4-BE49-F238E27FC236}">
                <a16:creationId xmlns:a16="http://schemas.microsoft.com/office/drawing/2014/main" id="{5D93E762-D0C1-40F0-A91A-C7640AD8F95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9" name="TextBox 8">
            <a:extLst>
              <a:ext uri="{FF2B5EF4-FFF2-40B4-BE49-F238E27FC236}">
                <a16:creationId xmlns:a16="http://schemas.microsoft.com/office/drawing/2014/main" id="{B4095004-6DF4-4FF8-B818-1FDD84C1E63D}"/>
              </a:ext>
            </a:extLst>
          </p:cNvPr>
          <p:cNvSpPr txBox="1"/>
          <p:nvPr/>
        </p:nvSpPr>
        <p:spPr>
          <a:xfrm>
            <a:off x="1190495" y="1841033"/>
            <a:ext cx="9871969" cy="2308324"/>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t>Criação de novas classes </a:t>
            </a:r>
            <a:r>
              <a:rPr lang="pt-PT" dirty="0" err="1"/>
              <a:t>Donation</a:t>
            </a:r>
            <a:r>
              <a:rPr lang="pt-PT" dirty="0"/>
              <a:t> e </a:t>
            </a:r>
            <a:r>
              <a:rPr lang="pt-PT" dirty="0" err="1"/>
              <a:t>DonationItem</a:t>
            </a:r>
            <a:endParaRPr lang="pt-PT" dirty="0"/>
          </a:p>
          <a:p>
            <a:pPr marL="285750" indent="-285750">
              <a:buClr>
                <a:srgbClr val="C00000"/>
              </a:buClr>
              <a:buFont typeface="Arial" panose="020B0604020202020204" pitchFamily="34" charset="0"/>
              <a:buChar char="•"/>
            </a:pPr>
            <a:endParaRPr lang="pt-PT" dirty="0"/>
          </a:p>
          <a:p>
            <a:pPr marL="285750" indent="-285750">
              <a:buClr>
                <a:srgbClr val="C00000"/>
              </a:buClr>
              <a:buFont typeface="Arial" panose="020B0604020202020204" pitchFamily="34" charset="0"/>
              <a:buChar char="•"/>
            </a:pPr>
            <a:r>
              <a:rPr lang="pt-PT" dirty="0"/>
              <a:t>Adicionada BST&lt;</a:t>
            </a:r>
            <a:r>
              <a:rPr lang="pt-PT" dirty="0" err="1"/>
              <a:t>DonationItem</a:t>
            </a:r>
            <a:r>
              <a:rPr lang="pt-PT" dirty="0"/>
              <a:t>&gt; á </a:t>
            </a:r>
            <a:r>
              <a:rPr lang="pt-PT" dirty="0" err="1"/>
              <a:t>dataBase</a:t>
            </a:r>
            <a:r>
              <a:rPr lang="pt-PT" dirty="0"/>
              <a:t> e novo manager para a alterar</a:t>
            </a:r>
          </a:p>
          <a:p>
            <a:pPr marL="285750" indent="-285750">
              <a:buClr>
                <a:srgbClr val="C00000"/>
              </a:buClr>
              <a:buFont typeface="Arial" panose="020B0604020202020204" pitchFamily="34" charset="0"/>
              <a:buChar char="•"/>
            </a:pPr>
            <a:endParaRPr lang="pt-PT" dirty="0"/>
          </a:p>
          <a:p>
            <a:pPr marL="285750" indent="-285750">
              <a:buClr>
                <a:srgbClr val="C00000"/>
              </a:buClr>
              <a:buFont typeface="Arial" panose="020B0604020202020204" pitchFamily="34" charset="0"/>
              <a:buChar char="•"/>
            </a:pPr>
            <a:r>
              <a:rPr lang="pt-PT" dirty="0"/>
              <a:t>Modificou-se a maneira como se guardam os </a:t>
            </a:r>
            <a:r>
              <a:rPr lang="pt-PT" dirty="0" err="1"/>
              <a:t>streamers</a:t>
            </a:r>
            <a:r>
              <a:rPr lang="pt-PT" dirty="0"/>
              <a:t>. Os </a:t>
            </a:r>
            <a:r>
              <a:rPr lang="pt-PT" dirty="0" err="1"/>
              <a:t>viewers</a:t>
            </a:r>
            <a:r>
              <a:rPr lang="pt-PT" dirty="0"/>
              <a:t> e </a:t>
            </a:r>
            <a:r>
              <a:rPr lang="pt-PT" dirty="0" err="1"/>
              <a:t>admins</a:t>
            </a:r>
            <a:r>
              <a:rPr lang="pt-PT" dirty="0"/>
              <a:t> permaneceram no mapa e os </a:t>
            </a:r>
            <a:r>
              <a:rPr lang="pt-PT" dirty="0" err="1"/>
              <a:t>streamers</a:t>
            </a:r>
            <a:r>
              <a:rPr lang="pt-PT" dirty="0"/>
              <a:t> foram movidos para um </a:t>
            </a:r>
            <a:r>
              <a:rPr lang="pt-PT" dirty="0" err="1"/>
              <a:t>unordered_set</a:t>
            </a:r>
            <a:r>
              <a:rPr lang="pt-PT" dirty="0"/>
              <a:t>. Para ir buscar informação de um </a:t>
            </a:r>
            <a:r>
              <a:rPr lang="pt-PT" dirty="0" err="1"/>
              <a:t>streamer</a:t>
            </a:r>
            <a:r>
              <a:rPr lang="pt-PT" dirty="0"/>
              <a:t>, basta saber o </a:t>
            </a:r>
            <a:r>
              <a:rPr lang="pt-PT" dirty="0" err="1"/>
              <a:t>nick</a:t>
            </a:r>
            <a:r>
              <a:rPr lang="pt-PT" dirty="0"/>
              <a:t>, visto que a sua função de </a:t>
            </a:r>
            <a:r>
              <a:rPr lang="pt-PT" dirty="0" err="1"/>
              <a:t>hash</a:t>
            </a:r>
            <a:r>
              <a:rPr lang="pt-PT" dirty="0"/>
              <a:t> incide apenas sobre o </a:t>
            </a:r>
            <a:r>
              <a:rPr lang="pt-PT" dirty="0" err="1"/>
              <a:t>nickname</a:t>
            </a:r>
            <a:r>
              <a:rPr lang="pt-PT" dirty="0"/>
              <a:t>. Foi usada esta maneira visto que todos as relações entre classes já estava baseada nesse </a:t>
            </a:r>
            <a:r>
              <a:rPr lang="pt-PT" dirty="0" err="1"/>
              <a:t>nickname</a:t>
            </a:r>
            <a:r>
              <a:rPr lang="pt-PT" dirty="0"/>
              <a:t>.</a:t>
            </a:r>
          </a:p>
        </p:txBody>
      </p:sp>
    </p:spTree>
    <p:extLst>
      <p:ext uri="{BB962C8B-B14F-4D97-AF65-F5344CB8AC3E}">
        <p14:creationId xmlns:p14="http://schemas.microsoft.com/office/powerpoint/2010/main" val="3067788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1264ED-CFC3-44DA-8DCB-E225015F36BB}"/>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Solução</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629DBB77-38DD-46CD-9380-042787519E09}"/>
              </a:ext>
            </a:extLst>
          </p:cNvPr>
          <p:cNvSpPr>
            <a:spLocks noGrp="1"/>
          </p:cNvSpPr>
          <p:nvPr>
            <p:ph idx="1"/>
          </p:nvPr>
        </p:nvSpPr>
        <p:spPr>
          <a:xfrm>
            <a:off x="1097280" y="1845734"/>
            <a:ext cx="9785721" cy="4023360"/>
          </a:xfrm>
        </p:spPr>
        <p:txBody>
          <a:bodyPr/>
          <a:lstStyle/>
          <a:p>
            <a:endParaRPr lang="pt-PT" dirty="0"/>
          </a:p>
          <a:p>
            <a:r>
              <a:rPr lang="pt-PT" dirty="0"/>
              <a:t> </a:t>
            </a:r>
          </a:p>
          <a:p>
            <a:pPr marL="0" indent="0">
              <a:buNone/>
            </a:pPr>
            <a:endParaRPr lang="en-GB" dirty="0"/>
          </a:p>
        </p:txBody>
      </p:sp>
      <p:sp>
        <p:nvSpPr>
          <p:cNvPr id="29" name="CaixaDeTexto 28">
            <a:extLst>
              <a:ext uri="{FF2B5EF4-FFF2-40B4-BE49-F238E27FC236}">
                <a16:creationId xmlns:a16="http://schemas.microsoft.com/office/drawing/2014/main" id="{6D81043D-5F71-4C0A-8650-D98BE388B4EF}"/>
              </a:ext>
            </a:extLst>
          </p:cNvPr>
          <p:cNvSpPr txBox="1"/>
          <p:nvPr/>
        </p:nvSpPr>
        <p:spPr>
          <a:xfrm>
            <a:off x="1097280" y="1880423"/>
            <a:ext cx="10115203" cy="677108"/>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000" dirty="0" err="1"/>
              <a:t>Donations</a:t>
            </a:r>
            <a:r>
              <a:rPr lang="pt-PT" sz="2000" dirty="0"/>
              <a:t>: Foram definidos os operadores e a l</a:t>
            </a:r>
            <a:r>
              <a:rPr lang="pt-PT" dirty="0"/>
              <a:t>istagem é feita através de  iteradores para manter ordenação </a:t>
            </a:r>
            <a:endParaRPr lang="en-GB" dirty="0"/>
          </a:p>
        </p:txBody>
      </p:sp>
      <p:sp>
        <p:nvSpPr>
          <p:cNvPr id="31" name="CaixaDeTexto 30">
            <a:extLst>
              <a:ext uri="{FF2B5EF4-FFF2-40B4-BE49-F238E27FC236}">
                <a16:creationId xmlns:a16="http://schemas.microsoft.com/office/drawing/2014/main" id="{537203D6-C598-4877-B3A3-DAA7686C4179}"/>
              </a:ext>
            </a:extLst>
          </p:cNvPr>
          <p:cNvSpPr txBox="1"/>
          <p:nvPr/>
        </p:nvSpPr>
        <p:spPr>
          <a:xfrm>
            <a:off x="1097280" y="4140614"/>
            <a:ext cx="7534919" cy="369332"/>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dirty="0"/>
              <a:t>Merchandising:</a:t>
            </a:r>
            <a:endParaRPr lang="en-GB" dirty="0"/>
          </a:p>
        </p:txBody>
      </p:sp>
      <p:cxnSp>
        <p:nvCxnSpPr>
          <p:cNvPr id="42" name="Conexão reta 41">
            <a:extLst>
              <a:ext uri="{FF2B5EF4-FFF2-40B4-BE49-F238E27FC236}">
                <a16:creationId xmlns:a16="http://schemas.microsoft.com/office/drawing/2014/main" id="{5AE61CFF-882C-4FC9-9AF6-263F44B309AB}"/>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1" name="Marcador de Posição do Rodapé 10">
            <a:extLst>
              <a:ext uri="{FF2B5EF4-FFF2-40B4-BE49-F238E27FC236}">
                <a16:creationId xmlns:a16="http://schemas.microsoft.com/office/drawing/2014/main" id="{BD695F9A-1F39-4D6F-8DAE-10C3C65BC656}"/>
              </a:ext>
            </a:extLst>
          </p:cNvPr>
          <p:cNvSpPr>
            <a:spLocks noGrp="1"/>
          </p:cNvSpPr>
          <p:nvPr>
            <p:ph type="ftr" sz="quarter" idx="11"/>
          </p:nvPr>
        </p:nvSpPr>
        <p:spPr/>
        <p:txBody>
          <a:bodyPr/>
          <a:lstStyle/>
          <a:p>
            <a:r>
              <a:rPr lang="en-GB" sz="2400" b="1" dirty="0"/>
              <a:t>2MIEIC04_G1</a:t>
            </a:r>
          </a:p>
        </p:txBody>
      </p:sp>
      <p:sp>
        <p:nvSpPr>
          <p:cNvPr id="13" name="Marcador de Posição do Número do Diapositivo 12">
            <a:extLst>
              <a:ext uri="{FF2B5EF4-FFF2-40B4-BE49-F238E27FC236}">
                <a16:creationId xmlns:a16="http://schemas.microsoft.com/office/drawing/2014/main" id="{8797A8C0-C822-46E6-A506-0CD52661D3E6}"/>
              </a:ext>
            </a:extLst>
          </p:cNvPr>
          <p:cNvSpPr>
            <a:spLocks noGrp="1"/>
          </p:cNvSpPr>
          <p:nvPr>
            <p:ph type="sldNum" sz="quarter" idx="12"/>
          </p:nvPr>
        </p:nvSpPr>
        <p:spPr/>
        <p:txBody>
          <a:bodyPr/>
          <a:lstStyle/>
          <a:p>
            <a:fld id="{75DB3F52-068C-4339-9FA6-06F9AAEB3337}" type="slidenum">
              <a:rPr lang="en-GB" sz="2400"/>
              <a:t>4</a:t>
            </a:fld>
            <a:endParaRPr lang="en-GB" sz="2400" dirty="0"/>
          </a:p>
        </p:txBody>
      </p:sp>
      <p:pic>
        <p:nvPicPr>
          <p:cNvPr id="23" name="Imagem 22">
            <a:extLst>
              <a:ext uri="{FF2B5EF4-FFF2-40B4-BE49-F238E27FC236}">
                <a16:creationId xmlns:a16="http://schemas.microsoft.com/office/drawing/2014/main" id="{0F1FEA8A-B984-43A0-87B5-A743003B070A}"/>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7" name="Imagem 16">
            <a:extLst>
              <a:ext uri="{FF2B5EF4-FFF2-40B4-BE49-F238E27FC236}">
                <a16:creationId xmlns:a16="http://schemas.microsoft.com/office/drawing/2014/main" id="{35BC47C6-0A84-460E-9184-AE4E4E08F21C}"/>
              </a:ext>
            </a:extLst>
          </p:cNvPr>
          <p:cNvPicPr>
            <a:picLocks noChangeAspect="1"/>
          </p:cNvPicPr>
          <p:nvPr/>
        </p:nvPicPr>
        <p:blipFill>
          <a:blip r:embed="rId3"/>
          <a:stretch>
            <a:fillRect/>
          </a:stretch>
        </p:blipFill>
        <p:spPr>
          <a:xfrm>
            <a:off x="2672629" y="2324015"/>
            <a:ext cx="3849837" cy="1324077"/>
          </a:xfrm>
          <a:prstGeom prst="rect">
            <a:avLst/>
          </a:prstGeom>
        </p:spPr>
      </p:pic>
      <p:sp>
        <p:nvSpPr>
          <p:cNvPr id="33" name="CaixaDeTexto 32">
            <a:extLst>
              <a:ext uri="{FF2B5EF4-FFF2-40B4-BE49-F238E27FC236}">
                <a16:creationId xmlns:a16="http://schemas.microsoft.com/office/drawing/2014/main" id="{0F77BCBD-7078-49C1-A7A7-3B0132657C4B}"/>
              </a:ext>
            </a:extLst>
          </p:cNvPr>
          <p:cNvSpPr txBox="1"/>
          <p:nvPr/>
        </p:nvSpPr>
        <p:spPr>
          <a:xfrm>
            <a:off x="5219946" y="3648092"/>
            <a:ext cx="1302520" cy="338554"/>
          </a:xfrm>
          <a:prstGeom prst="rect">
            <a:avLst/>
          </a:prstGeom>
          <a:noFill/>
        </p:spPr>
        <p:txBody>
          <a:bodyPr wrap="square" rtlCol="0">
            <a:spAutoFit/>
          </a:bodyPr>
          <a:lstStyle/>
          <a:p>
            <a:r>
              <a:rPr lang="pt-PT" sz="1600" dirty="0"/>
              <a:t>Donation.cpp</a:t>
            </a:r>
            <a:endParaRPr lang="en-GB" sz="1600" dirty="0"/>
          </a:p>
        </p:txBody>
      </p:sp>
      <p:pic>
        <p:nvPicPr>
          <p:cNvPr id="21" name="Imagem 20">
            <a:extLst>
              <a:ext uri="{FF2B5EF4-FFF2-40B4-BE49-F238E27FC236}">
                <a16:creationId xmlns:a16="http://schemas.microsoft.com/office/drawing/2014/main" id="{3FA0D0E7-1C93-4181-9155-844F84167A96}"/>
              </a:ext>
            </a:extLst>
          </p:cNvPr>
          <p:cNvPicPr>
            <a:picLocks noChangeAspect="1"/>
          </p:cNvPicPr>
          <p:nvPr/>
        </p:nvPicPr>
        <p:blipFill>
          <a:blip r:embed="rId4"/>
          <a:stretch>
            <a:fillRect/>
          </a:stretch>
        </p:blipFill>
        <p:spPr>
          <a:xfrm>
            <a:off x="6615797" y="2334410"/>
            <a:ext cx="4509578" cy="1147173"/>
          </a:xfrm>
          <a:prstGeom prst="rect">
            <a:avLst/>
          </a:prstGeom>
        </p:spPr>
      </p:pic>
      <p:sp>
        <p:nvSpPr>
          <p:cNvPr id="39" name="CaixaDeTexto 38">
            <a:extLst>
              <a:ext uri="{FF2B5EF4-FFF2-40B4-BE49-F238E27FC236}">
                <a16:creationId xmlns:a16="http://schemas.microsoft.com/office/drawing/2014/main" id="{7B24E335-EDBB-4793-837A-F67D0528E4E8}"/>
              </a:ext>
            </a:extLst>
          </p:cNvPr>
          <p:cNvSpPr txBox="1"/>
          <p:nvPr/>
        </p:nvSpPr>
        <p:spPr>
          <a:xfrm>
            <a:off x="8508989" y="3458576"/>
            <a:ext cx="2685655" cy="338554"/>
          </a:xfrm>
          <a:prstGeom prst="rect">
            <a:avLst/>
          </a:prstGeom>
          <a:noFill/>
        </p:spPr>
        <p:txBody>
          <a:bodyPr wrap="square" rtlCol="0">
            <a:spAutoFit/>
          </a:bodyPr>
          <a:lstStyle/>
          <a:p>
            <a:r>
              <a:rPr lang="pt-PT" sz="1600" dirty="0"/>
              <a:t>(excerto)SortingManager.cpp</a:t>
            </a:r>
            <a:endParaRPr lang="en-GB" sz="1600" dirty="0"/>
          </a:p>
        </p:txBody>
      </p:sp>
      <p:sp>
        <p:nvSpPr>
          <p:cNvPr id="41" name="CaixaDeTexto 40">
            <a:extLst>
              <a:ext uri="{FF2B5EF4-FFF2-40B4-BE49-F238E27FC236}">
                <a16:creationId xmlns:a16="http://schemas.microsoft.com/office/drawing/2014/main" id="{CEC3B599-26D4-487A-A92E-0C232CA8A322}"/>
              </a:ext>
            </a:extLst>
          </p:cNvPr>
          <p:cNvSpPr txBox="1"/>
          <p:nvPr/>
        </p:nvSpPr>
        <p:spPr>
          <a:xfrm>
            <a:off x="1097279" y="4984311"/>
            <a:ext cx="10115203" cy="646331"/>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dirty="0" err="1"/>
              <a:t>Streamers</a:t>
            </a:r>
            <a:r>
              <a:rPr lang="pt-PT" dirty="0"/>
              <a:t> 2.0: Foi alterada a função de </a:t>
            </a:r>
            <a:r>
              <a:rPr lang="pt-PT" dirty="0" err="1"/>
              <a:t>getUser</a:t>
            </a:r>
            <a:r>
              <a:rPr lang="pt-PT" dirty="0"/>
              <a:t>. Caso o tipo de utilizador fosse um </a:t>
            </a:r>
            <a:r>
              <a:rPr lang="pt-PT" dirty="0" err="1"/>
              <a:t>streamer</a:t>
            </a:r>
            <a:r>
              <a:rPr lang="pt-PT" dirty="0"/>
              <a:t>, ia procurar no </a:t>
            </a:r>
            <a:r>
              <a:rPr lang="pt-PT" dirty="0" err="1"/>
              <a:t>unordered_set</a:t>
            </a:r>
            <a:r>
              <a:rPr lang="pt-PT" dirty="0"/>
              <a:t>.</a:t>
            </a:r>
            <a:endParaRPr lang="en-GB" dirty="0"/>
          </a:p>
        </p:txBody>
      </p:sp>
    </p:spTree>
    <p:extLst>
      <p:ext uri="{BB962C8B-B14F-4D97-AF65-F5344CB8AC3E}">
        <p14:creationId xmlns:p14="http://schemas.microsoft.com/office/powerpoint/2010/main" val="3745273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299EF2-235A-4CB9-8F3E-59E3235B8EEC}"/>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Ficheiros - Users</a:t>
            </a:r>
            <a:endParaRPr lang="en-GB" sz="6600" dirty="0">
              <a:solidFill>
                <a:schemeClr val="tx1">
                  <a:lumMod val="85000"/>
                  <a:lumOff val="15000"/>
                </a:schemeClr>
              </a:solidFill>
              <a:latin typeface="Bahnschrift SemiLight" panose="020B0502040204020203" pitchFamily="34" charset="0"/>
            </a:endParaRPr>
          </a:p>
        </p:txBody>
      </p:sp>
      <p:pic>
        <p:nvPicPr>
          <p:cNvPr id="6" name="Imagem 5">
            <a:extLst>
              <a:ext uri="{FF2B5EF4-FFF2-40B4-BE49-F238E27FC236}">
                <a16:creationId xmlns:a16="http://schemas.microsoft.com/office/drawing/2014/main" id="{9BEC673F-6D8B-4B41-941A-B9C78DA5C5FB}"/>
              </a:ext>
            </a:extLst>
          </p:cNvPr>
          <p:cNvPicPr>
            <a:picLocks noChangeAspect="1"/>
          </p:cNvPicPr>
          <p:nvPr/>
        </p:nvPicPr>
        <p:blipFill>
          <a:blip r:embed="rId2"/>
          <a:stretch>
            <a:fillRect/>
          </a:stretch>
        </p:blipFill>
        <p:spPr>
          <a:xfrm>
            <a:off x="2591185" y="3923868"/>
            <a:ext cx="7380895" cy="1044845"/>
          </a:xfrm>
          <a:prstGeom prst="rect">
            <a:avLst/>
          </a:prstGeom>
        </p:spPr>
      </p:pic>
      <p:cxnSp>
        <p:nvCxnSpPr>
          <p:cNvPr id="21" name="Conexão reta unidirecional 20">
            <a:extLst>
              <a:ext uri="{FF2B5EF4-FFF2-40B4-BE49-F238E27FC236}">
                <a16:creationId xmlns:a16="http://schemas.microsoft.com/office/drawing/2014/main" id="{807DC53D-3D33-4230-B17D-340699725DAC}"/>
              </a:ext>
            </a:extLst>
          </p:cNvPr>
          <p:cNvCxnSpPr>
            <a:cxnSpLocks/>
          </p:cNvCxnSpPr>
          <p:nvPr/>
        </p:nvCxnSpPr>
        <p:spPr>
          <a:xfrm flipH="1">
            <a:off x="1846555" y="3974348"/>
            <a:ext cx="743600" cy="6328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2" name="CaixaDeTexto 21">
            <a:extLst>
              <a:ext uri="{FF2B5EF4-FFF2-40B4-BE49-F238E27FC236}">
                <a16:creationId xmlns:a16="http://schemas.microsoft.com/office/drawing/2014/main" id="{0565AE5A-1DEA-416F-824D-A6F08569092A}"/>
              </a:ext>
            </a:extLst>
          </p:cNvPr>
          <p:cNvSpPr txBox="1"/>
          <p:nvPr/>
        </p:nvSpPr>
        <p:spPr>
          <a:xfrm>
            <a:off x="255261" y="3837582"/>
            <a:ext cx="1561693" cy="400110"/>
          </a:xfrm>
          <a:prstGeom prst="rect">
            <a:avLst/>
          </a:prstGeom>
          <a:noFill/>
        </p:spPr>
        <p:txBody>
          <a:bodyPr wrap="square" rtlCol="0">
            <a:spAutoFit/>
          </a:bodyPr>
          <a:lstStyle/>
          <a:p>
            <a:r>
              <a:rPr lang="pt-PT" sz="2000" dirty="0">
                <a:solidFill>
                  <a:srgbClr val="FF0000"/>
                </a:solidFill>
              </a:rPr>
              <a:t>Tipo de User</a:t>
            </a:r>
            <a:endParaRPr lang="en-GB" sz="2000" dirty="0">
              <a:solidFill>
                <a:srgbClr val="FF0000"/>
              </a:solidFill>
            </a:endParaRPr>
          </a:p>
        </p:txBody>
      </p:sp>
      <p:cxnSp>
        <p:nvCxnSpPr>
          <p:cNvPr id="26" name="Conexão reta unidirecional 25">
            <a:extLst>
              <a:ext uri="{FF2B5EF4-FFF2-40B4-BE49-F238E27FC236}">
                <a16:creationId xmlns:a16="http://schemas.microsoft.com/office/drawing/2014/main" id="{1C4382DC-E806-4944-AD46-F84B7657C231}"/>
              </a:ext>
            </a:extLst>
          </p:cNvPr>
          <p:cNvCxnSpPr>
            <a:cxnSpLocks/>
            <a:stCxn id="35" idx="0"/>
            <a:endCxn id="30" idx="2"/>
          </p:cNvCxnSpPr>
          <p:nvPr/>
        </p:nvCxnSpPr>
        <p:spPr>
          <a:xfrm flipH="1" flipV="1">
            <a:off x="3048977" y="3021707"/>
            <a:ext cx="549049" cy="85656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0" name="CaixaDeTexto 29">
            <a:extLst>
              <a:ext uri="{FF2B5EF4-FFF2-40B4-BE49-F238E27FC236}">
                <a16:creationId xmlns:a16="http://schemas.microsoft.com/office/drawing/2014/main" id="{A0C46FE0-C573-4535-8370-9BD6E6D65574}"/>
              </a:ext>
            </a:extLst>
          </p:cNvPr>
          <p:cNvSpPr txBox="1"/>
          <p:nvPr/>
        </p:nvSpPr>
        <p:spPr>
          <a:xfrm>
            <a:off x="2637422" y="2621597"/>
            <a:ext cx="823110" cy="400110"/>
          </a:xfrm>
          <a:prstGeom prst="rect">
            <a:avLst/>
          </a:prstGeom>
          <a:noFill/>
        </p:spPr>
        <p:txBody>
          <a:bodyPr wrap="square" rtlCol="0">
            <a:spAutoFit/>
          </a:bodyPr>
          <a:lstStyle/>
          <a:p>
            <a:r>
              <a:rPr lang="pt-PT" sz="2000" dirty="0">
                <a:solidFill>
                  <a:srgbClr val="FF0000"/>
                </a:solidFill>
              </a:rPr>
              <a:t>Nome</a:t>
            </a:r>
            <a:endParaRPr lang="en-GB" sz="2000" dirty="0">
              <a:solidFill>
                <a:srgbClr val="FF0000"/>
              </a:solidFill>
            </a:endParaRPr>
          </a:p>
        </p:txBody>
      </p:sp>
      <p:sp>
        <p:nvSpPr>
          <p:cNvPr id="38" name="CaixaDeTexto 37">
            <a:extLst>
              <a:ext uri="{FF2B5EF4-FFF2-40B4-BE49-F238E27FC236}">
                <a16:creationId xmlns:a16="http://schemas.microsoft.com/office/drawing/2014/main" id="{1938FC1B-5E56-44D2-8245-48E97FC8EA17}"/>
              </a:ext>
            </a:extLst>
          </p:cNvPr>
          <p:cNvSpPr txBox="1"/>
          <p:nvPr/>
        </p:nvSpPr>
        <p:spPr>
          <a:xfrm>
            <a:off x="836696" y="2915701"/>
            <a:ext cx="2177156" cy="400110"/>
          </a:xfrm>
          <a:prstGeom prst="rect">
            <a:avLst/>
          </a:prstGeom>
          <a:noFill/>
        </p:spPr>
        <p:txBody>
          <a:bodyPr wrap="square" rtlCol="0">
            <a:spAutoFit/>
          </a:bodyPr>
          <a:lstStyle/>
          <a:p>
            <a:r>
              <a:rPr lang="pt-PT" sz="2000" dirty="0">
                <a:solidFill>
                  <a:srgbClr val="FF0000"/>
                </a:solidFill>
              </a:rPr>
              <a:t>Nº de nomes</a:t>
            </a:r>
            <a:endParaRPr lang="en-GB" sz="2000" dirty="0">
              <a:solidFill>
                <a:srgbClr val="FF0000"/>
              </a:solidFill>
            </a:endParaRPr>
          </a:p>
        </p:txBody>
      </p:sp>
      <p:cxnSp>
        <p:nvCxnSpPr>
          <p:cNvPr id="43" name="Conexão reta unidirecional 42">
            <a:extLst>
              <a:ext uri="{FF2B5EF4-FFF2-40B4-BE49-F238E27FC236}">
                <a16:creationId xmlns:a16="http://schemas.microsoft.com/office/drawing/2014/main" id="{4499B9B5-4DDC-4F2F-B847-5E3E5576451F}"/>
              </a:ext>
            </a:extLst>
          </p:cNvPr>
          <p:cNvCxnSpPr>
            <a:cxnSpLocks/>
            <a:endCxn id="38" idx="2"/>
          </p:cNvCxnSpPr>
          <p:nvPr/>
        </p:nvCxnSpPr>
        <p:spPr>
          <a:xfrm flipH="1" flipV="1">
            <a:off x="1925274" y="3315811"/>
            <a:ext cx="995128" cy="58018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49" name="Conexão reta unidirecional 48">
            <a:extLst>
              <a:ext uri="{FF2B5EF4-FFF2-40B4-BE49-F238E27FC236}">
                <a16:creationId xmlns:a16="http://schemas.microsoft.com/office/drawing/2014/main" id="{499BFD8B-BF41-4958-BC0C-1318D770D343}"/>
              </a:ext>
            </a:extLst>
          </p:cNvPr>
          <p:cNvCxnSpPr>
            <a:cxnSpLocks/>
            <a:stCxn id="37" idx="0"/>
            <a:endCxn id="51" idx="2"/>
          </p:cNvCxnSpPr>
          <p:nvPr/>
        </p:nvCxnSpPr>
        <p:spPr>
          <a:xfrm flipH="1" flipV="1">
            <a:off x="4343593" y="2695391"/>
            <a:ext cx="776938" cy="120089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51" name="CaixaDeTexto 50">
            <a:extLst>
              <a:ext uri="{FF2B5EF4-FFF2-40B4-BE49-F238E27FC236}">
                <a16:creationId xmlns:a16="http://schemas.microsoft.com/office/drawing/2014/main" id="{F00F4DF9-6D6A-4D11-8ABE-0CE1EA6E998A}"/>
              </a:ext>
            </a:extLst>
          </p:cNvPr>
          <p:cNvSpPr txBox="1"/>
          <p:nvPr/>
        </p:nvSpPr>
        <p:spPr>
          <a:xfrm>
            <a:off x="3716609" y="2295281"/>
            <a:ext cx="1253968" cy="400110"/>
          </a:xfrm>
          <a:prstGeom prst="rect">
            <a:avLst/>
          </a:prstGeom>
          <a:noFill/>
        </p:spPr>
        <p:txBody>
          <a:bodyPr wrap="square" rtlCol="0">
            <a:spAutoFit/>
          </a:bodyPr>
          <a:lstStyle/>
          <a:p>
            <a:r>
              <a:rPr lang="pt-PT" sz="2000" dirty="0" err="1">
                <a:solidFill>
                  <a:srgbClr val="FF0000"/>
                </a:solidFill>
              </a:rPr>
              <a:t>Nickname</a:t>
            </a:r>
            <a:endParaRPr lang="en-GB" sz="2000" dirty="0">
              <a:solidFill>
                <a:srgbClr val="FF0000"/>
              </a:solidFill>
            </a:endParaRPr>
          </a:p>
        </p:txBody>
      </p:sp>
      <p:cxnSp>
        <p:nvCxnSpPr>
          <p:cNvPr id="56" name="Conexão reta unidirecional 55">
            <a:extLst>
              <a:ext uri="{FF2B5EF4-FFF2-40B4-BE49-F238E27FC236}">
                <a16:creationId xmlns:a16="http://schemas.microsoft.com/office/drawing/2014/main" id="{1744F11B-F3C4-4061-B80C-9B04B8C3054A}"/>
              </a:ext>
            </a:extLst>
          </p:cNvPr>
          <p:cNvCxnSpPr>
            <a:cxnSpLocks/>
            <a:stCxn id="40" idx="0"/>
            <a:endCxn id="58" idx="2"/>
          </p:cNvCxnSpPr>
          <p:nvPr/>
        </p:nvCxnSpPr>
        <p:spPr>
          <a:xfrm flipH="1" flipV="1">
            <a:off x="5774929" y="2581401"/>
            <a:ext cx="470107" cy="129686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58" name="CaixaDeTexto 57">
            <a:extLst>
              <a:ext uri="{FF2B5EF4-FFF2-40B4-BE49-F238E27FC236}">
                <a16:creationId xmlns:a16="http://schemas.microsoft.com/office/drawing/2014/main" id="{1791A10A-3AE7-4F32-B8C2-A7FE803BA7E8}"/>
              </a:ext>
            </a:extLst>
          </p:cNvPr>
          <p:cNvSpPr txBox="1"/>
          <p:nvPr/>
        </p:nvSpPr>
        <p:spPr>
          <a:xfrm>
            <a:off x="5160539" y="2181291"/>
            <a:ext cx="1228779" cy="400110"/>
          </a:xfrm>
          <a:prstGeom prst="rect">
            <a:avLst/>
          </a:prstGeom>
          <a:noFill/>
        </p:spPr>
        <p:txBody>
          <a:bodyPr wrap="square" rtlCol="0">
            <a:spAutoFit/>
          </a:bodyPr>
          <a:lstStyle/>
          <a:p>
            <a:r>
              <a:rPr lang="pt-PT" sz="2000" dirty="0">
                <a:solidFill>
                  <a:srgbClr val="FF0000"/>
                </a:solidFill>
              </a:rPr>
              <a:t>Password</a:t>
            </a:r>
            <a:endParaRPr lang="en-GB" sz="2000" dirty="0">
              <a:solidFill>
                <a:srgbClr val="FF0000"/>
              </a:solidFill>
            </a:endParaRPr>
          </a:p>
        </p:txBody>
      </p:sp>
      <p:cxnSp>
        <p:nvCxnSpPr>
          <p:cNvPr id="75" name="Conexão reta unidirecional 74">
            <a:extLst>
              <a:ext uri="{FF2B5EF4-FFF2-40B4-BE49-F238E27FC236}">
                <a16:creationId xmlns:a16="http://schemas.microsoft.com/office/drawing/2014/main" id="{08FD49EB-CACF-47DB-8E65-282FAEDE4FFC}"/>
              </a:ext>
            </a:extLst>
          </p:cNvPr>
          <p:cNvCxnSpPr>
            <a:cxnSpLocks/>
            <a:stCxn id="42" idx="0"/>
            <a:endCxn id="77" idx="2"/>
          </p:cNvCxnSpPr>
          <p:nvPr/>
        </p:nvCxnSpPr>
        <p:spPr>
          <a:xfrm flipV="1">
            <a:off x="6840672" y="2535234"/>
            <a:ext cx="636756" cy="135982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77" name="CaixaDeTexto 76">
            <a:extLst>
              <a:ext uri="{FF2B5EF4-FFF2-40B4-BE49-F238E27FC236}">
                <a16:creationId xmlns:a16="http://schemas.microsoft.com/office/drawing/2014/main" id="{B544FFED-4A53-4828-BBDB-3BDEA9663903}"/>
              </a:ext>
            </a:extLst>
          </p:cNvPr>
          <p:cNvSpPr txBox="1"/>
          <p:nvPr/>
        </p:nvSpPr>
        <p:spPr>
          <a:xfrm>
            <a:off x="6751889" y="1827348"/>
            <a:ext cx="1451078" cy="707886"/>
          </a:xfrm>
          <a:prstGeom prst="rect">
            <a:avLst/>
          </a:prstGeom>
          <a:noFill/>
        </p:spPr>
        <p:txBody>
          <a:bodyPr wrap="square" rtlCol="0">
            <a:spAutoFit/>
          </a:bodyPr>
          <a:lstStyle/>
          <a:p>
            <a:pPr algn="ctr"/>
            <a:r>
              <a:rPr lang="pt-PT" sz="2000" dirty="0">
                <a:solidFill>
                  <a:srgbClr val="FF0000"/>
                </a:solidFill>
              </a:rPr>
              <a:t>Data Nascimento</a:t>
            </a:r>
            <a:endParaRPr lang="en-GB" sz="2000" dirty="0">
              <a:solidFill>
                <a:srgbClr val="FF0000"/>
              </a:solidFill>
            </a:endParaRPr>
          </a:p>
        </p:txBody>
      </p:sp>
      <p:cxnSp>
        <p:nvCxnSpPr>
          <p:cNvPr id="81" name="Conexão reta unidirecional 80">
            <a:extLst>
              <a:ext uri="{FF2B5EF4-FFF2-40B4-BE49-F238E27FC236}">
                <a16:creationId xmlns:a16="http://schemas.microsoft.com/office/drawing/2014/main" id="{47F591AA-102A-4A00-B9AF-02D921157D28}"/>
              </a:ext>
            </a:extLst>
          </p:cNvPr>
          <p:cNvCxnSpPr>
            <a:cxnSpLocks/>
            <a:stCxn id="45" idx="0"/>
            <a:endCxn id="83" idx="2"/>
          </p:cNvCxnSpPr>
          <p:nvPr/>
        </p:nvCxnSpPr>
        <p:spPr>
          <a:xfrm flipV="1">
            <a:off x="7922341" y="2587690"/>
            <a:ext cx="1071437" cy="129644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83" name="CaixaDeTexto 82">
            <a:extLst>
              <a:ext uri="{FF2B5EF4-FFF2-40B4-BE49-F238E27FC236}">
                <a16:creationId xmlns:a16="http://schemas.microsoft.com/office/drawing/2014/main" id="{4D16459F-223B-4DDE-B670-0DA19B4851CB}"/>
              </a:ext>
            </a:extLst>
          </p:cNvPr>
          <p:cNvSpPr txBox="1"/>
          <p:nvPr/>
        </p:nvSpPr>
        <p:spPr>
          <a:xfrm>
            <a:off x="8310896" y="1879804"/>
            <a:ext cx="1365764" cy="707886"/>
          </a:xfrm>
          <a:prstGeom prst="rect">
            <a:avLst/>
          </a:prstGeom>
          <a:noFill/>
        </p:spPr>
        <p:txBody>
          <a:bodyPr wrap="square" rtlCol="0">
            <a:spAutoFit/>
          </a:bodyPr>
          <a:lstStyle/>
          <a:p>
            <a:pPr algn="ctr"/>
            <a:r>
              <a:rPr lang="pt-PT" sz="2000" dirty="0">
                <a:solidFill>
                  <a:srgbClr val="FF0000"/>
                </a:solidFill>
              </a:rPr>
              <a:t>Entrou na plataforma</a:t>
            </a:r>
            <a:endParaRPr lang="en-GB" sz="2000" dirty="0">
              <a:solidFill>
                <a:srgbClr val="FF0000"/>
              </a:solidFill>
            </a:endParaRPr>
          </a:p>
        </p:txBody>
      </p:sp>
      <p:cxnSp>
        <p:nvCxnSpPr>
          <p:cNvPr id="88" name="Conexão reta unidirecional 87">
            <a:extLst>
              <a:ext uri="{FF2B5EF4-FFF2-40B4-BE49-F238E27FC236}">
                <a16:creationId xmlns:a16="http://schemas.microsoft.com/office/drawing/2014/main" id="{24C14DE1-8DCB-4B65-BB75-BEB117540109}"/>
              </a:ext>
            </a:extLst>
          </p:cNvPr>
          <p:cNvCxnSpPr>
            <a:cxnSpLocks/>
          </p:cNvCxnSpPr>
          <p:nvPr/>
        </p:nvCxnSpPr>
        <p:spPr>
          <a:xfrm flipV="1">
            <a:off x="8751500" y="3245457"/>
            <a:ext cx="757733" cy="66236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90" name="CaixaDeTexto 89">
            <a:extLst>
              <a:ext uri="{FF2B5EF4-FFF2-40B4-BE49-F238E27FC236}">
                <a16:creationId xmlns:a16="http://schemas.microsoft.com/office/drawing/2014/main" id="{1EC9BDEF-44E2-45E0-8AF9-C29DE2F921E3}"/>
              </a:ext>
            </a:extLst>
          </p:cNvPr>
          <p:cNvSpPr txBox="1"/>
          <p:nvPr/>
        </p:nvSpPr>
        <p:spPr>
          <a:xfrm>
            <a:off x="8895881" y="2661214"/>
            <a:ext cx="2093554" cy="615553"/>
          </a:xfrm>
          <a:prstGeom prst="rect">
            <a:avLst/>
          </a:prstGeom>
          <a:noFill/>
        </p:spPr>
        <p:txBody>
          <a:bodyPr wrap="square" rtlCol="0">
            <a:spAutoFit/>
          </a:bodyPr>
          <a:lstStyle/>
          <a:p>
            <a:pPr algn="ctr"/>
            <a:r>
              <a:rPr lang="pt-PT" sz="1400" dirty="0">
                <a:solidFill>
                  <a:srgbClr val="FF0000"/>
                </a:solidFill>
              </a:rPr>
              <a:t>(Viewer)</a:t>
            </a:r>
          </a:p>
          <a:p>
            <a:r>
              <a:rPr lang="pt-PT" sz="2000" dirty="0">
                <a:solidFill>
                  <a:srgbClr val="FF0000"/>
                </a:solidFill>
              </a:rPr>
              <a:t>ID da stream a ver</a:t>
            </a:r>
            <a:endParaRPr lang="en-GB" sz="2000" dirty="0">
              <a:solidFill>
                <a:srgbClr val="FF0000"/>
              </a:solidFill>
            </a:endParaRPr>
          </a:p>
        </p:txBody>
      </p:sp>
      <p:cxnSp>
        <p:nvCxnSpPr>
          <p:cNvPr id="100" name="Conexão reta unidirecional 99">
            <a:extLst>
              <a:ext uri="{FF2B5EF4-FFF2-40B4-BE49-F238E27FC236}">
                <a16:creationId xmlns:a16="http://schemas.microsoft.com/office/drawing/2014/main" id="{E8408CA1-C042-4EAF-AD6B-988EEF72D444}"/>
              </a:ext>
            </a:extLst>
          </p:cNvPr>
          <p:cNvCxnSpPr>
            <a:cxnSpLocks/>
            <a:endCxn id="102" idx="1"/>
          </p:cNvCxnSpPr>
          <p:nvPr/>
        </p:nvCxnSpPr>
        <p:spPr>
          <a:xfrm flipV="1">
            <a:off x="9010894" y="3498082"/>
            <a:ext cx="1206730" cy="40974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02" name="CaixaDeTexto 101">
            <a:extLst>
              <a:ext uri="{FF2B5EF4-FFF2-40B4-BE49-F238E27FC236}">
                <a16:creationId xmlns:a16="http://schemas.microsoft.com/office/drawing/2014/main" id="{FBE51824-0D46-4506-A3CF-8257CF17AC0B}"/>
              </a:ext>
            </a:extLst>
          </p:cNvPr>
          <p:cNvSpPr txBox="1"/>
          <p:nvPr/>
        </p:nvSpPr>
        <p:spPr>
          <a:xfrm>
            <a:off x="10217624" y="3298027"/>
            <a:ext cx="1812110" cy="400110"/>
          </a:xfrm>
          <a:prstGeom prst="rect">
            <a:avLst/>
          </a:prstGeom>
          <a:noFill/>
        </p:spPr>
        <p:txBody>
          <a:bodyPr wrap="square" rtlCol="0">
            <a:spAutoFit/>
          </a:bodyPr>
          <a:lstStyle/>
          <a:p>
            <a:pPr algn="ctr"/>
            <a:r>
              <a:rPr lang="pt-PT" dirty="0">
                <a:solidFill>
                  <a:srgbClr val="FF0000"/>
                </a:solidFill>
              </a:rPr>
              <a:t>Nº </a:t>
            </a:r>
            <a:r>
              <a:rPr lang="pt-PT" sz="2000" dirty="0">
                <a:solidFill>
                  <a:srgbClr val="FF0000"/>
                </a:solidFill>
              </a:rPr>
              <a:t>Seguidores</a:t>
            </a:r>
            <a:endParaRPr lang="en-GB" dirty="0">
              <a:solidFill>
                <a:srgbClr val="FF0000"/>
              </a:solidFill>
            </a:endParaRPr>
          </a:p>
        </p:txBody>
      </p:sp>
      <p:cxnSp>
        <p:nvCxnSpPr>
          <p:cNvPr id="111" name="Conexão reta unidirecional 110">
            <a:extLst>
              <a:ext uri="{FF2B5EF4-FFF2-40B4-BE49-F238E27FC236}">
                <a16:creationId xmlns:a16="http://schemas.microsoft.com/office/drawing/2014/main" id="{66EE4576-DD16-4130-9F45-C644FB496600}"/>
              </a:ext>
            </a:extLst>
          </p:cNvPr>
          <p:cNvCxnSpPr>
            <a:cxnSpLocks/>
            <a:stCxn id="52" idx="5"/>
          </p:cNvCxnSpPr>
          <p:nvPr/>
        </p:nvCxnSpPr>
        <p:spPr>
          <a:xfrm>
            <a:off x="9283900" y="4049060"/>
            <a:ext cx="933724" cy="35121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3" name="CaixaDeTexto 112">
            <a:extLst>
              <a:ext uri="{FF2B5EF4-FFF2-40B4-BE49-F238E27FC236}">
                <a16:creationId xmlns:a16="http://schemas.microsoft.com/office/drawing/2014/main" id="{56B06798-DEDA-4A99-A988-9E35F8B658B5}"/>
              </a:ext>
            </a:extLst>
          </p:cNvPr>
          <p:cNvSpPr txBox="1"/>
          <p:nvPr/>
        </p:nvSpPr>
        <p:spPr>
          <a:xfrm>
            <a:off x="10046928" y="4334425"/>
            <a:ext cx="2104009" cy="646331"/>
          </a:xfrm>
          <a:prstGeom prst="rect">
            <a:avLst/>
          </a:prstGeom>
          <a:noFill/>
        </p:spPr>
        <p:txBody>
          <a:bodyPr wrap="square" rtlCol="0">
            <a:spAutoFit/>
          </a:bodyPr>
          <a:lstStyle/>
          <a:p>
            <a:pPr algn="ctr"/>
            <a:r>
              <a:rPr lang="pt-PT" dirty="0">
                <a:solidFill>
                  <a:srgbClr val="FF0000"/>
                </a:solidFill>
              </a:rPr>
              <a:t>Nº streams no histórico</a:t>
            </a:r>
            <a:endParaRPr lang="en-GB" sz="2000" dirty="0">
              <a:solidFill>
                <a:srgbClr val="FF0000"/>
              </a:solidFill>
            </a:endParaRPr>
          </a:p>
        </p:txBody>
      </p:sp>
      <p:sp>
        <p:nvSpPr>
          <p:cNvPr id="149" name="CaixaDeTexto 148">
            <a:extLst>
              <a:ext uri="{FF2B5EF4-FFF2-40B4-BE49-F238E27FC236}">
                <a16:creationId xmlns:a16="http://schemas.microsoft.com/office/drawing/2014/main" id="{FCDC395A-8652-40EA-B831-A24F61E3D468}"/>
              </a:ext>
            </a:extLst>
          </p:cNvPr>
          <p:cNvSpPr txBox="1"/>
          <p:nvPr/>
        </p:nvSpPr>
        <p:spPr>
          <a:xfrm>
            <a:off x="1303284" y="5238371"/>
            <a:ext cx="7852399" cy="923330"/>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solidFill>
                  <a:srgbClr val="FF0000"/>
                </a:solidFill>
              </a:rPr>
              <a:t>Após o número de elementos de um certo parâmetro surgem, separados por    “ , “ todos os elementos que lhe pertencem (se exisitrem).</a:t>
            </a:r>
          </a:p>
          <a:p>
            <a:pPr marL="285750" indent="-285750">
              <a:buClr>
                <a:srgbClr val="C00000"/>
              </a:buClr>
              <a:buFont typeface="Arial" panose="020B0604020202020204" pitchFamily="34" charset="0"/>
              <a:buChar char="•"/>
            </a:pPr>
            <a:r>
              <a:rPr lang="pt-PT" dirty="0">
                <a:solidFill>
                  <a:srgbClr val="FF0000"/>
                </a:solidFill>
              </a:rPr>
              <a:t>Ex: Lista de seguidores.   2 , nick1 , nick2</a:t>
            </a:r>
            <a:endParaRPr lang="en-GB" dirty="0">
              <a:solidFill>
                <a:srgbClr val="FF0000"/>
              </a:solidFill>
            </a:endParaRPr>
          </a:p>
        </p:txBody>
      </p:sp>
      <p:cxnSp>
        <p:nvCxnSpPr>
          <p:cNvPr id="163" name="Conexão reta 162">
            <a:extLst>
              <a:ext uri="{FF2B5EF4-FFF2-40B4-BE49-F238E27FC236}">
                <a16:creationId xmlns:a16="http://schemas.microsoft.com/office/drawing/2014/main" id="{4354E9E2-0699-4DCD-AE66-4CBE788AA7D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11268F50-0DD1-4729-8412-AF4F5B2E3AE3}"/>
              </a:ext>
            </a:extLst>
          </p:cNvPr>
          <p:cNvSpPr txBox="1"/>
          <p:nvPr/>
        </p:nvSpPr>
        <p:spPr>
          <a:xfrm>
            <a:off x="10217625" y="1899396"/>
            <a:ext cx="1933312" cy="523220"/>
          </a:xfrm>
          <a:prstGeom prst="rect">
            <a:avLst/>
          </a:prstGeom>
          <a:noFill/>
        </p:spPr>
        <p:txBody>
          <a:bodyPr wrap="square" rtlCol="0">
            <a:spAutoFit/>
          </a:bodyPr>
          <a:lstStyle/>
          <a:p>
            <a:pPr algn="ctr"/>
            <a:r>
              <a:rPr lang="pt-PT" sz="1400" dirty="0">
                <a:solidFill>
                  <a:srgbClr val="FF0000"/>
                </a:solidFill>
              </a:rPr>
              <a:t>(</a:t>
            </a:r>
            <a:r>
              <a:rPr lang="pt-PT" sz="1400" dirty="0" err="1">
                <a:solidFill>
                  <a:srgbClr val="FF0000"/>
                </a:solidFill>
              </a:rPr>
              <a:t>Streamer</a:t>
            </a:r>
            <a:r>
              <a:rPr lang="pt-PT" sz="1400" dirty="0">
                <a:solidFill>
                  <a:srgbClr val="FF0000"/>
                </a:solidFill>
              </a:rPr>
              <a:t>)</a:t>
            </a:r>
          </a:p>
          <a:p>
            <a:pPr algn="ctr"/>
            <a:r>
              <a:rPr lang="pt-PT" sz="1400" dirty="0">
                <a:solidFill>
                  <a:srgbClr val="FF0000"/>
                </a:solidFill>
              </a:rPr>
              <a:t>ID da </a:t>
            </a:r>
            <a:r>
              <a:rPr lang="pt-PT" sz="1400" dirty="0" err="1">
                <a:solidFill>
                  <a:srgbClr val="FF0000"/>
                </a:solidFill>
              </a:rPr>
              <a:t>stream</a:t>
            </a:r>
            <a:r>
              <a:rPr lang="pt-PT" sz="1400" dirty="0">
                <a:solidFill>
                  <a:srgbClr val="FF0000"/>
                </a:solidFill>
              </a:rPr>
              <a:t> a </a:t>
            </a:r>
            <a:r>
              <a:rPr lang="pt-PT" sz="1400" dirty="0" err="1">
                <a:solidFill>
                  <a:srgbClr val="FF0000"/>
                </a:solidFill>
              </a:rPr>
              <a:t>streamar</a:t>
            </a:r>
            <a:endParaRPr lang="en-GB" sz="1400" dirty="0">
              <a:solidFill>
                <a:srgbClr val="FF0000"/>
              </a:solidFill>
            </a:endParaRPr>
          </a:p>
        </p:txBody>
      </p:sp>
      <p:cxnSp>
        <p:nvCxnSpPr>
          <p:cNvPr id="11" name="Conexão reta unidirecional 10">
            <a:extLst>
              <a:ext uri="{FF2B5EF4-FFF2-40B4-BE49-F238E27FC236}">
                <a16:creationId xmlns:a16="http://schemas.microsoft.com/office/drawing/2014/main" id="{3666C534-F3A5-4548-9A07-7E90C2CFAE20}"/>
              </a:ext>
            </a:extLst>
          </p:cNvPr>
          <p:cNvCxnSpPr>
            <a:cxnSpLocks/>
            <a:stCxn id="90" idx="0"/>
          </p:cNvCxnSpPr>
          <p:nvPr/>
        </p:nvCxnSpPr>
        <p:spPr>
          <a:xfrm flipV="1">
            <a:off x="9942658" y="2390747"/>
            <a:ext cx="645894" cy="270467"/>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2" name="CaixaDeTexto 11">
            <a:extLst>
              <a:ext uri="{FF2B5EF4-FFF2-40B4-BE49-F238E27FC236}">
                <a16:creationId xmlns:a16="http://schemas.microsoft.com/office/drawing/2014/main" id="{1C075925-1B97-42FC-8A18-DE8FAB72E99A}"/>
              </a:ext>
            </a:extLst>
          </p:cNvPr>
          <p:cNvSpPr txBox="1"/>
          <p:nvPr/>
        </p:nvSpPr>
        <p:spPr>
          <a:xfrm rot="20315829">
            <a:off x="9996178" y="2223693"/>
            <a:ext cx="402225" cy="369332"/>
          </a:xfrm>
          <a:prstGeom prst="rect">
            <a:avLst/>
          </a:prstGeom>
          <a:noFill/>
        </p:spPr>
        <p:txBody>
          <a:bodyPr wrap="square" rtlCol="0">
            <a:spAutoFit/>
          </a:bodyPr>
          <a:lstStyle/>
          <a:p>
            <a:r>
              <a:rPr lang="pt-PT" dirty="0">
                <a:solidFill>
                  <a:srgbClr val="FF0000"/>
                </a:solidFill>
              </a:rPr>
              <a:t>=</a:t>
            </a:r>
            <a:endParaRPr lang="en-GB" dirty="0">
              <a:solidFill>
                <a:srgbClr val="FF0000"/>
              </a:solidFill>
            </a:endParaRPr>
          </a:p>
        </p:txBody>
      </p:sp>
      <p:sp>
        <p:nvSpPr>
          <p:cNvPr id="3" name="Marcador de Posição do Rodapé 2">
            <a:extLst>
              <a:ext uri="{FF2B5EF4-FFF2-40B4-BE49-F238E27FC236}">
                <a16:creationId xmlns:a16="http://schemas.microsoft.com/office/drawing/2014/main" id="{87081C9E-3528-442E-A615-A71464AC3EBE}"/>
              </a:ext>
            </a:extLst>
          </p:cNvPr>
          <p:cNvSpPr>
            <a:spLocks noGrp="1"/>
          </p:cNvSpPr>
          <p:nvPr>
            <p:ph type="ftr" sz="quarter" idx="11"/>
          </p:nvPr>
        </p:nvSpPr>
        <p:spPr/>
        <p:txBody>
          <a:bodyPr/>
          <a:lstStyle/>
          <a:p>
            <a:r>
              <a:rPr lang="en-GB" sz="2400" b="1" dirty="0"/>
              <a:t>2MIEIC04_G1</a:t>
            </a:r>
          </a:p>
        </p:txBody>
      </p:sp>
      <p:sp>
        <p:nvSpPr>
          <p:cNvPr id="4" name="Marcador de Posição do Número do Diapositivo 3">
            <a:extLst>
              <a:ext uri="{FF2B5EF4-FFF2-40B4-BE49-F238E27FC236}">
                <a16:creationId xmlns:a16="http://schemas.microsoft.com/office/drawing/2014/main" id="{B75FE5D8-8974-415D-9131-BA1B3C4A095F}"/>
              </a:ext>
            </a:extLst>
          </p:cNvPr>
          <p:cNvSpPr>
            <a:spLocks noGrp="1"/>
          </p:cNvSpPr>
          <p:nvPr>
            <p:ph type="sldNum" sz="quarter" idx="12"/>
          </p:nvPr>
        </p:nvSpPr>
        <p:spPr/>
        <p:txBody>
          <a:bodyPr/>
          <a:lstStyle/>
          <a:p>
            <a:fld id="{75DB3F52-068C-4339-9FA6-06F9AAEB3337}" type="slidenum">
              <a:rPr lang="en-GB" sz="2400" smtClean="0"/>
              <a:t>5</a:t>
            </a:fld>
            <a:endParaRPr lang="en-GB" sz="2400" dirty="0"/>
          </a:p>
        </p:txBody>
      </p:sp>
      <p:pic>
        <p:nvPicPr>
          <p:cNvPr id="32" name="Imagem 31">
            <a:extLst>
              <a:ext uri="{FF2B5EF4-FFF2-40B4-BE49-F238E27FC236}">
                <a16:creationId xmlns:a16="http://schemas.microsoft.com/office/drawing/2014/main" id="{5AE538DF-801C-4D5A-B2FB-2EA9897CEAFA}"/>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33" name="Oval 32">
            <a:extLst>
              <a:ext uri="{FF2B5EF4-FFF2-40B4-BE49-F238E27FC236}">
                <a16:creationId xmlns:a16="http://schemas.microsoft.com/office/drawing/2014/main" id="{8761EF25-5225-4249-8F84-08EC4731870E}"/>
              </a:ext>
            </a:extLst>
          </p:cNvPr>
          <p:cNvSpPr/>
          <p:nvPr/>
        </p:nvSpPr>
        <p:spPr>
          <a:xfrm>
            <a:off x="2577969" y="3907822"/>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34" name="Oval 33">
            <a:extLst>
              <a:ext uri="{FF2B5EF4-FFF2-40B4-BE49-F238E27FC236}">
                <a16:creationId xmlns:a16="http://schemas.microsoft.com/office/drawing/2014/main" id="{53734FD5-89FA-4CBA-828A-CBE580E36123}"/>
              </a:ext>
            </a:extLst>
          </p:cNvPr>
          <p:cNvSpPr/>
          <p:nvPr/>
        </p:nvSpPr>
        <p:spPr>
          <a:xfrm>
            <a:off x="2837117" y="3888644"/>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solidFill>
                <a:srgbClr val="FF0000"/>
              </a:solidFill>
            </a:endParaRPr>
          </a:p>
        </p:txBody>
      </p:sp>
      <p:sp>
        <p:nvSpPr>
          <p:cNvPr id="35" name="Oval 34">
            <a:extLst>
              <a:ext uri="{FF2B5EF4-FFF2-40B4-BE49-F238E27FC236}">
                <a16:creationId xmlns:a16="http://schemas.microsoft.com/office/drawing/2014/main" id="{F3DEEB53-8FBA-4CF8-B387-57A28C8AC743}"/>
              </a:ext>
            </a:extLst>
          </p:cNvPr>
          <p:cNvSpPr/>
          <p:nvPr/>
        </p:nvSpPr>
        <p:spPr>
          <a:xfrm>
            <a:off x="3111607" y="3878271"/>
            <a:ext cx="972837" cy="180424"/>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37" name="Oval 36">
            <a:extLst>
              <a:ext uri="{FF2B5EF4-FFF2-40B4-BE49-F238E27FC236}">
                <a16:creationId xmlns:a16="http://schemas.microsoft.com/office/drawing/2014/main" id="{A69C4AE6-CC6B-4028-A13E-FE89B8C5C214}"/>
              </a:ext>
            </a:extLst>
          </p:cNvPr>
          <p:cNvSpPr/>
          <p:nvPr/>
        </p:nvSpPr>
        <p:spPr>
          <a:xfrm>
            <a:off x="4213124" y="3896286"/>
            <a:ext cx="1814814" cy="172784"/>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0" name="Oval 39">
            <a:extLst>
              <a:ext uri="{FF2B5EF4-FFF2-40B4-BE49-F238E27FC236}">
                <a16:creationId xmlns:a16="http://schemas.microsoft.com/office/drawing/2014/main" id="{683D710A-04AA-40A6-BB3F-B34489BCF438}"/>
              </a:ext>
            </a:extLst>
          </p:cNvPr>
          <p:cNvSpPr/>
          <p:nvPr/>
        </p:nvSpPr>
        <p:spPr>
          <a:xfrm>
            <a:off x="6166278" y="387827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2" name="Oval 41">
            <a:extLst>
              <a:ext uri="{FF2B5EF4-FFF2-40B4-BE49-F238E27FC236}">
                <a16:creationId xmlns:a16="http://schemas.microsoft.com/office/drawing/2014/main" id="{E066CF93-AECC-499C-BFFB-7D6A8C089087}"/>
              </a:ext>
            </a:extLst>
          </p:cNvPr>
          <p:cNvSpPr/>
          <p:nvPr/>
        </p:nvSpPr>
        <p:spPr>
          <a:xfrm>
            <a:off x="6482560" y="3895058"/>
            <a:ext cx="716224"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5" name="Oval 44">
            <a:extLst>
              <a:ext uri="{FF2B5EF4-FFF2-40B4-BE49-F238E27FC236}">
                <a16:creationId xmlns:a16="http://schemas.microsoft.com/office/drawing/2014/main" id="{397EB7DA-D7B9-4615-9991-FF2D9775F300}"/>
              </a:ext>
            </a:extLst>
          </p:cNvPr>
          <p:cNvSpPr/>
          <p:nvPr/>
        </p:nvSpPr>
        <p:spPr>
          <a:xfrm>
            <a:off x="7353558" y="3884135"/>
            <a:ext cx="1137565"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8" name="Oval 47">
            <a:extLst>
              <a:ext uri="{FF2B5EF4-FFF2-40B4-BE49-F238E27FC236}">
                <a16:creationId xmlns:a16="http://schemas.microsoft.com/office/drawing/2014/main" id="{A8D1110B-2E3E-4019-9208-8F03806E1A40}"/>
              </a:ext>
            </a:extLst>
          </p:cNvPr>
          <p:cNvSpPr/>
          <p:nvPr/>
        </p:nvSpPr>
        <p:spPr>
          <a:xfrm>
            <a:off x="8607834" y="3888644"/>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50" name="Oval 49">
            <a:extLst>
              <a:ext uri="{FF2B5EF4-FFF2-40B4-BE49-F238E27FC236}">
                <a16:creationId xmlns:a16="http://schemas.microsoft.com/office/drawing/2014/main" id="{F89826D4-7F6A-45AC-885A-4D7EBDBD468B}"/>
              </a:ext>
            </a:extLst>
          </p:cNvPr>
          <p:cNvSpPr/>
          <p:nvPr/>
        </p:nvSpPr>
        <p:spPr>
          <a:xfrm>
            <a:off x="8871718" y="3885485"/>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52" name="Oval 51">
            <a:extLst>
              <a:ext uri="{FF2B5EF4-FFF2-40B4-BE49-F238E27FC236}">
                <a16:creationId xmlns:a16="http://schemas.microsoft.com/office/drawing/2014/main" id="{D160AEA7-5601-467D-B214-3E07995933E9}"/>
              </a:ext>
            </a:extLst>
          </p:cNvPr>
          <p:cNvSpPr/>
          <p:nvPr/>
        </p:nvSpPr>
        <p:spPr>
          <a:xfrm>
            <a:off x="9149452" y="389505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Tree>
    <p:extLst>
      <p:ext uri="{BB962C8B-B14F-4D97-AF65-F5344CB8AC3E}">
        <p14:creationId xmlns:p14="http://schemas.microsoft.com/office/powerpoint/2010/main" val="96088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Imagem 54">
            <a:extLst>
              <a:ext uri="{FF2B5EF4-FFF2-40B4-BE49-F238E27FC236}">
                <a16:creationId xmlns:a16="http://schemas.microsoft.com/office/drawing/2014/main" id="{27172E8E-D55B-4DF6-9F69-AA77154E6CA6}"/>
              </a:ext>
            </a:extLst>
          </p:cNvPr>
          <p:cNvPicPr>
            <a:picLocks noChangeAspect="1"/>
          </p:cNvPicPr>
          <p:nvPr/>
        </p:nvPicPr>
        <p:blipFill rotWithShape="1">
          <a:blip r:embed="rId2"/>
          <a:srcRect r="23428"/>
          <a:stretch/>
        </p:blipFill>
        <p:spPr>
          <a:xfrm>
            <a:off x="1879609" y="3781981"/>
            <a:ext cx="9020644" cy="1130235"/>
          </a:xfrm>
          <a:prstGeom prst="rect">
            <a:avLst/>
          </a:prstGeom>
        </p:spPr>
      </p:pic>
      <p:sp>
        <p:nvSpPr>
          <p:cNvPr id="2" name="Título 1">
            <a:extLst>
              <a:ext uri="{FF2B5EF4-FFF2-40B4-BE49-F238E27FC236}">
                <a16:creationId xmlns:a16="http://schemas.microsoft.com/office/drawing/2014/main" id="{A04B0337-117C-41C6-AAEC-ACF39F6195C3}"/>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Ficheiros - Streams</a:t>
            </a:r>
            <a:endParaRPr lang="en-GB" sz="6600" dirty="0">
              <a:solidFill>
                <a:schemeClr val="tx1">
                  <a:lumMod val="85000"/>
                  <a:lumOff val="15000"/>
                </a:schemeClr>
              </a:solidFill>
              <a:latin typeface="Bahnschrift SemiLight" panose="020B0502040204020203" pitchFamily="34" charset="0"/>
            </a:endParaRPr>
          </a:p>
        </p:txBody>
      </p:sp>
      <p:cxnSp>
        <p:nvCxnSpPr>
          <p:cNvPr id="9" name="Conexão reta unidirecional 8">
            <a:extLst>
              <a:ext uri="{FF2B5EF4-FFF2-40B4-BE49-F238E27FC236}">
                <a16:creationId xmlns:a16="http://schemas.microsoft.com/office/drawing/2014/main" id="{C1DB1F3A-DC28-4484-B8CB-A23511CE1EB4}"/>
              </a:ext>
            </a:extLst>
          </p:cNvPr>
          <p:cNvCxnSpPr>
            <a:cxnSpLocks/>
            <a:stCxn id="54" idx="2"/>
            <a:endCxn id="11" idx="2"/>
          </p:cNvCxnSpPr>
          <p:nvPr/>
        </p:nvCxnSpPr>
        <p:spPr>
          <a:xfrm flipH="1">
            <a:off x="1197956" y="3844270"/>
            <a:ext cx="702161" cy="1409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 name="CaixaDeTexto 10">
            <a:extLst>
              <a:ext uri="{FF2B5EF4-FFF2-40B4-BE49-F238E27FC236}">
                <a16:creationId xmlns:a16="http://schemas.microsoft.com/office/drawing/2014/main" id="{2F54A1A1-A059-491C-AA65-EBEC86DDCE71}"/>
              </a:ext>
            </a:extLst>
          </p:cNvPr>
          <p:cNvSpPr txBox="1"/>
          <p:nvPr/>
        </p:nvSpPr>
        <p:spPr>
          <a:xfrm>
            <a:off x="744309" y="3458258"/>
            <a:ext cx="907294" cy="400110"/>
          </a:xfrm>
          <a:prstGeom prst="rect">
            <a:avLst/>
          </a:prstGeom>
          <a:noFill/>
        </p:spPr>
        <p:txBody>
          <a:bodyPr wrap="square" rtlCol="0">
            <a:spAutoFit/>
          </a:bodyPr>
          <a:lstStyle/>
          <a:p>
            <a:r>
              <a:rPr lang="pt-PT" sz="2000" dirty="0" err="1">
                <a:solidFill>
                  <a:srgbClr val="FF0000"/>
                </a:solidFill>
              </a:rPr>
              <a:t>Last</a:t>
            </a:r>
            <a:r>
              <a:rPr lang="pt-PT" sz="2000" dirty="0">
                <a:solidFill>
                  <a:srgbClr val="FF0000"/>
                </a:solidFill>
              </a:rPr>
              <a:t> ID</a:t>
            </a:r>
            <a:endParaRPr lang="en-GB" sz="2000" dirty="0">
              <a:solidFill>
                <a:srgbClr val="FF0000"/>
              </a:solidFill>
            </a:endParaRPr>
          </a:p>
        </p:txBody>
      </p:sp>
      <p:cxnSp>
        <p:nvCxnSpPr>
          <p:cNvPr id="13" name="Conexão reta unidirecional 12">
            <a:extLst>
              <a:ext uri="{FF2B5EF4-FFF2-40B4-BE49-F238E27FC236}">
                <a16:creationId xmlns:a16="http://schemas.microsoft.com/office/drawing/2014/main" id="{A406FAAC-265A-473C-9E5C-AA9ECD08E86A}"/>
              </a:ext>
            </a:extLst>
          </p:cNvPr>
          <p:cNvCxnSpPr>
            <a:cxnSpLocks/>
          </p:cNvCxnSpPr>
          <p:nvPr/>
        </p:nvCxnSpPr>
        <p:spPr>
          <a:xfrm flipV="1">
            <a:off x="2274907" y="3605203"/>
            <a:ext cx="327035" cy="32285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5" name="CaixaDeTexto 14">
            <a:extLst>
              <a:ext uri="{FF2B5EF4-FFF2-40B4-BE49-F238E27FC236}">
                <a16:creationId xmlns:a16="http://schemas.microsoft.com/office/drawing/2014/main" id="{B64C981F-75E8-42A6-91FD-854BF0E7806B}"/>
              </a:ext>
            </a:extLst>
          </p:cNvPr>
          <p:cNvSpPr txBox="1"/>
          <p:nvPr/>
        </p:nvSpPr>
        <p:spPr>
          <a:xfrm>
            <a:off x="2486352" y="3269398"/>
            <a:ext cx="418584" cy="400110"/>
          </a:xfrm>
          <a:prstGeom prst="rect">
            <a:avLst/>
          </a:prstGeom>
          <a:noFill/>
        </p:spPr>
        <p:txBody>
          <a:bodyPr wrap="square" rtlCol="0">
            <a:spAutoFit/>
          </a:bodyPr>
          <a:lstStyle/>
          <a:p>
            <a:r>
              <a:rPr lang="pt-PT" sz="2000" dirty="0">
                <a:solidFill>
                  <a:srgbClr val="FF0000"/>
                </a:solidFill>
              </a:rPr>
              <a:t>ID</a:t>
            </a:r>
            <a:endParaRPr lang="en-GB" sz="2000" dirty="0">
              <a:solidFill>
                <a:srgbClr val="FF0000"/>
              </a:solidFill>
            </a:endParaRPr>
          </a:p>
        </p:txBody>
      </p:sp>
      <p:sp>
        <p:nvSpPr>
          <p:cNvPr id="17" name="CaixaDeTexto 16">
            <a:extLst>
              <a:ext uri="{FF2B5EF4-FFF2-40B4-BE49-F238E27FC236}">
                <a16:creationId xmlns:a16="http://schemas.microsoft.com/office/drawing/2014/main" id="{16A8A443-C1E7-4662-AF02-FFFDFE0DC7E0}"/>
              </a:ext>
            </a:extLst>
          </p:cNvPr>
          <p:cNvSpPr txBox="1"/>
          <p:nvPr/>
        </p:nvSpPr>
        <p:spPr>
          <a:xfrm>
            <a:off x="1324568" y="2788007"/>
            <a:ext cx="2177156" cy="400110"/>
          </a:xfrm>
          <a:prstGeom prst="rect">
            <a:avLst/>
          </a:prstGeom>
          <a:noFill/>
        </p:spPr>
        <p:txBody>
          <a:bodyPr wrap="square" rtlCol="0">
            <a:spAutoFit/>
          </a:bodyPr>
          <a:lstStyle/>
          <a:p>
            <a:r>
              <a:rPr lang="pt-PT" sz="2000" dirty="0">
                <a:solidFill>
                  <a:srgbClr val="FF0000"/>
                </a:solidFill>
              </a:rPr>
              <a:t>Tipo de Stream</a:t>
            </a:r>
            <a:endParaRPr lang="en-GB" sz="2000" dirty="0">
              <a:solidFill>
                <a:srgbClr val="FF0000"/>
              </a:solidFill>
            </a:endParaRPr>
          </a:p>
        </p:txBody>
      </p:sp>
      <p:cxnSp>
        <p:nvCxnSpPr>
          <p:cNvPr id="19" name="Conexão reta unidirecional 18">
            <a:extLst>
              <a:ext uri="{FF2B5EF4-FFF2-40B4-BE49-F238E27FC236}">
                <a16:creationId xmlns:a16="http://schemas.microsoft.com/office/drawing/2014/main" id="{F86C234F-2003-40BC-B6DC-125ED85C4A6C}"/>
              </a:ext>
            </a:extLst>
          </p:cNvPr>
          <p:cNvCxnSpPr>
            <a:cxnSpLocks/>
            <a:stCxn id="53" idx="6"/>
            <a:endCxn id="17" idx="2"/>
          </p:cNvCxnSpPr>
          <p:nvPr/>
        </p:nvCxnSpPr>
        <p:spPr>
          <a:xfrm flipV="1">
            <a:off x="2011370" y="3188117"/>
            <a:ext cx="401776" cy="81719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21" name="Conexão reta unidirecional 20">
            <a:extLst>
              <a:ext uri="{FF2B5EF4-FFF2-40B4-BE49-F238E27FC236}">
                <a16:creationId xmlns:a16="http://schemas.microsoft.com/office/drawing/2014/main" id="{0A0ADD7C-C128-48EA-8E41-0C5FE7B53853}"/>
              </a:ext>
            </a:extLst>
          </p:cNvPr>
          <p:cNvCxnSpPr>
            <a:cxnSpLocks/>
            <a:endCxn id="23" idx="2"/>
          </p:cNvCxnSpPr>
          <p:nvPr/>
        </p:nvCxnSpPr>
        <p:spPr>
          <a:xfrm flipV="1">
            <a:off x="2540037" y="2882462"/>
            <a:ext cx="1463915" cy="104560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3" name="CaixaDeTexto 22">
            <a:extLst>
              <a:ext uri="{FF2B5EF4-FFF2-40B4-BE49-F238E27FC236}">
                <a16:creationId xmlns:a16="http://schemas.microsoft.com/office/drawing/2014/main" id="{20E80212-3D9A-49E0-AE4E-E95426539410}"/>
              </a:ext>
            </a:extLst>
          </p:cNvPr>
          <p:cNvSpPr txBox="1"/>
          <p:nvPr/>
        </p:nvSpPr>
        <p:spPr>
          <a:xfrm>
            <a:off x="3047330" y="2482352"/>
            <a:ext cx="1913243" cy="400110"/>
          </a:xfrm>
          <a:prstGeom prst="rect">
            <a:avLst/>
          </a:prstGeom>
          <a:noFill/>
        </p:spPr>
        <p:txBody>
          <a:bodyPr wrap="square" rtlCol="0">
            <a:spAutoFit/>
          </a:bodyPr>
          <a:lstStyle/>
          <a:p>
            <a:r>
              <a:rPr lang="pt-PT" sz="2000" dirty="0">
                <a:solidFill>
                  <a:srgbClr val="FF0000"/>
                </a:solidFill>
              </a:rPr>
              <a:t>Nº plvrs. título </a:t>
            </a:r>
            <a:endParaRPr lang="en-GB" sz="2000" dirty="0">
              <a:solidFill>
                <a:srgbClr val="FF0000"/>
              </a:solidFill>
            </a:endParaRPr>
          </a:p>
        </p:txBody>
      </p:sp>
      <p:cxnSp>
        <p:nvCxnSpPr>
          <p:cNvPr id="25" name="Conexão reta unidirecional 24">
            <a:extLst>
              <a:ext uri="{FF2B5EF4-FFF2-40B4-BE49-F238E27FC236}">
                <a16:creationId xmlns:a16="http://schemas.microsoft.com/office/drawing/2014/main" id="{BA014F5D-4188-4BEF-8D19-A60B5294B5F0}"/>
              </a:ext>
            </a:extLst>
          </p:cNvPr>
          <p:cNvCxnSpPr>
            <a:cxnSpLocks/>
            <a:stCxn id="8" idx="0"/>
            <a:endCxn id="27" idx="2"/>
          </p:cNvCxnSpPr>
          <p:nvPr/>
        </p:nvCxnSpPr>
        <p:spPr>
          <a:xfrm flipV="1">
            <a:off x="4294245" y="2806386"/>
            <a:ext cx="1294260" cy="11029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7" name="CaixaDeTexto 26">
            <a:extLst>
              <a:ext uri="{FF2B5EF4-FFF2-40B4-BE49-F238E27FC236}">
                <a16:creationId xmlns:a16="http://schemas.microsoft.com/office/drawing/2014/main" id="{085A720D-4C92-412B-9D1F-BCF8D8DE2F8A}"/>
              </a:ext>
            </a:extLst>
          </p:cNvPr>
          <p:cNvSpPr txBox="1"/>
          <p:nvPr/>
        </p:nvSpPr>
        <p:spPr>
          <a:xfrm>
            <a:off x="4884523" y="2098500"/>
            <a:ext cx="1407963" cy="707886"/>
          </a:xfrm>
          <a:prstGeom prst="rect">
            <a:avLst/>
          </a:prstGeom>
          <a:noFill/>
        </p:spPr>
        <p:txBody>
          <a:bodyPr wrap="square" rtlCol="0">
            <a:spAutoFit/>
          </a:bodyPr>
          <a:lstStyle/>
          <a:p>
            <a:pPr algn="ctr"/>
            <a:r>
              <a:rPr lang="pt-PT" sz="2000" dirty="0">
                <a:solidFill>
                  <a:srgbClr val="FF0000"/>
                </a:solidFill>
              </a:rPr>
              <a:t>Data de Inicio</a:t>
            </a:r>
            <a:endParaRPr lang="en-GB" sz="2000" dirty="0">
              <a:solidFill>
                <a:srgbClr val="FF0000"/>
              </a:solidFill>
            </a:endParaRPr>
          </a:p>
        </p:txBody>
      </p:sp>
      <p:cxnSp>
        <p:nvCxnSpPr>
          <p:cNvPr id="29" name="Conexão reta unidirecional 28">
            <a:extLst>
              <a:ext uri="{FF2B5EF4-FFF2-40B4-BE49-F238E27FC236}">
                <a16:creationId xmlns:a16="http://schemas.microsoft.com/office/drawing/2014/main" id="{18E9575C-C780-4BFC-A3F4-B831083CEBDB}"/>
              </a:ext>
            </a:extLst>
          </p:cNvPr>
          <p:cNvCxnSpPr>
            <a:cxnSpLocks/>
            <a:endCxn id="31" idx="2"/>
          </p:cNvCxnSpPr>
          <p:nvPr/>
        </p:nvCxnSpPr>
        <p:spPr>
          <a:xfrm flipV="1">
            <a:off x="5031063" y="2327180"/>
            <a:ext cx="1891606" cy="158214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1" name="CaixaDeTexto 30">
            <a:extLst>
              <a:ext uri="{FF2B5EF4-FFF2-40B4-BE49-F238E27FC236}">
                <a16:creationId xmlns:a16="http://schemas.microsoft.com/office/drawing/2014/main" id="{C5BFE3D0-0D1C-4876-9919-98B0902A2030}"/>
              </a:ext>
            </a:extLst>
          </p:cNvPr>
          <p:cNvSpPr txBox="1"/>
          <p:nvPr/>
        </p:nvSpPr>
        <p:spPr>
          <a:xfrm>
            <a:off x="6165334" y="1927070"/>
            <a:ext cx="1514670" cy="400110"/>
          </a:xfrm>
          <a:prstGeom prst="rect">
            <a:avLst/>
          </a:prstGeom>
          <a:noFill/>
        </p:spPr>
        <p:txBody>
          <a:bodyPr wrap="square" rtlCol="0">
            <a:spAutoFit/>
          </a:bodyPr>
          <a:lstStyle/>
          <a:p>
            <a:pPr algn="ctr"/>
            <a:r>
              <a:rPr lang="pt-PT" sz="2000" dirty="0">
                <a:solidFill>
                  <a:srgbClr val="FF0000"/>
                </a:solidFill>
              </a:rPr>
              <a:t>Linguagem</a:t>
            </a:r>
          </a:p>
        </p:txBody>
      </p:sp>
      <p:cxnSp>
        <p:nvCxnSpPr>
          <p:cNvPr id="33" name="Conexão reta unidirecional 32">
            <a:extLst>
              <a:ext uri="{FF2B5EF4-FFF2-40B4-BE49-F238E27FC236}">
                <a16:creationId xmlns:a16="http://schemas.microsoft.com/office/drawing/2014/main" id="{ADB62C13-20F1-497F-90D4-F8A08C54727D}"/>
              </a:ext>
            </a:extLst>
          </p:cNvPr>
          <p:cNvCxnSpPr>
            <a:cxnSpLocks/>
            <a:endCxn id="35" idx="2"/>
          </p:cNvCxnSpPr>
          <p:nvPr/>
        </p:nvCxnSpPr>
        <p:spPr>
          <a:xfrm flipV="1">
            <a:off x="5247726" y="2433054"/>
            <a:ext cx="2893069" cy="149500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5" name="CaixaDeTexto 34">
            <a:extLst>
              <a:ext uri="{FF2B5EF4-FFF2-40B4-BE49-F238E27FC236}">
                <a16:creationId xmlns:a16="http://schemas.microsoft.com/office/drawing/2014/main" id="{0A5154CF-1822-47EF-A693-A0C5EA5FC14E}"/>
              </a:ext>
            </a:extLst>
          </p:cNvPr>
          <p:cNvSpPr txBox="1"/>
          <p:nvPr/>
        </p:nvSpPr>
        <p:spPr>
          <a:xfrm>
            <a:off x="7577665" y="2032944"/>
            <a:ext cx="1126259" cy="400110"/>
          </a:xfrm>
          <a:prstGeom prst="rect">
            <a:avLst/>
          </a:prstGeom>
          <a:noFill/>
        </p:spPr>
        <p:txBody>
          <a:bodyPr wrap="square" rtlCol="0">
            <a:spAutoFit/>
          </a:bodyPr>
          <a:lstStyle/>
          <a:p>
            <a:pPr algn="ctr"/>
            <a:r>
              <a:rPr lang="pt-PT" sz="2000" dirty="0">
                <a:solidFill>
                  <a:srgbClr val="FF0000"/>
                </a:solidFill>
              </a:rPr>
              <a:t>Genero</a:t>
            </a:r>
            <a:endParaRPr lang="en-GB" sz="2000" dirty="0">
              <a:solidFill>
                <a:srgbClr val="FF0000"/>
              </a:solidFill>
            </a:endParaRPr>
          </a:p>
        </p:txBody>
      </p:sp>
      <p:cxnSp>
        <p:nvCxnSpPr>
          <p:cNvPr id="37" name="Conexão reta unidirecional 36">
            <a:extLst>
              <a:ext uri="{FF2B5EF4-FFF2-40B4-BE49-F238E27FC236}">
                <a16:creationId xmlns:a16="http://schemas.microsoft.com/office/drawing/2014/main" id="{9E102FE7-0D27-4EDD-A67D-B4A7EB2B91F4}"/>
              </a:ext>
            </a:extLst>
          </p:cNvPr>
          <p:cNvCxnSpPr>
            <a:cxnSpLocks/>
          </p:cNvCxnSpPr>
          <p:nvPr/>
        </p:nvCxnSpPr>
        <p:spPr>
          <a:xfrm flipV="1">
            <a:off x="5588505" y="2722501"/>
            <a:ext cx="2813894" cy="120556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9" name="CaixaDeTexto 38">
            <a:extLst>
              <a:ext uri="{FF2B5EF4-FFF2-40B4-BE49-F238E27FC236}">
                <a16:creationId xmlns:a16="http://schemas.microsoft.com/office/drawing/2014/main" id="{15DA3BB5-9D16-44D8-BD9A-CAB5231EFD21}"/>
              </a:ext>
            </a:extLst>
          </p:cNvPr>
          <p:cNvSpPr txBox="1"/>
          <p:nvPr/>
        </p:nvSpPr>
        <p:spPr>
          <a:xfrm>
            <a:off x="8402399" y="2377776"/>
            <a:ext cx="1058861" cy="400110"/>
          </a:xfrm>
          <a:prstGeom prst="rect">
            <a:avLst/>
          </a:prstGeom>
          <a:noFill/>
        </p:spPr>
        <p:txBody>
          <a:bodyPr wrap="square" rtlCol="0">
            <a:spAutoFit/>
          </a:bodyPr>
          <a:lstStyle/>
          <a:p>
            <a:r>
              <a:rPr lang="pt-PT" sz="2000" dirty="0" err="1">
                <a:solidFill>
                  <a:srgbClr val="FF0000"/>
                </a:solidFill>
              </a:rPr>
              <a:t>MinAge</a:t>
            </a:r>
            <a:endParaRPr lang="en-GB" sz="2000" dirty="0">
              <a:solidFill>
                <a:srgbClr val="FF0000"/>
              </a:solidFill>
            </a:endParaRPr>
          </a:p>
        </p:txBody>
      </p:sp>
      <p:cxnSp>
        <p:nvCxnSpPr>
          <p:cNvPr id="41" name="Conexão reta unidirecional 40">
            <a:extLst>
              <a:ext uri="{FF2B5EF4-FFF2-40B4-BE49-F238E27FC236}">
                <a16:creationId xmlns:a16="http://schemas.microsoft.com/office/drawing/2014/main" id="{7F40F3DD-D320-4EB7-BE76-232283C5C17D}"/>
              </a:ext>
            </a:extLst>
          </p:cNvPr>
          <p:cNvCxnSpPr>
            <a:cxnSpLocks/>
            <a:endCxn id="43" idx="1"/>
          </p:cNvCxnSpPr>
          <p:nvPr/>
        </p:nvCxnSpPr>
        <p:spPr>
          <a:xfrm flipV="1">
            <a:off x="6117738" y="3009972"/>
            <a:ext cx="2931047" cy="899353"/>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43" name="CaixaDeTexto 42">
            <a:extLst>
              <a:ext uri="{FF2B5EF4-FFF2-40B4-BE49-F238E27FC236}">
                <a16:creationId xmlns:a16="http://schemas.microsoft.com/office/drawing/2014/main" id="{62B30C77-124B-435F-85D6-87D40E908079}"/>
              </a:ext>
            </a:extLst>
          </p:cNvPr>
          <p:cNvSpPr txBox="1"/>
          <p:nvPr/>
        </p:nvSpPr>
        <p:spPr>
          <a:xfrm>
            <a:off x="9048785" y="2809917"/>
            <a:ext cx="1183761" cy="400110"/>
          </a:xfrm>
          <a:prstGeom prst="rect">
            <a:avLst/>
          </a:prstGeom>
          <a:noFill/>
        </p:spPr>
        <p:txBody>
          <a:bodyPr wrap="square" rtlCol="0">
            <a:spAutoFit/>
          </a:bodyPr>
          <a:lstStyle/>
          <a:p>
            <a:pPr algn="ctr"/>
            <a:r>
              <a:rPr lang="pt-PT" sz="2000" dirty="0" err="1">
                <a:solidFill>
                  <a:srgbClr val="FF0000"/>
                </a:solidFill>
              </a:rPr>
              <a:t>Streamer</a:t>
            </a:r>
            <a:endParaRPr lang="en-GB" sz="2000" dirty="0">
              <a:solidFill>
                <a:srgbClr val="FF0000"/>
              </a:solidFill>
            </a:endParaRPr>
          </a:p>
        </p:txBody>
      </p:sp>
      <p:cxnSp>
        <p:nvCxnSpPr>
          <p:cNvPr id="45" name="Conexão reta unidirecional 44">
            <a:extLst>
              <a:ext uri="{FF2B5EF4-FFF2-40B4-BE49-F238E27FC236}">
                <a16:creationId xmlns:a16="http://schemas.microsoft.com/office/drawing/2014/main" id="{3A761D7F-61E4-49CA-A5DA-31A038A0D838}"/>
              </a:ext>
            </a:extLst>
          </p:cNvPr>
          <p:cNvCxnSpPr>
            <a:cxnSpLocks/>
            <a:endCxn id="47" idx="1"/>
          </p:cNvCxnSpPr>
          <p:nvPr/>
        </p:nvCxnSpPr>
        <p:spPr>
          <a:xfrm flipV="1">
            <a:off x="6533773" y="3605203"/>
            <a:ext cx="2871689" cy="32286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47" name="CaixaDeTexto 46">
            <a:extLst>
              <a:ext uri="{FF2B5EF4-FFF2-40B4-BE49-F238E27FC236}">
                <a16:creationId xmlns:a16="http://schemas.microsoft.com/office/drawing/2014/main" id="{6F2AEA37-C534-45A3-999F-5C829B2712A6}"/>
              </a:ext>
            </a:extLst>
          </p:cNvPr>
          <p:cNvSpPr txBox="1"/>
          <p:nvPr/>
        </p:nvSpPr>
        <p:spPr>
          <a:xfrm>
            <a:off x="9405462" y="3420537"/>
            <a:ext cx="1260559" cy="369332"/>
          </a:xfrm>
          <a:prstGeom prst="rect">
            <a:avLst/>
          </a:prstGeom>
          <a:noFill/>
        </p:spPr>
        <p:txBody>
          <a:bodyPr wrap="square" rtlCol="0">
            <a:spAutoFit/>
          </a:bodyPr>
          <a:lstStyle/>
          <a:p>
            <a:r>
              <a:rPr lang="pt-PT" dirty="0">
                <a:solidFill>
                  <a:srgbClr val="FF0000"/>
                </a:solidFill>
              </a:rPr>
              <a:t>Nº </a:t>
            </a:r>
            <a:r>
              <a:rPr lang="pt-PT" dirty="0" err="1">
                <a:solidFill>
                  <a:srgbClr val="FF0000"/>
                </a:solidFill>
              </a:rPr>
              <a:t>Viewers</a:t>
            </a:r>
            <a:endParaRPr lang="en-GB" sz="2000" dirty="0">
              <a:solidFill>
                <a:srgbClr val="FF0000"/>
              </a:solidFill>
            </a:endParaRPr>
          </a:p>
        </p:txBody>
      </p:sp>
      <p:cxnSp>
        <p:nvCxnSpPr>
          <p:cNvPr id="51" name="Conexão reta 50">
            <a:extLst>
              <a:ext uri="{FF2B5EF4-FFF2-40B4-BE49-F238E27FC236}">
                <a16:creationId xmlns:a16="http://schemas.microsoft.com/office/drawing/2014/main" id="{A23E3A9C-8077-4153-97F6-59E206915C0E}"/>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00" name="CaixaDeTexto 99">
            <a:extLst>
              <a:ext uri="{FF2B5EF4-FFF2-40B4-BE49-F238E27FC236}">
                <a16:creationId xmlns:a16="http://schemas.microsoft.com/office/drawing/2014/main" id="{404B55E0-D097-449C-A098-76A1607565B7}"/>
              </a:ext>
            </a:extLst>
          </p:cNvPr>
          <p:cNvSpPr txBox="1"/>
          <p:nvPr/>
        </p:nvSpPr>
        <p:spPr>
          <a:xfrm>
            <a:off x="1197954" y="4996370"/>
            <a:ext cx="9841958" cy="646331"/>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solidFill>
                  <a:srgbClr val="FF0000"/>
                </a:solidFill>
              </a:rPr>
              <a:t>Após Nº Viewers surge, Nº FeedBack, lista dos nicks e feedback correspondente, Nº likes, Nº dislikes, </a:t>
            </a:r>
          </a:p>
          <a:p>
            <a:pPr>
              <a:buClr>
                <a:srgbClr val="C00000"/>
              </a:buClr>
            </a:pPr>
            <a:r>
              <a:rPr lang="pt-PT" sz="1600" dirty="0">
                <a:solidFill>
                  <a:srgbClr val="FF0000"/>
                </a:solidFill>
              </a:rPr>
              <a:t>(Se PrivateStream )   </a:t>
            </a:r>
            <a:r>
              <a:rPr lang="pt-PT" dirty="0">
                <a:solidFill>
                  <a:srgbClr val="FF0000"/>
                </a:solidFill>
              </a:rPr>
              <a:t>Nº comments, lista dos comments, Nº whitelisted, lista nicks whitelisted ,</a:t>
            </a:r>
            <a:endParaRPr lang="en-GB" dirty="0">
              <a:solidFill>
                <a:srgbClr val="FF0000"/>
              </a:solidFill>
            </a:endParaRPr>
          </a:p>
        </p:txBody>
      </p:sp>
      <p:sp>
        <p:nvSpPr>
          <p:cNvPr id="101" name="CaixaDeTexto 100">
            <a:extLst>
              <a:ext uri="{FF2B5EF4-FFF2-40B4-BE49-F238E27FC236}">
                <a16:creationId xmlns:a16="http://schemas.microsoft.com/office/drawing/2014/main" id="{393AAC2B-215E-4E2B-A1C1-71B3249D8119}"/>
              </a:ext>
            </a:extLst>
          </p:cNvPr>
          <p:cNvSpPr txBox="1"/>
          <p:nvPr/>
        </p:nvSpPr>
        <p:spPr>
          <a:xfrm>
            <a:off x="1197954" y="5769279"/>
            <a:ext cx="8263306" cy="369332"/>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solidFill>
                  <a:srgbClr val="FF0000"/>
                </a:solidFill>
              </a:rPr>
              <a:t> Comment: nick , Nº palavras do comment,  lista das palavras </a:t>
            </a:r>
            <a:endParaRPr lang="en-GB" dirty="0">
              <a:solidFill>
                <a:srgbClr val="FF0000"/>
              </a:solidFill>
            </a:endParaRPr>
          </a:p>
        </p:txBody>
      </p:sp>
      <p:sp>
        <p:nvSpPr>
          <p:cNvPr id="102" name="CaixaDeTexto 101">
            <a:extLst>
              <a:ext uri="{FF2B5EF4-FFF2-40B4-BE49-F238E27FC236}">
                <a16:creationId xmlns:a16="http://schemas.microsoft.com/office/drawing/2014/main" id="{0B6414FD-E5CF-4946-BBC3-E8F978E33E58}"/>
              </a:ext>
            </a:extLst>
          </p:cNvPr>
          <p:cNvSpPr txBox="1"/>
          <p:nvPr/>
        </p:nvSpPr>
        <p:spPr>
          <a:xfrm>
            <a:off x="9944901" y="1910043"/>
            <a:ext cx="1677363" cy="523220"/>
          </a:xfrm>
          <a:prstGeom prst="rect">
            <a:avLst/>
          </a:prstGeom>
          <a:noFill/>
        </p:spPr>
        <p:txBody>
          <a:bodyPr wrap="square" rtlCol="0">
            <a:spAutoFit/>
          </a:bodyPr>
          <a:lstStyle/>
          <a:p>
            <a:pPr algn="ctr"/>
            <a:r>
              <a:rPr lang="pt-PT" sz="1400" dirty="0">
                <a:solidFill>
                  <a:srgbClr val="FF0000"/>
                </a:solidFill>
              </a:rPr>
              <a:t>(Finished)</a:t>
            </a:r>
          </a:p>
          <a:p>
            <a:pPr algn="ctr"/>
            <a:r>
              <a:rPr lang="pt-PT" sz="1400" dirty="0">
                <a:solidFill>
                  <a:srgbClr val="FF0000"/>
                </a:solidFill>
              </a:rPr>
              <a:t>Tipo de Stream </a:t>
            </a:r>
            <a:endParaRPr lang="en-GB" sz="1400" dirty="0">
              <a:solidFill>
                <a:srgbClr val="FF0000"/>
              </a:solidFill>
            </a:endParaRPr>
          </a:p>
        </p:txBody>
      </p:sp>
      <p:cxnSp>
        <p:nvCxnSpPr>
          <p:cNvPr id="104" name="Conexão reta unidirecional 103">
            <a:extLst>
              <a:ext uri="{FF2B5EF4-FFF2-40B4-BE49-F238E27FC236}">
                <a16:creationId xmlns:a16="http://schemas.microsoft.com/office/drawing/2014/main" id="{21685E30-FAB8-4191-B0F9-9FF5AB773FB0}"/>
              </a:ext>
            </a:extLst>
          </p:cNvPr>
          <p:cNvCxnSpPr>
            <a:cxnSpLocks/>
            <a:stCxn id="39" idx="3"/>
          </p:cNvCxnSpPr>
          <p:nvPr/>
        </p:nvCxnSpPr>
        <p:spPr>
          <a:xfrm flipV="1">
            <a:off x="9461260" y="2401393"/>
            <a:ext cx="677555" cy="1764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8" name="CaixaDeTexto 117">
            <a:extLst>
              <a:ext uri="{FF2B5EF4-FFF2-40B4-BE49-F238E27FC236}">
                <a16:creationId xmlns:a16="http://schemas.microsoft.com/office/drawing/2014/main" id="{4F0C8909-7AE5-47A8-9AF5-8EFB8F69594A}"/>
              </a:ext>
            </a:extLst>
          </p:cNvPr>
          <p:cNvSpPr txBox="1"/>
          <p:nvPr/>
        </p:nvSpPr>
        <p:spPr>
          <a:xfrm rot="20753444">
            <a:off x="9618705" y="2210629"/>
            <a:ext cx="402225" cy="369332"/>
          </a:xfrm>
          <a:prstGeom prst="rect">
            <a:avLst/>
          </a:prstGeom>
          <a:noFill/>
        </p:spPr>
        <p:txBody>
          <a:bodyPr wrap="square" rtlCol="0">
            <a:spAutoFit/>
          </a:bodyPr>
          <a:lstStyle/>
          <a:p>
            <a:r>
              <a:rPr lang="pt-PT" dirty="0">
                <a:solidFill>
                  <a:srgbClr val="FF0000"/>
                </a:solidFill>
              </a:rPr>
              <a:t>=</a:t>
            </a:r>
            <a:endParaRPr lang="en-GB" dirty="0">
              <a:solidFill>
                <a:srgbClr val="FF0000"/>
              </a:solidFill>
            </a:endParaRPr>
          </a:p>
        </p:txBody>
      </p:sp>
      <p:cxnSp>
        <p:nvCxnSpPr>
          <p:cNvPr id="122" name="Conexão reta unidirecional 121">
            <a:extLst>
              <a:ext uri="{FF2B5EF4-FFF2-40B4-BE49-F238E27FC236}">
                <a16:creationId xmlns:a16="http://schemas.microsoft.com/office/drawing/2014/main" id="{297D7DB3-098C-4358-8DDB-D90FF22D14FD}"/>
              </a:ext>
            </a:extLst>
          </p:cNvPr>
          <p:cNvCxnSpPr>
            <a:cxnSpLocks/>
          </p:cNvCxnSpPr>
          <p:nvPr/>
        </p:nvCxnSpPr>
        <p:spPr>
          <a:xfrm flipV="1">
            <a:off x="10035741" y="2997129"/>
            <a:ext cx="630280" cy="32537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28" name="CaixaDeTexto 127">
            <a:extLst>
              <a:ext uri="{FF2B5EF4-FFF2-40B4-BE49-F238E27FC236}">
                <a16:creationId xmlns:a16="http://schemas.microsoft.com/office/drawing/2014/main" id="{3D9E2F4C-9055-451F-B8AC-6C807C996849}"/>
              </a:ext>
            </a:extLst>
          </p:cNvPr>
          <p:cNvSpPr txBox="1"/>
          <p:nvPr/>
        </p:nvSpPr>
        <p:spPr>
          <a:xfrm rot="19872835">
            <a:off x="10186932" y="2856495"/>
            <a:ext cx="234232" cy="369332"/>
          </a:xfrm>
          <a:prstGeom prst="rect">
            <a:avLst/>
          </a:prstGeom>
          <a:noFill/>
        </p:spPr>
        <p:txBody>
          <a:bodyPr wrap="square" rtlCol="0">
            <a:spAutoFit/>
          </a:bodyPr>
          <a:lstStyle/>
          <a:p>
            <a:r>
              <a:rPr lang="pt-PT" dirty="0">
                <a:solidFill>
                  <a:srgbClr val="FF0000"/>
                </a:solidFill>
              </a:rPr>
              <a:t>+</a:t>
            </a:r>
            <a:endParaRPr lang="en-GB" dirty="0">
              <a:solidFill>
                <a:srgbClr val="FF0000"/>
              </a:solidFill>
            </a:endParaRPr>
          </a:p>
        </p:txBody>
      </p:sp>
      <p:sp>
        <p:nvSpPr>
          <p:cNvPr id="36" name="TextBox 35">
            <a:extLst>
              <a:ext uri="{FF2B5EF4-FFF2-40B4-BE49-F238E27FC236}">
                <a16:creationId xmlns:a16="http://schemas.microsoft.com/office/drawing/2014/main" id="{5DCFC393-A380-41F3-B1D3-874090CB8E0A}"/>
              </a:ext>
            </a:extLst>
          </p:cNvPr>
          <p:cNvSpPr txBox="1"/>
          <p:nvPr/>
        </p:nvSpPr>
        <p:spPr>
          <a:xfrm>
            <a:off x="10666021" y="2667079"/>
            <a:ext cx="1260558" cy="584775"/>
          </a:xfrm>
          <a:prstGeom prst="rect">
            <a:avLst/>
          </a:prstGeom>
          <a:noFill/>
        </p:spPr>
        <p:txBody>
          <a:bodyPr wrap="square">
            <a:spAutoFit/>
          </a:bodyPr>
          <a:lstStyle/>
          <a:p>
            <a:pPr algn="ctr"/>
            <a:r>
              <a:rPr lang="pt-PT" sz="1400" dirty="0">
                <a:solidFill>
                  <a:srgbClr val="FF0000"/>
                </a:solidFill>
              </a:rPr>
              <a:t>(Finished)</a:t>
            </a:r>
          </a:p>
          <a:p>
            <a:pPr algn="ctr"/>
            <a:r>
              <a:rPr lang="pt-PT" dirty="0">
                <a:solidFill>
                  <a:srgbClr val="FF0000"/>
                </a:solidFill>
              </a:rPr>
              <a:t>Data de fim</a:t>
            </a:r>
            <a:endParaRPr lang="en-US" dirty="0">
              <a:solidFill>
                <a:srgbClr val="FF0000"/>
              </a:solidFill>
            </a:endParaRPr>
          </a:p>
        </p:txBody>
      </p:sp>
      <p:sp>
        <p:nvSpPr>
          <p:cNvPr id="3" name="CaixaDeTexto 2">
            <a:extLst>
              <a:ext uri="{FF2B5EF4-FFF2-40B4-BE49-F238E27FC236}">
                <a16:creationId xmlns:a16="http://schemas.microsoft.com/office/drawing/2014/main" id="{79174DD0-BF8B-4873-8165-D6178E76C00D}"/>
              </a:ext>
            </a:extLst>
          </p:cNvPr>
          <p:cNvSpPr txBox="1"/>
          <p:nvPr/>
        </p:nvSpPr>
        <p:spPr>
          <a:xfrm>
            <a:off x="6502638" y="1768137"/>
            <a:ext cx="747529" cy="307777"/>
          </a:xfrm>
          <a:prstGeom prst="rect">
            <a:avLst/>
          </a:prstGeom>
          <a:noFill/>
        </p:spPr>
        <p:txBody>
          <a:bodyPr wrap="square" rtlCol="0">
            <a:spAutoFit/>
          </a:bodyPr>
          <a:lstStyle/>
          <a:p>
            <a:r>
              <a:rPr lang="pt-PT" sz="1400" dirty="0">
                <a:solidFill>
                  <a:srgbClr val="FF0000"/>
                </a:solidFill>
              </a:rPr>
              <a:t>(</a:t>
            </a:r>
            <a:r>
              <a:rPr lang="pt-PT" sz="1400" dirty="0" err="1">
                <a:solidFill>
                  <a:srgbClr val="FF0000"/>
                </a:solidFill>
              </a:rPr>
              <a:t>enum</a:t>
            </a:r>
            <a:r>
              <a:rPr lang="pt-PT" sz="1400" dirty="0">
                <a:solidFill>
                  <a:srgbClr val="FF0000"/>
                </a:solidFill>
              </a:rPr>
              <a:t>)</a:t>
            </a:r>
            <a:endParaRPr lang="en-GB" sz="1400" dirty="0">
              <a:solidFill>
                <a:srgbClr val="FF0000"/>
              </a:solidFill>
            </a:endParaRPr>
          </a:p>
        </p:txBody>
      </p:sp>
      <p:sp>
        <p:nvSpPr>
          <p:cNvPr id="5" name="CaixaDeTexto 4">
            <a:extLst>
              <a:ext uri="{FF2B5EF4-FFF2-40B4-BE49-F238E27FC236}">
                <a16:creationId xmlns:a16="http://schemas.microsoft.com/office/drawing/2014/main" id="{830A96F7-3A60-467D-AA47-C00374F0BB8B}"/>
              </a:ext>
            </a:extLst>
          </p:cNvPr>
          <p:cNvSpPr txBox="1"/>
          <p:nvPr/>
        </p:nvSpPr>
        <p:spPr>
          <a:xfrm>
            <a:off x="7809854" y="1829406"/>
            <a:ext cx="747529" cy="307777"/>
          </a:xfrm>
          <a:prstGeom prst="rect">
            <a:avLst/>
          </a:prstGeom>
          <a:noFill/>
        </p:spPr>
        <p:txBody>
          <a:bodyPr wrap="square" rtlCol="0">
            <a:spAutoFit/>
          </a:bodyPr>
          <a:lstStyle/>
          <a:p>
            <a:r>
              <a:rPr lang="pt-PT" sz="1400" dirty="0">
                <a:solidFill>
                  <a:srgbClr val="FF0000"/>
                </a:solidFill>
              </a:rPr>
              <a:t>(</a:t>
            </a:r>
            <a:r>
              <a:rPr lang="pt-PT" sz="1400" dirty="0" err="1">
                <a:solidFill>
                  <a:srgbClr val="FF0000"/>
                </a:solidFill>
              </a:rPr>
              <a:t>enum</a:t>
            </a:r>
            <a:r>
              <a:rPr lang="pt-PT" sz="1400" dirty="0">
                <a:solidFill>
                  <a:srgbClr val="FF0000"/>
                </a:solidFill>
              </a:rPr>
              <a:t>)</a:t>
            </a:r>
            <a:endParaRPr lang="en-GB" sz="1400" dirty="0">
              <a:solidFill>
                <a:srgbClr val="FF0000"/>
              </a:solidFill>
            </a:endParaRPr>
          </a:p>
        </p:txBody>
      </p:sp>
      <p:sp>
        <p:nvSpPr>
          <p:cNvPr id="4" name="Marcador de Posição do Rodapé 3">
            <a:extLst>
              <a:ext uri="{FF2B5EF4-FFF2-40B4-BE49-F238E27FC236}">
                <a16:creationId xmlns:a16="http://schemas.microsoft.com/office/drawing/2014/main" id="{DCDF3914-D38A-4745-95C5-081CD898E7C6}"/>
              </a:ext>
            </a:extLst>
          </p:cNvPr>
          <p:cNvSpPr>
            <a:spLocks noGrp="1"/>
          </p:cNvSpPr>
          <p:nvPr>
            <p:ph type="ftr" sz="quarter" idx="11"/>
          </p:nvPr>
        </p:nvSpPr>
        <p:spPr/>
        <p:txBody>
          <a:bodyPr/>
          <a:lstStyle/>
          <a:p>
            <a:r>
              <a:rPr lang="en-GB" sz="2400" b="1" dirty="0"/>
              <a:t>2MIEIC04_G1</a:t>
            </a:r>
          </a:p>
        </p:txBody>
      </p:sp>
      <p:sp>
        <p:nvSpPr>
          <p:cNvPr id="8" name="Oval 7">
            <a:extLst>
              <a:ext uri="{FF2B5EF4-FFF2-40B4-BE49-F238E27FC236}">
                <a16:creationId xmlns:a16="http://schemas.microsoft.com/office/drawing/2014/main" id="{E1880374-4EA0-4C91-A5B6-6B3D2D90B9EE}"/>
              </a:ext>
            </a:extLst>
          </p:cNvPr>
          <p:cNvSpPr/>
          <p:nvPr/>
        </p:nvSpPr>
        <p:spPr>
          <a:xfrm>
            <a:off x="3752935" y="3909324"/>
            <a:ext cx="1082620" cy="19551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6" name="Marcador de Posição do Número do Diapositivo 5">
            <a:extLst>
              <a:ext uri="{FF2B5EF4-FFF2-40B4-BE49-F238E27FC236}">
                <a16:creationId xmlns:a16="http://schemas.microsoft.com/office/drawing/2014/main" id="{153165EC-093C-45E0-AC5B-9F40F783D636}"/>
              </a:ext>
            </a:extLst>
          </p:cNvPr>
          <p:cNvSpPr>
            <a:spLocks noGrp="1"/>
          </p:cNvSpPr>
          <p:nvPr>
            <p:ph type="sldNum" sz="quarter" idx="12"/>
          </p:nvPr>
        </p:nvSpPr>
        <p:spPr/>
        <p:txBody>
          <a:bodyPr/>
          <a:lstStyle/>
          <a:p>
            <a:fld id="{75DB3F52-068C-4339-9FA6-06F9AAEB3337}" type="slidenum">
              <a:rPr lang="en-GB" sz="2400" smtClean="0"/>
              <a:t>6</a:t>
            </a:fld>
            <a:endParaRPr lang="en-GB" sz="2400" dirty="0"/>
          </a:p>
        </p:txBody>
      </p:sp>
      <p:pic>
        <p:nvPicPr>
          <p:cNvPr id="38" name="Imagem 37">
            <a:extLst>
              <a:ext uri="{FF2B5EF4-FFF2-40B4-BE49-F238E27FC236}">
                <a16:creationId xmlns:a16="http://schemas.microsoft.com/office/drawing/2014/main" id="{D6F2665D-21F2-47F2-BF1A-20B6214F6BC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40" name="Oval 39">
            <a:extLst>
              <a:ext uri="{FF2B5EF4-FFF2-40B4-BE49-F238E27FC236}">
                <a16:creationId xmlns:a16="http://schemas.microsoft.com/office/drawing/2014/main" id="{C9693D31-7630-4618-BD0D-4EBC2BD0FCFA}"/>
              </a:ext>
            </a:extLst>
          </p:cNvPr>
          <p:cNvSpPr/>
          <p:nvPr/>
        </p:nvSpPr>
        <p:spPr>
          <a:xfrm>
            <a:off x="4906046"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4" name="Oval 43">
            <a:extLst>
              <a:ext uri="{FF2B5EF4-FFF2-40B4-BE49-F238E27FC236}">
                <a16:creationId xmlns:a16="http://schemas.microsoft.com/office/drawing/2014/main" id="{AB6B4869-2DF6-4C79-ADDB-8E02A75EDFD3}"/>
              </a:ext>
            </a:extLst>
          </p:cNvPr>
          <p:cNvSpPr/>
          <p:nvPr/>
        </p:nvSpPr>
        <p:spPr>
          <a:xfrm>
            <a:off x="5144214"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6" name="Oval 45">
            <a:extLst>
              <a:ext uri="{FF2B5EF4-FFF2-40B4-BE49-F238E27FC236}">
                <a16:creationId xmlns:a16="http://schemas.microsoft.com/office/drawing/2014/main" id="{FC82223F-4972-4CE0-8055-BE4BC22A3649}"/>
              </a:ext>
            </a:extLst>
          </p:cNvPr>
          <p:cNvSpPr/>
          <p:nvPr/>
        </p:nvSpPr>
        <p:spPr>
          <a:xfrm>
            <a:off x="5430988"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8" name="Oval 47">
            <a:extLst>
              <a:ext uri="{FF2B5EF4-FFF2-40B4-BE49-F238E27FC236}">
                <a16:creationId xmlns:a16="http://schemas.microsoft.com/office/drawing/2014/main" id="{6DD08E2F-9415-4F79-95BC-7CA3321B8FF9}"/>
              </a:ext>
            </a:extLst>
          </p:cNvPr>
          <p:cNvSpPr/>
          <p:nvPr/>
        </p:nvSpPr>
        <p:spPr>
          <a:xfrm>
            <a:off x="5715405" y="3905678"/>
            <a:ext cx="57083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49" name="Oval 48">
            <a:extLst>
              <a:ext uri="{FF2B5EF4-FFF2-40B4-BE49-F238E27FC236}">
                <a16:creationId xmlns:a16="http://schemas.microsoft.com/office/drawing/2014/main" id="{6DCF1315-C8D1-4F25-B51A-B84B330670CE}"/>
              </a:ext>
            </a:extLst>
          </p:cNvPr>
          <p:cNvSpPr/>
          <p:nvPr/>
        </p:nvSpPr>
        <p:spPr>
          <a:xfrm>
            <a:off x="6423880"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50" name="Oval 49">
            <a:extLst>
              <a:ext uri="{FF2B5EF4-FFF2-40B4-BE49-F238E27FC236}">
                <a16:creationId xmlns:a16="http://schemas.microsoft.com/office/drawing/2014/main" id="{E114AA2E-BEDA-4D48-8174-1CC663D92F41}"/>
              </a:ext>
            </a:extLst>
          </p:cNvPr>
          <p:cNvSpPr/>
          <p:nvPr/>
        </p:nvSpPr>
        <p:spPr>
          <a:xfrm>
            <a:off x="2420953" y="391510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52" name="Oval 51">
            <a:extLst>
              <a:ext uri="{FF2B5EF4-FFF2-40B4-BE49-F238E27FC236}">
                <a16:creationId xmlns:a16="http://schemas.microsoft.com/office/drawing/2014/main" id="{3B7722FA-0FEE-4398-9ED8-0B6552989CA0}"/>
              </a:ext>
            </a:extLst>
          </p:cNvPr>
          <p:cNvSpPr/>
          <p:nvPr/>
        </p:nvSpPr>
        <p:spPr>
          <a:xfrm>
            <a:off x="2138285" y="391574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53" name="Oval 52">
            <a:extLst>
              <a:ext uri="{FF2B5EF4-FFF2-40B4-BE49-F238E27FC236}">
                <a16:creationId xmlns:a16="http://schemas.microsoft.com/office/drawing/2014/main" id="{BF7B763E-E59E-4F66-B0A0-1818A23335F8}"/>
              </a:ext>
            </a:extLst>
          </p:cNvPr>
          <p:cNvSpPr/>
          <p:nvPr/>
        </p:nvSpPr>
        <p:spPr>
          <a:xfrm>
            <a:off x="1853854" y="391510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
        <p:nvSpPr>
          <p:cNvPr id="54" name="Oval 53">
            <a:extLst>
              <a:ext uri="{FF2B5EF4-FFF2-40B4-BE49-F238E27FC236}">
                <a16:creationId xmlns:a16="http://schemas.microsoft.com/office/drawing/2014/main" id="{758C0458-3B9F-4EA1-A745-AE961755D005}"/>
              </a:ext>
            </a:extLst>
          </p:cNvPr>
          <p:cNvSpPr/>
          <p:nvPr/>
        </p:nvSpPr>
        <p:spPr>
          <a:xfrm>
            <a:off x="1900117" y="3754057"/>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solidFill>
                <a:srgbClr val="FF0000"/>
              </a:solidFill>
            </a:endParaRPr>
          </a:p>
        </p:txBody>
      </p:sp>
    </p:spTree>
    <p:extLst>
      <p:ext uri="{BB962C8B-B14F-4D97-AF65-F5344CB8AC3E}">
        <p14:creationId xmlns:p14="http://schemas.microsoft.com/office/powerpoint/2010/main" val="3461829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DD83F974-8F8D-4C83-94F4-34037815363D}"/>
              </a:ext>
            </a:extLst>
          </p:cNvPr>
          <p:cNvPicPr>
            <a:picLocks noChangeAspect="1"/>
          </p:cNvPicPr>
          <p:nvPr/>
        </p:nvPicPr>
        <p:blipFill>
          <a:blip r:embed="rId2"/>
          <a:stretch>
            <a:fillRect/>
          </a:stretch>
        </p:blipFill>
        <p:spPr>
          <a:xfrm>
            <a:off x="4722388" y="3703197"/>
            <a:ext cx="2339543" cy="1417443"/>
          </a:xfrm>
          <a:prstGeom prst="rect">
            <a:avLst/>
          </a:prstGeom>
        </p:spPr>
      </p:pic>
      <p:sp>
        <p:nvSpPr>
          <p:cNvPr id="4" name="Marcador de Posição do Rodapé 3">
            <a:extLst>
              <a:ext uri="{FF2B5EF4-FFF2-40B4-BE49-F238E27FC236}">
                <a16:creationId xmlns:a16="http://schemas.microsoft.com/office/drawing/2014/main" id="{CD041F31-1926-4481-9649-5381C4152000}"/>
              </a:ext>
            </a:extLst>
          </p:cNvPr>
          <p:cNvSpPr>
            <a:spLocks noGrp="1"/>
          </p:cNvSpPr>
          <p:nvPr>
            <p:ph type="ftr" sz="quarter" idx="11"/>
          </p:nvPr>
        </p:nvSpPr>
        <p:spPr/>
        <p:txBody>
          <a:bodyPr/>
          <a:lstStyle/>
          <a:p>
            <a:r>
              <a:rPr lang="en-GB" sz="2400" b="1" dirty="0"/>
              <a:t>2MIEIC04_G1</a:t>
            </a:r>
          </a:p>
        </p:txBody>
      </p:sp>
      <p:sp>
        <p:nvSpPr>
          <p:cNvPr id="5" name="Marcador de Posição do Número do Diapositivo 4">
            <a:extLst>
              <a:ext uri="{FF2B5EF4-FFF2-40B4-BE49-F238E27FC236}">
                <a16:creationId xmlns:a16="http://schemas.microsoft.com/office/drawing/2014/main" id="{8B9BD288-16AA-4430-99EE-EC8CA98C718B}"/>
              </a:ext>
            </a:extLst>
          </p:cNvPr>
          <p:cNvSpPr>
            <a:spLocks noGrp="1"/>
          </p:cNvSpPr>
          <p:nvPr>
            <p:ph type="sldNum" sz="quarter" idx="12"/>
          </p:nvPr>
        </p:nvSpPr>
        <p:spPr/>
        <p:txBody>
          <a:bodyPr/>
          <a:lstStyle/>
          <a:p>
            <a:fld id="{75DB3F52-068C-4339-9FA6-06F9AAEB3337}" type="slidenum">
              <a:rPr lang="en-GB" sz="2400" smtClean="0"/>
              <a:t>7</a:t>
            </a:fld>
            <a:endParaRPr lang="en-GB" sz="2400" dirty="0"/>
          </a:p>
        </p:txBody>
      </p:sp>
      <p:sp>
        <p:nvSpPr>
          <p:cNvPr id="7" name="Título 1">
            <a:extLst>
              <a:ext uri="{FF2B5EF4-FFF2-40B4-BE49-F238E27FC236}">
                <a16:creationId xmlns:a16="http://schemas.microsoft.com/office/drawing/2014/main" id="{5F639702-E15B-442E-B6E8-202B80E9D05D}"/>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Ficheiros - </a:t>
            </a:r>
            <a:r>
              <a:rPr lang="pt-PT" sz="6600" dirty="0" err="1">
                <a:solidFill>
                  <a:schemeClr val="tx1">
                    <a:lumMod val="85000"/>
                    <a:lumOff val="15000"/>
                  </a:schemeClr>
                </a:solidFill>
                <a:latin typeface="Bahnschrift SemiLight" panose="020B0502040204020203" pitchFamily="34" charset="0"/>
              </a:rPr>
              <a:t>Donations</a:t>
            </a:r>
            <a:endParaRPr lang="en-GB" sz="6600" dirty="0">
              <a:solidFill>
                <a:schemeClr val="tx1">
                  <a:lumMod val="85000"/>
                  <a:lumOff val="15000"/>
                </a:schemeClr>
              </a:solidFill>
              <a:latin typeface="Bahnschrift SemiLight" panose="020B0502040204020203" pitchFamily="34" charset="0"/>
            </a:endParaRPr>
          </a:p>
        </p:txBody>
      </p:sp>
      <p:cxnSp>
        <p:nvCxnSpPr>
          <p:cNvPr id="29" name="Conexão reta 28">
            <a:extLst>
              <a:ext uri="{FF2B5EF4-FFF2-40B4-BE49-F238E27FC236}">
                <a16:creationId xmlns:a16="http://schemas.microsoft.com/office/drawing/2014/main" id="{B89E7E41-9D92-43B4-AFD2-992CDB72335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cxnSp>
        <p:nvCxnSpPr>
          <p:cNvPr id="17" name="Conexão reta unidirecional 16">
            <a:extLst>
              <a:ext uri="{FF2B5EF4-FFF2-40B4-BE49-F238E27FC236}">
                <a16:creationId xmlns:a16="http://schemas.microsoft.com/office/drawing/2014/main" id="{A591EA11-DC21-435D-9FB0-2D4DFAB26801}"/>
              </a:ext>
            </a:extLst>
          </p:cNvPr>
          <p:cNvCxnSpPr>
            <a:cxnSpLocks/>
            <a:stCxn id="40" idx="0"/>
            <a:endCxn id="18" idx="2"/>
          </p:cNvCxnSpPr>
          <p:nvPr/>
        </p:nvCxnSpPr>
        <p:spPr>
          <a:xfrm flipH="1" flipV="1">
            <a:off x="3946200" y="2797214"/>
            <a:ext cx="1156628" cy="911687"/>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8" name="CaixaDeTexto 17">
            <a:extLst>
              <a:ext uri="{FF2B5EF4-FFF2-40B4-BE49-F238E27FC236}">
                <a16:creationId xmlns:a16="http://schemas.microsoft.com/office/drawing/2014/main" id="{8972E605-3342-422C-9D2E-3BB60D6F8C14}"/>
              </a:ext>
            </a:extLst>
          </p:cNvPr>
          <p:cNvSpPr txBox="1"/>
          <p:nvPr/>
        </p:nvSpPr>
        <p:spPr>
          <a:xfrm>
            <a:off x="3062933" y="2397104"/>
            <a:ext cx="1766533" cy="400110"/>
          </a:xfrm>
          <a:prstGeom prst="rect">
            <a:avLst/>
          </a:prstGeom>
          <a:noFill/>
        </p:spPr>
        <p:txBody>
          <a:bodyPr wrap="square" rtlCol="0">
            <a:spAutoFit/>
          </a:bodyPr>
          <a:lstStyle/>
          <a:p>
            <a:pPr algn="ctr"/>
            <a:r>
              <a:rPr lang="pt-PT" sz="2000" dirty="0" err="1"/>
              <a:t>Streamer</a:t>
            </a:r>
            <a:r>
              <a:rPr lang="pt-PT" sz="2000" dirty="0"/>
              <a:t> </a:t>
            </a:r>
            <a:r>
              <a:rPr lang="pt-PT" sz="2000" dirty="0" err="1"/>
              <a:t>Nick</a:t>
            </a:r>
            <a:endParaRPr lang="en-GB" sz="2000" dirty="0"/>
          </a:p>
        </p:txBody>
      </p:sp>
      <p:cxnSp>
        <p:nvCxnSpPr>
          <p:cNvPr id="23" name="Conexão reta unidirecional 22">
            <a:extLst>
              <a:ext uri="{FF2B5EF4-FFF2-40B4-BE49-F238E27FC236}">
                <a16:creationId xmlns:a16="http://schemas.microsoft.com/office/drawing/2014/main" id="{3DC22C5C-7665-4461-91B1-E9AB07F69010}"/>
              </a:ext>
            </a:extLst>
          </p:cNvPr>
          <p:cNvCxnSpPr>
            <a:cxnSpLocks/>
            <a:stCxn id="43" idx="0"/>
            <a:endCxn id="24" idx="2"/>
          </p:cNvCxnSpPr>
          <p:nvPr/>
        </p:nvCxnSpPr>
        <p:spPr>
          <a:xfrm flipV="1">
            <a:off x="5787446" y="3032818"/>
            <a:ext cx="128202" cy="68616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4" name="CaixaDeTexto 23">
            <a:extLst>
              <a:ext uri="{FF2B5EF4-FFF2-40B4-BE49-F238E27FC236}">
                <a16:creationId xmlns:a16="http://schemas.microsoft.com/office/drawing/2014/main" id="{0145D52C-E4D4-4B4E-8256-9ADC9CE4947C}"/>
              </a:ext>
            </a:extLst>
          </p:cNvPr>
          <p:cNvSpPr txBox="1"/>
          <p:nvPr/>
        </p:nvSpPr>
        <p:spPr>
          <a:xfrm>
            <a:off x="5235187" y="2324932"/>
            <a:ext cx="1360922" cy="707886"/>
          </a:xfrm>
          <a:prstGeom prst="rect">
            <a:avLst/>
          </a:prstGeom>
          <a:noFill/>
        </p:spPr>
        <p:txBody>
          <a:bodyPr wrap="square" rtlCol="0">
            <a:spAutoFit/>
          </a:bodyPr>
          <a:lstStyle/>
          <a:p>
            <a:pPr algn="ctr"/>
            <a:r>
              <a:rPr lang="pt-PT" sz="2000" dirty="0" err="1"/>
              <a:t>Amount</a:t>
            </a:r>
            <a:r>
              <a:rPr lang="pt-PT" sz="2000" dirty="0"/>
              <a:t> </a:t>
            </a:r>
            <a:r>
              <a:rPr lang="pt-PT" sz="2000" dirty="0" err="1"/>
              <a:t>donated</a:t>
            </a:r>
            <a:endParaRPr lang="en-GB" sz="2000" dirty="0"/>
          </a:p>
        </p:txBody>
      </p:sp>
      <p:cxnSp>
        <p:nvCxnSpPr>
          <p:cNvPr id="27" name="Conexão reta unidirecional 26">
            <a:extLst>
              <a:ext uri="{FF2B5EF4-FFF2-40B4-BE49-F238E27FC236}">
                <a16:creationId xmlns:a16="http://schemas.microsoft.com/office/drawing/2014/main" id="{9588C264-BC63-4960-BC57-E4A755C943D7}"/>
              </a:ext>
            </a:extLst>
          </p:cNvPr>
          <p:cNvCxnSpPr>
            <a:cxnSpLocks/>
            <a:stCxn id="45" idx="0"/>
            <a:endCxn id="28" idx="2"/>
          </p:cNvCxnSpPr>
          <p:nvPr/>
        </p:nvCxnSpPr>
        <p:spPr>
          <a:xfrm flipV="1">
            <a:off x="6161116" y="2803889"/>
            <a:ext cx="1245489" cy="91389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8" name="CaixaDeTexto 27">
            <a:extLst>
              <a:ext uri="{FF2B5EF4-FFF2-40B4-BE49-F238E27FC236}">
                <a16:creationId xmlns:a16="http://schemas.microsoft.com/office/drawing/2014/main" id="{E7B6A703-1309-402E-AA62-C4EED545794C}"/>
              </a:ext>
            </a:extLst>
          </p:cNvPr>
          <p:cNvSpPr txBox="1"/>
          <p:nvPr/>
        </p:nvSpPr>
        <p:spPr>
          <a:xfrm>
            <a:off x="6776325" y="2434557"/>
            <a:ext cx="1260559" cy="369332"/>
          </a:xfrm>
          <a:prstGeom prst="rect">
            <a:avLst/>
          </a:prstGeom>
          <a:noFill/>
        </p:spPr>
        <p:txBody>
          <a:bodyPr wrap="square" rtlCol="0">
            <a:spAutoFit/>
          </a:bodyPr>
          <a:lstStyle/>
          <a:p>
            <a:pPr algn="ctr"/>
            <a:r>
              <a:rPr lang="pt-PT" dirty="0" err="1"/>
              <a:t>Evaluation</a:t>
            </a:r>
            <a:endParaRPr lang="en-GB" sz="2000" dirty="0"/>
          </a:p>
        </p:txBody>
      </p:sp>
      <p:pic>
        <p:nvPicPr>
          <p:cNvPr id="50" name="Imagem 49">
            <a:extLst>
              <a:ext uri="{FF2B5EF4-FFF2-40B4-BE49-F238E27FC236}">
                <a16:creationId xmlns:a16="http://schemas.microsoft.com/office/drawing/2014/main" id="{C9CA462E-8E2A-4338-B5C5-71EE804670F2}"/>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40" name="Oval 39">
            <a:extLst>
              <a:ext uri="{FF2B5EF4-FFF2-40B4-BE49-F238E27FC236}">
                <a16:creationId xmlns:a16="http://schemas.microsoft.com/office/drawing/2014/main" id="{E62720A1-26B0-4461-9330-94DA2094A67F}"/>
              </a:ext>
            </a:extLst>
          </p:cNvPr>
          <p:cNvSpPr/>
          <p:nvPr/>
        </p:nvSpPr>
        <p:spPr>
          <a:xfrm>
            <a:off x="4704243" y="3708901"/>
            <a:ext cx="797169"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3" name="Oval 42">
            <a:extLst>
              <a:ext uri="{FF2B5EF4-FFF2-40B4-BE49-F238E27FC236}">
                <a16:creationId xmlns:a16="http://schemas.microsoft.com/office/drawing/2014/main" id="{B09F585C-2F70-42E6-88F7-345C3549CB9C}"/>
              </a:ext>
            </a:extLst>
          </p:cNvPr>
          <p:cNvSpPr/>
          <p:nvPr/>
        </p:nvSpPr>
        <p:spPr>
          <a:xfrm>
            <a:off x="5650580" y="3718983"/>
            <a:ext cx="273732" cy="180427"/>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5" name="Oval 44">
            <a:extLst>
              <a:ext uri="{FF2B5EF4-FFF2-40B4-BE49-F238E27FC236}">
                <a16:creationId xmlns:a16="http://schemas.microsoft.com/office/drawing/2014/main" id="{1945EDD6-3EFD-4F04-AEDD-D72ED1C8E57C}"/>
              </a:ext>
            </a:extLst>
          </p:cNvPr>
          <p:cNvSpPr/>
          <p:nvPr/>
        </p:nvSpPr>
        <p:spPr>
          <a:xfrm>
            <a:off x="6082358" y="3717779"/>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2485560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DD83F974-8F8D-4C83-94F4-34037815363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22388" y="4099740"/>
            <a:ext cx="2339543" cy="624356"/>
          </a:xfrm>
          <a:prstGeom prst="rect">
            <a:avLst/>
          </a:prstGeom>
        </p:spPr>
      </p:pic>
      <p:sp>
        <p:nvSpPr>
          <p:cNvPr id="4" name="Marcador de Posição do Rodapé 3">
            <a:extLst>
              <a:ext uri="{FF2B5EF4-FFF2-40B4-BE49-F238E27FC236}">
                <a16:creationId xmlns:a16="http://schemas.microsoft.com/office/drawing/2014/main" id="{CD041F31-1926-4481-9649-5381C4152000}"/>
              </a:ext>
            </a:extLst>
          </p:cNvPr>
          <p:cNvSpPr>
            <a:spLocks noGrp="1"/>
          </p:cNvSpPr>
          <p:nvPr>
            <p:ph type="ftr" sz="quarter" idx="11"/>
          </p:nvPr>
        </p:nvSpPr>
        <p:spPr/>
        <p:txBody>
          <a:bodyPr/>
          <a:lstStyle/>
          <a:p>
            <a:r>
              <a:rPr lang="en-GB" sz="2400" b="1" dirty="0"/>
              <a:t>2MIEIC04_G1</a:t>
            </a:r>
          </a:p>
        </p:txBody>
      </p:sp>
      <p:sp>
        <p:nvSpPr>
          <p:cNvPr id="5" name="Marcador de Posição do Número do Diapositivo 4">
            <a:extLst>
              <a:ext uri="{FF2B5EF4-FFF2-40B4-BE49-F238E27FC236}">
                <a16:creationId xmlns:a16="http://schemas.microsoft.com/office/drawing/2014/main" id="{8B9BD288-16AA-4430-99EE-EC8CA98C718B}"/>
              </a:ext>
            </a:extLst>
          </p:cNvPr>
          <p:cNvSpPr>
            <a:spLocks noGrp="1"/>
          </p:cNvSpPr>
          <p:nvPr>
            <p:ph type="sldNum" sz="quarter" idx="12"/>
          </p:nvPr>
        </p:nvSpPr>
        <p:spPr/>
        <p:txBody>
          <a:bodyPr/>
          <a:lstStyle/>
          <a:p>
            <a:fld id="{75DB3F52-068C-4339-9FA6-06F9AAEB3337}" type="slidenum">
              <a:rPr lang="en-GB" sz="2400" smtClean="0"/>
              <a:t>8</a:t>
            </a:fld>
            <a:endParaRPr lang="en-GB" sz="2400" dirty="0"/>
          </a:p>
        </p:txBody>
      </p:sp>
      <p:sp>
        <p:nvSpPr>
          <p:cNvPr id="7" name="Título 1">
            <a:extLst>
              <a:ext uri="{FF2B5EF4-FFF2-40B4-BE49-F238E27FC236}">
                <a16:creationId xmlns:a16="http://schemas.microsoft.com/office/drawing/2014/main" id="{5F639702-E15B-442E-B6E8-202B80E9D05D}"/>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Ficheiros - </a:t>
            </a:r>
            <a:r>
              <a:rPr lang="pt-PT" sz="6600" dirty="0" err="1">
                <a:solidFill>
                  <a:schemeClr val="tx1">
                    <a:lumMod val="85000"/>
                    <a:lumOff val="15000"/>
                  </a:schemeClr>
                </a:solidFill>
                <a:latin typeface="Bahnschrift SemiLight" panose="020B0502040204020203" pitchFamily="34" charset="0"/>
              </a:rPr>
              <a:t>Orders</a:t>
            </a:r>
            <a:endParaRPr lang="en-GB" sz="6600" dirty="0">
              <a:solidFill>
                <a:schemeClr val="tx1">
                  <a:lumMod val="85000"/>
                  <a:lumOff val="15000"/>
                </a:schemeClr>
              </a:solidFill>
              <a:latin typeface="Bahnschrift SemiLight" panose="020B0502040204020203" pitchFamily="34" charset="0"/>
            </a:endParaRPr>
          </a:p>
        </p:txBody>
      </p:sp>
      <p:cxnSp>
        <p:nvCxnSpPr>
          <p:cNvPr id="29" name="Conexão reta 28">
            <a:extLst>
              <a:ext uri="{FF2B5EF4-FFF2-40B4-BE49-F238E27FC236}">
                <a16:creationId xmlns:a16="http://schemas.microsoft.com/office/drawing/2014/main" id="{B89E7E41-9D92-43B4-AFD2-992CDB72335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cxnSp>
        <p:nvCxnSpPr>
          <p:cNvPr id="17" name="Conexão reta unidirecional 16">
            <a:extLst>
              <a:ext uri="{FF2B5EF4-FFF2-40B4-BE49-F238E27FC236}">
                <a16:creationId xmlns:a16="http://schemas.microsoft.com/office/drawing/2014/main" id="{A591EA11-DC21-435D-9FB0-2D4DFAB26801}"/>
              </a:ext>
            </a:extLst>
          </p:cNvPr>
          <p:cNvCxnSpPr>
            <a:cxnSpLocks/>
            <a:endCxn id="18" idx="2"/>
          </p:cNvCxnSpPr>
          <p:nvPr/>
        </p:nvCxnSpPr>
        <p:spPr>
          <a:xfrm flipH="1" flipV="1">
            <a:off x="3666554" y="3104990"/>
            <a:ext cx="1055834" cy="95580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8" name="CaixaDeTexto 17">
            <a:extLst>
              <a:ext uri="{FF2B5EF4-FFF2-40B4-BE49-F238E27FC236}">
                <a16:creationId xmlns:a16="http://schemas.microsoft.com/office/drawing/2014/main" id="{8972E605-3342-422C-9D2E-3BB60D6F8C14}"/>
              </a:ext>
            </a:extLst>
          </p:cNvPr>
          <p:cNvSpPr txBox="1"/>
          <p:nvPr/>
        </p:nvSpPr>
        <p:spPr>
          <a:xfrm>
            <a:off x="2503641" y="2397104"/>
            <a:ext cx="2325826" cy="707886"/>
          </a:xfrm>
          <a:prstGeom prst="rect">
            <a:avLst/>
          </a:prstGeom>
          <a:noFill/>
        </p:spPr>
        <p:txBody>
          <a:bodyPr wrap="square" rtlCol="0">
            <a:spAutoFit/>
          </a:bodyPr>
          <a:lstStyle/>
          <a:p>
            <a:pPr algn="ctr"/>
            <a:r>
              <a:rPr lang="pt-PT" sz="2000" dirty="0"/>
              <a:t>Máximo de ordens por streamer</a:t>
            </a:r>
            <a:endParaRPr lang="en-GB" sz="2000" dirty="0"/>
          </a:p>
        </p:txBody>
      </p:sp>
      <p:cxnSp>
        <p:nvCxnSpPr>
          <p:cNvPr id="23" name="Conexão reta unidirecional 22">
            <a:extLst>
              <a:ext uri="{FF2B5EF4-FFF2-40B4-BE49-F238E27FC236}">
                <a16:creationId xmlns:a16="http://schemas.microsoft.com/office/drawing/2014/main" id="{3DC22C5C-7665-4461-91B1-E9AB07F69010}"/>
              </a:ext>
            </a:extLst>
          </p:cNvPr>
          <p:cNvCxnSpPr>
            <a:cxnSpLocks/>
            <a:endCxn id="24" idx="2"/>
          </p:cNvCxnSpPr>
          <p:nvPr/>
        </p:nvCxnSpPr>
        <p:spPr>
          <a:xfrm flipH="1" flipV="1">
            <a:off x="5655600" y="3032818"/>
            <a:ext cx="131846" cy="120183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4" name="CaixaDeTexto 23">
            <a:extLst>
              <a:ext uri="{FF2B5EF4-FFF2-40B4-BE49-F238E27FC236}">
                <a16:creationId xmlns:a16="http://schemas.microsoft.com/office/drawing/2014/main" id="{0145D52C-E4D4-4B4E-8256-9ADC9CE4947C}"/>
              </a:ext>
            </a:extLst>
          </p:cNvPr>
          <p:cNvSpPr txBox="1"/>
          <p:nvPr/>
        </p:nvSpPr>
        <p:spPr>
          <a:xfrm>
            <a:off x="4971495" y="2324932"/>
            <a:ext cx="1368209" cy="707886"/>
          </a:xfrm>
          <a:prstGeom prst="rect">
            <a:avLst/>
          </a:prstGeom>
          <a:noFill/>
        </p:spPr>
        <p:txBody>
          <a:bodyPr wrap="square" rtlCol="0">
            <a:spAutoFit/>
          </a:bodyPr>
          <a:lstStyle/>
          <a:p>
            <a:pPr algn="ctr"/>
            <a:r>
              <a:rPr lang="pt-PT" sz="2000" dirty="0"/>
              <a:t>Nome do </a:t>
            </a:r>
            <a:r>
              <a:rPr lang="en-GB" sz="2000" dirty="0"/>
              <a:t>viewer</a:t>
            </a:r>
            <a:endParaRPr lang="pt-PT" sz="2000" dirty="0"/>
          </a:p>
        </p:txBody>
      </p:sp>
      <p:cxnSp>
        <p:nvCxnSpPr>
          <p:cNvPr id="27" name="Conexão reta unidirecional 26">
            <a:extLst>
              <a:ext uri="{FF2B5EF4-FFF2-40B4-BE49-F238E27FC236}">
                <a16:creationId xmlns:a16="http://schemas.microsoft.com/office/drawing/2014/main" id="{9588C264-BC63-4960-BC57-E4A755C943D7}"/>
              </a:ext>
            </a:extLst>
          </p:cNvPr>
          <p:cNvCxnSpPr>
            <a:cxnSpLocks/>
            <a:endCxn id="28" idx="2"/>
          </p:cNvCxnSpPr>
          <p:nvPr/>
        </p:nvCxnSpPr>
        <p:spPr>
          <a:xfrm flipV="1">
            <a:off x="6339704" y="3142443"/>
            <a:ext cx="1302953" cy="1032452"/>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8" name="CaixaDeTexto 27">
            <a:extLst>
              <a:ext uri="{FF2B5EF4-FFF2-40B4-BE49-F238E27FC236}">
                <a16:creationId xmlns:a16="http://schemas.microsoft.com/office/drawing/2014/main" id="{E7B6A703-1309-402E-AA62-C4EED545794C}"/>
              </a:ext>
            </a:extLst>
          </p:cNvPr>
          <p:cNvSpPr txBox="1"/>
          <p:nvPr/>
        </p:nvSpPr>
        <p:spPr>
          <a:xfrm>
            <a:off x="6776325" y="2434557"/>
            <a:ext cx="1732664" cy="707886"/>
          </a:xfrm>
          <a:prstGeom prst="rect">
            <a:avLst/>
          </a:prstGeom>
          <a:noFill/>
        </p:spPr>
        <p:txBody>
          <a:bodyPr wrap="square" rtlCol="0">
            <a:spAutoFit/>
          </a:bodyPr>
          <a:lstStyle/>
          <a:p>
            <a:pPr algn="ctr"/>
            <a:r>
              <a:rPr lang="en-GB" sz="2000" dirty="0" err="1"/>
              <a:t>Quantidade</a:t>
            </a:r>
            <a:r>
              <a:rPr lang="en-GB" sz="2000" dirty="0"/>
              <a:t> </a:t>
            </a:r>
            <a:r>
              <a:rPr lang="en-GB" sz="2000" dirty="0" err="1"/>
              <a:t>comprada</a:t>
            </a:r>
            <a:endParaRPr lang="en-GB" sz="2000" dirty="0"/>
          </a:p>
        </p:txBody>
      </p:sp>
      <p:pic>
        <p:nvPicPr>
          <p:cNvPr id="50" name="Imagem 49">
            <a:extLst>
              <a:ext uri="{FF2B5EF4-FFF2-40B4-BE49-F238E27FC236}">
                <a16:creationId xmlns:a16="http://schemas.microsoft.com/office/drawing/2014/main" id="{C9CA462E-8E2A-4338-B5C5-71EE804670F2}"/>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21" name="Conexão reta unidirecional 22">
            <a:extLst>
              <a:ext uri="{FF2B5EF4-FFF2-40B4-BE49-F238E27FC236}">
                <a16:creationId xmlns:a16="http://schemas.microsoft.com/office/drawing/2014/main" id="{B4D7D707-FF46-4962-ADE3-54ED346EDF87}"/>
              </a:ext>
            </a:extLst>
          </p:cNvPr>
          <p:cNvCxnSpPr>
            <a:cxnSpLocks/>
            <a:stCxn id="3" idx="1"/>
            <a:endCxn id="22" idx="2"/>
          </p:cNvCxnSpPr>
          <p:nvPr/>
        </p:nvCxnSpPr>
        <p:spPr>
          <a:xfrm flipH="1" flipV="1">
            <a:off x="2640397" y="3812876"/>
            <a:ext cx="2081991" cy="599042"/>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2" name="CaixaDeTexto 23">
            <a:extLst>
              <a:ext uri="{FF2B5EF4-FFF2-40B4-BE49-F238E27FC236}">
                <a16:creationId xmlns:a16="http://schemas.microsoft.com/office/drawing/2014/main" id="{F2BAEB89-7383-416E-8DB2-042D906C6687}"/>
              </a:ext>
            </a:extLst>
          </p:cNvPr>
          <p:cNvSpPr txBox="1"/>
          <p:nvPr/>
        </p:nvSpPr>
        <p:spPr>
          <a:xfrm>
            <a:off x="1956292" y="3104990"/>
            <a:ext cx="1368209" cy="707886"/>
          </a:xfrm>
          <a:prstGeom prst="rect">
            <a:avLst/>
          </a:prstGeom>
          <a:noFill/>
        </p:spPr>
        <p:txBody>
          <a:bodyPr wrap="square" rtlCol="0">
            <a:spAutoFit/>
          </a:bodyPr>
          <a:lstStyle/>
          <a:p>
            <a:pPr algn="ctr"/>
            <a:r>
              <a:rPr lang="pt-PT" sz="2000" dirty="0"/>
              <a:t>Nome do </a:t>
            </a:r>
            <a:r>
              <a:rPr lang="en-GB" sz="2000" dirty="0"/>
              <a:t>streamer</a:t>
            </a:r>
            <a:endParaRPr lang="pt-PT" sz="2000" dirty="0"/>
          </a:p>
        </p:txBody>
      </p:sp>
      <p:cxnSp>
        <p:nvCxnSpPr>
          <p:cNvPr id="26" name="Conexão reta unidirecional 26">
            <a:extLst>
              <a:ext uri="{FF2B5EF4-FFF2-40B4-BE49-F238E27FC236}">
                <a16:creationId xmlns:a16="http://schemas.microsoft.com/office/drawing/2014/main" id="{4F970484-B1DB-4781-8671-094455196B47}"/>
              </a:ext>
            </a:extLst>
          </p:cNvPr>
          <p:cNvCxnSpPr>
            <a:cxnSpLocks/>
            <a:endCxn id="30" idx="1"/>
          </p:cNvCxnSpPr>
          <p:nvPr/>
        </p:nvCxnSpPr>
        <p:spPr>
          <a:xfrm flipV="1">
            <a:off x="6776325" y="4093228"/>
            <a:ext cx="1003962" cy="191292"/>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0" name="CaixaDeTexto 27">
            <a:extLst>
              <a:ext uri="{FF2B5EF4-FFF2-40B4-BE49-F238E27FC236}">
                <a16:creationId xmlns:a16="http://schemas.microsoft.com/office/drawing/2014/main" id="{9648D665-33F2-44AC-B477-82A307357F5F}"/>
              </a:ext>
            </a:extLst>
          </p:cNvPr>
          <p:cNvSpPr txBox="1"/>
          <p:nvPr/>
        </p:nvSpPr>
        <p:spPr>
          <a:xfrm>
            <a:off x="7780287" y="3739285"/>
            <a:ext cx="2038416" cy="707886"/>
          </a:xfrm>
          <a:prstGeom prst="rect">
            <a:avLst/>
          </a:prstGeom>
          <a:noFill/>
        </p:spPr>
        <p:txBody>
          <a:bodyPr wrap="square" rtlCol="0">
            <a:spAutoFit/>
          </a:bodyPr>
          <a:lstStyle/>
          <a:p>
            <a:pPr algn="ctr"/>
            <a:r>
              <a:rPr lang="en-GB" sz="2000" dirty="0" err="1"/>
              <a:t>Disponibilidade</a:t>
            </a:r>
            <a:r>
              <a:rPr lang="en-GB" sz="2000" dirty="0"/>
              <a:t> de </a:t>
            </a:r>
            <a:r>
              <a:rPr lang="en-GB" sz="2000" dirty="0" err="1"/>
              <a:t>compra</a:t>
            </a:r>
            <a:endParaRPr lang="en-GB" sz="2000" dirty="0"/>
          </a:p>
        </p:txBody>
      </p:sp>
    </p:spTree>
    <p:extLst>
      <p:ext uri="{BB962C8B-B14F-4D97-AF65-F5344CB8AC3E}">
        <p14:creationId xmlns:p14="http://schemas.microsoft.com/office/powerpoint/2010/main" val="625000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50155-6736-4DD4-81CA-AAC2F3DC7F40}"/>
              </a:ext>
            </a:extLst>
          </p:cNvPr>
          <p:cNvSpPr>
            <a:spLocks noGrp="1"/>
          </p:cNvSpPr>
          <p:nvPr>
            <p:ph type="title"/>
          </p:nvPr>
        </p:nvSpPr>
        <p:spPr/>
        <p:txBody>
          <a:bodyPr/>
          <a:lstStyle/>
          <a:p>
            <a:pPr algn="ctr"/>
            <a:r>
              <a:rPr lang="pt-PT" sz="6600" dirty="0" err="1">
                <a:solidFill>
                  <a:schemeClr val="tx1">
                    <a:lumMod val="85000"/>
                    <a:lumOff val="15000"/>
                  </a:schemeClr>
                </a:solidFill>
                <a:latin typeface="Bahnschrift SemiLight" panose="020B0502040204020203" pitchFamily="34" charset="0"/>
              </a:rPr>
              <a:t>Excepções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B58EAD8D-3885-47BC-929A-D0E531F5DFA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09A43886-A11B-4642-8430-534BA39D9336}"/>
              </a:ext>
            </a:extLst>
          </p:cNvPr>
          <p:cNvSpPr txBox="1"/>
          <p:nvPr/>
        </p:nvSpPr>
        <p:spPr>
          <a:xfrm>
            <a:off x="6752083" y="2126282"/>
            <a:ext cx="911121" cy="461665"/>
          </a:xfrm>
          <a:prstGeom prst="rect">
            <a:avLst/>
          </a:prstGeom>
          <a:noFill/>
        </p:spPr>
        <p:txBody>
          <a:bodyPr wrap="square" rtlCol="0">
            <a:spAutoFit/>
          </a:bodyPr>
          <a:lstStyle/>
          <a:p>
            <a:r>
              <a:rPr lang="pt-PT" sz="2400" dirty="0" err="1">
                <a:solidFill>
                  <a:srgbClr val="FF0000"/>
                </a:solidFill>
              </a:rPr>
              <a:t>Users</a:t>
            </a:r>
            <a:endParaRPr lang="en-GB" sz="2400" dirty="0">
              <a:solidFill>
                <a:srgbClr val="FF0000"/>
              </a:solidFill>
            </a:endParaRPr>
          </a:p>
        </p:txBody>
      </p:sp>
      <p:sp>
        <p:nvSpPr>
          <p:cNvPr id="11" name="CaixaDeTexto 10">
            <a:extLst>
              <a:ext uri="{FF2B5EF4-FFF2-40B4-BE49-F238E27FC236}">
                <a16:creationId xmlns:a16="http://schemas.microsoft.com/office/drawing/2014/main" id="{8F037062-52B7-45AA-88D9-AE35C37EE999}"/>
              </a:ext>
            </a:extLst>
          </p:cNvPr>
          <p:cNvSpPr txBox="1"/>
          <p:nvPr/>
        </p:nvSpPr>
        <p:spPr>
          <a:xfrm>
            <a:off x="9863528" y="2132416"/>
            <a:ext cx="1222316" cy="461665"/>
          </a:xfrm>
          <a:prstGeom prst="rect">
            <a:avLst/>
          </a:prstGeom>
          <a:noFill/>
        </p:spPr>
        <p:txBody>
          <a:bodyPr wrap="square" rtlCol="0">
            <a:spAutoFit/>
          </a:bodyPr>
          <a:lstStyle/>
          <a:p>
            <a:r>
              <a:rPr lang="pt-PT" sz="2400" dirty="0" err="1">
                <a:solidFill>
                  <a:srgbClr val="FF0000"/>
                </a:solidFill>
              </a:rPr>
              <a:t>Streams</a:t>
            </a:r>
            <a:endParaRPr lang="en-GB" sz="2400" dirty="0">
              <a:solidFill>
                <a:srgbClr val="FF0000"/>
              </a:solidFill>
            </a:endParaRPr>
          </a:p>
        </p:txBody>
      </p:sp>
      <p:sp>
        <p:nvSpPr>
          <p:cNvPr id="15" name="CaixaDeTexto 14">
            <a:extLst>
              <a:ext uri="{FF2B5EF4-FFF2-40B4-BE49-F238E27FC236}">
                <a16:creationId xmlns:a16="http://schemas.microsoft.com/office/drawing/2014/main" id="{55E6260D-0BC2-455E-86DA-B59F03493E91}"/>
              </a:ext>
            </a:extLst>
          </p:cNvPr>
          <p:cNvSpPr txBox="1"/>
          <p:nvPr/>
        </p:nvSpPr>
        <p:spPr>
          <a:xfrm>
            <a:off x="1427674" y="2132416"/>
            <a:ext cx="1030808" cy="461665"/>
          </a:xfrm>
          <a:prstGeom prst="rect">
            <a:avLst/>
          </a:prstGeom>
          <a:noFill/>
        </p:spPr>
        <p:txBody>
          <a:bodyPr wrap="square" rtlCol="0">
            <a:spAutoFit/>
          </a:bodyPr>
          <a:lstStyle/>
          <a:p>
            <a:r>
              <a:rPr lang="pt-PT" sz="2400" dirty="0">
                <a:solidFill>
                  <a:srgbClr val="FF0000"/>
                </a:solidFill>
              </a:rPr>
              <a:t>Global</a:t>
            </a:r>
            <a:endParaRPr lang="en-GB" sz="2400" dirty="0">
              <a:solidFill>
                <a:srgbClr val="FF0000"/>
              </a:solidFill>
            </a:endParaRPr>
          </a:p>
        </p:txBody>
      </p:sp>
      <p:sp>
        <p:nvSpPr>
          <p:cNvPr id="23" name="CaixaDeTexto 22">
            <a:extLst>
              <a:ext uri="{FF2B5EF4-FFF2-40B4-BE49-F238E27FC236}">
                <a16:creationId xmlns:a16="http://schemas.microsoft.com/office/drawing/2014/main" id="{2977D07C-75D5-45C7-BAD9-147122E87D1D}"/>
              </a:ext>
            </a:extLst>
          </p:cNvPr>
          <p:cNvSpPr txBox="1"/>
          <p:nvPr/>
        </p:nvSpPr>
        <p:spPr>
          <a:xfrm>
            <a:off x="4446821" y="2160849"/>
            <a:ext cx="784786" cy="461665"/>
          </a:xfrm>
          <a:prstGeom prst="rect">
            <a:avLst/>
          </a:prstGeom>
          <a:noFill/>
        </p:spPr>
        <p:txBody>
          <a:bodyPr wrap="square" rtlCol="0">
            <a:spAutoFit/>
          </a:bodyPr>
          <a:lstStyle/>
          <a:p>
            <a:r>
              <a:rPr lang="pt-PT" sz="2400" dirty="0">
                <a:solidFill>
                  <a:srgbClr val="FF0000"/>
                </a:solidFill>
              </a:rPr>
              <a:t>Date</a:t>
            </a:r>
            <a:endParaRPr lang="en-GB" sz="2400" dirty="0">
              <a:solidFill>
                <a:srgbClr val="FF0000"/>
              </a:solidFill>
            </a:endParaRPr>
          </a:p>
        </p:txBody>
      </p:sp>
      <p:sp>
        <p:nvSpPr>
          <p:cNvPr id="25" name="CaixaDeTexto 24">
            <a:extLst>
              <a:ext uri="{FF2B5EF4-FFF2-40B4-BE49-F238E27FC236}">
                <a16:creationId xmlns:a16="http://schemas.microsoft.com/office/drawing/2014/main" id="{1A06179C-D5BD-4E82-A664-8CB57351DC9A}"/>
              </a:ext>
            </a:extLst>
          </p:cNvPr>
          <p:cNvSpPr txBox="1"/>
          <p:nvPr/>
        </p:nvSpPr>
        <p:spPr>
          <a:xfrm>
            <a:off x="4004216" y="2597779"/>
            <a:ext cx="1672553" cy="369332"/>
          </a:xfrm>
          <a:prstGeom prst="rect">
            <a:avLst/>
          </a:prstGeom>
          <a:noFill/>
        </p:spPr>
        <p:txBody>
          <a:bodyPr wrap="square" rtlCol="0">
            <a:spAutoFit/>
          </a:bodyPr>
          <a:lstStyle/>
          <a:p>
            <a:r>
              <a:rPr lang="pt-PT" dirty="0" err="1">
                <a:solidFill>
                  <a:srgbClr val="FF0000"/>
                </a:solidFill>
              </a:rPr>
              <a:t>BadDateFormat</a:t>
            </a:r>
            <a:endParaRPr lang="en-GB" dirty="0">
              <a:solidFill>
                <a:srgbClr val="FF0000"/>
              </a:solidFill>
            </a:endParaRPr>
          </a:p>
        </p:txBody>
      </p:sp>
      <p:sp>
        <p:nvSpPr>
          <p:cNvPr id="29" name="CaixaDeTexto 28">
            <a:extLst>
              <a:ext uri="{FF2B5EF4-FFF2-40B4-BE49-F238E27FC236}">
                <a16:creationId xmlns:a16="http://schemas.microsoft.com/office/drawing/2014/main" id="{CE94DF33-642F-4396-A189-A5BCCA43225A}"/>
              </a:ext>
            </a:extLst>
          </p:cNvPr>
          <p:cNvSpPr txBox="1"/>
          <p:nvPr/>
        </p:nvSpPr>
        <p:spPr>
          <a:xfrm>
            <a:off x="4004215" y="2967111"/>
            <a:ext cx="1672553" cy="369332"/>
          </a:xfrm>
          <a:prstGeom prst="rect">
            <a:avLst/>
          </a:prstGeom>
          <a:noFill/>
        </p:spPr>
        <p:txBody>
          <a:bodyPr wrap="square" rtlCol="0">
            <a:spAutoFit/>
          </a:bodyPr>
          <a:lstStyle/>
          <a:p>
            <a:r>
              <a:rPr lang="pt-PT" dirty="0" err="1">
                <a:solidFill>
                  <a:srgbClr val="FF0000"/>
                </a:solidFill>
              </a:rPr>
              <a:t>InvalidDate</a:t>
            </a:r>
            <a:endParaRPr lang="en-GB" dirty="0">
              <a:solidFill>
                <a:srgbClr val="FF0000"/>
              </a:solidFill>
            </a:endParaRPr>
          </a:p>
        </p:txBody>
      </p:sp>
      <p:sp>
        <p:nvSpPr>
          <p:cNvPr id="35" name="CaixaDeTexto 34">
            <a:extLst>
              <a:ext uri="{FF2B5EF4-FFF2-40B4-BE49-F238E27FC236}">
                <a16:creationId xmlns:a16="http://schemas.microsoft.com/office/drawing/2014/main" id="{18ADC5AE-01D1-4051-BAF4-D0B1F365545E}"/>
              </a:ext>
            </a:extLst>
          </p:cNvPr>
          <p:cNvSpPr txBox="1"/>
          <p:nvPr/>
        </p:nvSpPr>
        <p:spPr>
          <a:xfrm>
            <a:off x="9152369" y="2594081"/>
            <a:ext cx="2697897" cy="369332"/>
          </a:xfrm>
          <a:prstGeom prst="rect">
            <a:avLst/>
          </a:prstGeom>
          <a:noFill/>
        </p:spPr>
        <p:txBody>
          <a:bodyPr wrap="square" rtlCol="0">
            <a:spAutoFit/>
          </a:bodyPr>
          <a:lstStyle/>
          <a:p>
            <a:r>
              <a:rPr lang="pt-PT" dirty="0" err="1">
                <a:solidFill>
                  <a:srgbClr val="FF0000"/>
                </a:solidFill>
              </a:rPr>
              <a:t>AlreadyInStreamException</a:t>
            </a:r>
            <a:endParaRPr lang="en-GB" dirty="0">
              <a:solidFill>
                <a:srgbClr val="FF0000"/>
              </a:solidFill>
            </a:endParaRPr>
          </a:p>
        </p:txBody>
      </p:sp>
      <p:sp>
        <p:nvSpPr>
          <p:cNvPr id="37" name="CaixaDeTexto 36">
            <a:extLst>
              <a:ext uri="{FF2B5EF4-FFF2-40B4-BE49-F238E27FC236}">
                <a16:creationId xmlns:a16="http://schemas.microsoft.com/office/drawing/2014/main" id="{38D46D9C-1A99-4C5F-B018-ED01B9A90CA6}"/>
              </a:ext>
            </a:extLst>
          </p:cNvPr>
          <p:cNvSpPr txBox="1"/>
          <p:nvPr/>
        </p:nvSpPr>
        <p:spPr>
          <a:xfrm>
            <a:off x="9152369" y="2963413"/>
            <a:ext cx="2897454" cy="369332"/>
          </a:xfrm>
          <a:prstGeom prst="rect">
            <a:avLst/>
          </a:prstGeom>
          <a:noFill/>
        </p:spPr>
        <p:txBody>
          <a:bodyPr wrap="square" rtlCol="0">
            <a:spAutoFit/>
          </a:bodyPr>
          <a:lstStyle/>
          <a:p>
            <a:r>
              <a:rPr lang="pt-PT" dirty="0" err="1">
                <a:solidFill>
                  <a:srgbClr val="FF0000"/>
                </a:solidFill>
              </a:rPr>
              <a:t>AlreadyInWhiteListException</a:t>
            </a:r>
            <a:endParaRPr lang="en-GB" dirty="0">
              <a:solidFill>
                <a:srgbClr val="FF0000"/>
              </a:solidFill>
            </a:endParaRPr>
          </a:p>
        </p:txBody>
      </p:sp>
      <p:sp>
        <p:nvSpPr>
          <p:cNvPr id="39" name="CaixaDeTexto 38">
            <a:extLst>
              <a:ext uri="{FF2B5EF4-FFF2-40B4-BE49-F238E27FC236}">
                <a16:creationId xmlns:a16="http://schemas.microsoft.com/office/drawing/2014/main" id="{D320604A-E2F7-405E-95FC-3CA1B0B3AA32}"/>
              </a:ext>
            </a:extLst>
          </p:cNvPr>
          <p:cNvSpPr txBox="1"/>
          <p:nvPr/>
        </p:nvSpPr>
        <p:spPr>
          <a:xfrm>
            <a:off x="9152368" y="3327692"/>
            <a:ext cx="2119544" cy="369332"/>
          </a:xfrm>
          <a:prstGeom prst="rect">
            <a:avLst/>
          </a:prstGeom>
          <a:noFill/>
        </p:spPr>
        <p:txBody>
          <a:bodyPr wrap="square">
            <a:spAutoFit/>
          </a:bodyPr>
          <a:lstStyle/>
          <a:p>
            <a:r>
              <a:rPr lang="pt-PT" dirty="0" err="1">
                <a:solidFill>
                  <a:srgbClr val="FF0000"/>
                </a:solidFill>
              </a:rPr>
              <a:t>MaxViewersReach</a:t>
            </a:r>
            <a:endParaRPr lang="en-GB" dirty="0">
              <a:solidFill>
                <a:srgbClr val="FF0000"/>
              </a:solidFill>
            </a:endParaRPr>
          </a:p>
        </p:txBody>
      </p:sp>
      <p:sp>
        <p:nvSpPr>
          <p:cNvPr id="41" name="CaixaDeTexto 40">
            <a:extLst>
              <a:ext uri="{FF2B5EF4-FFF2-40B4-BE49-F238E27FC236}">
                <a16:creationId xmlns:a16="http://schemas.microsoft.com/office/drawing/2014/main" id="{79CF14DC-15EE-4046-9BF9-8CC1D9995237}"/>
              </a:ext>
            </a:extLst>
          </p:cNvPr>
          <p:cNvSpPr txBox="1"/>
          <p:nvPr/>
        </p:nvSpPr>
        <p:spPr>
          <a:xfrm>
            <a:off x="9152369" y="3683787"/>
            <a:ext cx="2330763" cy="369332"/>
          </a:xfrm>
          <a:prstGeom prst="rect">
            <a:avLst/>
          </a:prstGeom>
          <a:noFill/>
        </p:spPr>
        <p:txBody>
          <a:bodyPr wrap="square">
            <a:spAutoFit/>
          </a:bodyPr>
          <a:lstStyle/>
          <a:p>
            <a:r>
              <a:rPr lang="pt-PT" dirty="0" err="1">
                <a:solidFill>
                  <a:srgbClr val="FF0000"/>
                </a:solidFill>
              </a:rPr>
              <a:t>NotInStreamException</a:t>
            </a:r>
            <a:endParaRPr lang="en-GB" dirty="0">
              <a:solidFill>
                <a:srgbClr val="FF0000"/>
              </a:solidFill>
            </a:endParaRPr>
          </a:p>
        </p:txBody>
      </p:sp>
      <p:sp>
        <p:nvSpPr>
          <p:cNvPr id="43" name="CaixaDeTexto 42">
            <a:extLst>
              <a:ext uri="{FF2B5EF4-FFF2-40B4-BE49-F238E27FC236}">
                <a16:creationId xmlns:a16="http://schemas.microsoft.com/office/drawing/2014/main" id="{8073E767-8AFC-4371-AD35-306EE48AF6D1}"/>
              </a:ext>
            </a:extLst>
          </p:cNvPr>
          <p:cNvSpPr txBox="1"/>
          <p:nvPr/>
        </p:nvSpPr>
        <p:spPr>
          <a:xfrm>
            <a:off x="9152369" y="3990215"/>
            <a:ext cx="2558614" cy="369332"/>
          </a:xfrm>
          <a:prstGeom prst="rect">
            <a:avLst/>
          </a:prstGeom>
          <a:noFill/>
        </p:spPr>
        <p:txBody>
          <a:bodyPr wrap="square">
            <a:spAutoFit/>
          </a:bodyPr>
          <a:lstStyle/>
          <a:p>
            <a:r>
              <a:rPr lang="pt-PT" dirty="0" err="1">
                <a:solidFill>
                  <a:srgbClr val="FF0000"/>
                </a:solidFill>
              </a:rPr>
              <a:t>NotInWhiteListException</a:t>
            </a:r>
            <a:endParaRPr lang="en-GB" dirty="0">
              <a:solidFill>
                <a:srgbClr val="FF0000"/>
              </a:solidFill>
            </a:endParaRPr>
          </a:p>
        </p:txBody>
      </p:sp>
      <p:sp>
        <p:nvSpPr>
          <p:cNvPr id="45" name="CaixaDeTexto 44">
            <a:extLst>
              <a:ext uri="{FF2B5EF4-FFF2-40B4-BE49-F238E27FC236}">
                <a16:creationId xmlns:a16="http://schemas.microsoft.com/office/drawing/2014/main" id="{CB0C591E-4249-44D0-8F0E-51DDE4CD8605}"/>
              </a:ext>
            </a:extLst>
          </p:cNvPr>
          <p:cNvSpPr txBox="1"/>
          <p:nvPr/>
        </p:nvSpPr>
        <p:spPr>
          <a:xfrm>
            <a:off x="9152369" y="4356178"/>
            <a:ext cx="2767614" cy="369332"/>
          </a:xfrm>
          <a:prstGeom prst="rect">
            <a:avLst/>
          </a:prstGeom>
          <a:noFill/>
        </p:spPr>
        <p:txBody>
          <a:bodyPr wrap="square">
            <a:spAutoFit/>
          </a:bodyPr>
          <a:lstStyle/>
          <a:p>
            <a:r>
              <a:rPr lang="pt-PT" dirty="0" err="1">
                <a:solidFill>
                  <a:srgbClr val="FF0000"/>
                </a:solidFill>
              </a:rPr>
              <a:t>NotPrivateStreamException</a:t>
            </a:r>
            <a:endParaRPr lang="en-GB" dirty="0">
              <a:solidFill>
                <a:srgbClr val="FF0000"/>
              </a:solidFill>
            </a:endParaRPr>
          </a:p>
        </p:txBody>
      </p:sp>
      <p:sp>
        <p:nvSpPr>
          <p:cNvPr id="47" name="CaixaDeTexto 46">
            <a:extLst>
              <a:ext uri="{FF2B5EF4-FFF2-40B4-BE49-F238E27FC236}">
                <a16:creationId xmlns:a16="http://schemas.microsoft.com/office/drawing/2014/main" id="{5A637420-5B35-4C07-B522-DC6A021660F4}"/>
              </a:ext>
            </a:extLst>
          </p:cNvPr>
          <p:cNvSpPr txBox="1"/>
          <p:nvPr/>
        </p:nvSpPr>
        <p:spPr>
          <a:xfrm>
            <a:off x="9152368" y="4707220"/>
            <a:ext cx="2697897" cy="369332"/>
          </a:xfrm>
          <a:prstGeom prst="rect">
            <a:avLst/>
          </a:prstGeom>
          <a:noFill/>
        </p:spPr>
        <p:txBody>
          <a:bodyPr wrap="square">
            <a:spAutoFit/>
          </a:bodyPr>
          <a:lstStyle/>
          <a:p>
            <a:r>
              <a:rPr lang="pt-PT" dirty="0" err="1">
                <a:solidFill>
                  <a:srgbClr val="FF0000"/>
                </a:solidFill>
              </a:rPr>
              <a:t>RestrictedStreamException</a:t>
            </a:r>
            <a:endParaRPr lang="en-GB" dirty="0">
              <a:solidFill>
                <a:srgbClr val="FF0000"/>
              </a:solidFill>
            </a:endParaRPr>
          </a:p>
        </p:txBody>
      </p:sp>
      <p:sp>
        <p:nvSpPr>
          <p:cNvPr id="49" name="CaixaDeTexto 48">
            <a:extLst>
              <a:ext uri="{FF2B5EF4-FFF2-40B4-BE49-F238E27FC236}">
                <a16:creationId xmlns:a16="http://schemas.microsoft.com/office/drawing/2014/main" id="{4BBA540B-35F5-4D98-A9F2-7BD8D3D98EB7}"/>
              </a:ext>
            </a:extLst>
          </p:cNvPr>
          <p:cNvSpPr txBox="1"/>
          <p:nvPr/>
        </p:nvSpPr>
        <p:spPr>
          <a:xfrm>
            <a:off x="6229178" y="2521572"/>
            <a:ext cx="1434026" cy="369332"/>
          </a:xfrm>
          <a:prstGeom prst="rect">
            <a:avLst/>
          </a:prstGeom>
          <a:noFill/>
        </p:spPr>
        <p:txBody>
          <a:bodyPr wrap="square">
            <a:spAutoFit/>
          </a:bodyPr>
          <a:lstStyle/>
          <a:p>
            <a:r>
              <a:rPr lang="pt-PT" dirty="0" err="1">
                <a:solidFill>
                  <a:srgbClr val="FF0000"/>
                </a:solidFill>
              </a:rPr>
              <a:t>AlreadyExists</a:t>
            </a:r>
            <a:endParaRPr lang="en-GB" dirty="0">
              <a:solidFill>
                <a:srgbClr val="FF0000"/>
              </a:solidFill>
            </a:endParaRPr>
          </a:p>
        </p:txBody>
      </p:sp>
      <p:sp>
        <p:nvSpPr>
          <p:cNvPr id="51" name="CaixaDeTexto 50">
            <a:extLst>
              <a:ext uri="{FF2B5EF4-FFF2-40B4-BE49-F238E27FC236}">
                <a16:creationId xmlns:a16="http://schemas.microsoft.com/office/drawing/2014/main" id="{76D082E1-9818-410A-A993-47CF0F0F5FFE}"/>
              </a:ext>
            </a:extLst>
          </p:cNvPr>
          <p:cNvSpPr txBox="1"/>
          <p:nvPr/>
        </p:nvSpPr>
        <p:spPr>
          <a:xfrm>
            <a:off x="6229178" y="2885851"/>
            <a:ext cx="2558614" cy="369332"/>
          </a:xfrm>
          <a:prstGeom prst="rect">
            <a:avLst/>
          </a:prstGeom>
          <a:noFill/>
        </p:spPr>
        <p:txBody>
          <a:bodyPr wrap="square">
            <a:spAutoFit/>
          </a:bodyPr>
          <a:lstStyle/>
          <a:p>
            <a:r>
              <a:rPr lang="pt-PT" dirty="0" err="1">
                <a:solidFill>
                  <a:srgbClr val="FF0000"/>
                </a:solidFill>
              </a:rPr>
              <a:t>FollowStreamerException</a:t>
            </a:r>
            <a:endParaRPr lang="en-GB" dirty="0">
              <a:solidFill>
                <a:srgbClr val="FF0000"/>
              </a:solidFill>
            </a:endParaRPr>
          </a:p>
        </p:txBody>
      </p:sp>
      <p:sp>
        <p:nvSpPr>
          <p:cNvPr id="53" name="CaixaDeTexto 52">
            <a:extLst>
              <a:ext uri="{FF2B5EF4-FFF2-40B4-BE49-F238E27FC236}">
                <a16:creationId xmlns:a16="http://schemas.microsoft.com/office/drawing/2014/main" id="{E4DB8A9B-85EE-45D3-ACED-90766B6ABAC9}"/>
              </a:ext>
            </a:extLst>
          </p:cNvPr>
          <p:cNvSpPr txBox="1"/>
          <p:nvPr/>
        </p:nvSpPr>
        <p:spPr>
          <a:xfrm>
            <a:off x="6229178" y="3262737"/>
            <a:ext cx="2439140" cy="369332"/>
          </a:xfrm>
          <a:prstGeom prst="rect">
            <a:avLst/>
          </a:prstGeom>
          <a:noFill/>
        </p:spPr>
        <p:txBody>
          <a:bodyPr wrap="square">
            <a:spAutoFit/>
          </a:bodyPr>
          <a:lstStyle/>
          <a:p>
            <a:r>
              <a:rPr lang="pt-PT" dirty="0" err="1">
                <a:solidFill>
                  <a:srgbClr val="FF0000"/>
                </a:solidFill>
              </a:rPr>
              <a:t>RestrictedAgeException</a:t>
            </a:r>
            <a:endParaRPr lang="en-GB" dirty="0">
              <a:solidFill>
                <a:srgbClr val="FF0000"/>
              </a:solidFill>
            </a:endParaRPr>
          </a:p>
        </p:txBody>
      </p:sp>
      <p:sp>
        <p:nvSpPr>
          <p:cNvPr id="55" name="CaixaDeTexto 54">
            <a:extLst>
              <a:ext uri="{FF2B5EF4-FFF2-40B4-BE49-F238E27FC236}">
                <a16:creationId xmlns:a16="http://schemas.microsoft.com/office/drawing/2014/main" id="{F8EFE28E-BBF5-4FCC-B526-73B8DDC525A1}"/>
              </a:ext>
            </a:extLst>
          </p:cNvPr>
          <p:cNvSpPr txBox="1"/>
          <p:nvPr/>
        </p:nvSpPr>
        <p:spPr>
          <a:xfrm>
            <a:off x="1044545" y="2568239"/>
            <a:ext cx="1797067" cy="369332"/>
          </a:xfrm>
          <a:prstGeom prst="rect">
            <a:avLst/>
          </a:prstGeom>
          <a:noFill/>
        </p:spPr>
        <p:txBody>
          <a:bodyPr wrap="square">
            <a:spAutoFit/>
          </a:bodyPr>
          <a:lstStyle/>
          <a:p>
            <a:r>
              <a:rPr lang="pt-PT" dirty="0">
                <a:solidFill>
                  <a:srgbClr val="FF0000"/>
                </a:solidFill>
              </a:rPr>
              <a:t>DoesNotExist</a:t>
            </a:r>
            <a:endParaRPr lang="en-GB" dirty="0">
              <a:solidFill>
                <a:srgbClr val="FF0000"/>
              </a:solidFill>
            </a:endParaRPr>
          </a:p>
        </p:txBody>
      </p:sp>
      <p:sp>
        <p:nvSpPr>
          <p:cNvPr id="57" name="CaixaDeTexto 56">
            <a:extLst>
              <a:ext uri="{FF2B5EF4-FFF2-40B4-BE49-F238E27FC236}">
                <a16:creationId xmlns:a16="http://schemas.microsoft.com/office/drawing/2014/main" id="{2093895B-1362-4430-82DE-DD18815C55B0}"/>
              </a:ext>
            </a:extLst>
          </p:cNvPr>
          <p:cNvSpPr txBox="1"/>
          <p:nvPr/>
        </p:nvSpPr>
        <p:spPr>
          <a:xfrm>
            <a:off x="1044545" y="2937571"/>
            <a:ext cx="2697897" cy="369332"/>
          </a:xfrm>
          <a:prstGeom prst="rect">
            <a:avLst/>
          </a:prstGeom>
          <a:noFill/>
        </p:spPr>
        <p:txBody>
          <a:bodyPr wrap="square">
            <a:spAutoFit/>
          </a:bodyPr>
          <a:lstStyle/>
          <a:p>
            <a:r>
              <a:rPr lang="pt-PT" dirty="0" err="1">
                <a:solidFill>
                  <a:srgbClr val="FF0000"/>
                </a:solidFill>
              </a:rPr>
              <a:t>EmptyDataBaseException</a:t>
            </a:r>
            <a:endParaRPr lang="en-GB" dirty="0">
              <a:solidFill>
                <a:srgbClr val="FF0000"/>
              </a:solidFill>
            </a:endParaRPr>
          </a:p>
        </p:txBody>
      </p:sp>
      <p:sp>
        <p:nvSpPr>
          <p:cNvPr id="3" name="Marcador de Posição do Rodapé 2">
            <a:extLst>
              <a:ext uri="{FF2B5EF4-FFF2-40B4-BE49-F238E27FC236}">
                <a16:creationId xmlns:a16="http://schemas.microsoft.com/office/drawing/2014/main" id="{BDC108CA-1009-4F33-BA90-654A55918ED3}"/>
              </a:ext>
            </a:extLst>
          </p:cNvPr>
          <p:cNvSpPr>
            <a:spLocks noGrp="1"/>
          </p:cNvSpPr>
          <p:nvPr>
            <p:ph type="ftr" sz="quarter" idx="11"/>
          </p:nvPr>
        </p:nvSpPr>
        <p:spPr/>
        <p:txBody>
          <a:bodyPr/>
          <a:lstStyle/>
          <a:p>
            <a:r>
              <a:rPr lang="en-GB" sz="2400" b="1" dirty="0"/>
              <a:t>2MIEIC04_G1</a:t>
            </a:r>
          </a:p>
        </p:txBody>
      </p:sp>
      <p:sp>
        <p:nvSpPr>
          <p:cNvPr id="4" name="Marcador de Posição do Número do Diapositivo 3">
            <a:extLst>
              <a:ext uri="{FF2B5EF4-FFF2-40B4-BE49-F238E27FC236}">
                <a16:creationId xmlns:a16="http://schemas.microsoft.com/office/drawing/2014/main" id="{D3BE8DBB-2681-4EDA-A70E-FDD3F50D1646}"/>
              </a:ext>
            </a:extLst>
          </p:cNvPr>
          <p:cNvSpPr>
            <a:spLocks noGrp="1"/>
          </p:cNvSpPr>
          <p:nvPr>
            <p:ph type="sldNum" sz="quarter" idx="12"/>
          </p:nvPr>
        </p:nvSpPr>
        <p:spPr/>
        <p:txBody>
          <a:bodyPr/>
          <a:lstStyle/>
          <a:p>
            <a:fld id="{75DB3F52-068C-4339-9FA6-06F9AAEB3337}" type="slidenum">
              <a:rPr lang="en-GB" sz="2400" smtClean="0"/>
              <a:t>9</a:t>
            </a:fld>
            <a:endParaRPr lang="en-GB" sz="2400" dirty="0"/>
          </a:p>
        </p:txBody>
      </p:sp>
      <p:pic>
        <p:nvPicPr>
          <p:cNvPr id="27" name="Imagem 26">
            <a:extLst>
              <a:ext uri="{FF2B5EF4-FFF2-40B4-BE49-F238E27FC236}">
                <a16:creationId xmlns:a16="http://schemas.microsoft.com/office/drawing/2014/main" id="{4B81C26A-46A2-487E-A5EE-7F6366169040}"/>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8" name="CaixaDeTexto 7">
            <a:extLst>
              <a:ext uri="{FF2B5EF4-FFF2-40B4-BE49-F238E27FC236}">
                <a16:creationId xmlns:a16="http://schemas.microsoft.com/office/drawing/2014/main" id="{1B2E72D2-65CE-4EB1-9F50-0B9D09B5F392}"/>
              </a:ext>
            </a:extLst>
          </p:cNvPr>
          <p:cNvSpPr txBox="1"/>
          <p:nvPr/>
        </p:nvSpPr>
        <p:spPr>
          <a:xfrm>
            <a:off x="1873188" y="4053119"/>
            <a:ext cx="5548544" cy="369332"/>
          </a:xfrm>
          <a:prstGeom prst="rect">
            <a:avLst/>
          </a:prstGeom>
          <a:noFill/>
        </p:spPr>
        <p:txBody>
          <a:bodyPr wrap="square" rtlCol="0">
            <a:spAutoFit/>
          </a:bodyPr>
          <a:lstStyle/>
          <a:p>
            <a:r>
              <a:rPr lang="pt-PT" dirty="0"/>
              <a:t>TROCAR POR EXEPÇÕES NOVAS</a:t>
            </a:r>
            <a:endParaRPr lang="en-GB" dirty="0"/>
          </a:p>
        </p:txBody>
      </p:sp>
    </p:spTree>
    <p:extLst>
      <p:ext uri="{BB962C8B-B14F-4D97-AF65-F5344CB8AC3E}">
        <p14:creationId xmlns:p14="http://schemas.microsoft.com/office/powerpoint/2010/main" val="3082102471"/>
      </p:ext>
    </p:extLst>
  </p:cSld>
  <p:clrMapOvr>
    <a:masterClrMapping/>
  </p:clrMapOvr>
</p:sld>
</file>

<file path=ppt/theme/theme1.xml><?xml version="1.0" encoding="utf-8"?>
<a:theme xmlns:a="http://schemas.openxmlformats.org/drawingml/2006/main" name="Retrospetiva">
  <a:themeElements>
    <a:clrScheme name="Personalizado 7">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977</TotalTime>
  <Words>1024</Words>
  <Application>Microsoft Office PowerPoint</Application>
  <PresentationFormat>Widescreen</PresentationFormat>
  <Paragraphs>185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Bahnschrift SemiLight</vt:lpstr>
      <vt:lpstr>Calibri</vt:lpstr>
      <vt:lpstr>Calibri Light</vt:lpstr>
      <vt:lpstr>Whitney</vt:lpstr>
      <vt:lpstr>Retrospetiva</vt:lpstr>
      <vt:lpstr>StreamZ Parte 2</vt:lpstr>
      <vt:lpstr>Problema</vt:lpstr>
      <vt:lpstr>Solução</vt:lpstr>
      <vt:lpstr>Solução</vt:lpstr>
      <vt:lpstr>Ficheiros - Users</vt:lpstr>
      <vt:lpstr>Ficheiros - Streams</vt:lpstr>
      <vt:lpstr>Ficheiros - Donations</vt:lpstr>
      <vt:lpstr>Ficheiros - Orders</vt:lpstr>
      <vt:lpstr>Excepções</vt:lpstr>
      <vt:lpstr>Pesquisa</vt:lpstr>
      <vt:lpstr> Criar/Atualizar/ Remover</vt:lpstr>
      <vt:lpstr>Listagem</vt:lpstr>
      <vt:lpstr>UI</vt:lpstr>
      <vt:lpstr>UI – Pesquisas</vt:lpstr>
      <vt:lpstr>Destaque - Listagem</vt:lpstr>
      <vt:lpstr>Observações</vt:lpstr>
      <vt:lpstr>Dificuldades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StreamZ</dc:title>
  <dc:creator>André Pereira</dc:creator>
  <cp:lastModifiedBy>Nuno Miguel da Silva Alves</cp:lastModifiedBy>
  <cp:revision>40</cp:revision>
  <dcterms:created xsi:type="dcterms:W3CDTF">2020-11-07T17:52:21Z</dcterms:created>
  <dcterms:modified xsi:type="dcterms:W3CDTF">2021-01-02T13:17:14Z</dcterms:modified>
</cp:coreProperties>
</file>