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9"/>
  </p:notesMasterIdLst>
  <p:sldIdLst>
    <p:sldId id="256" r:id="rId2"/>
    <p:sldId id="257" r:id="rId3"/>
    <p:sldId id="258" r:id="rId4"/>
    <p:sldId id="265" r:id="rId5"/>
    <p:sldId id="260" r:id="rId6"/>
    <p:sldId id="268" r:id="rId7"/>
    <p:sldId id="281" r:id="rId8"/>
    <p:sldId id="282" r:id="rId9"/>
    <p:sldId id="261" r:id="rId10"/>
    <p:sldId id="269" r:id="rId11"/>
    <p:sldId id="266" r:id="rId12"/>
    <p:sldId id="271" r:id="rId13"/>
    <p:sldId id="278" r:id="rId14"/>
    <p:sldId id="279" r:id="rId15"/>
    <p:sldId id="262" r:id="rId16"/>
    <p:sldId id="280"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2D19"/>
    <a:srgbClr val="404040"/>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02/01/2021</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02/01/2021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02/01/2021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02/01/2021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02/01/2021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02/01/2021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02/01/2021</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02/01/2021</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02/01/2021</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02/01/2021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02/01/2021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02/01/2021</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02/01/2021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4.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sz="6600" dirty="0" err="1">
                <a:latin typeface="Bahnschrift SemiLight" panose="020B0502040204020203" pitchFamily="34" charset="0"/>
              </a:rPr>
              <a:t>StreamZ</a:t>
            </a:r>
            <a:br>
              <a:rPr lang="en-US" sz="6600" dirty="0">
                <a:latin typeface="Bahnschrift SemiLight" panose="020B0502040204020203" pitchFamily="34" charset="0"/>
              </a:rPr>
            </a:br>
            <a:r>
              <a:rPr lang="en-US" sz="4000" dirty="0" err="1">
                <a:latin typeface="Bahnschrift SemiLight" panose="020B0502040204020203" pitchFamily="34" charset="0"/>
              </a:rPr>
              <a:t>Parte</a:t>
            </a:r>
            <a:r>
              <a:rPr lang="en-US" sz="4000" dirty="0">
                <a:latin typeface="Bahnschrift SemiLight" panose="020B0502040204020203" pitchFamily="34" charset="0"/>
              </a:rPr>
              <a:t> 2</a:t>
            </a:r>
            <a:endParaRPr lang="en-US" sz="6600" dirty="0">
              <a:latin typeface="Bahnschrift SemiLight" panose="020B0502040204020203" pitchFamily="34" charset="0"/>
            </a:endParaRP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Pesquisa</a:t>
            </a:r>
            <a:endParaRPr lang="en-GB" sz="66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7582186A-0E72-4556-B6E3-75E577AEAB3C}"/>
              </a:ext>
            </a:extLst>
          </p:cNvPr>
          <p:cNvSpPr txBox="1"/>
          <p:nvPr/>
        </p:nvSpPr>
        <p:spPr>
          <a:xfrm>
            <a:off x="1189358" y="2012309"/>
            <a:ext cx="5468893"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Pesquisa da BST é feita através de </a:t>
            </a:r>
            <a:r>
              <a:rPr lang="pt-PT" dirty="0" err="1"/>
              <a:t>iteradores</a:t>
            </a:r>
            <a:r>
              <a:rPr lang="pt-PT" dirty="0"/>
              <a:t> em ordem, desta forma os elementos obtidos ficam devidamente organizados.</a:t>
            </a:r>
          </a:p>
          <a:p>
            <a:pPr marL="285750" indent="-285750">
              <a:buClr>
                <a:srgbClr val="8C2D19"/>
              </a:buClr>
              <a:buFont typeface="Arial" panose="020B0604020202020204" pitchFamily="34" charset="0"/>
              <a:buChar char="•"/>
            </a:pPr>
            <a:r>
              <a:rPr lang="en-GB" dirty="0"/>
              <a:t>A </a:t>
            </a:r>
            <a:r>
              <a:rPr lang="en-GB" dirty="0" err="1"/>
              <a:t>informação</a:t>
            </a:r>
            <a:r>
              <a:rPr lang="en-GB" dirty="0"/>
              <a:t> </a:t>
            </a:r>
            <a:r>
              <a:rPr lang="en-GB" dirty="0" err="1"/>
              <a:t>relevante</a:t>
            </a:r>
            <a:r>
              <a:rPr lang="en-GB" dirty="0"/>
              <a:t> </a:t>
            </a:r>
            <a:r>
              <a:rPr lang="en-GB" dirty="0" err="1"/>
              <a:t>aos</a:t>
            </a:r>
            <a:r>
              <a:rPr lang="en-GB" dirty="0"/>
              <a:t> streamers </a:t>
            </a:r>
            <a:r>
              <a:rPr lang="en-GB" dirty="0" err="1"/>
              <a:t>foi</a:t>
            </a:r>
            <a:r>
              <a:rPr lang="en-GB" dirty="0"/>
              <a:t> </a:t>
            </a:r>
            <a:r>
              <a:rPr lang="en-GB" dirty="0" err="1"/>
              <a:t>movida</a:t>
            </a:r>
            <a:r>
              <a:rPr lang="en-GB" dirty="0"/>
              <a:t> para um </a:t>
            </a:r>
            <a:r>
              <a:rPr lang="en-GB" dirty="0" err="1"/>
              <a:t>unordered_set</a:t>
            </a:r>
            <a:r>
              <a:rPr lang="en-GB" dirty="0"/>
              <a:t>. </a:t>
            </a:r>
            <a:r>
              <a:rPr lang="en-GB" dirty="0" err="1"/>
              <a:t>Teve</a:t>
            </a:r>
            <a:r>
              <a:rPr lang="en-GB" dirty="0"/>
              <a:t> de se </a:t>
            </a:r>
            <a:r>
              <a:rPr lang="en-GB" dirty="0" err="1"/>
              <a:t>modificar</a:t>
            </a:r>
            <a:r>
              <a:rPr lang="en-GB" dirty="0"/>
              <a:t> a </a:t>
            </a:r>
            <a:r>
              <a:rPr lang="en-GB" dirty="0" err="1"/>
              <a:t>função</a:t>
            </a:r>
            <a:r>
              <a:rPr lang="en-GB" dirty="0"/>
              <a:t> </a:t>
            </a:r>
            <a:r>
              <a:rPr lang="en-GB" dirty="0" err="1"/>
              <a:t>getUser</a:t>
            </a:r>
            <a:r>
              <a:rPr lang="en-GB" dirty="0"/>
              <a:t>.</a:t>
            </a:r>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807790"/>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2"/>
          <a:stretch>
            <a:fillRect/>
          </a:stretch>
        </p:blipFill>
        <p:spPr>
          <a:xfrm>
            <a:off x="1189359" y="3745710"/>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669947"/>
            <a:ext cx="1035238" cy="338554"/>
          </a:xfrm>
          <a:prstGeom prst="rect">
            <a:avLst/>
          </a:prstGeom>
          <a:noFill/>
        </p:spPr>
        <p:txBody>
          <a:bodyPr wrap="square" rtlCol="0">
            <a:spAutoFit/>
          </a:bodyPr>
          <a:lstStyle/>
          <a:p>
            <a:r>
              <a:rPr lang="pt-PT" sz="1600" dirty="0" err="1">
                <a:solidFill>
                  <a:srgbClr val="FF0000"/>
                </a:solidFill>
              </a:rPr>
              <a:t>StreamZ.h</a:t>
            </a:r>
            <a:endParaRPr lang="en-GB" sz="1600" dirty="0">
              <a:solidFill>
                <a:srgbClr val="FF0000"/>
              </a:solidFill>
            </a:endParaRPr>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10</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0" name="Imagem 9">
            <a:extLst>
              <a:ext uri="{FF2B5EF4-FFF2-40B4-BE49-F238E27FC236}">
                <a16:creationId xmlns:a16="http://schemas.microsoft.com/office/drawing/2014/main" id="{01983A3F-4BB4-4B05-B2F2-8B9FB3D3EE53}"/>
              </a:ext>
            </a:extLst>
          </p:cNvPr>
          <p:cNvPicPr>
            <a:picLocks noChangeAspect="1"/>
          </p:cNvPicPr>
          <p:nvPr/>
        </p:nvPicPr>
        <p:blipFill>
          <a:blip r:embed="rId4"/>
          <a:stretch>
            <a:fillRect/>
          </a:stretch>
        </p:blipFill>
        <p:spPr>
          <a:xfrm>
            <a:off x="6717741" y="1925499"/>
            <a:ext cx="4370470" cy="979481"/>
          </a:xfrm>
          <a:prstGeom prst="rect">
            <a:avLst/>
          </a:prstGeom>
        </p:spPr>
      </p:pic>
      <p:pic>
        <p:nvPicPr>
          <p:cNvPr id="6" name="Picture 5">
            <a:extLst>
              <a:ext uri="{FF2B5EF4-FFF2-40B4-BE49-F238E27FC236}">
                <a16:creationId xmlns:a16="http://schemas.microsoft.com/office/drawing/2014/main" id="{734732CE-8093-4C2C-9310-00531976E575}"/>
              </a:ext>
            </a:extLst>
          </p:cNvPr>
          <p:cNvPicPr>
            <a:picLocks noChangeAspect="1"/>
          </p:cNvPicPr>
          <p:nvPr/>
        </p:nvPicPr>
        <p:blipFill>
          <a:blip r:embed="rId5"/>
          <a:stretch>
            <a:fillRect/>
          </a:stretch>
        </p:blipFill>
        <p:spPr>
          <a:xfrm>
            <a:off x="5552891" y="3594945"/>
            <a:ext cx="5535320" cy="2231140"/>
          </a:xfrm>
          <a:prstGeom prst="rect">
            <a:avLst/>
          </a:prstGeom>
        </p:spPr>
      </p:pic>
    </p:spTree>
    <p:extLst>
      <p:ext uri="{BB962C8B-B14F-4D97-AF65-F5344CB8AC3E}">
        <p14:creationId xmlns:p14="http://schemas.microsoft.com/office/powerpoint/2010/main" val="1154785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7300" dirty="0" err="1">
                <a:solidFill>
                  <a:schemeClr val="tx1">
                    <a:lumMod val="85000"/>
                    <a:lumOff val="15000"/>
                  </a:schemeClr>
                </a:solidFill>
                <a:latin typeface="Bahnschrift SemiLight" panose="020B0502040204020203" pitchFamily="34" charset="0"/>
              </a:rPr>
              <a:t>Criar</a:t>
            </a:r>
            <a:r>
              <a:rPr lang="en-GB" sz="7300" dirty="0">
                <a:solidFill>
                  <a:schemeClr val="tx1">
                    <a:lumMod val="85000"/>
                    <a:lumOff val="15000"/>
                  </a:schemeClr>
                </a:solidFill>
                <a:latin typeface="Bahnschrift SemiLight" panose="020B0502040204020203" pitchFamily="34" charset="0"/>
              </a:rPr>
              <a:t>/</a:t>
            </a:r>
            <a:r>
              <a:rPr lang="en-GB" sz="7300" dirty="0" err="1">
                <a:solidFill>
                  <a:schemeClr val="tx1">
                    <a:lumMod val="85000"/>
                    <a:lumOff val="15000"/>
                  </a:schemeClr>
                </a:solidFill>
                <a:latin typeface="Bahnschrift SemiLight" panose="020B0502040204020203" pitchFamily="34" charset="0"/>
              </a:rPr>
              <a:t>Atualizar</a:t>
            </a:r>
            <a:r>
              <a:rPr lang="en-GB" sz="7300" dirty="0">
                <a:solidFill>
                  <a:schemeClr val="tx1">
                    <a:lumMod val="85000"/>
                    <a:lumOff val="15000"/>
                  </a:schemeClr>
                </a:solidFill>
                <a:latin typeface="Bahnschrift SemiLight" panose="020B0502040204020203" pitchFamily="34" charset="0"/>
              </a:rPr>
              <a:t>/ Remover</a:t>
            </a:r>
            <a:endParaRPr lang="pt-PT" sz="73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23" name="CaixaDeTexto 22">
            <a:extLst>
              <a:ext uri="{FF2B5EF4-FFF2-40B4-BE49-F238E27FC236}">
                <a16:creationId xmlns:a16="http://schemas.microsoft.com/office/drawing/2014/main" id="{3EDE5F5A-9157-40C4-9894-CDA1F597E236}"/>
              </a:ext>
            </a:extLst>
          </p:cNvPr>
          <p:cNvSpPr txBox="1"/>
          <p:nvPr/>
        </p:nvSpPr>
        <p:spPr>
          <a:xfrm>
            <a:off x="9374819" y="5910467"/>
            <a:ext cx="1659697" cy="338554"/>
          </a:xfrm>
          <a:prstGeom prst="rect">
            <a:avLst/>
          </a:prstGeom>
          <a:noFill/>
        </p:spPr>
        <p:txBody>
          <a:bodyPr wrap="square" rtlCol="0">
            <a:spAutoFit/>
          </a:bodyPr>
          <a:lstStyle/>
          <a:p>
            <a:r>
              <a:rPr lang="pt-PT" sz="1600" dirty="0">
                <a:solidFill>
                  <a:srgbClr val="FF0000"/>
                </a:solidFill>
              </a:rPr>
              <a:t>UserManager.cpp</a:t>
            </a:r>
            <a:endParaRPr lang="en-GB" sz="1600" dirty="0">
              <a:solidFill>
                <a:srgbClr val="FF0000"/>
              </a:solidFill>
            </a:endParaRPr>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solidFill>
                  <a:srgbClr val="FF0000"/>
                </a:solidFill>
              </a:rPr>
              <a:t>Viewer.h</a:t>
            </a:r>
            <a:endParaRPr lang="en-GB" sz="1600" dirty="0">
              <a:solidFill>
                <a:srgbClr val="FF0000"/>
              </a:solidFill>
            </a:endParaRPr>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2"/>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3"/>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4"/>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7720" y="1896645"/>
            <a:ext cx="5689006"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Inserção e remoção de elementos na BST são feitos a partir dos métodos definidos em </a:t>
            </a:r>
            <a:r>
              <a:rPr lang="pt-PT" dirty="0" err="1"/>
              <a:t>BST.h</a:t>
            </a:r>
            <a:r>
              <a:rPr lang="pt-PT" dirty="0"/>
              <a:t>.</a:t>
            </a:r>
          </a:p>
          <a:p>
            <a:pPr marL="285750" indent="-285750">
              <a:buClr>
                <a:srgbClr val="8C2D19"/>
              </a:buClr>
              <a:buFont typeface="Arial" panose="020B0604020202020204" pitchFamily="34" charset="0"/>
              <a:buChar char="•"/>
            </a:pPr>
            <a:r>
              <a:rPr lang="pt-PT" dirty="0"/>
              <a:t>A conta de </a:t>
            </a:r>
            <a:r>
              <a:rPr lang="pt-PT" dirty="0" err="1"/>
              <a:t>streamer</a:t>
            </a:r>
            <a:r>
              <a:rPr lang="pt-PT" dirty="0"/>
              <a:t> tem a opção de desativar a conta e também adicionamos a opção de apagar permanentemente. Também pode ser alterado o seu nome e a sua password.</a:t>
            </a:r>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11</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5">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7" name="Picture 6">
            <a:extLst>
              <a:ext uri="{FF2B5EF4-FFF2-40B4-BE49-F238E27FC236}">
                <a16:creationId xmlns:a16="http://schemas.microsoft.com/office/drawing/2014/main" id="{F3A67BFC-D4F7-426E-A3B5-DB0849F5C01A}"/>
              </a:ext>
            </a:extLst>
          </p:cNvPr>
          <p:cNvPicPr>
            <a:picLocks noChangeAspect="1"/>
          </p:cNvPicPr>
          <p:nvPr/>
        </p:nvPicPr>
        <p:blipFill>
          <a:blip r:embed="rId6"/>
          <a:stretch>
            <a:fillRect/>
          </a:stretch>
        </p:blipFill>
        <p:spPr>
          <a:xfrm>
            <a:off x="1741207" y="4368008"/>
            <a:ext cx="8951649" cy="1505263"/>
          </a:xfrm>
          <a:prstGeom prst="rect">
            <a:avLst/>
          </a:prstGeom>
        </p:spPr>
      </p:pic>
    </p:spTree>
    <p:extLst>
      <p:ext uri="{BB962C8B-B14F-4D97-AF65-F5344CB8AC3E}">
        <p14:creationId xmlns:p14="http://schemas.microsoft.com/office/powerpoint/2010/main" val="1811745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solidFill>
                <a:latin typeface="Bahnschrift SemiLight" panose="020B0502040204020203" pitchFamily="34" charset="0"/>
              </a:rPr>
              <a:t>Listagem</a:t>
            </a:r>
            <a:endParaRPr lang="en-GB" sz="6600" dirty="0">
              <a:solidFill>
                <a:schemeClr val="tx1"/>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2823175" y="5894605"/>
            <a:ext cx="2775713" cy="338554"/>
          </a:xfrm>
          <a:prstGeom prst="rect">
            <a:avLst/>
          </a:prstGeom>
          <a:noFill/>
        </p:spPr>
        <p:txBody>
          <a:bodyPr wrap="square" rtlCol="0">
            <a:spAutoFit/>
          </a:bodyPr>
          <a:lstStyle/>
          <a:p>
            <a:r>
              <a:rPr lang="pt-PT" sz="1600" dirty="0"/>
              <a:t>(excerto) SearchManager.cpp</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50027" y="2822714"/>
            <a:ext cx="1811044" cy="338554"/>
          </a:xfrm>
          <a:prstGeom prst="rect">
            <a:avLst/>
          </a:prstGeom>
          <a:noFill/>
        </p:spPr>
        <p:txBody>
          <a:bodyPr wrap="square" rtlCol="0">
            <a:spAutoFit/>
          </a:bodyPr>
          <a:lstStyle/>
          <a:p>
            <a:r>
              <a:rPr lang="pt-PT" sz="1600" dirty="0"/>
              <a:t>SearchManager.cpp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79" y="1978514"/>
            <a:ext cx="3980063"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Listagem das </a:t>
            </a:r>
            <a:r>
              <a:rPr lang="pt-PT" dirty="0" err="1"/>
              <a:t>Donations</a:t>
            </a:r>
            <a:r>
              <a:rPr lang="pt-PT" dirty="0"/>
              <a:t> admite vários parâmetros, portanto é possível filtrar a informação.</a:t>
            </a:r>
          </a:p>
          <a:p>
            <a:pPr marL="285750" indent="-285750">
              <a:buClr>
                <a:srgbClr val="8C2D19"/>
              </a:buClr>
              <a:buFont typeface="Arial" panose="020B0604020202020204" pitchFamily="34" charset="0"/>
              <a:buChar char="•"/>
            </a:pPr>
            <a:endParaRPr lang="pt-PT" dirty="0">
              <a:solidFill>
                <a:srgbClr val="FF0000"/>
              </a:solidFill>
            </a:endParaRPr>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12</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5" name="CaixaDeTexto 4">
            <a:extLst>
              <a:ext uri="{FF2B5EF4-FFF2-40B4-BE49-F238E27FC236}">
                <a16:creationId xmlns:a16="http://schemas.microsoft.com/office/drawing/2014/main" id="{9E531B7B-DA41-4275-9E6B-DBF7E0134E40}"/>
              </a:ext>
            </a:extLst>
          </p:cNvPr>
          <p:cNvSpPr txBox="1"/>
          <p:nvPr/>
        </p:nvSpPr>
        <p:spPr>
          <a:xfrm>
            <a:off x="6217032" y="4349254"/>
            <a:ext cx="4278405" cy="923330"/>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Permite listagens com diferentes </a:t>
            </a:r>
            <a:r>
              <a:rPr lang="pt-PT" dirty="0" err="1"/>
              <a:t>parametros</a:t>
            </a:r>
            <a:r>
              <a:rPr lang="pt-PT" dirty="0"/>
              <a:t>.</a:t>
            </a:r>
          </a:p>
          <a:p>
            <a:pPr>
              <a:buClr>
                <a:srgbClr val="8C2D19"/>
              </a:buClr>
            </a:pPr>
            <a:endParaRPr lang="pt-PT" dirty="0">
              <a:solidFill>
                <a:srgbClr val="FF0000"/>
              </a:solidFill>
            </a:endParaRPr>
          </a:p>
        </p:txBody>
      </p:sp>
      <p:pic>
        <p:nvPicPr>
          <p:cNvPr id="11" name="Imagem 10">
            <a:extLst>
              <a:ext uri="{FF2B5EF4-FFF2-40B4-BE49-F238E27FC236}">
                <a16:creationId xmlns:a16="http://schemas.microsoft.com/office/drawing/2014/main" id="{831552EC-9C6F-48A3-8063-F2AA980FC078}"/>
              </a:ext>
            </a:extLst>
          </p:cNvPr>
          <p:cNvPicPr>
            <a:picLocks noChangeAspect="1"/>
          </p:cNvPicPr>
          <p:nvPr/>
        </p:nvPicPr>
        <p:blipFill>
          <a:blip r:embed="rId3"/>
          <a:stretch>
            <a:fillRect/>
          </a:stretch>
        </p:blipFill>
        <p:spPr>
          <a:xfrm>
            <a:off x="5077342" y="2003842"/>
            <a:ext cx="6383729" cy="819806"/>
          </a:xfrm>
          <a:prstGeom prst="rect">
            <a:avLst/>
          </a:prstGeom>
        </p:spPr>
      </p:pic>
      <p:pic>
        <p:nvPicPr>
          <p:cNvPr id="9" name="Picture 8">
            <a:extLst>
              <a:ext uri="{FF2B5EF4-FFF2-40B4-BE49-F238E27FC236}">
                <a16:creationId xmlns:a16="http://schemas.microsoft.com/office/drawing/2014/main" id="{3CF502A1-BF52-4B4C-B129-75313872CB84}"/>
              </a:ext>
            </a:extLst>
          </p:cNvPr>
          <p:cNvPicPr>
            <a:picLocks noChangeAspect="1"/>
          </p:cNvPicPr>
          <p:nvPr/>
        </p:nvPicPr>
        <p:blipFill>
          <a:blip r:embed="rId4"/>
          <a:stretch>
            <a:fillRect/>
          </a:stretch>
        </p:blipFill>
        <p:spPr>
          <a:xfrm>
            <a:off x="1097279" y="3162843"/>
            <a:ext cx="4730080" cy="2659000"/>
          </a:xfrm>
          <a:prstGeom prst="rect">
            <a:avLst/>
          </a:prstGeom>
        </p:spPr>
      </p:pic>
    </p:spTree>
    <p:extLst>
      <p:ext uri="{BB962C8B-B14F-4D97-AF65-F5344CB8AC3E}">
        <p14:creationId xmlns:p14="http://schemas.microsoft.com/office/powerpoint/2010/main" val="2427753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rgbClr val="FF0000"/>
                </a:solidFill>
                <a:latin typeface="Bahnschrift SemiLight" panose="020B0502040204020203" pitchFamily="34" charset="0"/>
              </a:rPr>
              <a:t>UI</a:t>
            </a:r>
            <a:endParaRPr lang="en-GB" sz="6600" dirty="0">
              <a:solidFill>
                <a:srgbClr val="FF0000"/>
              </a:solidFill>
              <a:latin typeface="Bahnschrift SemiLight" panose="020B0502040204020203" pitchFamily="34" charset="0"/>
            </a:endParaRPr>
          </a:p>
        </p:txBody>
      </p:sp>
      <p:pic>
        <p:nvPicPr>
          <p:cNvPr id="9" name="Content Placeholder 8" descr="Graphical user interface">
            <a:extLst>
              <a:ext uri="{FF2B5EF4-FFF2-40B4-BE49-F238E27FC236}">
                <a16:creationId xmlns:a16="http://schemas.microsoft.com/office/drawing/2014/main" id="{0C393F47-35C0-45C1-8E28-5EDA08BB0706}"/>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667012" y="2073942"/>
            <a:ext cx="3287852" cy="1396817"/>
          </a:xfrm>
        </p:spPr>
      </p:pic>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13</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Picture 10">
            <a:extLst>
              <a:ext uri="{FF2B5EF4-FFF2-40B4-BE49-F238E27FC236}">
                <a16:creationId xmlns:a16="http://schemas.microsoft.com/office/drawing/2014/main" id="{5C6A5538-AFEF-4512-8299-77E88507393A}"/>
              </a:ext>
            </a:extLst>
          </p:cNvPr>
          <p:cNvPicPr>
            <a:picLocks noChangeAspect="1"/>
          </p:cNvPicPr>
          <p:nvPr/>
        </p:nvPicPr>
        <p:blipFill>
          <a:blip r:embed="rId4"/>
          <a:stretch>
            <a:fillRect/>
          </a:stretch>
        </p:blipFill>
        <p:spPr>
          <a:xfrm>
            <a:off x="4542283" y="3669726"/>
            <a:ext cx="3107432" cy="2443651"/>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07699" y="3543505"/>
            <a:ext cx="4206477" cy="1077218"/>
          </a:xfrm>
          <a:prstGeom prst="rect">
            <a:avLst/>
          </a:prstGeom>
          <a:noFill/>
        </p:spPr>
        <p:txBody>
          <a:bodyPr wrap="square" rtlCol="0">
            <a:spAutoFit/>
          </a:bodyPr>
          <a:lstStyle/>
          <a:p>
            <a:pPr algn="ctr"/>
            <a:r>
              <a:rPr lang="pt-PT" sz="1600" dirty="0">
                <a:solidFill>
                  <a:srgbClr val="FF0000"/>
                </a:solidFill>
              </a:rPr>
              <a:t>Login Page</a:t>
            </a:r>
          </a:p>
          <a:p>
            <a:pPr marL="285750" indent="-285750">
              <a:buFont typeface="Arial" panose="020B0604020202020204" pitchFamily="34" charset="0"/>
              <a:buChar char="•"/>
            </a:pPr>
            <a:r>
              <a:rPr lang="pt-PT" sz="1600" dirty="0">
                <a:solidFill>
                  <a:srgbClr val="FF0000"/>
                </a:solidFill>
              </a:rPr>
              <a:t>Pode fazer login com usernick e password</a:t>
            </a:r>
          </a:p>
          <a:p>
            <a:pPr marL="285750" indent="-285750">
              <a:buFont typeface="Arial" panose="020B0604020202020204" pitchFamily="34" charset="0"/>
              <a:buChar char="•"/>
            </a:pPr>
            <a:r>
              <a:rPr lang="pt-PT" sz="1600" dirty="0">
                <a:solidFill>
                  <a:srgbClr val="FF0000"/>
                </a:solidFill>
              </a:rPr>
              <a:t>Criar uma nova conta(admin – apenas uma vez, streamer ou viewer).</a:t>
            </a:r>
            <a:endParaRPr lang="en-US" sz="1600" dirty="0">
              <a:solidFill>
                <a:srgbClr val="FF0000"/>
              </a:solidFill>
            </a:endParaRPr>
          </a:p>
        </p:txBody>
      </p:sp>
      <p:sp>
        <p:nvSpPr>
          <p:cNvPr id="13" name="TextBox 12">
            <a:extLst>
              <a:ext uri="{FF2B5EF4-FFF2-40B4-BE49-F238E27FC236}">
                <a16:creationId xmlns:a16="http://schemas.microsoft.com/office/drawing/2014/main" id="{3918F24A-B858-4DAC-8BB2-AA8C55D4EF93}"/>
              </a:ext>
            </a:extLst>
          </p:cNvPr>
          <p:cNvSpPr txBox="1"/>
          <p:nvPr/>
        </p:nvSpPr>
        <p:spPr>
          <a:xfrm>
            <a:off x="4257198" y="2620174"/>
            <a:ext cx="3738563" cy="923330"/>
          </a:xfrm>
          <a:prstGeom prst="rect">
            <a:avLst/>
          </a:prstGeom>
          <a:noFill/>
        </p:spPr>
        <p:txBody>
          <a:bodyPr wrap="square" rtlCol="0">
            <a:spAutoFit/>
          </a:bodyPr>
          <a:lstStyle/>
          <a:p>
            <a:pPr algn="ctr"/>
            <a:r>
              <a:rPr lang="pt-PT" dirty="0">
                <a:solidFill>
                  <a:srgbClr val="FF0000"/>
                </a:solidFill>
              </a:rPr>
              <a:t>Exemplo Viewer</a:t>
            </a:r>
          </a:p>
          <a:p>
            <a:r>
              <a:rPr lang="pt-PT" dirty="0">
                <a:solidFill>
                  <a:srgbClr val="FF0000"/>
                </a:solidFill>
              </a:rPr>
              <a:t>Escolher a opção correspondente como é indicado no ecrã</a:t>
            </a:r>
          </a:p>
        </p:txBody>
      </p:sp>
      <p:pic>
        <p:nvPicPr>
          <p:cNvPr id="8" name="Picture 7">
            <a:extLst>
              <a:ext uri="{FF2B5EF4-FFF2-40B4-BE49-F238E27FC236}">
                <a16:creationId xmlns:a16="http://schemas.microsoft.com/office/drawing/2014/main" id="{A726BF86-8CE4-4BF4-93DA-AF586AFAAA7C}"/>
              </a:ext>
            </a:extLst>
          </p:cNvPr>
          <p:cNvPicPr>
            <a:picLocks noChangeAspect="1"/>
          </p:cNvPicPr>
          <p:nvPr/>
        </p:nvPicPr>
        <p:blipFill>
          <a:blip r:embed="rId5"/>
          <a:stretch>
            <a:fillRect/>
          </a:stretch>
        </p:blipFill>
        <p:spPr>
          <a:xfrm>
            <a:off x="7965281" y="2001196"/>
            <a:ext cx="3743065" cy="1542309"/>
          </a:xfrm>
          <a:prstGeom prst="rect">
            <a:avLst/>
          </a:prstGeom>
        </p:spPr>
      </p:pic>
      <p:sp>
        <p:nvSpPr>
          <p:cNvPr id="14" name="TextBox 13">
            <a:extLst>
              <a:ext uri="{FF2B5EF4-FFF2-40B4-BE49-F238E27FC236}">
                <a16:creationId xmlns:a16="http://schemas.microsoft.com/office/drawing/2014/main" id="{6414C627-DEA0-48B7-9714-952D213E0CBA}"/>
              </a:ext>
            </a:extLst>
          </p:cNvPr>
          <p:cNvSpPr txBox="1"/>
          <p:nvPr/>
        </p:nvSpPr>
        <p:spPr>
          <a:xfrm>
            <a:off x="7797219" y="3715409"/>
            <a:ext cx="4206477" cy="1077218"/>
          </a:xfrm>
          <a:prstGeom prst="rect">
            <a:avLst/>
          </a:prstGeom>
          <a:noFill/>
        </p:spPr>
        <p:txBody>
          <a:bodyPr wrap="square" rtlCol="0">
            <a:spAutoFit/>
          </a:bodyPr>
          <a:lstStyle/>
          <a:p>
            <a:pPr algn="ctr"/>
            <a:r>
              <a:rPr lang="pt-PT" sz="1600" dirty="0">
                <a:solidFill>
                  <a:srgbClr val="FF0000"/>
                </a:solidFill>
              </a:rPr>
              <a:t>Exemplo conta admin</a:t>
            </a:r>
          </a:p>
          <a:p>
            <a:pPr marL="285750" indent="-285750">
              <a:buFont typeface="Arial" panose="020B0604020202020204" pitchFamily="34" charset="0"/>
              <a:buChar char="•"/>
            </a:pPr>
            <a:r>
              <a:rPr lang="pt-PT" sz="1600" dirty="0">
                <a:solidFill>
                  <a:srgbClr val="FF0000"/>
                </a:solidFill>
              </a:rPr>
              <a:t>Várias estatísticas possiveis</a:t>
            </a:r>
          </a:p>
          <a:p>
            <a:endParaRPr lang="pt-PT" sz="1600" dirty="0">
              <a:solidFill>
                <a:srgbClr val="FF0000"/>
              </a:solidFill>
            </a:endParaRPr>
          </a:p>
          <a:p>
            <a:pPr algn="ctr"/>
            <a:r>
              <a:rPr lang="pt-PT" sz="1600" dirty="0">
                <a:solidFill>
                  <a:srgbClr val="FF0000"/>
                </a:solidFill>
              </a:rPr>
              <a:t>Exemplo Streamer</a:t>
            </a:r>
          </a:p>
        </p:txBody>
      </p:sp>
      <p:pic>
        <p:nvPicPr>
          <p:cNvPr id="15" name="Picture 14">
            <a:extLst>
              <a:ext uri="{FF2B5EF4-FFF2-40B4-BE49-F238E27FC236}">
                <a16:creationId xmlns:a16="http://schemas.microsoft.com/office/drawing/2014/main" id="{C4891DB0-F247-4E84-ADBF-FC44AEA05A68}"/>
              </a:ext>
            </a:extLst>
          </p:cNvPr>
          <p:cNvPicPr>
            <a:picLocks noChangeAspect="1"/>
          </p:cNvPicPr>
          <p:nvPr/>
        </p:nvPicPr>
        <p:blipFill rotWithShape="1">
          <a:blip r:embed="rId6"/>
          <a:srcRect b="31281"/>
          <a:stretch/>
        </p:blipFill>
        <p:spPr>
          <a:xfrm>
            <a:off x="8796845" y="4939812"/>
            <a:ext cx="2079936" cy="1242874"/>
          </a:xfrm>
          <a:prstGeom prst="rect">
            <a:avLst/>
          </a:prstGeom>
        </p:spPr>
      </p:pic>
    </p:spTree>
    <p:extLst>
      <p:ext uri="{BB962C8B-B14F-4D97-AF65-F5344CB8AC3E}">
        <p14:creationId xmlns:p14="http://schemas.microsoft.com/office/powerpoint/2010/main" val="313842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rgbClr val="FF0000"/>
                </a:solidFill>
                <a:latin typeface="Bahnschrift SemiLight" panose="020B0502040204020203" pitchFamily="34" charset="0"/>
              </a:rPr>
              <a:t>UI – Pesquisas</a:t>
            </a:r>
            <a:endParaRPr lang="en-GB" sz="6600" dirty="0">
              <a:solidFill>
                <a:srgbClr val="FF0000"/>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14</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861379" y="4381999"/>
            <a:ext cx="5649612" cy="1754326"/>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rgbClr val="FF0000"/>
                </a:solidFill>
              </a:rPr>
              <a:t>Escolher vários parametros</a:t>
            </a:r>
          </a:p>
          <a:p>
            <a:pPr marL="285750" indent="-285750">
              <a:buFont typeface="Arial" panose="020B0604020202020204" pitchFamily="34" charset="0"/>
              <a:buChar char="•"/>
            </a:pPr>
            <a:r>
              <a:rPr lang="pt-PT" dirty="0">
                <a:solidFill>
                  <a:srgbClr val="FF0000"/>
                </a:solidFill>
              </a:rPr>
              <a:t>Não escolher nenhum género implica pesquisar por todos</a:t>
            </a:r>
          </a:p>
          <a:p>
            <a:pPr marL="285750" indent="-285750">
              <a:buFont typeface="Arial" panose="020B0604020202020204" pitchFamily="34" charset="0"/>
              <a:buChar char="•"/>
            </a:pPr>
            <a:r>
              <a:rPr lang="pt-PT" dirty="0">
                <a:solidFill>
                  <a:srgbClr val="FF0000"/>
                </a:solidFill>
              </a:rPr>
              <a:t>Escolher 0 para parar de adicionar elementos à pesquisa</a:t>
            </a:r>
          </a:p>
          <a:p>
            <a:pPr marL="285750" indent="-285750">
              <a:buFont typeface="Arial" panose="020B0604020202020204" pitchFamily="34" charset="0"/>
              <a:buChar char="•"/>
            </a:pPr>
            <a:r>
              <a:rPr lang="pt-PT" dirty="0">
                <a:solidFill>
                  <a:srgbClr val="FF0000"/>
                </a:solidFill>
              </a:rPr>
              <a:t>Ordenar à escolha se assim desejar</a:t>
            </a:r>
            <a:endParaRPr lang="en-US" dirty="0">
              <a:solidFill>
                <a:srgbClr val="FF0000"/>
              </a:solidFill>
            </a:endParaRPr>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4426052" cy="923330"/>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rgbClr val="FF0000"/>
                </a:solidFill>
              </a:rPr>
              <a:t>Sistema de páginas</a:t>
            </a:r>
          </a:p>
          <a:p>
            <a:pPr marL="285750" indent="-285750">
              <a:buFont typeface="Arial" panose="020B0604020202020204" pitchFamily="34" charset="0"/>
              <a:buChar char="•"/>
            </a:pPr>
            <a:r>
              <a:rPr lang="pt-PT" dirty="0">
                <a:solidFill>
                  <a:srgbClr val="FF0000"/>
                </a:solidFill>
              </a:rPr>
              <a:t>Objetivo de não apresentar demasiadas entradas no ecrã de uma vez só.</a:t>
            </a:r>
            <a:endParaRPr lang="en-US" dirty="0">
              <a:solidFill>
                <a:srgbClr val="FF0000"/>
              </a:solidFill>
            </a:endParaRPr>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861379" y="2324472"/>
            <a:ext cx="2600430" cy="1824981"/>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783230" y="1832514"/>
            <a:ext cx="3053920" cy="3149355"/>
          </a:xfrm>
          <a:prstGeom prst="rect">
            <a:avLst/>
          </a:prstGeom>
        </p:spPr>
      </p:pic>
      <p:pic>
        <p:nvPicPr>
          <p:cNvPr id="9" name="Picture 8">
            <a:extLst>
              <a:ext uri="{FF2B5EF4-FFF2-40B4-BE49-F238E27FC236}">
                <a16:creationId xmlns:a16="http://schemas.microsoft.com/office/drawing/2014/main" id="{609E53D3-C469-4E0F-82E7-9857FA4173D9}"/>
              </a:ext>
            </a:extLst>
          </p:cNvPr>
          <p:cNvPicPr>
            <a:picLocks noChangeAspect="1"/>
          </p:cNvPicPr>
          <p:nvPr/>
        </p:nvPicPr>
        <p:blipFill>
          <a:blip r:embed="rId5"/>
          <a:stretch>
            <a:fillRect/>
          </a:stretch>
        </p:blipFill>
        <p:spPr>
          <a:xfrm>
            <a:off x="3612605" y="2230575"/>
            <a:ext cx="2768404" cy="2012777"/>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Destaque - Listagem</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Foi alargada a </a:t>
            </a:r>
            <a:r>
              <a:rPr lang="pt-PT" dirty="0" err="1">
                <a:solidFill>
                  <a:schemeClr val="tx1"/>
                </a:solidFill>
              </a:rPr>
              <a:t>feature</a:t>
            </a:r>
            <a:r>
              <a:rPr lang="pt-PT" dirty="0">
                <a:solidFill>
                  <a:schemeClr val="tx1"/>
                </a:solidFill>
              </a:rPr>
              <a:t> de pesquisas </a:t>
            </a:r>
            <a:r>
              <a:rPr lang="pt-PT" dirty="0" err="1">
                <a:solidFill>
                  <a:schemeClr val="tx1"/>
                </a:solidFill>
              </a:rPr>
              <a:t>costumizadas</a:t>
            </a:r>
            <a:r>
              <a:rPr lang="pt-PT" dirty="0">
                <a:solidFill>
                  <a:schemeClr val="tx1"/>
                </a:solidFill>
              </a:rPr>
              <a:t> às doações.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Chama-se a função de pesquisa respetiva com vetores dos </a:t>
            </a:r>
            <a:r>
              <a:rPr lang="pt-PT" dirty="0" err="1">
                <a:solidFill>
                  <a:schemeClr val="tx1"/>
                </a:solidFill>
              </a:rPr>
              <a:t>parametros</a:t>
            </a:r>
            <a:r>
              <a:rPr lang="pt-PT" dirty="0">
                <a:solidFill>
                  <a:schemeClr val="tx1"/>
                </a:solidFill>
              </a:rPr>
              <a:t> correspondentes. Se for enviado vetor vazio, aceita todos. Ex:</a:t>
            </a:r>
          </a:p>
          <a:p>
            <a:pPr lvl="2">
              <a:buClr>
                <a:srgbClr val="8C2D19"/>
              </a:buClr>
              <a:buFont typeface="Arial" panose="020B0604020202020204" pitchFamily="34" charset="0"/>
              <a:buChar char="•"/>
            </a:pPr>
            <a:r>
              <a:rPr lang="pt-PT" dirty="0">
                <a:solidFill>
                  <a:schemeClr val="tx1"/>
                </a:solidFill>
              </a:rPr>
              <a:t>Enviar vetor com os valores de avaliação.</a:t>
            </a:r>
          </a:p>
          <a:p>
            <a:pPr lvl="2">
              <a:buClr>
                <a:srgbClr val="8C2D19"/>
              </a:buClr>
              <a:buFont typeface="Arial" panose="020B0604020202020204" pitchFamily="34" charset="0"/>
              <a:buChar char="•"/>
            </a:pPr>
            <a:r>
              <a:rPr lang="pt-PT" dirty="0">
                <a:solidFill>
                  <a:schemeClr val="tx1"/>
                </a:solidFill>
              </a:rPr>
              <a:t>Enviar valor </a:t>
            </a:r>
            <a:r>
              <a:rPr lang="pt-PT" dirty="0" err="1">
                <a:solidFill>
                  <a:schemeClr val="tx1"/>
                </a:solidFill>
              </a:rPr>
              <a:t>minimo</a:t>
            </a:r>
            <a:r>
              <a:rPr lang="pt-PT" dirty="0">
                <a:solidFill>
                  <a:schemeClr val="tx1"/>
                </a:solidFill>
              </a:rPr>
              <a:t>.</a:t>
            </a:r>
          </a:p>
          <a:p>
            <a:pPr lvl="2">
              <a:buClr>
                <a:srgbClr val="8C2D19"/>
              </a:buClr>
              <a:buFont typeface="Arial" panose="020B0604020202020204" pitchFamily="34" charset="0"/>
              <a:buChar char="•"/>
            </a:pPr>
            <a:r>
              <a:rPr lang="pt-PT" dirty="0">
                <a:solidFill>
                  <a:schemeClr val="tx1"/>
                </a:solidFill>
              </a:rPr>
              <a:t>Enviar valor máximo.</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Neste caso, por se tratar de uma BST não faria sentido alterar a ordenação que esta impõe no seu conjunto de dados, por isso permanece ordenada pelo montante e pela avaliação.</a:t>
            </a: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15</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Observações</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Gostaríamos de realçar que a segunda parte to trabalho foi relativamente simples de implementar visto que o trabalho realizado anteriormente estava bastante bem estruturado.</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A conta de </a:t>
            </a:r>
            <a:r>
              <a:rPr lang="pt-PT" dirty="0" err="1">
                <a:solidFill>
                  <a:schemeClr val="tx1"/>
                </a:solidFill>
              </a:rPr>
              <a:t>streamer</a:t>
            </a:r>
            <a:r>
              <a:rPr lang="pt-PT" dirty="0">
                <a:solidFill>
                  <a:schemeClr val="tx1"/>
                </a:solidFill>
              </a:rPr>
              <a:t> tem agora um código associado. Caso tenho o código de estado a 1, deve receber </a:t>
            </a:r>
            <a:r>
              <a:rPr lang="pt-PT" dirty="0" err="1">
                <a:solidFill>
                  <a:schemeClr val="tx1"/>
                </a:solidFill>
              </a:rPr>
              <a:t>likes</a:t>
            </a:r>
            <a:r>
              <a:rPr lang="pt-PT" dirty="0">
                <a:solidFill>
                  <a:schemeClr val="tx1"/>
                </a:solidFill>
              </a:rPr>
              <a:t> na próxima </a:t>
            </a:r>
            <a:r>
              <a:rPr lang="pt-PT" dirty="0" err="1">
                <a:solidFill>
                  <a:schemeClr val="tx1"/>
                </a:solidFill>
              </a:rPr>
              <a:t>stream</a:t>
            </a:r>
            <a:r>
              <a:rPr lang="pt-PT" dirty="0">
                <a:solidFill>
                  <a:schemeClr val="tx1"/>
                </a:solidFill>
              </a:rPr>
              <a:t> iniciada. Caso esteja a 2 este já usufruiu do seu bónus de reativação. Implementamos esta </a:t>
            </a:r>
            <a:r>
              <a:rPr lang="pt-PT" dirty="0" err="1">
                <a:solidFill>
                  <a:schemeClr val="tx1"/>
                </a:solidFill>
              </a:rPr>
              <a:t>feature</a:t>
            </a:r>
            <a:r>
              <a:rPr lang="pt-PT" dirty="0">
                <a:solidFill>
                  <a:schemeClr val="tx1"/>
                </a:solidFill>
              </a:rPr>
              <a:t> desta maneira para prevenir o abuso de utilizadores de forma a obter </a:t>
            </a:r>
            <a:r>
              <a:rPr lang="pt-PT" dirty="0" err="1">
                <a:solidFill>
                  <a:schemeClr val="tx1"/>
                </a:solidFill>
              </a:rPr>
              <a:t>likes</a:t>
            </a:r>
            <a:r>
              <a:rPr lang="pt-PT" dirty="0">
                <a:solidFill>
                  <a:schemeClr val="tx1"/>
                </a:solidFill>
              </a:rPr>
              <a:t> de forma injusta.</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16</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9929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Dificuldades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17</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771321" y="2031185"/>
            <a:ext cx="10891421"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solidFill>
                  <a:srgbClr val="FF0000"/>
                </a:solidFill>
              </a:rPr>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solidFill>
                  <a:srgbClr val="FF0000"/>
                </a:solidFill>
              </a:rPr>
              <a:t> Para isso usamos nicknames e ID’s das streams como identificadores únicos.</a:t>
            </a:r>
          </a:p>
          <a:p>
            <a:pPr lvl="1">
              <a:buClr>
                <a:srgbClr val="8C2D19"/>
              </a:buClr>
              <a:buFont typeface="Arial" panose="020B0604020202020204" pitchFamily="34" charset="0"/>
              <a:buChar char="•"/>
            </a:pPr>
            <a:endParaRPr lang="pt-PT" dirty="0">
              <a:solidFill>
                <a:srgbClr val="FF0000"/>
              </a:solidFill>
            </a:endParaRPr>
          </a:p>
          <a:p>
            <a:pPr lvl="1">
              <a:buClr>
                <a:srgbClr val="8C2D19"/>
              </a:buClr>
              <a:buFont typeface="Arial" panose="020B0604020202020204" pitchFamily="34" charset="0"/>
              <a:buChar char="•"/>
            </a:pPr>
            <a:r>
              <a:rPr lang="pt-PT" dirty="0">
                <a:solidFill>
                  <a:srgbClr val="FF0000"/>
                </a:solidFill>
              </a:rPr>
              <a:t>Ligação entre as diferentes classes em relação a chamada de métodos. Para tal usamos a classe StreamZ como interligação entre as várias classes.</a:t>
            </a:r>
          </a:p>
          <a:p>
            <a:pPr marL="201168" lvl="1" indent="0">
              <a:buClr>
                <a:srgbClr val="8C2D19"/>
              </a:buClr>
              <a:buNone/>
            </a:pPr>
            <a:endParaRPr lang="pt-PT" dirty="0">
              <a:solidFill>
                <a:srgbClr val="FF0000"/>
              </a:solidFill>
            </a:endParaRPr>
          </a:p>
          <a:p>
            <a:pPr lvl="1">
              <a:buClr>
                <a:srgbClr val="8C2D19"/>
              </a:buClr>
              <a:buFont typeface="Arial" panose="020B0604020202020204" pitchFamily="34" charset="0"/>
              <a:buChar char="•"/>
            </a:pPr>
            <a:r>
              <a:rPr lang="pt-PT" dirty="0">
                <a:solidFill>
                  <a:srgbClr val="FF0000"/>
                </a:solidFill>
              </a:rPr>
              <a:t>Garantir que não ficaria nenhuma referencia quando algum objeto fosse apagado do sistema. Tal causaria chamar funções sobre apontadores nulos. Conseguido através da implementação de destrutores.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O trabalho foi igualmente distribuido (André Moreira – 33.33%, André Pereira – 33.33%, Nuno Alves – 33.33%)</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normAutofit/>
          </a:bodyPr>
          <a:lstStyle/>
          <a:p>
            <a:pPr algn="ctr"/>
            <a:r>
              <a:rPr lang="pt-PT" sz="6600" dirty="0">
                <a:solidFill>
                  <a:schemeClr val="tx1">
                    <a:lumMod val="85000"/>
                    <a:lumOff val="15000"/>
                  </a:schemeClr>
                </a:solidFill>
                <a:latin typeface="Bahnschrift SemiLight" panose="020B0502040204020203" pitchFamily="34" charset="0"/>
              </a:rPr>
              <a:t>Problema</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Melhorar aplicação de </a:t>
            </a:r>
            <a:r>
              <a:rPr lang="pt-PT" sz="2400" dirty="0" err="1"/>
              <a:t>Streaming</a:t>
            </a:r>
            <a:r>
              <a:rPr lang="pt-PT" sz="2400" dirty="0"/>
              <a:t> </a:t>
            </a:r>
            <a:endParaRPr lang="pt-PT" dirty="0"/>
          </a:p>
          <a:p>
            <a:pPr marL="0" indent="0">
              <a:buNone/>
            </a:pPr>
            <a:endParaRPr lang="pt-PT" dirty="0"/>
          </a:p>
          <a:p>
            <a:endParaRPr lang="en-GB" dirty="0"/>
          </a:p>
        </p:txBody>
      </p:sp>
      <p:sp>
        <p:nvSpPr>
          <p:cNvPr id="18" name="CaixaDeTexto 17">
            <a:extLst>
              <a:ext uri="{FF2B5EF4-FFF2-40B4-BE49-F238E27FC236}">
                <a16:creationId xmlns:a16="http://schemas.microsoft.com/office/drawing/2014/main" id="{B561EF78-4C0C-4636-B684-531F2066C605}"/>
              </a:ext>
            </a:extLst>
          </p:cNvPr>
          <p:cNvSpPr txBox="1"/>
          <p:nvPr/>
        </p:nvSpPr>
        <p:spPr>
          <a:xfrm>
            <a:off x="3265073" y="3013129"/>
            <a:ext cx="1230548" cy="369332"/>
          </a:xfrm>
          <a:prstGeom prst="rect">
            <a:avLst/>
          </a:prstGeom>
          <a:noFill/>
        </p:spPr>
        <p:txBody>
          <a:bodyPr wrap="square" rtlCol="0">
            <a:spAutoFit/>
          </a:bodyPr>
          <a:lstStyle/>
          <a:p>
            <a:pPr algn="ctr"/>
            <a:r>
              <a:rPr lang="pt-PT" dirty="0" err="1"/>
              <a:t>Donations</a:t>
            </a:r>
            <a:endParaRPr lang="en-GB"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4995318" y="3013129"/>
            <a:ext cx="1619304" cy="369332"/>
          </a:xfrm>
          <a:prstGeom prst="rect">
            <a:avLst/>
          </a:prstGeom>
          <a:noFill/>
        </p:spPr>
        <p:txBody>
          <a:bodyPr wrap="square" rtlCol="0">
            <a:spAutoFit/>
          </a:bodyPr>
          <a:lstStyle/>
          <a:p>
            <a:pPr algn="ctr"/>
            <a:r>
              <a:rPr lang="pt-PT" dirty="0"/>
              <a:t>Merchandising</a:t>
            </a:r>
            <a:endParaRPr lang="en-GB"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6933439" y="3024100"/>
            <a:ext cx="1547857" cy="369332"/>
          </a:xfrm>
          <a:prstGeom prst="rect">
            <a:avLst/>
          </a:prstGeom>
          <a:noFill/>
        </p:spPr>
        <p:txBody>
          <a:bodyPr wrap="square" rtlCol="0">
            <a:spAutoFit/>
          </a:bodyPr>
          <a:lstStyle/>
          <a:p>
            <a:pPr algn="ctr"/>
            <a:r>
              <a:rPr lang="pt-PT" dirty="0" err="1"/>
              <a:t>Streamers</a:t>
            </a:r>
            <a:r>
              <a:rPr lang="pt-PT" dirty="0"/>
              <a:t> 2.0</a:t>
            </a:r>
            <a:endParaRPr lang="en-GB"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5849" y="4791212"/>
            <a:ext cx="609359" cy="609359"/>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4">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6" name="Gráfico 15">
            <a:extLst>
              <a:ext uri="{FF2B5EF4-FFF2-40B4-BE49-F238E27FC236}">
                <a16:creationId xmlns:a16="http://schemas.microsoft.com/office/drawing/2014/main" id="{46A3A24C-09CC-4313-986D-AE9674B62A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42597" y="3488095"/>
            <a:ext cx="982932" cy="982932"/>
          </a:xfrm>
          <a:prstGeom prst="rect">
            <a:avLst/>
          </a:prstGeom>
        </p:spPr>
      </p:pic>
      <p:pic>
        <p:nvPicPr>
          <p:cNvPr id="25" name="Gráfico 24">
            <a:extLst>
              <a:ext uri="{FF2B5EF4-FFF2-40B4-BE49-F238E27FC236}">
                <a16:creationId xmlns:a16="http://schemas.microsoft.com/office/drawing/2014/main" id="{1CD37B6D-5D76-43AD-AC7C-1D9F9DFF1A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18860" y="3579353"/>
            <a:ext cx="982932" cy="982932"/>
          </a:xfrm>
          <a:prstGeom prst="rect">
            <a:avLst/>
          </a:prstGeom>
        </p:spPr>
      </p:pic>
      <p:pic>
        <p:nvPicPr>
          <p:cNvPr id="33" name="Imagem 32">
            <a:extLst>
              <a:ext uri="{FF2B5EF4-FFF2-40B4-BE49-F238E27FC236}">
                <a16:creationId xmlns:a16="http://schemas.microsoft.com/office/drawing/2014/main" id="{072BAF87-AC75-4CC1-A101-D6980D1D7A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3546" y="4761860"/>
            <a:ext cx="609359" cy="609359"/>
          </a:xfrm>
          <a:prstGeom prst="rect">
            <a:avLst/>
          </a:prstGeom>
        </p:spPr>
      </p:pic>
      <p:pic>
        <p:nvPicPr>
          <p:cNvPr id="36" name="Imagem 35">
            <a:extLst>
              <a:ext uri="{FF2B5EF4-FFF2-40B4-BE49-F238E27FC236}">
                <a16:creationId xmlns:a16="http://schemas.microsoft.com/office/drawing/2014/main" id="{0EA4D1C4-A0AA-47BD-9EEC-029702E161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08903" y="4818022"/>
            <a:ext cx="528880" cy="528880"/>
          </a:xfrm>
          <a:prstGeom prst="rect">
            <a:avLst/>
          </a:prstGeom>
        </p:spPr>
      </p:pic>
      <p:pic>
        <p:nvPicPr>
          <p:cNvPr id="38" name="Imagem 37">
            <a:extLst>
              <a:ext uri="{FF2B5EF4-FFF2-40B4-BE49-F238E27FC236}">
                <a16:creationId xmlns:a16="http://schemas.microsoft.com/office/drawing/2014/main" id="{07F6E293-300A-462E-AAE5-951F8835298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74385" y="4760856"/>
            <a:ext cx="670070" cy="670070"/>
          </a:xfrm>
          <a:prstGeom prst="rect">
            <a:avLst/>
          </a:prstGeom>
        </p:spPr>
      </p:pic>
      <p:pic>
        <p:nvPicPr>
          <p:cNvPr id="44" name="Gráfico 43">
            <a:extLst>
              <a:ext uri="{FF2B5EF4-FFF2-40B4-BE49-F238E27FC236}">
                <a16:creationId xmlns:a16="http://schemas.microsoft.com/office/drawing/2014/main" id="{75446F69-14C7-48D9-976F-AC8F00C5198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38919" y="4747428"/>
            <a:ext cx="670070" cy="670070"/>
          </a:xfrm>
          <a:prstGeom prst="rect">
            <a:avLst/>
          </a:prstGeom>
        </p:spPr>
      </p:pic>
      <p:pic>
        <p:nvPicPr>
          <p:cNvPr id="46" name="Gráfico 45">
            <a:extLst>
              <a:ext uri="{FF2B5EF4-FFF2-40B4-BE49-F238E27FC236}">
                <a16:creationId xmlns:a16="http://schemas.microsoft.com/office/drawing/2014/main" id="{89694F09-8946-4F7E-906A-9C3765FB2F8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09851" y="4747428"/>
            <a:ext cx="670069" cy="670069"/>
          </a:xfrm>
          <a:prstGeom prst="rect">
            <a:avLst/>
          </a:prstGeom>
        </p:spPr>
      </p:pic>
      <p:pic>
        <p:nvPicPr>
          <p:cNvPr id="48" name="Gráfico 47">
            <a:extLst>
              <a:ext uri="{FF2B5EF4-FFF2-40B4-BE49-F238E27FC236}">
                <a16:creationId xmlns:a16="http://schemas.microsoft.com/office/drawing/2014/main" id="{EEEA0537-C120-4317-8F03-5E01E4D5F9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126642" y="3701013"/>
            <a:ext cx="795661" cy="795661"/>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9" name="TextBox 8">
            <a:extLst>
              <a:ext uri="{FF2B5EF4-FFF2-40B4-BE49-F238E27FC236}">
                <a16:creationId xmlns:a16="http://schemas.microsoft.com/office/drawing/2014/main" id="{B4095004-6DF4-4FF8-B818-1FDD84C1E63D}"/>
              </a:ext>
            </a:extLst>
          </p:cNvPr>
          <p:cNvSpPr txBox="1"/>
          <p:nvPr/>
        </p:nvSpPr>
        <p:spPr>
          <a:xfrm>
            <a:off x="1190495" y="1841033"/>
            <a:ext cx="9871969" cy="2308324"/>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Criação de novas classes </a:t>
            </a:r>
            <a:r>
              <a:rPr lang="pt-PT" dirty="0" err="1"/>
              <a:t>Donation</a:t>
            </a:r>
            <a:r>
              <a:rPr lang="pt-PT" dirty="0"/>
              <a:t> e </a:t>
            </a:r>
            <a:r>
              <a:rPr lang="pt-PT" dirty="0" err="1"/>
              <a:t>DonationItem</a:t>
            </a:r>
            <a:endParaRPr lang="pt-PT" dirty="0"/>
          </a:p>
          <a:p>
            <a:pPr marL="285750" indent="-285750">
              <a:buClr>
                <a:srgbClr val="C00000"/>
              </a:buClr>
              <a:buFont typeface="Arial" panose="020B0604020202020204" pitchFamily="34" charset="0"/>
              <a:buChar char="•"/>
            </a:pPr>
            <a:endParaRPr lang="pt-PT" dirty="0"/>
          </a:p>
          <a:p>
            <a:pPr marL="285750" indent="-285750">
              <a:buClr>
                <a:srgbClr val="C00000"/>
              </a:buClr>
              <a:buFont typeface="Arial" panose="020B0604020202020204" pitchFamily="34" charset="0"/>
              <a:buChar char="•"/>
            </a:pPr>
            <a:r>
              <a:rPr lang="pt-PT" dirty="0"/>
              <a:t>Adicionada BST&lt;</a:t>
            </a:r>
            <a:r>
              <a:rPr lang="pt-PT" dirty="0" err="1"/>
              <a:t>DonationItem</a:t>
            </a:r>
            <a:r>
              <a:rPr lang="pt-PT" dirty="0"/>
              <a:t>&gt; á </a:t>
            </a:r>
            <a:r>
              <a:rPr lang="pt-PT" dirty="0" err="1"/>
              <a:t>dataBase</a:t>
            </a:r>
            <a:r>
              <a:rPr lang="pt-PT" dirty="0"/>
              <a:t> e novo manager para a alterar</a:t>
            </a:r>
          </a:p>
          <a:p>
            <a:pPr marL="285750" indent="-285750">
              <a:buClr>
                <a:srgbClr val="C00000"/>
              </a:buClr>
              <a:buFont typeface="Arial" panose="020B0604020202020204" pitchFamily="34" charset="0"/>
              <a:buChar char="•"/>
            </a:pPr>
            <a:endParaRPr lang="pt-PT" dirty="0"/>
          </a:p>
          <a:p>
            <a:pPr marL="285750" indent="-285750">
              <a:buClr>
                <a:srgbClr val="C00000"/>
              </a:buClr>
              <a:buFont typeface="Arial" panose="020B0604020202020204" pitchFamily="34" charset="0"/>
              <a:buChar char="•"/>
            </a:pPr>
            <a:r>
              <a:rPr lang="pt-PT" dirty="0"/>
              <a:t>Modificou-se a maneira como se guardam os </a:t>
            </a:r>
            <a:r>
              <a:rPr lang="pt-PT" dirty="0" err="1"/>
              <a:t>streamers</a:t>
            </a:r>
            <a:r>
              <a:rPr lang="pt-PT" dirty="0"/>
              <a:t>. Os </a:t>
            </a:r>
            <a:r>
              <a:rPr lang="pt-PT" dirty="0" err="1"/>
              <a:t>viewers</a:t>
            </a:r>
            <a:r>
              <a:rPr lang="pt-PT" dirty="0"/>
              <a:t> e </a:t>
            </a:r>
            <a:r>
              <a:rPr lang="pt-PT" dirty="0" err="1"/>
              <a:t>admins</a:t>
            </a:r>
            <a:r>
              <a:rPr lang="pt-PT" dirty="0"/>
              <a:t> permaneceram no mapa e os </a:t>
            </a:r>
            <a:r>
              <a:rPr lang="pt-PT" dirty="0" err="1"/>
              <a:t>streamers</a:t>
            </a:r>
            <a:r>
              <a:rPr lang="pt-PT" dirty="0"/>
              <a:t> foram movidos para um </a:t>
            </a:r>
            <a:r>
              <a:rPr lang="pt-PT" dirty="0" err="1"/>
              <a:t>unordered_set</a:t>
            </a:r>
            <a:r>
              <a:rPr lang="pt-PT" dirty="0"/>
              <a:t>. Para ir buscar informação de um </a:t>
            </a:r>
            <a:r>
              <a:rPr lang="pt-PT" dirty="0" err="1"/>
              <a:t>streamer</a:t>
            </a:r>
            <a:r>
              <a:rPr lang="pt-PT" dirty="0"/>
              <a:t>, basta saber o </a:t>
            </a:r>
            <a:r>
              <a:rPr lang="pt-PT" dirty="0" err="1"/>
              <a:t>nick</a:t>
            </a:r>
            <a:r>
              <a:rPr lang="pt-PT" dirty="0"/>
              <a:t>, visto que a sua função de </a:t>
            </a:r>
            <a:r>
              <a:rPr lang="pt-PT" dirty="0" err="1"/>
              <a:t>hash</a:t>
            </a:r>
            <a:r>
              <a:rPr lang="pt-PT" dirty="0"/>
              <a:t> incide apenas sobre o </a:t>
            </a:r>
            <a:r>
              <a:rPr lang="pt-PT" dirty="0" err="1"/>
              <a:t>nickname</a:t>
            </a:r>
            <a:r>
              <a:rPr lang="pt-PT" dirty="0"/>
              <a:t>. Foi usada esta maneira visto que todos as relações entre classes já estava baseada nesse </a:t>
            </a:r>
            <a:r>
              <a:rPr lang="pt-PT" dirty="0" err="1"/>
              <a:t>nickname</a:t>
            </a:r>
            <a:r>
              <a:rPr lang="pt-PT" dirty="0"/>
              <a:t>.</a:t>
            </a:r>
          </a:p>
        </p:txBody>
      </p:sp>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0" y="1880423"/>
            <a:ext cx="10115203" cy="677108"/>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000" dirty="0" err="1"/>
              <a:t>Donations</a:t>
            </a:r>
            <a:r>
              <a:rPr lang="pt-PT" sz="2000" dirty="0"/>
              <a:t>: Foram definidos os operadores e a l</a:t>
            </a:r>
            <a:r>
              <a:rPr lang="pt-PT" dirty="0"/>
              <a:t>istagem é feita através de  iteradores para manter ordenação </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80" y="4140614"/>
            <a:ext cx="7534919" cy="369332"/>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dirty="0"/>
              <a:t>Merchandising:</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7" name="Imagem 16">
            <a:extLst>
              <a:ext uri="{FF2B5EF4-FFF2-40B4-BE49-F238E27FC236}">
                <a16:creationId xmlns:a16="http://schemas.microsoft.com/office/drawing/2014/main" id="{35BC47C6-0A84-460E-9184-AE4E4E08F21C}"/>
              </a:ext>
            </a:extLst>
          </p:cNvPr>
          <p:cNvPicPr>
            <a:picLocks noChangeAspect="1"/>
          </p:cNvPicPr>
          <p:nvPr/>
        </p:nvPicPr>
        <p:blipFill>
          <a:blip r:embed="rId3"/>
          <a:stretch>
            <a:fillRect/>
          </a:stretch>
        </p:blipFill>
        <p:spPr>
          <a:xfrm>
            <a:off x="2672629" y="2324015"/>
            <a:ext cx="3849837" cy="1324077"/>
          </a:xfrm>
          <a:prstGeom prst="rect">
            <a:avLst/>
          </a:prstGeom>
        </p:spPr>
      </p:pic>
      <p:sp>
        <p:nvSpPr>
          <p:cNvPr id="33" name="CaixaDeTexto 32">
            <a:extLst>
              <a:ext uri="{FF2B5EF4-FFF2-40B4-BE49-F238E27FC236}">
                <a16:creationId xmlns:a16="http://schemas.microsoft.com/office/drawing/2014/main" id="{0F77BCBD-7078-49C1-A7A7-3B0132657C4B}"/>
              </a:ext>
            </a:extLst>
          </p:cNvPr>
          <p:cNvSpPr txBox="1"/>
          <p:nvPr/>
        </p:nvSpPr>
        <p:spPr>
          <a:xfrm>
            <a:off x="5219946" y="3648092"/>
            <a:ext cx="1302520" cy="338554"/>
          </a:xfrm>
          <a:prstGeom prst="rect">
            <a:avLst/>
          </a:prstGeom>
          <a:noFill/>
        </p:spPr>
        <p:txBody>
          <a:bodyPr wrap="square" rtlCol="0">
            <a:spAutoFit/>
          </a:bodyPr>
          <a:lstStyle/>
          <a:p>
            <a:r>
              <a:rPr lang="pt-PT" sz="1600" dirty="0"/>
              <a:t>Donation.cpp</a:t>
            </a:r>
            <a:endParaRPr lang="en-GB" sz="1600" dirty="0"/>
          </a:p>
        </p:txBody>
      </p:sp>
      <p:pic>
        <p:nvPicPr>
          <p:cNvPr id="21" name="Imagem 20">
            <a:extLst>
              <a:ext uri="{FF2B5EF4-FFF2-40B4-BE49-F238E27FC236}">
                <a16:creationId xmlns:a16="http://schemas.microsoft.com/office/drawing/2014/main" id="{3FA0D0E7-1C93-4181-9155-844F84167A96}"/>
              </a:ext>
            </a:extLst>
          </p:cNvPr>
          <p:cNvPicPr>
            <a:picLocks noChangeAspect="1"/>
          </p:cNvPicPr>
          <p:nvPr/>
        </p:nvPicPr>
        <p:blipFill>
          <a:blip r:embed="rId4"/>
          <a:stretch>
            <a:fillRect/>
          </a:stretch>
        </p:blipFill>
        <p:spPr>
          <a:xfrm>
            <a:off x="6615797" y="2334410"/>
            <a:ext cx="4509578" cy="1147173"/>
          </a:xfrm>
          <a:prstGeom prst="rect">
            <a:avLst/>
          </a:prstGeom>
        </p:spPr>
      </p:pic>
      <p:sp>
        <p:nvSpPr>
          <p:cNvPr id="39" name="CaixaDeTexto 38">
            <a:extLst>
              <a:ext uri="{FF2B5EF4-FFF2-40B4-BE49-F238E27FC236}">
                <a16:creationId xmlns:a16="http://schemas.microsoft.com/office/drawing/2014/main" id="{7B24E335-EDBB-4793-837A-F67D0528E4E8}"/>
              </a:ext>
            </a:extLst>
          </p:cNvPr>
          <p:cNvSpPr txBox="1"/>
          <p:nvPr/>
        </p:nvSpPr>
        <p:spPr>
          <a:xfrm>
            <a:off x="8508989" y="3458576"/>
            <a:ext cx="2685655" cy="338554"/>
          </a:xfrm>
          <a:prstGeom prst="rect">
            <a:avLst/>
          </a:prstGeom>
          <a:noFill/>
        </p:spPr>
        <p:txBody>
          <a:bodyPr wrap="square" rtlCol="0">
            <a:spAutoFit/>
          </a:bodyPr>
          <a:lstStyle/>
          <a:p>
            <a:r>
              <a:rPr lang="pt-PT" sz="1600" dirty="0"/>
              <a:t>(excerto)SortingManager.cpp</a:t>
            </a:r>
            <a:endParaRPr lang="en-GB" sz="1600" dirty="0"/>
          </a:p>
        </p:txBody>
      </p:sp>
      <p:sp>
        <p:nvSpPr>
          <p:cNvPr id="41" name="CaixaDeTexto 40">
            <a:extLst>
              <a:ext uri="{FF2B5EF4-FFF2-40B4-BE49-F238E27FC236}">
                <a16:creationId xmlns:a16="http://schemas.microsoft.com/office/drawing/2014/main" id="{CEC3B599-26D4-487A-A92E-0C232CA8A322}"/>
              </a:ext>
            </a:extLst>
          </p:cNvPr>
          <p:cNvSpPr txBox="1"/>
          <p:nvPr/>
        </p:nvSpPr>
        <p:spPr>
          <a:xfrm>
            <a:off x="1097279" y="4984311"/>
            <a:ext cx="10115203" cy="646331"/>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dirty="0" err="1"/>
              <a:t>Streamers</a:t>
            </a:r>
            <a:r>
              <a:rPr lang="pt-PT" dirty="0"/>
              <a:t> 2.0: Foi alterada a função de </a:t>
            </a:r>
            <a:r>
              <a:rPr lang="pt-PT" dirty="0" err="1"/>
              <a:t>getUser</a:t>
            </a:r>
            <a:r>
              <a:rPr lang="pt-PT" dirty="0"/>
              <a:t>. Caso o tipo de utilizador fosse um </a:t>
            </a:r>
            <a:r>
              <a:rPr lang="pt-PT" dirty="0" err="1"/>
              <a:t>streamer</a:t>
            </a:r>
            <a:r>
              <a:rPr lang="pt-PT" dirty="0"/>
              <a:t>, ia procurar no </a:t>
            </a:r>
            <a:r>
              <a:rPr lang="pt-PT" dirty="0" err="1"/>
              <a:t>unordered_set</a:t>
            </a:r>
            <a:r>
              <a:rPr lang="pt-PT" dirty="0"/>
              <a:t>.</a:t>
            </a:r>
            <a:endParaRPr lang="en-GB" dirty="0"/>
          </a:p>
        </p:txBody>
      </p:sp>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Users</a:t>
            </a:r>
            <a:endParaRPr lang="en-GB" sz="66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solidFill>
                  <a:srgbClr val="FF0000"/>
                </a:solidFill>
              </a:rPr>
              <a:t>Tipo de User</a:t>
            </a:r>
            <a:endParaRPr lang="en-GB" sz="2000" dirty="0">
              <a:solidFill>
                <a:srgbClr val="FF0000"/>
              </a:solidFill>
            </a:endParaRPr>
          </a:p>
        </p:txBody>
      </p:sp>
      <p:cxnSp>
        <p:nvCxnSpPr>
          <p:cNvPr id="26" name="Conexão reta unidirecional 25">
            <a:extLst>
              <a:ext uri="{FF2B5EF4-FFF2-40B4-BE49-F238E27FC236}">
                <a16:creationId xmlns:a16="http://schemas.microsoft.com/office/drawing/2014/main" id="{1C4382DC-E806-4944-AD46-F84B7657C231}"/>
              </a:ext>
            </a:extLst>
          </p:cNvPr>
          <p:cNvCxnSpPr>
            <a:cxnSpLocks/>
            <a:stCxn id="35" idx="0"/>
            <a:endCxn id="30" idx="2"/>
          </p:cNvCxnSpPr>
          <p:nvPr/>
        </p:nvCxnSpPr>
        <p:spPr>
          <a:xfrm flipH="1" flipV="1">
            <a:off x="3048977" y="3021707"/>
            <a:ext cx="549049" cy="85656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solidFill>
                  <a:srgbClr val="FF0000"/>
                </a:solidFill>
              </a:rPr>
              <a:t>Nome</a:t>
            </a:r>
            <a:endParaRPr lang="en-GB" sz="2000" dirty="0">
              <a:solidFill>
                <a:srgbClr val="FF0000"/>
              </a:solidFill>
            </a:endParaRPr>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solidFill>
                  <a:srgbClr val="FF0000"/>
                </a:solidFill>
              </a:rPr>
              <a:t>Nº de nomes</a:t>
            </a:r>
            <a:endParaRPr lang="en-GB" sz="2000" dirty="0">
              <a:solidFill>
                <a:srgbClr val="FF0000"/>
              </a:solidFill>
            </a:endParaRPr>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stCxn id="37" idx="0"/>
            <a:endCxn id="51" idx="2"/>
          </p:cNvCxnSpPr>
          <p:nvPr/>
        </p:nvCxnSpPr>
        <p:spPr>
          <a:xfrm flipH="1" flipV="1">
            <a:off x="4343593" y="2695391"/>
            <a:ext cx="776938" cy="120089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solidFill>
                  <a:srgbClr val="FF0000"/>
                </a:solidFill>
              </a:rPr>
              <a:t>Nickname</a:t>
            </a:r>
            <a:endParaRPr lang="en-GB" sz="2000" dirty="0">
              <a:solidFill>
                <a:srgbClr val="FF0000"/>
              </a:solidFill>
            </a:endParaRPr>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40" idx="0"/>
            <a:endCxn id="58" idx="2"/>
          </p:cNvCxnSpPr>
          <p:nvPr/>
        </p:nvCxnSpPr>
        <p:spPr>
          <a:xfrm flipH="1" flipV="1">
            <a:off x="5774929" y="2581401"/>
            <a:ext cx="470107" cy="129686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solidFill>
                  <a:srgbClr val="FF0000"/>
                </a:solidFill>
              </a:rPr>
              <a:t>Password</a:t>
            </a:r>
            <a:endParaRPr lang="en-GB" sz="2000" dirty="0">
              <a:solidFill>
                <a:srgbClr val="FF0000"/>
              </a:solidFill>
            </a:endParaRPr>
          </a:p>
        </p:txBody>
      </p:sp>
      <p:cxnSp>
        <p:nvCxnSpPr>
          <p:cNvPr id="75" name="Conexão reta unidirecional 74">
            <a:extLst>
              <a:ext uri="{FF2B5EF4-FFF2-40B4-BE49-F238E27FC236}">
                <a16:creationId xmlns:a16="http://schemas.microsoft.com/office/drawing/2014/main" id="{08FD49EB-CACF-47DB-8E65-282FAEDE4FFC}"/>
              </a:ext>
            </a:extLst>
          </p:cNvPr>
          <p:cNvCxnSpPr>
            <a:cxnSpLocks/>
            <a:stCxn id="42" idx="0"/>
            <a:endCxn id="77" idx="2"/>
          </p:cNvCxnSpPr>
          <p:nvPr/>
        </p:nvCxnSpPr>
        <p:spPr>
          <a:xfrm flipV="1">
            <a:off x="6840672" y="2535234"/>
            <a:ext cx="636756" cy="135982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solidFill>
                  <a:srgbClr val="FF0000"/>
                </a:solidFill>
              </a:rPr>
              <a:t>Data Nascimento</a:t>
            </a:r>
            <a:endParaRPr lang="en-GB" sz="2000" dirty="0">
              <a:solidFill>
                <a:srgbClr val="FF0000"/>
              </a:solidFill>
            </a:endParaRPr>
          </a:p>
        </p:txBody>
      </p:sp>
      <p:cxnSp>
        <p:nvCxnSpPr>
          <p:cNvPr id="81" name="Conexão reta unidirecional 80">
            <a:extLst>
              <a:ext uri="{FF2B5EF4-FFF2-40B4-BE49-F238E27FC236}">
                <a16:creationId xmlns:a16="http://schemas.microsoft.com/office/drawing/2014/main" id="{47F591AA-102A-4A00-B9AF-02D921157D28}"/>
              </a:ext>
            </a:extLst>
          </p:cNvPr>
          <p:cNvCxnSpPr>
            <a:cxnSpLocks/>
            <a:stCxn id="45" idx="0"/>
            <a:endCxn id="83" idx="2"/>
          </p:cNvCxnSpPr>
          <p:nvPr/>
        </p:nvCxnSpPr>
        <p:spPr>
          <a:xfrm flipV="1">
            <a:off x="7922341" y="2587690"/>
            <a:ext cx="1071437" cy="12964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solidFill>
                  <a:srgbClr val="FF0000"/>
                </a:solidFill>
              </a:rPr>
              <a:t>Entrou na plataforma</a:t>
            </a:r>
            <a:endParaRPr lang="en-GB" sz="2000" dirty="0">
              <a:solidFill>
                <a:srgbClr val="FF0000"/>
              </a:solidFill>
            </a:endParaRPr>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solidFill>
                  <a:srgbClr val="FF0000"/>
                </a:solidFill>
              </a:rPr>
              <a:t>(Viewer)</a:t>
            </a:r>
          </a:p>
          <a:p>
            <a:r>
              <a:rPr lang="pt-PT" sz="2000" dirty="0">
                <a:solidFill>
                  <a:srgbClr val="FF0000"/>
                </a:solidFill>
              </a:rPr>
              <a:t>ID da stream a ver</a:t>
            </a:r>
            <a:endParaRPr lang="en-GB" sz="2000" dirty="0">
              <a:solidFill>
                <a:srgbClr val="FF0000"/>
              </a:solidFill>
            </a:endParaRPr>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solidFill>
                  <a:srgbClr val="FF0000"/>
                </a:solidFill>
              </a:rPr>
              <a:t>Nº </a:t>
            </a:r>
            <a:r>
              <a:rPr lang="pt-PT" sz="2000" dirty="0">
                <a:solidFill>
                  <a:srgbClr val="FF0000"/>
                </a:solidFill>
              </a:rPr>
              <a:t>Seguidores</a:t>
            </a:r>
            <a:endParaRPr lang="en-GB" dirty="0">
              <a:solidFill>
                <a:srgbClr val="FF0000"/>
              </a:solidFill>
            </a:endParaRPr>
          </a:p>
        </p:txBody>
      </p:sp>
      <p:cxnSp>
        <p:nvCxnSpPr>
          <p:cNvPr id="111" name="Conexão reta unidirecional 110">
            <a:extLst>
              <a:ext uri="{FF2B5EF4-FFF2-40B4-BE49-F238E27FC236}">
                <a16:creationId xmlns:a16="http://schemas.microsoft.com/office/drawing/2014/main" id="{66EE4576-DD16-4130-9F45-C644FB496600}"/>
              </a:ext>
            </a:extLst>
          </p:cNvPr>
          <p:cNvCxnSpPr>
            <a:cxnSpLocks/>
            <a:stCxn id="52" idx="5"/>
          </p:cNvCxnSpPr>
          <p:nvPr/>
        </p:nvCxnSpPr>
        <p:spPr>
          <a:xfrm>
            <a:off x="9283900" y="4049060"/>
            <a:ext cx="933724" cy="35121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046928" y="4334425"/>
            <a:ext cx="2104009" cy="646331"/>
          </a:xfrm>
          <a:prstGeom prst="rect">
            <a:avLst/>
          </a:prstGeom>
          <a:noFill/>
        </p:spPr>
        <p:txBody>
          <a:bodyPr wrap="square" rtlCol="0">
            <a:spAutoFit/>
          </a:bodyPr>
          <a:lstStyle/>
          <a:p>
            <a:pPr algn="ctr"/>
            <a:r>
              <a:rPr lang="pt-PT" dirty="0">
                <a:solidFill>
                  <a:srgbClr val="FF0000"/>
                </a:solidFill>
              </a:rPr>
              <a:t>Nº streams no histórico</a:t>
            </a:r>
            <a:endParaRPr lang="en-GB" sz="2000" dirty="0">
              <a:solidFill>
                <a:srgbClr val="FF0000"/>
              </a:solidFill>
            </a:endParaRPr>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923330"/>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solidFill>
                  <a:srgbClr val="FF0000"/>
                </a:solidFill>
              </a:rPr>
              <a:t>Após o número de elementos de um certo parâmetro surgem, separados por    “ , “ todos os elementos que lhe pertencem (se exisitrem).</a:t>
            </a:r>
          </a:p>
          <a:p>
            <a:pPr marL="285750" indent="-285750">
              <a:buClr>
                <a:srgbClr val="C00000"/>
              </a:buClr>
              <a:buFont typeface="Arial" panose="020B0604020202020204" pitchFamily="34" charset="0"/>
              <a:buChar char="•"/>
            </a:pPr>
            <a:r>
              <a:rPr lang="pt-PT" dirty="0">
                <a:solidFill>
                  <a:srgbClr val="FF0000"/>
                </a:solidFill>
              </a:rPr>
              <a:t>Ex: Lista de seguidores.   2 , nick1 , nick2</a:t>
            </a:r>
            <a:endParaRPr lang="en-GB" dirty="0">
              <a:solidFill>
                <a:srgbClr val="FF0000"/>
              </a:solidFill>
            </a:endParaRPr>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solidFill>
                  <a:srgbClr val="FF0000"/>
                </a:solidFill>
              </a:rPr>
              <a:t>(</a:t>
            </a:r>
            <a:r>
              <a:rPr lang="pt-PT" sz="1400" dirty="0" err="1">
                <a:solidFill>
                  <a:srgbClr val="FF0000"/>
                </a:solidFill>
              </a:rPr>
              <a:t>Streamer</a:t>
            </a:r>
            <a:r>
              <a:rPr lang="pt-PT" sz="1400" dirty="0">
                <a:solidFill>
                  <a:srgbClr val="FF0000"/>
                </a:solidFill>
              </a:rPr>
              <a:t>)</a:t>
            </a:r>
          </a:p>
          <a:p>
            <a:pPr algn="ctr"/>
            <a:r>
              <a:rPr lang="pt-PT" sz="1400" dirty="0">
                <a:solidFill>
                  <a:srgbClr val="FF0000"/>
                </a:solidFill>
              </a:rPr>
              <a:t>ID da </a:t>
            </a:r>
            <a:r>
              <a:rPr lang="pt-PT" sz="1400" dirty="0" err="1">
                <a:solidFill>
                  <a:srgbClr val="FF0000"/>
                </a:solidFill>
              </a:rPr>
              <a:t>stream</a:t>
            </a:r>
            <a:r>
              <a:rPr lang="pt-PT" sz="1400" dirty="0">
                <a:solidFill>
                  <a:srgbClr val="FF0000"/>
                </a:solidFill>
              </a:rPr>
              <a:t> a </a:t>
            </a:r>
            <a:r>
              <a:rPr lang="pt-PT" sz="1400" dirty="0" err="1">
                <a:solidFill>
                  <a:srgbClr val="FF0000"/>
                </a:solidFill>
              </a:rPr>
              <a:t>streamar</a:t>
            </a:r>
            <a:endParaRPr lang="en-GB" sz="1400" dirty="0">
              <a:solidFill>
                <a:srgbClr val="FF0000"/>
              </a:solidFill>
            </a:endParaRPr>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solidFill>
                  <a:srgbClr val="FF0000"/>
                </a:solidFill>
              </a:rPr>
              <a:t>=</a:t>
            </a:r>
            <a:endParaRPr lang="en-GB" dirty="0">
              <a:solidFill>
                <a:srgbClr val="FF0000"/>
              </a:solidFill>
            </a:endParaRPr>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5</a:t>
            </a:fld>
            <a:endParaRPr lang="en-GB" sz="2400" dirty="0"/>
          </a:p>
        </p:txBody>
      </p:sp>
      <p:pic>
        <p:nvPicPr>
          <p:cNvPr id="32" name="Imagem 31">
            <a:extLst>
              <a:ext uri="{FF2B5EF4-FFF2-40B4-BE49-F238E27FC236}">
                <a16:creationId xmlns:a16="http://schemas.microsoft.com/office/drawing/2014/main" id="{5AE538DF-801C-4D5A-B2FB-2EA9897CEAFA}"/>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33" name="Oval 32">
            <a:extLst>
              <a:ext uri="{FF2B5EF4-FFF2-40B4-BE49-F238E27FC236}">
                <a16:creationId xmlns:a16="http://schemas.microsoft.com/office/drawing/2014/main" id="{8761EF25-5225-4249-8F84-08EC4731870E}"/>
              </a:ext>
            </a:extLst>
          </p:cNvPr>
          <p:cNvSpPr/>
          <p:nvPr/>
        </p:nvSpPr>
        <p:spPr>
          <a:xfrm>
            <a:off x="2577969" y="3907822"/>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34" name="Oval 33">
            <a:extLst>
              <a:ext uri="{FF2B5EF4-FFF2-40B4-BE49-F238E27FC236}">
                <a16:creationId xmlns:a16="http://schemas.microsoft.com/office/drawing/2014/main" id="{53734FD5-89FA-4CBA-828A-CBE580E36123}"/>
              </a:ext>
            </a:extLst>
          </p:cNvPr>
          <p:cNvSpPr/>
          <p:nvPr/>
        </p:nvSpPr>
        <p:spPr>
          <a:xfrm>
            <a:off x="2837117"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solidFill>
                <a:srgbClr val="FF0000"/>
              </a:solidFill>
            </a:endParaRPr>
          </a:p>
        </p:txBody>
      </p:sp>
      <p:sp>
        <p:nvSpPr>
          <p:cNvPr id="35" name="Oval 34">
            <a:extLst>
              <a:ext uri="{FF2B5EF4-FFF2-40B4-BE49-F238E27FC236}">
                <a16:creationId xmlns:a16="http://schemas.microsoft.com/office/drawing/2014/main" id="{F3DEEB53-8FBA-4CF8-B387-57A28C8AC743}"/>
              </a:ext>
            </a:extLst>
          </p:cNvPr>
          <p:cNvSpPr/>
          <p:nvPr/>
        </p:nvSpPr>
        <p:spPr>
          <a:xfrm>
            <a:off x="3111607" y="3878271"/>
            <a:ext cx="972837" cy="18042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37" name="Oval 36">
            <a:extLst>
              <a:ext uri="{FF2B5EF4-FFF2-40B4-BE49-F238E27FC236}">
                <a16:creationId xmlns:a16="http://schemas.microsoft.com/office/drawing/2014/main" id="{A69C4AE6-CC6B-4028-A13E-FE89B8C5C214}"/>
              </a:ext>
            </a:extLst>
          </p:cNvPr>
          <p:cNvSpPr/>
          <p:nvPr/>
        </p:nvSpPr>
        <p:spPr>
          <a:xfrm>
            <a:off x="4213124" y="3896286"/>
            <a:ext cx="1814814" cy="17278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0" name="Oval 39">
            <a:extLst>
              <a:ext uri="{FF2B5EF4-FFF2-40B4-BE49-F238E27FC236}">
                <a16:creationId xmlns:a16="http://schemas.microsoft.com/office/drawing/2014/main" id="{683D710A-04AA-40A6-BB3F-B34489BCF438}"/>
              </a:ext>
            </a:extLst>
          </p:cNvPr>
          <p:cNvSpPr/>
          <p:nvPr/>
        </p:nvSpPr>
        <p:spPr>
          <a:xfrm>
            <a:off x="6166278" y="387827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2" name="Oval 41">
            <a:extLst>
              <a:ext uri="{FF2B5EF4-FFF2-40B4-BE49-F238E27FC236}">
                <a16:creationId xmlns:a16="http://schemas.microsoft.com/office/drawing/2014/main" id="{E066CF93-AECC-499C-BFFB-7D6A8C089087}"/>
              </a:ext>
            </a:extLst>
          </p:cNvPr>
          <p:cNvSpPr/>
          <p:nvPr/>
        </p:nvSpPr>
        <p:spPr>
          <a:xfrm>
            <a:off x="6482560" y="3895058"/>
            <a:ext cx="716224"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5" name="Oval 44">
            <a:extLst>
              <a:ext uri="{FF2B5EF4-FFF2-40B4-BE49-F238E27FC236}">
                <a16:creationId xmlns:a16="http://schemas.microsoft.com/office/drawing/2014/main" id="{397EB7DA-D7B9-4615-9991-FF2D9775F300}"/>
              </a:ext>
            </a:extLst>
          </p:cNvPr>
          <p:cNvSpPr/>
          <p:nvPr/>
        </p:nvSpPr>
        <p:spPr>
          <a:xfrm>
            <a:off x="7353558" y="3884135"/>
            <a:ext cx="1137565"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A8D1110B-2E3E-4019-9208-8F03806E1A40}"/>
              </a:ext>
            </a:extLst>
          </p:cNvPr>
          <p:cNvSpPr/>
          <p:nvPr/>
        </p:nvSpPr>
        <p:spPr>
          <a:xfrm>
            <a:off x="8607834"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F89826D4-7F6A-45AC-885A-4D7EBDBD468B}"/>
              </a:ext>
            </a:extLst>
          </p:cNvPr>
          <p:cNvSpPr/>
          <p:nvPr/>
        </p:nvSpPr>
        <p:spPr>
          <a:xfrm>
            <a:off x="8871718" y="3885485"/>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D160AEA7-5601-467D-B214-3E07995933E9}"/>
              </a:ext>
            </a:extLst>
          </p:cNvPr>
          <p:cNvSpPr/>
          <p:nvPr/>
        </p:nvSpPr>
        <p:spPr>
          <a:xfrm>
            <a:off x="9149452" y="389505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9608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Streams</a:t>
            </a:r>
            <a:endParaRPr lang="en-GB" sz="6600" dirty="0">
              <a:solidFill>
                <a:schemeClr val="tx1">
                  <a:lumMod val="85000"/>
                  <a:lumOff val="15000"/>
                </a:schemeClr>
              </a:solidFill>
              <a:latin typeface="Bahnschrift SemiLight" panose="020B0502040204020203" pitchFamily="34" charset="0"/>
            </a:endParaRPr>
          </a:p>
        </p:txBody>
      </p:sp>
      <p:cxnSp>
        <p:nvCxnSpPr>
          <p:cNvPr id="9" name="Conexão reta unidirecional 8">
            <a:extLst>
              <a:ext uri="{FF2B5EF4-FFF2-40B4-BE49-F238E27FC236}">
                <a16:creationId xmlns:a16="http://schemas.microsoft.com/office/drawing/2014/main" id="{C1DB1F3A-DC28-4484-B8CB-A23511CE1EB4}"/>
              </a:ext>
            </a:extLst>
          </p:cNvPr>
          <p:cNvCxnSpPr>
            <a:cxnSpLocks/>
            <a:stCxn id="54" idx="2"/>
            <a:endCxn id="11"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solidFill>
                  <a:srgbClr val="FF0000"/>
                </a:solidFill>
              </a:rPr>
              <a:t>Last</a:t>
            </a:r>
            <a:r>
              <a:rPr lang="pt-PT" sz="2000" dirty="0">
                <a:solidFill>
                  <a:srgbClr val="FF0000"/>
                </a:solidFill>
              </a:rPr>
              <a:t> ID</a:t>
            </a:r>
            <a:endParaRPr lang="en-GB" sz="2000" dirty="0">
              <a:solidFill>
                <a:srgbClr val="FF0000"/>
              </a:solidFill>
            </a:endParaRPr>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solidFill>
                  <a:srgbClr val="FF0000"/>
                </a:solidFill>
              </a:rPr>
              <a:t>ID</a:t>
            </a:r>
            <a:endParaRPr lang="en-GB" sz="2000" dirty="0">
              <a:solidFill>
                <a:srgbClr val="FF0000"/>
              </a:solidFill>
            </a:endParaRPr>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solidFill>
                  <a:srgbClr val="FF0000"/>
                </a:solidFill>
              </a:rPr>
              <a:t>Tipo de Stream</a:t>
            </a:r>
            <a:endParaRPr lang="en-GB" sz="2000" dirty="0">
              <a:solidFill>
                <a:srgbClr val="FF0000"/>
              </a:solidFill>
            </a:endParaRPr>
          </a:p>
        </p:txBody>
      </p:sp>
      <p:cxnSp>
        <p:nvCxnSpPr>
          <p:cNvPr id="19" name="Conexão reta unidirecional 18">
            <a:extLst>
              <a:ext uri="{FF2B5EF4-FFF2-40B4-BE49-F238E27FC236}">
                <a16:creationId xmlns:a16="http://schemas.microsoft.com/office/drawing/2014/main" id="{F86C234F-2003-40BC-B6DC-125ED85C4A6C}"/>
              </a:ext>
            </a:extLst>
          </p:cNvPr>
          <p:cNvCxnSpPr>
            <a:cxnSpLocks/>
            <a:stCxn id="53" idx="6"/>
            <a:endCxn id="17"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solidFill>
                  <a:srgbClr val="FF0000"/>
                </a:solidFill>
              </a:rPr>
              <a:t>Nº plvrs. título </a:t>
            </a:r>
            <a:endParaRPr lang="en-GB" sz="2000" dirty="0">
              <a:solidFill>
                <a:srgbClr val="FF0000"/>
              </a:solidFill>
            </a:endParaRPr>
          </a:p>
        </p:txBody>
      </p:sp>
      <p:cxnSp>
        <p:nvCxnSpPr>
          <p:cNvPr id="25" name="Conexão reta unidirecional 24">
            <a:extLst>
              <a:ext uri="{FF2B5EF4-FFF2-40B4-BE49-F238E27FC236}">
                <a16:creationId xmlns:a16="http://schemas.microsoft.com/office/drawing/2014/main" id="{BA014F5D-4188-4BEF-8D19-A60B5294B5F0}"/>
              </a:ext>
            </a:extLst>
          </p:cNvPr>
          <p:cNvCxnSpPr>
            <a:cxnSpLocks/>
            <a:stCxn id="8" idx="0"/>
            <a:endCxn id="27"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solidFill>
                  <a:srgbClr val="FF0000"/>
                </a:solidFill>
              </a:rPr>
              <a:t>Data de Inicio</a:t>
            </a:r>
            <a:endParaRPr lang="en-GB" sz="2000" dirty="0">
              <a:solidFill>
                <a:srgbClr val="FF0000"/>
              </a:solidFill>
            </a:endParaRPr>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solidFill>
                  <a:srgbClr val="FF0000"/>
                </a:solidFill>
              </a:rPr>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solidFill>
                  <a:srgbClr val="FF0000"/>
                </a:solidFill>
              </a:rPr>
              <a:t>Genero</a:t>
            </a:r>
            <a:endParaRPr lang="en-GB" sz="2000" dirty="0">
              <a:solidFill>
                <a:srgbClr val="FF0000"/>
              </a:solidFill>
            </a:endParaRPr>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solidFill>
                  <a:srgbClr val="FF0000"/>
                </a:solidFill>
              </a:rPr>
              <a:t>MinAge</a:t>
            </a:r>
            <a:endParaRPr lang="en-GB" sz="2000" dirty="0">
              <a:solidFill>
                <a:srgbClr val="FF0000"/>
              </a:solidFill>
            </a:endParaRPr>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solidFill>
                  <a:srgbClr val="FF0000"/>
                </a:solidFill>
              </a:rPr>
              <a:t>Streamer</a:t>
            </a:r>
            <a:endParaRPr lang="en-GB" sz="2000" dirty="0">
              <a:solidFill>
                <a:srgbClr val="FF0000"/>
              </a:solidFill>
            </a:endParaRPr>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solidFill>
                  <a:srgbClr val="FF0000"/>
                </a:solidFill>
              </a:rPr>
              <a:t>Nº </a:t>
            </a:r>
            <a:r>
              <a:rPr lang="pt-PT" dirty="0" err="1">
                <a:solidFill>
                  <a:srgbClr val="FF0000"/>
                </a:solidFill>
              </a:rPr>
              <a:t>Viewers</a:t>
            </a:r>
            <a:endParaRPr lang="en-GB" sz="2000" dirty="0">
              <a:solidFill>
                <a:srgbClr val="FF0000"/>
              </a:solidFill>
            </a:endParaRPr>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9841958"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solidFill>
                  <a:srgbClr val="FF0000"/>
                </a:solidFill>
              </a:rPr>
              <a:t>Após Nº Viewers surge, Nº FeedBack, lista dos nicks e feedback correspondente, Nº likes, Nº dislikes, </a:t>
            </a:r>
          </a:p>
          <a:p>
            <a:pPr>
              <a:buClr>
                <a:srgbClr val="C00000"/>
              </a:buClr>
            </a:pPr>
            <a:r>
              <a:rPr lang="pt-PT" sz="1600" dirty="0">
                <a:solidFill>
                  <a:srgbClr val="FF0000"/>
                </a:solidFill>
              </a:rPr>
              <a:t>(Se PrivateStream )   </a:t>
            </a:r>
            <a:r>
              <a:rPr lang="pt-PT" dirty="0">
                <a:solidFill>
                  <a:srgbClr val="FF0000"/>
                </a:solidFill>
              </a:rPr>
              <a:t>Nº comments, lista dos comments, Nº whitelisted, lista nicks whitelisted ,</a:t>
            </a:r>
            <a:endParaRPr lang="en-GB" dirty="0">
              <a:solidFill>
                <a:srgbClr val="FF0000"/>
              </a:solidFill>
            </a:endParaRPr>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8263306" cy="369332"/>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solidFill>
                  <a:srgbClr val="FF0000"/>
                </a:solidFill>
              </a:rPr>
              <a:t> Comment: nick , Nº palavras do comment,  lista das palavras </a:t>
            </a:r>
            <a:endParaRPr lang="en-GB" dirty="0">
              <a:solidFill>
                <a:srgbClr val="FF0000"/>
              </a:solidFill>
            </a:endParaRPr>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solidFill>
                  <a:srgbClr val="FF0000"/>
                </a:solidFill>
              </a:rPr>
              <a:t>(Finished)</a:t>
            </a:r>
          </a:p>
          <a:p>
            <a:pPr algn="ctr"/>
            <a:r>
              <a:rPr lang="pt-PT" sz="1400" dirty="0">
                <a:solidFill>
                  <a:srgbClr val="FF0000"/>
                </a:solidFill>
              </a:rPr>
              <a:t>Tipo de Stream </a:t>
            </a:r>
            <a:endParaRPr lang="en-GB" sz="1400" dirty="0">
              <a:solidFill>
                <a:srgbClr val="FF0000"/>
              </a:solidFill>
            </a:endParaRPr>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solidFill>
                  <a:srgbClr val="FF0000"/>
                </a:solidFill>
              </a:rPr>
              <a:t>=</a:t>
            </a:r>
            <a:endParaRPr lang="en-GB" dirty="0">
              <a:solidFill>
                <a:srgbClr val="FF0000"/>
              </a:solidFill>
            </a:endParaRPr>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solidFill>
                  <a:srgbClr val="FF0000"/>
                </a:solidFill>
              </a:rPr>
              <a:t>+</a:t>
            </a:r>
            <a:endParaRPr lang="en-GB" dirty="0">
              <a:solidFill>
                <a:srgbClr val="FF0000"/>
              </a:solidFill>
            </a:endParaRPr>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solidFill>
                  <a:srgbClr val="FF0000"/>
                </a:solidFill>
              </a:rPr>
              <a:t>(Finished)</a:t>
            </a:r>
          </a:p>
          <a:p>
            <a:pPr algn="ctr"/>
            <a:r>
              <a:rPr lang="pt-PT" dirty="0">
                <a:solidFill>
                  <a:srgbClr val="FF0000"/>
                </a:solidFill>
              </a:rPr>
              <a:t>Data de fim</a:t>
            </a:r>
            <a:endParaRPr lang="en-US" dirty="0">
              <a:solidFill>
                <a:srgbClr val="FF0000"/>
              </a:solidFill>
            </a:endParaRPr>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solidFill>
                  <a:srgbClr val="FF0000"/>
                </a:solidFill>
              </a:rPr>
              <a:t>(</a:t>
            </a:r>
            <a:r>
              <a:rPr lang="pt-PT" sz="1400" dirty="0" err="1">
                <a:solidFill>
                  <a:srgbClr val="FF0000"/>
                </a:solidFill>
              </a:rPr>
              <a:t>enum</a:t>
            </a:r>
            <a:r>
              <a:rPr lang="pt-PT" sz="1400" dirty="0">
                <a:solidFill>
                  <a:srgbClr val="FF0000"/>
                </a:solidFill>
              </a:rPr>
              <a:t>)</a:t>
            </a:r>
            <a:endParaRPr lang="en-GB" sz="1400" dirty="0">
              <a:solidFill>
                <a:srgbClr val="FF0000"/>
              </a:solidFill>
            </a:endParaRPr>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solidFill>
                  <a:srgbClr val="FF0000"/>
                </a:solidFill>
              </a:rPr>
              <a:t>(</a:t>
            </a:r>
            <a:r>
              <a:rPr lang="pt-PT" sz="1400" dirty="0" err="1">
                <a:solidFill>
                  <a:srgbClr val="FF0000"/>
                </a:solidFill>
              </a:rPr>
              <a:t>enum</a:t>
            </a:r>
            <a:r>
              <a:rPr lang="pt-PT" sz="1400" dirty="0">
                <a:solidFill>
                  <a:srgbClr val="FF0000"/>
                </a:solidFill>
              </a:rPr>
              <a:t>)</a:t>
            </a:r>
            <a:endParaRPr lang="en-GB" sz="1400" dirty="0">
              <a:solidFill>
                <a:srgbClr val="FF0000"/>
              </a:solidFill>
            </a:endParaRPr>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8" name="Oval 7">
            <a:extLst>
              <a:ext uri="{FF2B5EF4-FFF2-40B4-BE49-F238E27FC236}">
                <a16:creationId xmlns:a16="http://schemas.microsoft.com/office/drawing/2014/main" id="{E1880374-4EA0-4C91-A5B6-6B3D2D90B9EE}"/>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6</a:t>
            </a:fld>
            <a:endParaRPr lang="en-GB" sz="2400" dirty="0"/>
          </a:p>
        </p:txBody>
      </p:sp>
      <p:pic>
        <p:nvPicPr>
          <p:cNvPr id="38" name="Imagem 37">
            <a:extLst>
              <a:ext uri="{FF2B5EF4-FFF2-40B4-BE49-F238E27FC236}">
                <a16:creationId xmlns:a16="http://schemas.microsoft.com/office/drawing/2014/main" id="{D6F2665D-21F2-47F2-BF1A-20B6214F6BC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C9693D31-7630-4618-BD0D-4EBC2BD0FCFA}"/>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4" name="Oval 43">
            <a:extLst>
              <a:ext uri="{FF2B5EF4-FFF2-40B4-BE49-F238E27FC236}">
                <a16:creationId xmlns:a16="http://schemas.microsoft.com/office/drawing/2014/main" id="{AB6B4869-2DF6-4C79-ADDB-8E02A75EDFD3}"/>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6" name="Oval 45">
            <a:extLst>
              <a:ext uri="{FF2B5EF4-FFF2-40B4-BE49-F238E27FC236}">
                <a16:creationId xmlns:a16="http://schemas.microsoft.com/office/drawing/2014/main" id="{FC82223F-4972-4CE0-8055-BE4BC22A3649}"/>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6DD08E2F-9415-4F79-95BC-7CA3321B8FF9}"/>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9" name="Oval 48">
            <a:extLst>
              <a:ext uri="{FF2B5EF4-FFF2-40B4-BE49-F238E27FC236}">
                <a16:creationId xmlns:a16="http://schemas.microsoft.com/office/drawing/2014/main" id="{6DCF1315-C8D1-4F25-B51A-B84B330670CE}"/>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E114AA2E-BEDA-4D48-8174-1CC663D92F4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3B7722FA-0FEE-4398-9ED8-0B6552989CA0}"/>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3" name="Oval 52">
            <a:extLst>
              <a:ext uri="{FF2B5EF4-FFF2-40B4-BE49-F238E27FC236}">
                <a16:creationId xmlns:a16="http://schemas.microsoft.com/office/drawing/2014/main" id="{BF7B763E-E59E-4F66-B0A0-1818A23335F8}"/>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4" name="Oval 53">
            <a:extLst>
              <a:ext uri="{FF2B5EF4-FFF2-40B4-BE49-F238E27FC236}">
                <a16:creationId xmlns:a16="http://schemas.microsoft.com/office/drawing/2014/main" id="{758C0458-3B9F-4EA1-A745-AE961755D005}"/>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346182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D83F974-8F8D-4C83-94F4-34037815363D}"/>
              </a:ext>
            </a:extLst>
          </p:cNvPr>
          <p:cNvPicPr>
            <a:picLocks noChangeAspect="1"/>
          </p:cNvPicPr>
          <p:nvPr/>
        </p:nvPicPr>
        <p:blipFill>
          <a:blip r:embed="rId2"/>
          <a:stretch>
            <a:fillRect/>
          </a:stretch>
        </p:blipFill>
        <p:spPr>
          <a:xfrm>
            <a:off x="4722388" y="3703197"/>
            <a:ext cx="2339543" cy="1417443"/>
          </a:xfrm>
          <a:prstGeom prst="rect">
            <a:avLst/>
          </a:prstGeom>
        </p:spPr>
      </p:pic>
      <p:sp>
        <p:nvSpPr>
          <p:cNvPr id="4" name="Marcador de Posição do Rodapé 3">
            <a:extLst>
              <a:ext uri="{FF2B5EF4-FFF2-40B4-BE49-F238E27FC236}">
                <a16:creationId xmlns:a16="http://schemas.microsoft.com/office/drawing/2014/main" id="{CD041F31-1926-4481-9649-5381C4152000}"/>
              </a:ext>
            </a:extLst>
          </p:cNvPr>
          <p:cNvSpPr>
            <a:spLocks noGrp="1"/>
          </p:cNvSpPr>
          <p:nvPr>
            <p:ph type="ftr" sz="quarter" idx="11"/>
          </p:nvPr>
        </p:nvSpPr>
        <p:spPr/>
        <p:txBody>
          <a:bodyPr/>
          <a:lstStyle/>
          <a:p>
            <a:r>
              <a:rPr lang="en-GB" sz="2400" b="1" dirty="0"/>
              <a:t>2MIEIC04_G1</a:t>
            </a:r>
          </a:p>
        </p:txBody>
      </p:sp>
      <p:sp>
        <p:nvSpPr>
          <p:cNvPr id="5" name="Marcador de Posição do Número do Diapositivo 4">
            <a:extLst>
              <a:ext uri="{FF2B5EF4-FFF2-40B4-BE49-F238E27FC236}">
                <a16:creationId xmlns:a16="http://schemas.microsoft.com/office/drawing/2014/main" id="{8B9BD288-16AA-4430-99EE-EC8CA98C718B}"/>
              </a:ext>
            </a:extLst>
          </p:cNvPr>
          <p:cNvSpPr>
            <a:spLocks noGrp="1"/>
          </p:cNvSpPr>
          <p:nvPr>
            <p:ph type="sldNum" sz="quarter" idx="12"/>
          </p:nvPr>
        </p:nvSpPr>
        <p:spPr/>
        <p:txBody>
          <a:bodyPr/>
          <a:lstStyle/>
          <a:p>
            <a:fld id="{75DB3F52-068C-4339-9FA6-06F9AAEB3337}" type="slidenum">
              <a:rPr lang="en-GB" sz="2400" smtClean="0"/>
              <a:t>7</a:t>
            </a:fld>
            <a:endParaRPr lang="en-GB" sz="2400" dirty="0"/>
          </a:p>
        </p:txBody>
      </p:sp>
      <p:sp>
        <p:nvSpPr>
          <p:cNvPr id="7" name="Título 1">
            <a:extLst>
              <a:ext uri="{FF2B5EF4-FFF2-40B4-BE49-F238E27FC236}">
                <a16:creationId xmlns:a16="http://schemas.microsoft.com/office/drawing/2014/main" id="{5F639702-E15B-442E-B6E8-202B80E9D05D}"/>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Ficheiros - </a:t>
            </a:r>
            <a:r>
              <a:rPr lang="pt-PT" sz="6600" dirty="0" err="1">
                <a:solidFill>
                  <a:schemeClr val="tx1">
                    <a:lumMod val="85000"/>
                    <a:lumOff val="15000"/>
                  </a:schemeClr>
                </a:solidFill>
                <a:latin typeface="Bahnschrift SemiLight" panose="020B0502040204020203" pitchFamily="34" charset="0"/>
              </a:rPr>
              <a:t>Donations</a:t>
            </a:r>
            <a:endParaRPr lang="en-GB" sz="6600" dirty="0">
              <a:solidFill>
                <a:schemeClr val="tx1">
                  <a:lumMod val="85000"/>
                  <a:lumOff val="15000"/>
                </a:schemeClr>
              </a:solidFill>
              <a:latin typeface="Bahnschrift SemiLight" panose="020B0502040204020203" pitchFamily="34" charset="0"/>
            </a:endParaRPr>
          </a:p>
        </p:txBody>
      </p:sp>
      <p:cxnSp>
        <p:nvCxnSpPr>
          <p:cNvPr id="29" name="Conexão reta 28">
            <a:extLst>
              <a:ext uri="{FF2B5EF4-FFF2-40B4-BE49-F238E27FC236}">
                <a16:creationId xmlns:a16="http://schemas.microsoft.com/office/drawing/2014/main" id="{B89E7E41-9D92-43B4-AFD2-992CDB72335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cxnSp>
        <p:nvCxnSpPr>
          <p:cNvPr id="17" name="Conexão reta unidirecional 16">
            <a:extLst>
              <a:ext uri="{FF2B5EF4-FFF2-40B4-BE49-F238E27FC236}">
                <a16:creationId xmlns:a16="http://schemas.microsoft.com/office/drawing/2014/main" id="{A591EA11-DC21-435D-9FB0-2D4DFAB26801}"/>
              </a:ext>
            </a:extLst>
          </p:cNvPr>
          <p:cNvCxnSpPr>
            <a:cxnSpLocks/>
            <a:stCxn id="40" idx="0"/>
            <a:endCxn id="18" idx="2"/>
          </p:cNvCxnSpPr>
          <p:nvPr/>
        </p:nvCxnSpPr>
        <p:spPr>
          <a:xfrm flipH="1" flipV="1">
            <a:off x="3946200" y="2797214"/>
            <a:ext cx="1156628" cy="91168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8" name="CaixaDeTexto 17">
            <a:extLst>
              <a:ext uri="{FF2B5EF4-FFF2-40B4-BE49-F238E27FC236}">
                <a16:creationId xmlns:a16="http://schemas.microsoft.com/office/drawing/2014/main" id="{8972E605-3342-422C-9D2E-3BB60D6F8C14}"/>
              </a:ext>
            </a:extLst>
          </p:cNvPr>
          <p:cNvSpPr txBox="1"/>
          <p:nvPr/>
        </p:nvSpPr>
        <p:spPr>
          <a:xfrm>
            <a:off x="3062933" y="2397104"/>
            <a:ext cx="1766533" cy="400110"/>
          </a:xfrm>
          <a:prstGeom prst="rect">
            <a:avLst/>
          </a:prstGeom>
          <a:noFill/>
        </p:spPr>
        <p:txBody>
          <a:bodyPr wrap="square" rtlCol="0">
            <a:spAutoFit/>
          </a:bodyPr>
          <a:lstStyle/>
          <a:p>
            <a:pPr algn="ctr"/>
            <a:r>
              <a:rPr lang="pt-PT" sz="2000" dirty="0" err="1"/>
              <a:t>Streamer</a:t>
            </a:r>
            <a:r>
              <a:rPr lang="pt-PT" sz="2000" dirty="0"/>
              <a:t> </a:t>
            </a:r>
            <a:r>
              <a:rPr lang="pt-PT" sz="2000" dirty="0" err="1"/>
              <a:t>Nick</a:t>
            </a:r>
            <a:endParaRPr lang="en-GB" sz="2000" dirty="0"/>
          </a:p>
        </p:txBody>
      </p:sp>
      <p:cxnSp>
        <p:nvCxnSpPr>
          <p:cNvPr id="23" name="Conexão reta unidirecional 22">
            <a:extLst>
              <a:ext uri="{FF2B5EF4-FFF2-40B4-BE49-F238E27FC236}">
                <a16:creationId xmlns:a16="http://schemas.microsoft.com/office/drawing/2014/main" id="{3DC22C5C-7665-4461-91B1-E9AB07F69010}"/>
              </a:ext>
            </a:extLst>
          </p:cNvPr>
          <p:cNvCxnSpPr>
            <a:cxnSpLocks/>
            <a:stCxn id="43" idx="0"/>
            <a:endCxn id="24" idx="2"/>
          </p:cNvCxnSpPr>
          <p:nvPr/>
        </p:nvCxnSpPr>
        <p:spPr>
          <a:xfrm flipV="1">
            <a:off x="5787446" y="3032818"/>
            <a:ext cx="128202" cy="68616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4" name="CaixaDeTexto 23">
            <a:extLst>
              <a:ext uri="{FF2B5EF4-FFF2-40B4-BE49-F238E27FC236}">
                <a16:creationId xmlns:a16="http://schemas.microsoft.com/office/drawing/2014/main" id="{0145D52C-E4D4-4B4E-8256-9ADC9CE4947C}"/>
              </a:ext>
            </a:extLst>
          </p:cNvPr>
          <p:cNvSpPr txBox="1"/>
          <p:nvPr/>
        </p:nvSpPr>
        <p:spPr>
          <a:xfrm>
            <a:off x="5235187" y="2324932"/>
            <a:ext cx="1360922" cy="707886"/>
          </a:xfrm>
          <a:prstGeom prst="rect">
            <a:avLst/>
          </a:prstGeom>
          <a:noFill/>
        </p:spPr>
        <p:txBody>
          <a:bodyPr wrap="square" rtlCol="0">
            <a:spAutoFit/>
          </a:bodyPr>
          <a:lstStyle/>
          <a:p>
            <a:pPr algn="ctr"/>
            <a:r>
              <a:rPr lang="pt-PT" sz="2000" dirty="0" err="1"/>
              <a:t>Ammount</a:t>
            </a:r>
            <a:r>
              <a:rPr lang="pt-PT" sz="2000" dirty="0"/>
              <a:t> </a:t>
            </a:r>
            <a:r>
              <a:rPr lang="pt-PT" sz="2000" dirty="0" err="1"/>
              <a:t>donated</a:t>
            </a:r>
            <a:endParaRPr lang="en-GB" sz="2000" dirty="0"/>
          </a:p>
        </p:txBody>
      </p:sp>
      <p:cxnSp>
        <p:nvCxnSpPr>
          <p:cNvPr id="27" name="Conexão reta unidirecional 26">
            <a:extLst>
              <a:ext uri="{FF2B5EF4-FFF2-40B4-BE49-F238E27FC236}">
                <a16:creationId xmlns:a16="http://schemas.microsoft.com/office/drawing/2014/main" id="{9588C264-BC63-4960-BC57-E4A755C943D7}"/>
              </a:ext>
            </a:extLst>
          </p:cNvPr>
          <p:cNvCxnSpPr>
            <a:cxnSpLocks/>
            <a:stCxn id="45" idx="0"/>
            <a:endCxn id="28" idx="2"/>
          </p:cNvCxnSpPr>
          <p:nvPr/>
        </p:nvCxnSpPr>
        <p:spPr>
          <a:xfrm flipV="1">
            <a:off x="6161116" y="2803889"/>
            <a:ext cx="1245489" cy="91389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8" name="CaixaDeTexto 27">
            <a:extLst>
              <a:ext uri="{FF2B5EF4-FFF2-40B4-BE49-F238E27FC236}">
                <a16:creationId xmlns:a16="http://schemas.microsoft.com/office/drawing/2014/main" id="{E7B6A703-1309-402E-AA62-C4EED545794C}"/>
              </a:ext>
            </a:extLst>
          </p:cNvPr>
          <p:cNvSpPr txBox="1"/>
          <p:nvPr/>
        </p:nvSpPr>
        <p:spPr>
          <a:xfrm>
            <a:off x="6776325" y="2434557"/>
            <a:ext cx="1260559" cy="369332"/>
          </a:xfrm>
          <a:prstGeom prst="rect">
            <a:avLst/>
          </a:prstGeom>
          <a:noFill/>
        </p:spPr>
        <p:txBody>
          <a:bodyPr wrap="square" rtlCol="0">
            <a:spAutoFit/>
          </a:bodyPr>
          <a:lstStyle/>
          <a:p>
            <a:pPr algn="ctr"/>
            <a:r>
              <a:rPr lang="pt-PT" dirty="0" err="1"/>
              <a:t>Evaluation</a:t>
            </a:r>
            <a:endParaRPr lang="en-GB" sz="2000" dirty="0"/>
          </a:p>
        </p:txBody>
      </p:sp>
      <p:pic>
        <p:nvPicPr>
          <p:cNvPr id="50" name="Imagem 49">
            <a:extLst>
              <a:ext uri="{FF2B5EF4-FFF2-40B4-BE49-F238E27FC236}">
                <a16:creationId xmlns:a16="http://schemas.microsoft.com/office/drawing/2014/main" id="{C9CA462E-8E2A-4338-B5C5-71EE804670F2}"/>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E62720A1-26B0-4461-9330-94DA2094A67F}"/>
              </a:ext>
            </a:extLst>
          </p:cNvPr>
          <p:cNvSpPr/>
          <p:nvPr/>
        </p:nvSpPr>
        <p:spPr>
          <a:xfrm>
            <a:off x="4704243" y="3708901"/>
            <a:ext cx="797169"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3" name="Oval 42">
            <a:extLst>
              <a:ext uri="{FF2B5EF4-FFF2-40B4-BE49-F238E27FC236}">
                <a16:creationId xmlns:a16="http://schemas.microsoft.com/office/drawing/2014/main" id="{B09F585C-2F70-42E6-88F7-345C3549CB9C}"/>
              </a:ext>
            </a:extLst>
          </p:cNvPr>
          <p:cNvSpPr/>
          <p:nvPr/>
        </p:nvSpPr>
        <p:spPr>
          <a:xfrm>
            <a:off x="5650580" y="3718983"/>
            <a:ext cx="273732" cy="180427"/>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1945EDD6-3EFD-4F04-AEDD-D72ED1C8E57C}"/>
              </a:ext>
            </a:extLst>
          </p:cNvPr>
          <p:cNvSpPr/>
          <p:nvPr/>
        </p:nvSpPr>
        <p:spPr>
          <a:xfrm>
            <a:off x="6082358" y="3717779"/>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48556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D83F974-8F8D-4C83-94F4-34037815363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2388" y="4099740"/>
            <a:ext cx="2339543" cy="624356"/>
          </a:xfrm>
          <a:prstGeom prst="rect">
            <a:avLst/>
          </a:prstGeom>
        </p:spPr>
      </p:pic>
      <p:sp>
        <p:nvSpPr>
          <p:cNvPr id="4" name="Marcador de Posição do Rodapé 3">
            <a:extLst>
              <a:ext uri="{FF2B5EF4-FFF2-40B4-BE49-F238E27FC236}">
                <a16:creationId xmlns:a16="http://schemas.microsoft.com/office/drawing/2014/main" id="{CD041F31-1926-4481-9649-5381C4152000}"/>
              </a:ext>
            </a:extLst>
          </p:cNvPr>
          <p:cNvSpPr>
            <a:spLocks noGrp="1"/>
          </p:cNvSpPr>
          <p:nvPr>
            <p:ph type="ftr" sz="quarter" idx="11"/>
          </p:nvPr>
        </p:nvSpPr>
        <p:spPr/>
        <p:txBody>
          <a:bodyPr/>
          <a:lstStyle/>
          <a:p>
            <a:r>
              <a:rPr lang="en-GB" sz="2400" b="1" dirty="0"/>
              <a:t>2MIEIC04_G1</a:t>
            </a:r>
          </a:p>
        </p:txBody>
      </p:sp>
      <p:sp>
        <p:nvSpPr>
          <p:cNvPr id="5" name="Marcador de Posição do Número do Diapositivo 4">
            <a:extLst>
              <a:ext uri="{FF2B5EF4-FFF2-40B4-BE49-F238E27FC236}">
                <a16:creationId xmlns:a16="http://schemas.microsoft.com/office/drawing/2014/main" id="{8B9BD288-16AA-4430-99EE-EC8CA98C718B}"/>
              </a:ext>
            </a:extLst>
          </p:cNvPr>
          <p:cNvSpPr>
            <a:spLocks noGrp="1"/>
          </p:cNvSpPr>
          <p:nvPr>
            <p:ph type="sldNum" sz="quarter" idx="12"/>
          </p:nvPr>
        </p:nvSpPr>
        <p:spPr/>
        <p:txBody>
          <a:bodyPr/>
          <a:lstStyle/>
          <a:p>
            <a:fld id="{75DB3F52-068C-4339-9FA6-06F9AAEB3337}" type="slidenum">
              <a:rPr lang="en-GB" sz="2400" smtClean="0"/>
              <a:t>8</a:t>
            </a:fld>
            <a:endParaRPr lang="en-GB" sz="2400" dirty="0"/>
          </a:p>
        </p:txBody>
      </p:sp>
      <p:sp>
        <p:nvSpPr>
          <p:cNvPr id="7" name="Título 1">
            <a:extLst>
              <a:ext uri="{FF2B5EF4-FFF2-40B4-BE49-F238E27FC236}">
                <a16:creationId xmlns:a16="http://schemas.microsoft.com/office/drawing/2014/main" id="{5F639702-E15B-442E-B6E8-202B80E9D05D}"/>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Ficheiros - </a:t>
            </a:r>
            <a:r>
              <a:rPr lang="pt-PT" sz="6600" dirty="0" err="1">
                <a:solidFill>
                  <a:schemeClr val="tx1">
                    <a:lumMod val="85000"/>
                    <a:lumOff val="15000"/>
                  </a:schemeClr>
                </a:solidFill>
                <a:latin typeface="Bahnschrift SemiLight" panose="020B0502040204020203" pitchFamily="34" charset="0"/>
              </a:rPr>
              <a:t>Orders</a:t>
            </a:r>
            <a:endParaRPr lang="en-GB" sz="6600" dirty="0">
              <a:solidFill>
                <a:schemeClr val="tx1">
                  <a:lumMod val="85000"/>
                  <a:lumOff val="15000"/>
                </a:schemeClr>
              </a:solidFill>
              <a:latin typeface="Bahnschrift SemiLight" panose="020B0502040204020203" pitchFamily="34" charset="0"/>
            </a:endParaRPr>
          </a:p>
        </p:txBody>
      </p:sp>
      <p:cxnSp>
        <p:nvCxnSpPr>
          <p:cNvPr id="29" name="Conexão reta 28">
            <a:extLst>
              <a:ext uri="{FF2B5EF4-FFF2-40B4-BE49-F238E27FC236}">
                <a16:creationId xmlns:a16="http://schemas.microsoft.com/office/drawing/2014/main" id="{B89E7E41-9D92-43B4-AFD2-992CDB72335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cxnSp>
        <p:nvCxnSpPr>
          <p:cNvPr id="17" name="Conexão reta unidirecional 16">
            <a:extLst>
              <a:ext uri="{FF2B5EF4-FFF2-40B4-BE49-F238E27FC236}">
                <a16:creationId xmlns:a16="http://schemas.microsoft.com/office/drawing/2014/main" id="{A591EA11-DC21-435D-9FB0-2D4DFAB26801}"/>
              </a:ext>
            </a:extLst>
          </p:cNvPr>
          <p:cNvCxnSpPr>
            <a:cxnSpLocks/>
            <a:endCxn id="18" idx="2"/>
          </p:cNvCxnSpPr>
          <p:nvPr/>
        </p:nvCxnSpPr>
        <p:spPr>
          <a:xfrm flipH="1" flipV="1">
            <a:off x="3666554" y="3104990"/>
            <a:ext cx="1055834" cy="9558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8" name="CaixaDeTexto 17">
            <a:extLst>
              <a:ext uri="{FF2B5EF4-FFF2-40B4-BE49-F238E27FC236}">
                <a16:creationId xmlns:a16="http://schemas.microsoft.com/office/drawing/2014/main" id="{8972E605-3342-422C-9D2E-3BB60D6F8C14}"/>
              </a:ext>
            </a:extLst>
          </p:cNvPr>
          <p:cNvSpPr txBox="1"/>
          <p:nvPr/>
        </p:nvSpPr>
        <p:spPr>
          <a:xfrm>
            <a:off x="2503641" y="2397104"/>
            <a:ext cx="2325826" cy="707886"/>
          </a:xfrm>
          <a:prstGeom prst="rect">
            <a:avLst/>
          </a:prstGeom>
          <a:noFill/>
        </p:spPr>
        <p:txBody>
          <a:bodyPr wrap="square" rtlCol="0">
            <a:spAutoFit/>
          </a:bodyPr>
          <a:lstStyle/>
          <a:p>
            <a:pPr algn="ctr"/>
            <a:r>
              <a:rPr lang="pt-PT" sz="2000" dirty="0"/>
              <a:t>Máximo de ordens por streamer</a:t>
            </a:r>
            <a:endParaRPr lang="en-GB" sz="2000" dirty="0"/>
          </a:p>
        </p:txBody>
      </p:sp>
      <p:cxnSp>
        <p:nvCxnSpPr>
          <p:cNvPr id="23" name="Conexão reta unidirecional 22">
            <a:extLst>
              <a:ext uri="{FF2B5EF4-FFF2-40B4-BE49-F238E27FC236}">
                <a16:creationId xmlns:a16="http://schemas.microsoft.com/office/drawing/2014/main" id="{3DC22C5C-7665-4461-91B1-E9AB07F69010}"/>
              </a:ext>
            </a:extLst>
          </p:cNvPr>
          <p:cNvCxnSpPr>
            <a:cxnSpLocks/>
            <a:endCxn id="24" idx="2"/>
          </p:cNvCxnSpPr>
          <p:nvPr/>
        </p:nvCxnSpPr>
        <p:spPr>
          <a:xfrm flipH="1" flipV="1">
            <a:off x="5655600" y="3032818"/>
            <a:ext cx="131846" cy="120183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4" name="CaixaDeTexto 23">
            <a:extLst>
              <a:ext uri="{FF2B5EF4-FFF2-40B4-BE49-F238E27FC236}">
                <a16:creationId xmlns:a16="http://schemas.microsoft.com/office/drawing/2014/main" id="{0145D52C-E4D4-4B4E-8256-9ADC9CE4947C}"/>
              </a:ext>
            </a:extLst>
          </p:cNvPr>
          <p:cNvSpPr txBox="1"/>
          <p:nvPr/>
        </p:nvSpPr>
        <p:spPr>
          <a:xfrm>
            <a:off x="4971495" y="2324932"/>
            <a:ext cx="1368209" cy="707886"/>
          </a:xfrm>
          <a:prstGeom prst="rect">
            <a:avLst/>
          </a:prstGeom>
          <a:noFill/>
        </p:spPr>
        <p:txBody>
          <a:bodyPr wrap="square" rtlCol="0">
            <a:spAutoFit/>
          </a:bodyPr>
          <a:lstStyle/>
          <a:p>
            <a:pPr algn="ctr"/>
            <a:r>
              <a:rPr lang="pt-PT" sz="2000" dirty="0"/>
              <a:t>Nome do </a:t>
            </a:r>
            <a:r>
              <a:rPr lang="en-GB" sz="2000" dirty="0"/>
              <a:t>viewer</a:t>
            </a:r>
            <a:endParaRPr lang="pt-PT" sz="2000" dirty="0"/>
          </a:p>
        </p:txBody>
      </p:sp>
      <p:cxnSp>
        <p:nvCxnSpPr>
          <p:cNvPr id="27" name="Conexão reta unidirecional 26">
            <a:extLst>
              <a:ext uri="{FF2B5EF4-FFF2-40B4-BE49-F238E27FC236}">
                <a16:creationId xmlns:a16="http://schemas.microsoft.com/office/drawing/2014/main" id="{9588C264-BC63-4960-BC57-E4A755C943D7}"/>
              </a:ext>
            </a:extLst>
          </p:cNvPr>
          <p:cNvCxnSpPr>
            <a:cxnSpLocks/>
            <a:endCxn id="28" idx="2"/>
          </p:cNvCxnSpPr>
          <p:nvPr/>
        </p:nvCxnSpPr>
        <p:spPr>
          <a:xfrm flipV="1">
            <a:off x="6339704" y="3142443"/>
            <a:ext cx="1302953" cy="1032452"/>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8" name="CaixaDeTexto 27">
            <a:extLst>
              <a:ext uri="{FF2B5EF4-FFF2-40B4-BE49-F238E27FC236}">
                <a16:creationId xmlns:a16="http://schemas.microsoft.com/office/drawing/2014/main" id="{E7B6A703-1309-402E-AA62-C4EED545794C}"/>
              </a:ext>
            </a:extLst>
          </p:cNvPr>
          <p:cNvSpPr txBox="1"/>
          <p:nvPr/>
        </p:nvSpPr>
        <p:spPr>
          <a:xfrm>
            <a:off x="6776325" y="2434557"/>
            <a:ext cx="1732664" cy="707886"/>
          </a:xfrm>
          <a:prstGeom prst="rect">
            <a:avLst/>
          </a:prstGeom>
          <a:noFill/>
        </p:spPr>
        <p:txBody>
          <a:bodyPr wrap="square" rtlCol="0">
            <a:spAutoFit/>
          </a:bodyPr>
          <a:lstStyle/>
          <a:p>
            <a:pPr algn="ctr"/>
            <a:r>
              <a:rPr lang="en-GB" sz="2000" dirty="0" err="1"/>
              <a:t>Quantidade</a:t>
            </a:r>
            <a:r>
              <a:rPr lang="en-GB" sz="2000" dirty="0"/>
              <a:t> </a:t>
            </a:r>
            <a:r>
              <a:rPr lang="en-GB" sz="2000" dirty="0" err="1"/>
              <a:t>comprada</a:t>
            </a:r>
            <a:endParaRPr lang="en-GB" sz="2000" dirty="0"/>
          </a:p>
        </p:txBody>
      </p:sp>
      <p:pic>
        <p:nvPicPr>
          <p:cNvPr id="50" name="Imagem 49">
            <a:extLst>
              <a:ext uri="{FF2B5EF4-FFF2-40B4-BE49-F238E27FC236}">
                <a16:creationId xmlns:a16="http://schemas.microsoft.com/office/drawing/2014/main" id="{C9CA462E-8E2A-4338-B5C5-71EE804670F2}"/>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21" name="Conexão reta unidirecional 22">
            <a:extLst>
              <a:ext uri="{FF2B5EF4-FFF2-40B4-BE49-F238E27FC236}">
                <a16:creationId xmlns:a16="http://schemas.microsoft.com/office/drawing/2014/main" id="{B4D7D707-FF46-4962-ADE3-54ED346EDF87}"/>
              </a:ext>
            </a:extLst>
          </p:cNvPr>
          <p:cNvCxnSpPr>
            <a:cxnSpLocks/>
            <a:stCxn id="3" idx="1"/>
            <a:endCxn id="22" idx="2"/>
          </p:cNvCxnSpPr>
          <p:nvPr/>
        </p:nvCxnSpPr>
        <p:spPr>
          <a:xfrm flipH="1" flipV="1">
            <a:off x="2640397" y="3812876"/>
            <a:ext cx="2081991" cy="599042"/>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3">
            <a:extLst>
              <a:ext uri="{FF2B5EF4-FFF2-40B4-BE49-F238E27FC236}">
                <a16:creationId xmlns:a16="http://schemas.microsoft.com/office/drawing/2014/main" id="{F2BAEB89-7383-416E-8DB2-042D906C6687}"/>
              </a:ext>
            </a:extLst>
          </p:cNvPr>
          <p:cNvSpPr txBox="1"/>
          <p:nvPr/>
        </p:nvSpPr>
        <p:spPr>
          <a:xfrm>
            <a:off x="1956292" y="3104990"/>
            <a:ext cx="1368209" cy="707886"/>
          </a:xfrm>
          <a:prstGeom prst="rect">
            <a:avLst/>
          </a:prstGeom>
          <a:noFill/>
        </p:spPr>
        <p:txBody>
          <a:bodyPr wrap="square" rtlCol="0">
            <a:spAutoFit/>
          </a:bodyPr>
          <a:lstStyle/>
          <a:p>
            <a:pPr algn="ctr"/>
            <a:r>
              <a:rPr lang="pt-PT" sz="2000" dirty="0"/>
              <a:t>Nome do </a:t>
            </a:r>
            <a:r>
              <a:rPr lang="en-GB" sz="2000" dirty="0"/>
              <a:t>streamer</a:t>
            </a:r>
            <a:endParaRPr lang="pt-PT" sz="2000" dirty="0"/>
          </a:p>
        </p:txBody>
      </p:sp>
      <p:cxnSp>
        <p:nvCxnSpPr>
          <p:cNvPr id="26" name="Conexão reta unidirecional 26">
            <a:extLst>
              <a:ext uri="{FF2B5EF4-FFF2-40B4-BE49-F238E27FC236}">
                <a16:creationId xmlns:a16="http://schemas.microsoft.com/office/drawing/2014/main" id="{4F970484-B1DB-4781-8671-094455196B47}"/>
              </a:ext>
            </a:extLst>
          </p:cNvPr>
          <p:cNvCxnSpPr>
            <a:cxnSpLocks/>
            <a:endCxn id="30" idx="1"/>
          </p:cNvCxnSpPr>
          <p:nvPr/>
        </p:nvCxnSpPr>
        <p:spPr>
          <a:xfrm flipV="1">
            <a:off x="6776325" y="4093228"/>
            <a:ext cx="1003962" cy="191292"/>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7">
            <a:extLst>
              <a:ext uri="{FF2B5EF4-FFF2-40B4-BE49-F238E27FC236}">
                <a16:creationId xmlns:a16="http://schemas.microsoft.com/office/drawing/2014/main" id="{9648D665-33F2-44AC-B477-82A307357F5F}"/>
              </a:ext>
            </a:extLst>
          </p:cNvPr>
          <p:cNvSpPr txBox="1"/>
          <p:nvPr/>
        </p:nvSpPr>
        <p:spPr>
          <a:xfrm>
            <a:off x="7780287" y="3739285"/>
            <a:ext cx="2038416" cy="707886"/>
          </a:xfrm>
          <a:prstGeom prst="rect">
            <a:avLst/>
          </a:prstGeom>
          <a:noFill/>
        </p:spPr>
        <p:txBody>
          <a:bodyPr wrap="square" rtlCol="0">
            <a:spAutoFit/>
          </a:bodyPr>
          <a:lstStyle/>
          <a:p>
            <a:pPr algn="ctr"/>
            <a:r>
              <a:rPr lang="en-GB" sz="2000" dirty="0" err="1"/>
              <a:t>Disponibilidade</a:t>
            </a:r>
            <a:r>
              <a:rPr lang="en-GB" sz="2000" dirty="0"/>
              <a:t> de </a:t>
            </a:r>
            <a:r>
              <a:rPr lang="en-GB" sz="2000" dirty="0" err="1"/>
              <a:t>compra</a:t>
            </a:r>
            <a:endParaRPr lang="en-GB" sz="2000" dirty="0"/>
          </a:p>
        </p:txBody>
      </p:sp>
    </p:spTree>
    <p:extLst>
      <p:ext uri="{BB962C8B-B14F-4D97-AF65-F5344CB8AC3E}">
        <p14:creationId xmlns:p14="http://schemas.microsoft.com/office/powerpoint/2010/main" val="625000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6600" dirty="0" err="1">
                <a:solidFill>
                  <a:schemeClr val="tx1">
                    <a:lumMod val="85000"/>
                    <a:lumOff val="15000"/>
                  </a:schemeClr>
                </a:solidFill>
                <a:latin typeface="Bahnschrift SemiLight" panose="020B0502040204020203" pitchFamily="34" charset="0"/>
              </a:rPr>
              <a:t>Excepções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solidFill>
                  <a:srgbClr val="FF0000"/>
                </a:solidFill>
              </a:rPr>
              <a:t>Users</a:t>
            </a:r>
            <a:endParaRPr lang="en-GB" sz="2400" dirty="0">
              <a:solidFill>
                <a:srgbClr val="FF0000"/>
              </a:solidFill>
            </a:endParaRPr>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solidFill>
                  <a:srgbClr val="FF0000"/>
                </a:solidFill>
              </a:rPr>
              <a:t>Streams</a:t>
            </a:r>
            <a:endParaRPr lang="en-GB" sz="2400" dirty="0">
              <a:solidFill>
                <a:srgbClr val="FF0000"/>
              </a:solidFill>
            </a:endParaRPr>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solidFill>
                  <a:srgbClr val="FF0000"/>
                </a:solidFill>
              </a:rPr>
              <a:t>Global</a:t>
            </a:r>
            <a:endParaRPr lang="en-GB" sz="2400" dirty="0">
              <a:solidFill>
                <a:srgbClr val="FF0000"/>
              </a:solidFill>
            </a:endParaRPr>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solidFill>
                  <a:srgbClr val="FF0000"/>
                </a:solidFill>
              </a:rPr>
              <a:t>Date</a:t>
            </a:r>
            <a:endParaRPr lang="en-GB" sz="2400" dirty="0">
              <a:solidFill>
                <a:srgbClr val="FF0000"/>
              </a:solidFill>
            </a:endParaRPr>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solidFill>
                  <a:srgbClr val="FF0000"/>
                </a:solidFill>
              </a:rPr>
              <a:t>BadDateFormat</a:t>
            </a:r>
            <a:endParaRPr lang="en-GB" dirty="0">
              <a:solidFill>
                <a:srgbClr val="FF0000"/>
              </a:solidFill>
            </a:endParaRPr>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solidFill>
                  <a:srgbClr val="FF0000"/>
                </a:solidFill>
              </a:rPr>
              <a:t>InvalidDate</a:t>
            </a:r>
            <a:endParaRPr lang="en-GB" dirty="0">
              <a:solidFill>
                <a:srgbClr val="FF0000"/>
              </a:solidFill>
            </a:endParaRPr>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solidFill>
                  <a:srgbClr val="FF0000"/>
                </a:solidFill>
              </a:rPr>
              <a:t>AlreadyInStreamException</a:t>
            </a:r>
            <a:endParaRPr lang="en-GB" dirty="0">
              <a:solidFill>
                <a:srgbClr val="FF0000"/>
              </a:solidFill>
            </a:endParaRPr>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solidFill>
                  <a:srgbClr val="FF0000"/>
                </a:solidFill>
              </a:rPr>
              <a:t>AlreadyInWhiteListException</a:t>
            </a:r>
            <a:endParaRPr lang="en-GB" dirty="0">
              <a:solidFill>
                <a:srgbClr val="FF0000"/>
              </a:solidFill>
            </a:endParaRPr>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solidFill>
                  <a:srgbClr val="FF0000"/>
                </a:solidFill>
              </a:rPr>
              <a:t>MaxViewersReach</a:t>
            </a:r>
            <a:endParaRPr lang="en-GB" dirty="0">
              <a:solidFill>
                <a:srgbClr val="FF0000"/>
              </a:solidFill>
            </a:endParaRPr>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solidFill>
                  <a:srgbClr val="FF0000"/>
                </a:solidFill>
              </a:rPr>
              <a:t>NotInStreamException</a:t>
            </a:r>
            <a:endParaRPr lang="en-GB" dirty="0">
              <a:solidFill>
                <a:srgbClr val="FF0000"/>
              </a:solidFill>
            </a:endParaRPr>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solidFill>
                  <a:srgbClr val="FF0000"/>
                </a:solidFill>
              </a:rPr>
              <a:t>NotInWhiteListException</a:t>
            </a:r>
            <a:endParaRPr lang="en-GB" dirty="0">
              <a:solidFill>
                <a:srgbClr val="FF0000"/>
              </a:solidFill>
            </a:endParaRPr>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solidFill>
                  <a:srgbClr val="FF0000"/>
                </a:solidFill>
              </a:rPr>
              <a:t>NotPrivateStreamException</a:t>
            </a:r>
            <a:endParaRPr lang="en-GB" dirty="0">
              <a:solidFill>
                <a:srgbClr val="FF0000"/>
              </a:solidFill>
            </a:endParaRPr>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solidFill>
                  <a:srgbClr val="FF0000"/>
                </a:solidFill>
              </a:rPr>
              <a:t>RestrictedStreamException</a:t>
            </a:r>
            <a:endParaRPr lang="en-GB" dirty="0">
              <a:solidFill>
                <a:srgbClr val="FF0000"/>
              </a:solidFill>
            </a:endParaRPr>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solidFill>
                  <a:srgbClr val="FF0000"/>
                </a:solidFill>
              </a:rPr>
              <a:t>AlreadyExists</a:t>
            </a:r>
            <a:endParaRPr lang="en-GB" dirty="0">
              <a:solidFill>
                <a:srgbClr val="FF0000"/>
              </a:solidFill>
            </a:endParaRPr>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solidFill>
                  <a:srgbClr val="FF0000"/>
                </a:solidFill>
              </a:rPr>
              <a:t>FollowStreamerException</a:t>
            </a:r>
            <a:endParaRPr lang="en-GB" dirty="0">
              <a:solidFill>
                <a:srgbClr val="FF0000"/>
              </a:solidFill>
            </a:endParaRPr>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solidFill>
                  <a:srgbClr val="FF0000"/>
                </a:solidFill>
              </a:rPr>
              <a:t>RestrictedAgeException</a:t>
            </a:r>
            <a:endParaRPr lang="en-GB" dirty="0">
              <a:solidFill>
                <a:srgbClr val="FF0000"/>
              </a:solidFill>
            </a:endParaRPr>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a:solidFill>
                  <a:srgbClr val="FF0000"/>
                </a:solidFill>
              </a:rPr>
              <a:t>DoesNotExist</a:t>
            </a:r>
            <a:endParaRPr lang="en-GB" dirty="0">
              <a:solidFill>
                <a:srgbClr val="FF0000"/>
              </a:solidFill>
            </a:endParaRPr>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solidFill>
                  <a:srgbClr val="FF0000"/>
                </a:solidFill>
              </a:rPr>
              <a:t>EmptyDataBaseException</a:t>
            </a:r>
            <a:endParaRPr lang="en-GB" dirty="0">
              <a:solidFill>
                <a:srgbClr val="FF0000"/>
              </a:solidFill>
            </a:endParaRPr>
          </a:p>
        </p:txBody>
      </p:sp>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9</a:t>
            </a:fld>
            <a:endParaRPr lang="en-GB" sz="24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8" name="CaixaDeTexto 7">
            <a:extLst>
              <a:ext uri="{FF2B5EF4-FFF2-40B4-BE49-F238E27FC236}">
                <a16:creationId xmlns:a16="http://schemas.microsoft.com/office/drawing/2014/main" id="{1B2E72D2-65CE-4EB1-9F50-0B9D09B5F392}"/>
              </a:ext>
            </a:extLst>
          </p:cNvPr>
          <p:cNvSpPr txBox="1"/>
          <p:nvPr/>
        </p:nvSpPr>
        <p:spPr>
          <a:xfrm>
            <a:off x="1873188" y="4053119"/>
            <a:ext cx="5548544" cy="369332"/>
          </a:xfrm>
          <a:prstGeom prst="rect">
            <a:avLst/>
          </a:prstGeom>
          <a:noFill/>
        </p:spPr>
        <p:txBody>
          <a:bodyPr wrap="square" rtlCol="0">
            <a:spAutoFit/>
          </a:bodyPr>
          <a:lstStyle/>
          <a:p>
            <a:r>
              <a:rPr lang="pt-PT" dirty="0"/>
              <a:t>TROCAR POR EXEPÇÕES NOVAS</a:t>
            </a:r>
            <a:endParaRPr lang="en-GB" dirty="0"/>
          </a:p>
        </p:txBody>
      </p:sp>
    </p:spTree>
    <p:extLst>
      <p:ext uri="{BB962C8B-B14F-4D97-AF65-F5344CB8AC3E}">
        <p14:creationId xmlns:p14="http://schemas.microsoft.com/office/powerpoint/2010/main" val="3082102471"/>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TotalTime>
  <Words>1024</Words>
  <Application>Microsoft Office PowerPoint</Application>
  <PresentationFormat>Widescreen</PresentationFormat>
  <Paragraphs>185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Bahnschrift SemiLight</vt:lpstr>
      <vt:lpstr>Calibri</vt:lpstr>
      <vt:lpstr>Calibri Light</vt:lpstr>
      <vt:lpstr>Whitney</vt:lpstr>
      <vt:lpstr>Retrospetiva</vt:lpstr>
      <vt:lpstr>StreamZ Parte 2</vt:lpstr>
      <vt:lpstr>Problema</vt:lpstr>
      <vt:lpstr>Solução</vt:lpstr>
      <vt:lpstr>Solução</vt:lpstr>
      <vt:lpstr>Ficheiros - Users</vt:lpstr>
      <vt:lpstr>Ficheiros - Streams</vt:lpstr>
      <vt:lpstr>Ficheiros - Donations</vt:lpstr>
      <vt:lpstr>Ficheiros - Orders</vt:lpstr>
      <vt:lpstr>Excepções</vt:lpstr>
      <vt:lpstr>Pesquisa</vt:lpstr>
      <vt:lpstr> Criar/Atualizar/ Remover</vt:lpstr>
      <vt:lpstr>Listagem</vt:lpstr>
      <vt:lpstr>UI</vt:lpstr>
      <vt:lpstr>UI – Pesquisas</vt:lpstr>
      <vt:lpstr>Destaque - Listagem</vt:lpstr>
      <vt:lpstr>Observações</vt:lpstr>
      <vt:lpstr>Dificuldades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Nuno Miguel da Silva Alves</cp:lastModifiedBy>
  <cp:revision>39</cp:revision>
  <dcterms:created xsi:type="dcterms:W3CDTF">2020-11-07T17:52:21Z</dcterms:created>
  <dcterms:modified xsi:type="dcterms:W3CDTF">2021-01-02T13:11:07Z</dcterms:modified>
</cp:coreProperties>
</file>